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3"/>
  </p:notesMasterIdLst>
  <p:sldIdLst>
    <p:sldId id="343" r:id="rId2"/>
    <p:sldId id="511" r:id="rId3"/>
    <p:sldId id="512" r:id="rId4"/>
    <p:sldId id="540" r:id="rId5"/>
    <p:sldId id="355" r:id="rId6"/>
    <p:sldId id="466" r:id="rId7"/>
    <p:sldId id="356" r:id="rId8"/>
    <p:sldId id="467" r:id="rId9"/>
    <p:sldId id="366" r:id="rId10"/>
    <p:sldId id="368" r:id="rId11"/>
    <p:sldId id="371" r:id="rId12"/>
    <p:sldId id="372" r:id="rId13"/>
    <p:sldId id="373" r:id="rId14"/>
    <p:sldId id="374" r:id="rId15"/>
    <p:sldId id="375" r:id="rId16"/>
    <p:sldId id="376" r:id="rId17"/>
    <p:sldId id="377" r:id="rId18"/>
    <p:sldId id="378" r:id="rId19"/>
    <p:sldId id="379" r:id="rId20"/>
    <p:sldId id="380" r:id="rId21"/>
    <p:sldId id="381" r:id="rId22"/>
    <p:sldId id="423" r:id="rId23"/>
    <p:sldId id="383" r:id="rId24"/>
    <p:sldId id="385" r:id="rId25"/>
    <p:sldId id="386" r:id="rId26"/>
    <p:sldId id="424" r:id="rId27"/>
    <p:sldId id="395" r:id="rId28"/>
    <p:sldId id="434" r:id="rId29"/>
    <p:sldId id="472" r:id="rId30"/>
    <p:sldId id="398" r:id="rId31"/>
    <p:sldId id="399" r:id="rId32"/>
    <p:sldId id="470" r:id="rId33"/>
    <p:sldId id="473" r:id="rId34"/>
    <p:sldId id="478" r:id="rId35"/>
    <p:sldId id="400" r:id="rId36"/>
    <p:sldId id="401" r:id="rId37"/>
    <p:sldId id="402" r:id="rId38"/>
    <p:sldId id="403" r:id="rId39"/>
    <p:sldId id="404" r:id="rId40"/>
    <p:sldId id="405" r:id="rId41"/>
    <p:sldId id="406" r:id="rId42"/>
    <p:sldId id="407" r:id="rId43"/>
    <p:sldId id="408" r:id="rId44"/>
    <p:sldId id="479" r:id="rId45"/>
    <p:sldId id="409" r:id="rId46"/>
    <p:sldId id="410" r:id="rId47"/>
    <p:sldId id="412" r:id="rId48"/>
    <p:sldId id="413" r:id="rId49"/>
    <p:sldId id="414" r:id="rId50"/>
    <p:sldId id="425" r:id="rId51"/>
    <p:sldId id="416" r:id="rId52"/>
    <p:sldId id="432" r:id="rId53"/>
    <p:sldId id="426" r:id="rId54"/>
    <p:sldId id="417" r:id="rId55"/>
    <p:sldId id="418" r:id="rId56"/>
    <p:sldId id="419" r:id="rId57"/>
    <p:sldId id="420" r:id="rId58"/>
    <p:sldId id="427" r:id="rId59"/>
    <p:sldId id="487" r:id="rId60"/>
    <p:sldId id="480" r:id="rId61"/>
    <p:sldId id="481" r:id="rId62"/>
    <p:sldId id="482" r:id="rId63"/>
    <p:sldId id="566" r:id="rId64"/>
    <p:sldId id="484" r:id="rId65"/>
    <p:sldId id="485" r:id="rId66"/>
    <p:sldId id="486" r:id="rId67"/>
    <p:sldId id="514" r:id="rId68"/>
    <p:sldId id="515" r:id="rId69"/>
    <p:sldId id="516" r:id="rId70"/>
    <p:sldId id="517" r:id="rId71"/>
    <p:sldId id="518" r:id="rId72"/>
    <p:sldId id="519" r:id="rId73"/>
    <p:sldId id="520" r:id="rId74"/>
    <p:sldId id="524" r:id="rId75"/>
    <p:sldId id="525" r:id="rId76"/>
    <p:sldId id="526" r:id="rId77"/>
    <p:sldId id="527" r:id="rId78"/>
    <p:sldId id="528" r:id="rId79"/>
    <p:sldId id="567" r:id="rId80"/>
    <p:sldId id="568" r:id="rId81"/>
    <p:sldId id="569" r:id="rId82"/>
    <p:sldId id="570" r:id="rId83"/>
    <p:sldId id="534" r:id="rId84"/>
    <p:sldId id="535" r:id="rId85"/>
    <p:sldId id="537" r:id="rId86"/>
    <p:sldId id="538" r:id="rId87"/>
    <p:sldId id="556" r:id="rId88"/>
    <p:sldId id="429" r:id="rId89"/>
    <p:sldId id="430" r:id="rId90"/>
    <p:sldId id="539" r:id="rId91"/>
    <p:sldId id="474" r:id="rId92"/>
  </p:sldIdLst>
  <p:sldSz cx="9906000" cy="6858000" type="A4"/>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enakshi_s04" initials="m" lastIdx="1" clrIdx="0"/>
  <p:cmAuthor id="1" name="Anil_P01"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FF"/>
    <a:srgbClr val="0033CC"/>
    <a:srgbClr val="CC0000"/>
    <a:srgbClr val="000099"/>
    <a:srgbClr val="5F5F5F"/>
    <a:srgbClr val="FFFF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95062" autoAdjust="0"/>
  </p:normalViewPr>
  <p:slideViewPr>
    <p:cSldViewPr>
      <p:cViewPr varScale="1">
        <p:scale>
          <a:sx n="71" d="100"/>
          <a:sy n="71" d="100"/>
        </p:scale>
        <p:origin x="-324" y="-9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654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11620"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43C43DC-4E5E-4B97-9E0F-40B948E732F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36BDD2C-D974-470A-9B92-E42179D04B1C}" type="slidenum">
              <a:rPr lang="en-US" smtClean="0"/>
              <a:pPr/>
              <a:t>1</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14400" y="4343400"/>
            <a:ext cx="5029200" cy="4114800"/>
          </a:xfrm>
          <a:noFill/>
          <a:ln/>
        </p:spPr>
        <p:txBody>
          <a:bodyPr/>
          <a:lstStyle/>
          <a:p>
            <a:pPr eaLnBrk="1" hangingPunct="1"/>
            <a:r>
              <a:rPr lang="en-US" sz="1000" smtClean="0"/>
              <a:t>Subsequent to learning Programming Basics, we will discuss some advanced features and also practically experience development of software through a sample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712EA7BF-ACC3-486B-85AA-3D2B1FAD6A0E}" type="slidenum">
              <a:rPr lang="en-US" smtClean="0"/>
              <a:pPr/>
              <a:t>14</a:t>
            </a:fld>
            <a:endParaRPr lang="en-US" smtClean="0"/>
          </a:p>
        </p:txBody>
      </p:sp>
      <p:sp>
        <p:nvSpPr>
          <p:cNvPr id="134147" name="Rectangle 2"/>
          <p:cNvSpPr>
            <a:spLocks noGrp="1" noRot="1" noChangeAspect="1" noChangeArrowheads="1" noTextEdit="1"/>
          </p:cNvSpPr>
          <p:nvPr>
            <p:ph type="sldImg"/>
          </p:nvPr>
        </p:nvSpPr>
        <p:spPr>
          <a:xfrm>
            <a:off x="952500" y="684213"/>
            <a:ext cx="4954588" cy="3432175"/>
          </a:xfrm>
          <a:ln/>
        </p:spPr>
      </p:sp>
      <p:sp>
        <p:nvSpPr>
          <p:cNvPr id="134148" name="Rectangle 3"/>
          <p:cNvSpPr>
            <a:spLocks noGrp="1" noChangeArrowheads="1"/>
          </p:cNvSpPr>
          <p:nvPr>
            <p:ph type="body" idx="1"/>
          </p:nvPr>
        </p:nvSpPr>
        <p:spPr>
          <a:xfrm>
            <a:off x="914400" y="4343400"/>
            <a:ext cx="5029200" cy="4114800"/>
          </a:xfrm>
          <a:noFill/>
          <a:ln/>
        </p:spPr>
        <p:txBody>
          <a:bodyPr/>
          <a:lstStyle/>
          <a:p>
            <a:pPr eaLnBrk="1" hangingPunct="1"/>
            <a:r>
              <a:rPr lang="en-US" smtClean="0"/>
              <a:t>The </a:t>
            </a:r>
            <a:r>
              <a:rPr lang="en-US" dirty="0" smtClean="0"/>
              <a:t>signature of the function can be supplied to the compiler either through function prototype declaration or through function definition. If this input is not made available to the compiler it results in a compilation error and the object code of the program is not successfully built.</a:t>
            </a:r>
          </a:p>
          <a:p>
            <a:pPr eaLnBrk="1" hangingPunct="1"/>
            <a:endParaRPr lang="en-US" dirty="0" smtClean="0"/>
          </a:p>
          <a:p>
            <a:pPr algn="ct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23D73902-87ED-4F2C-A8A6-4066382CBECB}" type="slidenum">
              <a:rPr lang="en-US" smtClean="0"/>
              <a:pPr/>
              <a:t>15</a:t>
            </a:fld>
            <a:endParaRPr lang="en-US" smtClean="0"/>
          </a:p>
        </p:txBody>
      </p:sp>
      <p:sp>
        <p:nvSpPr>
          <p:cNvPr id="135171" name="Rectangle 2"/>
          <p:cNvSpPr>
            <a:spLocks noGrp="1" noRot="1" noChangeAspect="1" noChangeArrowheads="1" noTextEdit="1"/>
          </p:cNvSpPr>
          <p:nvPr>
            <p:ph type="sldImg"/>
          </p:nvPr>
        </p:nvSpPr>
        <p:spPr>
          <a:xfrm>
            <a:off x="952500" y="684213"/>
            <a:ext cx="4954588" cy="3432175"/>
          </a:xfrm>
          <a:ln/>
        </p:spPr>
      </p:sp>
      <p:sp>
        <p:nvSpPr>
          <p:cNvPr id="135172" name="Rectangle 3"/>
          <p:cNvSpPr>
            <a:spLocks noGrp="1" noChangeArrowheads="1"/>
          </p:cNvSpPr>
          <p:nvPr>
            <p:ph type="body" idx="1"/>
          </p:nvPr>
        </p:nvSpPr>
        <p:spPr>
          <a:xfrm>
            <a:off x="914400" y="4343400"/>
            <a:ext cx="5029200" cy="4114800"/>
          </a:xfrm>
          <a:noFill/>
          <a:ln/>
        </p:spPr>
        <p:txBody>
          <a:bodyPr/>
          <a:lstStyle/>
          <a:p>
            <a:pPr eaLnBrk="1" hangingPunct="1"/>
            <a:r>
              <a:rPr lang="en-US" smtClean="0"/>
              <a:t>The function prototype is required before the function is used in order to inform the compiler about the function – ie. The name, the parameters if any and the return type.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42C110C1-A8B3-41F8-B557-8874D846A78F}" type="slidenum">
              <a:rPr lang="en-US" smtClean="0"/>
              <a:pPr/>
              <a:t>16</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914400" y="4343400"/>
            <a:ext cx="5029200" cy="4114800"/>
          </a:xfrm>
          <a:noFill/>
          <a:ln/>
        </p:spPr>
        <p:txBody>
          <a:bodyPr/>
          <a:lstStyle/>
          <a:p>
            <a:pPr marL="228600" indent="-228600" eaLnBrk="1" hangingPunct="1">
              <a:lnSpc>
                <a:spcPct val="90000"/>
              </a:lnSpc>
            </a:pPr>
            <a:r>
              <a:rPr lang="en-US" sz="1000" smtClean="0"/>
              <a:t>A function definition contains the following two parts</a:t>
            </a:r>
          </a:p>
          <a:p>
            <a:pPr marL="228600" indent="-228600" eaLnBrk="1" hangingPunct="1">
              <a:lnSpc>
                <a:spcPct val="90000"/>
              </a:lnSpc>
            </a:pPr>
            <a:r>
              <a:rPr lang="en-US" sz="1000" b="1" smtClean="0"/>
              <a:t>Function header </a:t>
            </a:r>
            <a:r>
              <a:rPr lang="en-US" sz="1000" smtClean="0"/>
              <a:t>which contains:</a:t>
            </a:r>
          </a:p>
          <a:p>
            <a:pPr marL="228600" indent="-228600" eaLnBrk="1" hangingPunct="1">
              <a:lnSpc>
                <a:spcPct val="90000"/>
              </a:lnSpc>
            </a:pPr>
            <a:r>
              <a:rPr lang="en-US" sz="1000" smtClean="0"/>
              <a:t>          1) Function name</a:t>
            </a:r>
          </a:p>
          <a:p>
            <a:pPr marL="228600" indent="-228600" eaLnBrk="1" hangingPunct="1">
              <a:lnSpc>
                <a:spcPct val="90000"/>
              </a:lnSpc>
            </a:pPr>
            <a:r>
              <a:rPr lang="en-US" sz="1000" smtClean="0"/>
              <a:t>          2)Function return type</a:t>
            </a:r>
          </a:p>
          <a:p>
            <a:pPr marL="228600" indent="-228600" eaLnBrk="1" hangingPunct="1">
              <a:lnSpc>
                <a:spcPct val="90000"/>
              </a:lnSpc>
            </a:pPr>
            <a:r>
              <a:rPr lang="en-US" sz="1000" smtClean="0"/>
              <a:t>          3)List of parameters</a:t>
            </a:r>
          </a:p>
          <a:p>
            <a:pPr marL="228600" indent="-228600" eaLnBrk="1" hangingPunct="1">
              <a:lnSpc>
                <a:spcPct val="90000"/>
              </a:lnSpc>
            </a:pPr>
            <a:r>
              <a:rPr lang="en-US" sz="1000" b="1" smtClean="0"/>
              <a:t>Function body </a:t>
            </a:r>
            <a:r>
              <a:rPr lang="en-US" sz="1000" smtClean="0"/>
              <a:t>which may contain:</a:t>
            </a:r>
          </a:p>
          <a:p>
            <a:pPr marL="228600" indent="-228600" eaLnBrk="1" hangingPunct="1">
              <a:lnSpc>
                <a:spcPct val="90000"/>
              </a:lnSpc>
            </a:pPr>
            <a:r>
              <a:rPr lang="en-US" sz="1000" smtClean="0"/>
              <a:t>	1)Local variable declarations</a:t>
            </a:r>
          </a:p>
          <a:p>
            <a:pPr marL="228600" indent="-228600" eaLnBrk="1" hangingPunct="1">
              <a:lnSpc>
                <a:spcPct val="90000"/>
              </a:lnSpc>
            </a:pPr>
            <a:r>
              <a:rPr lang="en-US" sz="1000" smtClean="0"/>
              <a:t>     2)Functional statements</a:t>
            </a:r>
          </a:p>
          <a:p>
            <a:pPr marL="228600" indent="-228600" eaLnBrk="1" hangingPunct="1">
              <a:lnSpc>
                <a:spcPct val="90000"/>
              </a:lnSpc>
            </a:pPr>
            <a:r>
              <a:rPr lang="en-US" sz="1000" smtClean="0"/>
              <a:t>     3)Return statement</a:t>
            </a:r>
          </a:p>
          <a:p>
            <a:pPr marL="228600" indent="-228600" eaLnBrk="1" hangingPunct="1">
              <a:lnSpc>
                <a:spcPct val="90000"/>
              </a:lnSpc>
            </a:pPr>
            <a:endParaRPr lang="en-US" sz="1000" smtClean="0"/>
          </a:p>
          <a:p>
            <a:pPr marL="228600" indent="-228600" eaLnBrk="1" hangingPunct="1">
              <a:lnSpc>
                <a:spcPct val="90000"/>
              </a:lnSpc>
            </a:pPr>
            <a:r>
              <a:rPr lang="en-US" sz="1000" smtClean="0"/>
              <a:t>The function name should be a valid identifier.</a:t>
            </a:r>
          </a:p>
          <a:p>
            <a:pPr marL="228600" indent="-228600" eaLnBrk="1" hangingPunct="1">
              <a:lnSpc>
                <a:spcPct val="90000"/>
              </a:lnSpc>
            </a:pPr>
            <a:r>
              <a:rPr lang="en-US" sz="1000" smtClean="0"/>
              <a:t>The function return type is the type of value like int, float etc, that the function is expected to return to the program calling the function. A function is ‘void’ if it does not return anything.</a:t>
            </a:r>
          </a:p>
          <a:p>
            <a:pPr marL="228600" indent="-228600" eaLnBrk="1" hangingPunct="1">
              <a:lnSpc>
                <a:spcPct val="90000"/>
              </a:lnSpc>
            </a:pPr>
            <a:r>
              <a:rPr lang="en-US" sz="1000" smtClean="0"/>
              <a:t>Parameter list: </a:t>
            </a:r>
          </a:p>
          <a:p>
            <a:pPr marL="228600" indent="-228600" eaLnBrk="1" hangingPunct="1">
              <a:lnSpc>
                <a:spcPct val="90000"/>
              </a:lnSpc>
            </a:pPr>
            <a:r>
              <a:rPr lang="en-US" sz="1000" smtClean="0"/>
              <a:t>Parameter list in the function call should match with the parameter list in the function header </a:t>
            </a:r>
          </a:p>
          <a:p>
            <a:pPr marL="228600" indent="-228600" eaLnBrk="1" hangingPunct="1">
              <a:lnSpc>
                <a:spcPct val="90000"/>
              </a:lnSpc>
            </a:pPr>
            <a:r>
              <a:rPr lang="en-US" sz="1000" smtClean="0"/>
              <a:t> </a:t>
            </a:r>
          </a:p>
          <a:p>
            <a:pPr marL="228600" indent="-228600" eaLnBrk="1" hangingPunct="1">
              <a:lnSpc>
                <a:spcPct val="90000"/>
              </a:lnSpc>
            </a:pPr>
            <a:r>
              <a:rPr lang="en-US" sz="1000" smtClean="0"/>
              <a:t>Local variable declarations specify the variables needed by the function.</a:t>
            </a:r>
          </a:p>
          <a:p>
            <a:pPr marL="228600" indent="-228600" eaLnBrk="1" hangingPunct="1">
              <a:lnSpc>
                <a:spcPct val="90000"/>
              </a:lnSpc>
            </a:pPr>
            <a:r>
              <a:rPr lang="en-US" sz="1000" smtClean="0"/>
              <a:t>Function statements perform the task of the function.</a:t>
            </a:r>
          </a:p>
          <a:p>
            <a:pPr marL="228600" indent="-228600" eaLnBrk="1" hangingPunct="1">
              <a:lnSpc>
                <a:spcPct val="90000"/>
              </a:lnSpc>
            </a:pPr>
            <a:r>
              <a:rPr lang="en-US" sz="1000" smtClean="0"/>
              <a:t>Return statement returns the value to the calling function. </a:t>
            </a:r>
          </a:p>
          <a:p>
            <a:pPr marL="228600" indent="-228600" eaLnBrk="1" hangingPunct="1">
              <a:lnSpc>
                <a:spcPct val="90000"/>
              </a:lnSpc>
            </a:pPr>
            <a:r>
              <a:rPr lang="en-US" sz="1000" smtClean="0"/>
              <a:t>Return statement is also used to pass the execution from the called function to the calling function</a:t>
            </a:r>
          </a:p>
          <a:p>
            <a:pPr marL="228600" indent="-228600" eaLnBrk="1" hangingPunct="1">
              <a:lnSpc>
                <a:spcPct val="90000"/>
              </a:lnSpc>
            </a:pPr>
            <a:r>
              <a:rPr lang="en-US" sz="1000" smtClean="0"/>
              <a:t>Void functions do not contain return statements.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FC3D83AA-3AAD-4072-A228-449681B86EEC}" type="slidenum">
              <a:rPr lang="en-US" smtClean="0"/>
              <a:pPr/>
              <a:t>20</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914400" y="4343400"/>
            <a:ext cx="5029200" cy="4114800"/>
          </a:xfrm>
          <a:noFill/>
          <a:ln/>
        </p:spPr>
        <p:txBody>
          <a:bodyPr/>
          <a:lstStyle/>
          <a:p>
            <a:pPr eaLnBrk="1" hangingPunct="1">
              <a:lnSpc>
                <a:spcPct val="90000"/>
              </a:lnSpc>
            </a:pPr>
            <a:endParaRPr lang="en-US" sz="9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40AEC56C-B847-471F-938C-CA89BB42A523}" type="slidenum">
              <a:rPr lang="en-US" smtClean="0"/>
              <a:pPr/>
              <a:t>21</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14400" y="4343400"/>
            <a:ext cx="5029200" cy="4114800"/>
          </a:xfrm>
          <a:noFill/>
          <a:ln/>
        </p:spPr>
        <p:txBody>
          <a:bodyPr/>
          <a:lstStyle/>
          <a:p>
            <a:pPr eaLnBrk="1" hangingPunct="1">
              <a:lnSpc>
                <a:spcPct val="90000"/>
              </a:lnSpc>
            </a:pPr>
            <a:endParaRPr lang="en-US" sz="9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855360F4-C37B-411D-99AE-FB2CFA2179EB}" type="slidenum">
              <a:rPr lang="en-US" smtClean="0"/>
              <a:pPr/>
              <a:t>22</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xfrm>
            <a:off x="914400" y="4343400"/>
            <a:ext cx="5029200" cy="4114800"/>
          </a:xfrm>
          <a:noFill/>
          <a:ln/>
        </p:spPr>
        <p:txBody>
          <a:bodyPr/>
          <a:lstStyle/>
          <a:p>
            <a:pPr eaLnBrk="1" hangingPunct="1">
              <a:lnSpc>
                <a:spcPct val="90000"/>
              </a:lnSpc>
            </a:pPr>
            <a:endParaRPr lang="en-US" sz="9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792706A4-6200-4957-B8F1-C4C356781D15}" type="slidenum">
              <a:rPr lang="en-US" smtClean="0"/>
              <a:pPr/>
              <a:t>23</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914400" y="4343400"/>
            <a:ext cx="5029200" cy="4114800"/>
          </a:xfrm>
          <a:noFill/>
          <a:ln/>
        </p:spPr>
        <p:txBody>
          <a:bodyPr/>
          <a:lstStyle/>
          <a:p>
            <a:pPr eaLnBrk="1" hangingPunct="1"/>
            <a:r>
              <a:rPr lang="en-US" smtClean="0"/>
              <a:t>In the slide shown above,</a:t>
            </a:r>
          </a:p>
          <a:p>
            <a:pPr eaLnBrk="1" hangingPunct="1"/>
            <a:r>
              <a:rPr lang="en-US" smtClean="0"/>
              <a:t>The function fnDisplay does the task of displaying “Hello World”.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294727EB-1087-414A-96A9-B3C7014A2CC4}" type="slidenum">
              <a:rPr lang="en-US" smtClean="0"/>
              <a:pPr/>
              <a:t>25</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930B2CFC-F45C-43CD-A14E-83F2D301FFD3}" type="slidenum">
              <a:rPr lang="en-US" smtClean="0"/>
              <a:pPr/>
              <a:t>26</a:t>
            </a:fld>
            <a:endParaRPr lang="en-US"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62F343CF-C237-4AD4-911E-85116A4D9676}" type="slidenum">
              <a:rPr lang="en-US" smtClean="0"/>
              <a:pPr/>
              <a:t>28</a:t>
            </a:fld>
            <a:endParaRPr lang="en-US"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41CB5F2-296A-40C3-BFE8-118FA150CA9E}" type="slidenum">
              <a:rPr lang="en-US" smtClean="0"/>
              <a:pPr/>
              <a:t>4</a:t>
            </a:fld>
            <a:endParaRPr lang="en-US" smtClean="0"/>
          </a:p>
        </p:txBody>
      </p:sp>
      <p:sp>
        <p:nvSpPr>
          <p:cNvPr id="51203" name="Rectangle 2"/>
          <p:cNvSpPr>
            <a:spLocks noGrp="1" noRot="1" noChangeAspect="1" noChangeArrowheads="1" noTextEdit="1"/>
          </p:cNvSpPr>
          <p:nvPr>
            <p:ph type="sldImg"/>
          </p:nvPr>
        </p:nvSpPr>
        <p:spPr>
          <a:xfrm>
            <a:off x="952500" y="684213"/>
            <a:ext cx="4954588" cy="3432175"/>
          </a:xfrm>
          <a:ln/>
        </p:spPr>
      </p:sp>
      <p:sp>
        <p:nvSpPr>
          <p:cNvPr id="5120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1E46D111-3A21-44BB-A392-540CB3F72FD1}" type="slidenum">
              <a:rPr lang="en-US" smtClean="0"/>
              <a:pPr/>
              <a:t>29</a:t>
            </a:fld>
            <a:endParaRPr lang="en-US"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2851051E-EE75-4D26-B79B-F6C81D564D56}" type="slidenum">
              <a:rPr lang="en-US" smtClean="0"/>
              <a:pPr/>
              <a:t>32</a:t>
            </a:fld>
            <a:endParaRPr lang="en-US"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lnSpc>
                <a:spcPct val="80000"/>
              </a:lnSpc>
            </a:pPr>
            <a:r>
              <a:rPr lang="en-US" sz="1400" smtClean="0"/>
              <a:t>Whenever a function is called, internally some set of instructions are executed to copy the value/address of  actual arguments to formal arguments and storing the return address to the stack and also some set of instructions are executed to pop the return address from the stack and also returns a value from the called function if any. So if the function task is too simple then the amount overhead required for these book keeping operations will be more than that is required for completing the actual task of the function which results in not achieving the advantage of functions.</a:t>
            </a:r>
          </a:p>
          <a:p>
            <a:pPr eaLnBrk="1" hangingPunct="1">
              <a:lnSpc>
                <a:spcPct val="80000"/>
              </a:lnSpc>
            </a:pPr>
            <a:endParaRPr lang="en-US" sz="1400" smtClean="0"/>
          </a:p>
          <a:p>
            <a:pPr eaLnBrk="1" hangingPunct="1">
              <a:lnSpc>
                <a:spcPct val="80000"/>
              </a:lnSpc>
            </a:pPr>
            <a:r>
              <a:rPr lang="en-US" sz="1400" smtClean="0"/>
              <a:t>For example: In the following program example, functions are written for reading and displaying an employee Id. As these tasks are too simple and require one or two lines and also there is no scope of reusability, we can avoid writing separate functions for these.</a:t>
            </a:r>
          </a:p>
          <a:p>
            <a:pPr eaLnBrk="1" hangingPunct="1">
              <a:lnSpc>
                <a:spcPct val="80000"/>
              </a:lnSpc>
            </a:pPr>
            <a:endParaRPr lang="en-US" sz="1400" smtClean="0"/>
          </a:p>
          <a:p>
            <a:pPr eaLnBrk="1" hangingPunct="1">
              <a:lnSpc>
                <a:spcPct val="80000"/>
              </a:lnSpc>
            </a:pPr>
            <a:r>
              <a:rPr lang="en-US" sz="1400" smtClean="0"/>
              <a:t>#include&lt;stdio.h&gt;</a:t>
            </a:r>
          </a:p>
          <a:p>
            <a:pPr eaLnBrk="1" hangingPunct="1">
              <a:lnSpc>
                <a:spcPct val="80000"/>
              </a:lnSpc>
            </a:pPr>
            <a:endParaRPr lang="en-US" sz="1400" smtClean="0"/>
          </a:p>
          <a:p>
            <a:pPr eaLnBrk="1" hangingPunct="1">
              <a:lnSpc>
                <a:spcPct val="80000"/>
              </a:lnSpc>
            </a:pPr>
            <a:r>
              <a:rPr lang="en-US" sz="1400" smtClean="0"/>
              <a:t>int main(int argc, char **argv){</a:t>
            </a:r>
          </a:p>
          <a:p>
            <a:pPr eaLnBrk="1" hangingPunct="1">
              <a:lnSpc>
                <a:spcPct val="80000"/>
              </a:lnSpc>
            </a:pPr>
            <a:endParaRPr lang="en-US" sz="1400" smtClean="0"/>
          </a:p>
          <a:p>
            <a:pPr eaLnBrk="1" hangingPunct="1">
              <a:lnSpc>
                <a:spcPct val="80000"/>
              </a:lnSpc>
            </a:pPr>
            <a:r>
              <a:rPr lang="en-US" sz="1400" smtClean="0"/>
              <a:t>         int iEmpId;</a:t>
            </a:r>
          </a:p>
          <a:p>
            <a:pPr eaLnBrk="1" hangingPunct="1">
              <a:lnSpc>
                <a:spcPct val="80000"/>
              </a:lnSpc>
            </a:pPr>
            <a:r>
              <a:rPr lang="en-US" sz="1400" smtClean="0"/>
              <a:t>         iEmpId =  fnRead(iEmpId);</a:t>
            </a:r>
          </a:p>
          <a:p>
            <a:pPr eaLnBrk="1" hangingPunct="1">
              <a:lnSpc>
                <a:spcPct val="80000"/>
              </a:lnSpc>
            </a:pPr>
            <a:r>
              <a:rPr lang="en-US" sz="1400" smtClean="0"/>
              <a:t>         fnDisplay(iEmpId);</a:t>
            </a:r>
          </a:p>
          <a:p>
            <a:pPr eaLnBrk="1" hangingPunct="1">
              <a:lnSpc>
                <a:spcPct val="80000"/>
              </a:lnSpc>
            </a:pPr>
            <a:r>
              <a:rPr lang="en-US" sz="1400" smtClean="0"/>
              <a:t>         return 0;</a:t>
            </a:r>
          </a:p>
          <a:p>
            <a:pPr eaLnBrk="1" hangingPunct="1">
              <a:lnSpc>
                <a:spcPct val="80000"/>
              </a:lnSpc>
            </a:pPr>
            <a:r>
              <a:rPr lang="en-US" sz="1400" smtClean="0"/>
              <a:t>}</a:t>
            </a:r>
          </a:p>
          <a:p>
            <a:pPr eaLnBrk="1" hangingPunct="1">
              <a:lnSpc>
                <a:spcPct val="80000"/>
              </a:lnSpc>
            </a:pPr>
            <a:endParaRPr lang="en-US" sz="1400" smtClean="0"/>
          </a:p>
          <a:p>
            <a:pPr eaLnBrk="1" hangingPunct="1">
              <a:lnSpc>
                <a:spcPct val="80000"/>
              </a:lnSpc>
            </a:pPr>
            <a:r>
              <a:rPr lang="en-US" sz="1400" smtClean="0"/>
              <a:t>int fnRead( int iEmpId){</a:t>
            </a:r>
          </a:p>
          <a:p>
            <a:pPr eaLnBrk="1" hangingPunct="1">
              <a:lnSpc>
                <a:spcPct val="80000"/>
              </a:lnSpc>
            </a:pPr>
            <a:r>
              <a:rPr lang="en-US" sz="1400" smtClean="0"/>
              <a:t>           printf(“Enter employee Id”);</a:t>
            </a:r>
          </a:p>
          <a:p>
            <a:pPr eaLnBrk="1" hangingPunct="1">
              <a:lnSpc>
                <a:spcPct val="80000"/>
              </a:lnSpc>
            </a:pPr>
            <a:r>
              <a:rPr lang="en-US" sz="1400" smtClean="0"/>
              <a:t>           scanf(“%d”, &amp;iEmpId);  </a:t>
            </a:r>
          </a:p>
          <a:p>
            <a:pPr eaLnBrk="1" hangingPunct="1">
              <a:lnSpc>
                <a:spcPct val="80000"/>
              </a:lnSpc>
            </a:pPr>
            <a:r>
              <a:rPr lang="en-US" sz="1400" smtClean="0"/>
              <a:t>           return iEmpId;</a:t>
            </a:r>
          </a:p>
          <a:p>
            <a:pPr eaLnBrk="1" hangingPunct="1">
              <a:lnSpc>
                <a:spcPct val="80000"/>
              </a:lnSpc>
            </a:pPr>
            <a:r>
              <a:rPr lang="en-US" sz="1400" smtClean="0"/>
              <a:t>}</a:t>
            </a:r>
          </a:p>
          <a:p>
            <a:pPr eaLnBrk="1" hangingPunct="1">
              <a:lnSpc>
                <a:spcPct val="80000"/>
              </a:lnSpc>
            </a:pPr>
            <a:endParaRPr lang="en-US" sz="1400" smtClean="0"/>
          </a:p>
          <a:p>
            <a:pPr eaLnBrk="1" hangingPunct="1">
              <a:lnSpc>
                <a:spcPct val="80000"/>
              </a:lnSpc>
            </a:pPr>
            <a:r>
              <a:rPr lang="en-US" sz="1000" smtClean="0"/>
              <a:t>v</a:t>
            </a:r>
            <a:r>
              <a:rPr lang="en-US" sz="1400" smtClean="0"/>
              <a:t>oid fnDisplay( int iEmpId){</a:t>
            </a:r>
          </a:p>
          <a:p>
            <a:pPr eaLnBrk="1" hangingPunct="1">
              <a:lnSpc>
                <a:spcPct val="80000"/>
              </a:lnSpc>
            </a:pPr>
            <a:r>
              <a:rPr lang="en-US" sz="1400" smtClean="0"/>
              <a:t>           printf(“Employee Id=%d”, iEmpId);  </a:t>
            </a:r>
          </a:p>
          <a:p>
            <a:pPr eaLnBrk="1" hangingPunct="1">
              <a:lnSpc>
                <a:spcPct val="80000"/>
              </a:lnSpc>
            </a:pPr>
            <a:r>
              <a:rPr lang="en-US" sz="1400" smtClean="0"/>
              <a:t>}</a:t>
            </a:r>
          </a:p>
          <a:p>
            <a:pPr eaLnBrk="1" hangingPunct="1">
              <a:lnSpc>
                <a:spcPct val="80000"/>
              </a:lnSpc>
            </a:pPr>
            <a:endParaRPr lang="en-US" sz="1000" smtClean="0"/>
          </a:p>
          <a:p>
            <a:pPr eaLnBrk="1" hangingPunct="1">
              <a:lnSpc>
                <a:spcPct val="80000"/>
              </a:lnSpc>
            </a:pPr>
            <a:r>
              <a:rPr lang="en-US" sz="1000" smtClean="0"/>
              <a:t>  </a:t>
            </a:r>
          </a:p>
          <a:p>
            <a:pPr eaLnBrk="1" hangingPunct="1">
              <a:lnSpc>
                <a:spcPct val="80000"/>
              </a:lnSpc>
            </a:pPr>
            <a:endParaRPr lang="en-US" sz="10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673C5ACC-C39E-46BD-A163-F7224B69B8D5}" type="slidenum">
              <a:rPr lang="en-US" smtClean="0"/>
              <a:pPr/>
              <a:t>33</a:t>
            </a:fld>
            <a:endParaRPr lang="en-US"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lnSpc>
                <a:spcPct val="80000"/>
              </a:lnSpc>
            </a:pPr>
            <a:r>
              <a:rPr lang="en-US" sz="1000" smtClean="0"/>
              <a:t>The instructor can facilitate a discussion in class</a:t>
            </a:r>
          </a:p>
          <a:p>
            <a:pPr eaLnBrk="1" hangingPunct="1">
              <a:lnSpc>
                <a:spcPct val="80000"/>
              </a:lnSpc>
            </a:pPr>
            <a:endParaRPr lang="en-US" sz="1000" smtClean="0"/>
          </a:p>
          <a:p>
            <a:pPr eaLnBrk="1" hangingPunct="1">
              <a:lnSpc>
                <a:spcPct val="80000"/>
              </a:lnSpc>
            </a:pPr>
            <a:r>
              <a:rPr lang="en-US" sz="1000" smtClean="0"/>
              <a:t>More information: </a:t>
            </a:r>
          </a:p>
          <a:p>
            <a:pPr eaLnBrk="1" hangingPunct="1">
              <a:lnSpc>
                <a:spcPct val="80000"/>
              </a:lnSpc>
            </a:pPr>
            <a:r>
              <a:rPr lang="en-US" sz="1000" smtClean="0"/>
              <a:t>Consider that there are 10 paintings and 3 of them needs to be chosen for hanging on the wall. In order to know the number of combinations, the above mentioned formula is used. Here n=10, r=3 and hence C is 120</a:t>
            </a:r>
          </a:p>
          <a:p>
            <a:pPr eaLnBrk="1" hangingPunct="1">
              <a:lnSpc>
                <a:spcPct val="80000"/>
              </a:lnSpc>
            </a:pPr>
            <a:endParaRPr lang="en-US" sz="1000" smtClean="0"/>
          </a:p>
          <a:p>
            <a:pPr eaLnBrk="1" hangingPunct="1">
              <a:lnSpc>
                <a:spcPct val="80000"/>
              </a:lnSpc>
            </a:pPr>
            <a:r>
              <a:rPr lang="en-US" sz="1000" smtClean="0"/>
              <a:t>Possible implementation:</a:t>
            </a:r>
          </a:p>
          <a:p>
            <a:pPr eaLnBrk="1" hangingPunct="1">
              <a:lnSpc>
                <a:spcPct val="80000"/>
              </a:lnSpc>
            </a:pPr>
            <a:r>
              <a:rPr lang="en-US" sz="1000" smtClean="0"/>
              <a:t>fnFactorial function to calculate the factorial of a number passed to it</a:t>
            </a:r>
          </a:p>
          <a:p>
            <a:pPr eaLnBrk="1" hangingPunct="1">
              <a:lnSpc>
                <a:spcPct val="80000"/>
              </a:lnSpc>
            </a:pPr>
            <a:r>
              <a:rPr lang="en-US" sz="1000" smtClean="0"/>
              <a:t>fnCombination function to implement the formula using the fnFactorial function(this would be called three times, hence is reusable code) </a:t>
            </a:r>
          </a:p>
          <a:p>
            <a:pPr eaLnBrk="1" hangingPunct="1">
              <a:lnSpc>
                <a:spcPct val="80000"/>
              </a:lnSpc>
            </a:pPr>
            <a:r>
              <a:rPr lang="en-US" sz="1000" smtClean="0"/>
              <a:t>One main() to call the fnCombination function</a:t>
            </a:r>
          </a:p>
          <a:p>
            <a:pPr eaLnBrk="1" hangingPunct="1">
              <a:lnSpc>
                <a:spcPct val="80000"/>
              </a:lnSpc>
            </a:pPr>
            <a:endParaRPr lang="en-US" sz="1000" smtClean="0"/>
          </a:p>
          <a:p>
            <a:pPr eaLnBrk="1" hangingPunct="1">
              <a:lnSpc>
                <a:spcPct val="80000"/>
              </a:lnSpc>
            </a:pPr>
            <a:endParaRPr lang="en-US" sz="1000" smtClean="0"/>
          </a:p>
          <a:p>
            <a:pPr eaLnBrk="1" hangingPunct="1">
              <a:lnSpc>
                <a:spcPct val="80000"/>
              </a:lnSpc>
            </a:pPr>
            <a:r>
              <a:rPr lang="en-US" sz="1000" smtClean="0"/>
              <a:t>We may avoid-</a:t>
            </a:r>
          </a:p>
          <a:p>
            <a:pPr eaLnBrk="1" hangingPunct="1">
              <a:lnSpc>
                <a:spcPct val="80000"/>
              </a:lnSpc>
            </a:pPr>
            <a:r>
              <a:rPr lang="en-US" sz="1000" smtClean="0"/>
              <a:t>A function to calculate the difference </a:t>
            </a:r>
          </a:p>
          <a:p>
            <a:pPr eaLnBrk="1" hangingPunct="1">
              <a:lnSpc>
                <a:spcPct val="80000"/>
              </a:lnSpc>
            </a:pPr>
            <a:r>
              <a:rPr lang="en-US" sz="1000" smtClean="0"/>
              <a:t>A function to divide a number by the other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3B0B309E-1E24-4229-BABB-545F8801204D}" type="slidenum">
              <a:rPr lang="en-US" smtClean="0"/>
              <a:pPr/>
              <a:t>34</a:t>
            </a:fld>
            <a:endParaRPr lang="en-US" smtClean="0"/>
          </a:p>
        </p:txBody>
      </p:sp>
      <p:sp>
        <p:nvSpPr>
          <p:cNvPr id="148483" name="Rectangle 2"/>
          <p:cNvSpPr>
            <a:spLocks noGrp="1" noChangeArrowheads="1"/>
          </p:cNvSpPr>
          <p:nvPr>
            <p:ph type="body" idx="1"/>
          </p:nvPr>
        </p:nvSpPr>
        <p:spPr>
          <a:xfrm>
            <a:off x="914400" y="4357688"/>
            <a:ext cx="5029200" cy="4133850"/>
          </a:xfrm>
          <a:noFill/>
          <a:ln/>
        </p:spPr>
        <p:txBody>
          <a:bodyPr lIns="90488" tIns="44450" rIns="90488" bIns="44450"/>
          <a:lstStyle/>
          <a:p>
            <a:pPr eaLnBrk="1" hangingPunct="1"/>
            <a:endParaRPr lang="en-US" smtClean="0"/>
          </a:p>
        </p:txBody>
      </p:sp>
      <p:sp>
        <p:nvSpPr>
          <p:cNvPr id="148484" name="Rectangle 3"/>
          <p:cNvSpPr>
            <a:spLocks noGrp="1" noRot="1" noChangeAspect="1" noChangeArrowheads="1" noTextEdit="1"/>
          </p:cNvSpPr>
          <p:nvPr>
            <p:ph type="sldImg"/>
          </p:nvPr>
        </p:nvSpPr>
        <p:spPr>
          <a:xfrm>
            <a:off x="1120775" y="798513"/>
            <a:ext cx="4618038" cy="3197225"/>
          </a:xfrm>
          <a:ln w="12700" cap="flat">
            <a:solidFill>
              <a:schemeClr val="tx1"/>
            </a:solid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68306955-2864-4BD8-BD3A-4EA9F4BA0907}" type="slidenum">
              <a:rPr lang="en-US" smtClean="0"/>
              <a:pPr/>
              <a:t>35</a:t>
            </a:fld>
            <a:endParaRPr lang="en-US"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xfrm>
            <a:off x="914400" y="4343400"/>
            <a:ext cx="5029200" cy="4114800"/>
          </a:xfrm>
          <a:noFill/>
          <a:ln/>
        </p:spPr>
        <p:txBody>
          <a:bodyPr/>
          <a:lstStyle/>
          <a:p>
            <a:pPr eaLnBrk="1" hangingPunct="1">
              <a:lnSpc>
                <a:spcPct val="80000"/>
              </a:lnSpc>
            </a:pPr>
            <a:r>
              <a:rPr lang="en-US" sz="1000" smtClean="0"/>
              <a:t>Examples:</a:t>
            </a:r>
          </a:p>
          <a:p>
            <a:pPr eaLnBrk="1" hangingPunct="1">
              <a:lnSpc>
                <a:spcPct val="80000"/>
              </a:lnSpc>
            </a:pPr>
            <a:r>
              <a:rPr lang="en-US" sz="1000" u="sng" smtClean="0"/>
              <a:t>Inside the functions ( local variables):</a:t>
            </a:r>
          </a:p>
          <a:p>
            <a:pPr eaLnBrk="1" hangingPunct="1">
              <a:lnSpc>
                <a:spcPct val="80000"/>
              </a:lnSpc>
            </a:pPr>
            <a:r>
              <a:rPr lang="en-US" sz="1000" smtClean="0"/>
              <a:t>int fnArea()  {</a:t>
            </a:r>
          </a:p>
          <a:p>
            <a:pPr eaLnBrk="1" hangingPunct="1">
              <a:lnSpc>
                <a:spcPct val="80000"/>
              </a:lnSpc>
            </a:pPr>
            <a:r>
              <a:rPr lang="en-US" sz="1000" smtClean="0"/>
              <a:t>/*declaring local variables*/</a:t>
            </a:r>
          </a:p>
          <a:p>
            <a:pPr eaLnBrk="1" hangingPunct="1">
              <a:lnSpc>
                <a:spcPct val="80000"/>
              </a:lnSpc>
            </a:pPr>
            <a:r>
              <a:rPr lang="en-US" sz="1000" smtClean="0"/>
              <a:t>         int iLength, iBreadth, iArea;   </a:t>
            </a:r>
          </a:p>
          <a:p>
            <a:pPr eaLnBrk="1" hangingPunct="1">
              <a:lnSpc>
                <a:spcPct val="80000"/>
              </a:lnSpc>
            </a:pPr>
            <a:r>
              <a:rPr lang="en-US" sz="1000" smtClean="0"/>
              <a:t>/* initializing the variables*/</a:t>
            </a:r>
          </a:p>
          <a:p>
            <a:pPr eaLnBrk="1" hangingPunct="1">
              <a:lnSpc>
                <a:spcPct val="80000"/>
              </a:lnSpc>
            </a:pPr>
            <a:r>
              <a:rPr lang="en-US" sz="1000" smtClean="0"/>
              <a:t>        iLength = 50;                                     </a:t>
            </a:r>
          </a:p>
          <a:p>
            <a:pPr eaLnBrk="1" hangingPunct="1">
              <a:lnSpc>
                <a:spcPct val="80000"/>
              </a:lnSpc>
            </a:pPr>
            <a:r>
              <a:rPr lang="en-US" sz="1000" smtClean="0"/>
              <a:t>        iBreadth = 40; </a:t>
            </a:r>
          </a:p>
          <a:p>
            <a:pPr eaLnBrk="1" hangingPunct="1">
              <a:lnSpc>
                <a:spcPct val="80000"/>
              </a:lnSpc>
            </a:pPr>
            <a:r>
              <a:rPr lang="en-US" sz="1000" smtClean="0"/>
              <a:t>/* finding the area ( area = length x breadth )*/</a:t>
            </a:r>
          </a:p>
          <a:p>
            <a:pPr eaLnBrk="1" hangingPunct="1">
              <a:lnSpc>
                <a:spcPct val="80000"/>
              </a:lnSpc>
            </a:pPr>
            <a:r>
              <a:rPr lang="en-US" sz="1000" smtClean="0"/>
              <a:t>        iArea = iLength * iBreadth;  </a:t>
            </a:r>
          </a:p>
          <a:p>
            <a:pPr eaLnBrk="1" hangingPunct="1">
              <a:lnSpc>
                <a:spcPct val="80000"/>
              </a:lnSpc>
            </a:pPr>
            <a:r>
              <a:rPr lang="en-US" sz="1000" smtClean="0"/>
              <a:t>/* returning the value of Area  */</a:t>
            </a:r>
          </a:p>
          <a:p>
            <a:pPr eaLnBrk="1" hangingPunct="1">
              <a:lnSpc>
                <a:spcPct val="80000"/>
              </a:lnSpc>
            </a:pPr>
            <a:r>
              <a:rPr lang="en-US" sz="1000" smtClean="0"/>
              <a:t>        return (iArea);                                   </a:t>
            </a:r>
          </a:p>
          <a:p>
            <a:pPr eaLnBrk="1" hangingPunct="1">
              <a:lnSpc>
                <a:spcPct val="80000"/>
              </a:lnSpc>
            </a:pPr>
            <a:r>
              <a:rPr lang="en-US" sz="1000" smtClean="0"/>
              <a:t>} </a:t>
            </a:r>
          </a:p>
          <a:p>
            <a:pPr eaLnBrk="1" hangingPunct="1">
              <a:lnSpc>
                <a:spcPct val="80000"/>
              </a:lnSpc>
            </a:pPr>
            <a:r>
              <a:rPr lang="en-US" sz="1000" u="sng" smtClean="0"/>
              <a:t>In the definition of function parameters:</a:t>
            </a:r>
          </a:p>
          <a:p>
            <a:pPr eaLnBrk="1" hangingPunct="1">
              <a:lnSpc>
                <a:spcPct val="80000"/>
              </a:lnSpc>
            </a:pPr>
            <a:r>
              <a:rPr lang="en-US" sz="1000" smtClean="0"/>
              <a:t>int fnArea(int iLength, int iBreadth, int iArea)   {       </a:t>
            </a:r>
          </a:p>
          <a:p>
            <a:pPr eaLnBrk="1" hangingPunct="1">
              <a:lnSpc>
                <a:spcPct val="80000"/>
              </a:lnSpc>
            </a:pPr>
            <a:r>
              <a:rPr lang="en-US" sz="1000" smtClean="0"/>
              <a:t>/* declaring the variables as formal parameters*/</a:t>
            </a:r>
          </a:p>
          <a:p>
            <a:pPr eaLnBrk="1" hangingPunct="1">
              <a:lnSpc>
                <a:spcPct val="80000"/>
              </a:lnSpc>
            </a:pPr>
            <a:r>
              <a:rPr lang="en-US" sz="1000" smtClean="0"/>
              <a:t>/*finding the area ( area = length x breadth )*/</a:t>
            </a:r>
          </a:p>
          <a:p>
            <a:pPr eaLnBrk="1" hangingPunct="1">
              <a:lnSpc>
                <a:spcPct val="80000"/>
              </a:lnSpc>
            </a:pPr>
            <a:r>
              <a:rPr lang="en-US" sz="1000" smtClean="0"/>
              <a:t>	iArea = iLength * iBreadth; </a:t>
            </a:r>
          </a:p>
          <a:p>
            <a:pPr eaLnBrk="1" hangingPunct="1">
              <a:lnSpc>
                <a:spcPct val="80000"/>
              </a:lnSpc>
            </a:pPr>
            <a:r>
              <a:rPr lang="en-US" sz="1000" smtClean="0"/>
              <a:t>/* returning the value of Area  */	</a:t>
            </a:r>
          </a:p>
          <a:p>
            <a:pPr eaLnBrk="1" hangingPunct="1">
              <a:lnSpc>
                <a:spcPct val="80000"/>
              </a:lnSpc>
            </a:pPr>
            <a:r>
              <a:rPr lang="en-US" sz="1000" smtClean="0"/>
              <a:t>                   return (iArea);                                        </a:t>
            </a:r>
          </a:p>
          <a:p>
            <a:pPr eaLnBrk="1" hangingPunct="1">
              <a:lnSpc>
                <a:spcPct val="80000"/>
              </a:lnSpc>
            </a:pPr>
            <a:r>
              <a:rPr lang="en-US" sz="1000" smtClean="0"/>
              <a:t>} </a:t>
            </a:r>
            <a:endParaRPr lang="en-US" sz="1000" u="sng" smtClean="0"/>
          </a:p>
          <a:p>
            <a:pPr eaLnBrk="1" hangingPunct="1">
              <a:lnSpc>
                <a:spcPct val="80000"/>
              </a:lnSpc>
            </a:pPr>
            <a:r>
              <a:rPr lang="en-US" sz="1000" u="sng" smtClean="0"/>
              <a:t>Outside of all functions:</a:t>
            </a:r>
          </a:p>
          <a:p>
            <a:pPr eaLnBrk="1" hangingPunct="1">
              <a:lnSpc>
                <a:spcPct val="80000"/>
              </a:lnSpc>
            </a:pPr>
            <a:r>
              <a:rPr lang="en-US" sz="1000" smtClean="0"/>
              <a:t>/*declaring global variables ( outside any functions)*/</a:t>
            </a:r>
          </a:p>
          <a:p>
            <a:pPr eaLnBrk="1" hangingPunct="1">
              <a:lnSpc>
                <a:spcPct val="80000"/>
              </a:lnSpc>
            </a:pPr>
            <a:r>
              <a:rPr lang="en-US" sz="1000" smtClean="0"/>
              <a:t>/* Coding standards are not followed intentionally for global variables */</a:t>
            </a:r>
          </a:p>
          <a:p>
            <a:pPr eaLnBrk="1" hangingPunct="1">
              <a:lnSpc>
                <a:spcPct val="80000"/>
              </a:lnSpc>
            </a:pPr>
            <a:r>
              <a:rPr lang="en-US" sz="1000" smtClean="0"/>
              <a:t>Int iLength, iBreadth, iArea</a:t>
            </a:r>
          </a:p>
          <a:p>
            <a:pPr eaLnBrk="1" hangingPunct="1">
              <a:lnSpc>
                <a:spcPct val="80000"/>
              </a:lnSpc>
            </a:pPr>
            <a:r>
              <a:rPr lang="en-US" sz="1000" smtClean="0"/>
              <a:t>int fnArea()  {</a:t>
            </a:r>
          </a:p>
          <a:p>
            <a:pPr eaLnBrk="1" hangingPunct="1">
              <a:lnSpc>
                <a:spcPct val="80000"/>
              </a:lnSpc>
            </a:pPr>
            <a:r>
              <a:rPr lang="en-US" sz="1000" smtClean="0"/>
              <a:t>/* initializing the variables*/</a:t>
            </a:r>
          </a:p>
          <a:p>
            <a:pPr eaLnBrk="1" hangingPunct="1">
              <a:lnSpc>
                <a:spcPct val="80000"/>
              </a:lnSpc>
            </a:pPr>
            <a:r>
              <a:rPr lang="en-US" sz="1000" smtClean="0"/>
              <a:t>	iLength = 50;                                     </a:t>
            </a:r>
          </a:p>
          <a:p>
            <a:pPr eaLnBrk="1" hangingPunct="1">
              <a:lnSpc>
                <a:spcPct val="80000"/>
              </a:lnSpc>
            </a:pPr>
            <a:r>
              <a:rPr lang="en-US" sz="1000" smtClean="0"/>
              <a:t>                   iBreadth = 40; </a:t>
            </a:r>
          </a:p>
          <a:p>
            <a:pPr eaLnBrk="1" hangingPunct="1">
              <a:lnSpc>
                <a:spcPct val="80000"/>
              </a:lnSpc>
            </a:pPr>
            <a:r>
              <a:rPr lang="en-US" sz="1000" smtClean="0"/>
              <a:t>/*finding the area ( area = length x breadth )*/</a:t>
            </a:r>
          </a:p>
          <a:p>
            <a:pPr eaLnBrk="1" hangingPunct="1">
              <a:lnSpc>
                <a:spcPct val="80000"/>
              </a:lnSpc>
            </a:pPr>
            <a:r>
              <a:rPr lang="en-US" sz="1000" smtClean="0"/>
              <a:t>	iArea = iLength * iBreadth;      </a:t>
            </a:r>
          </a:p>
          <a:p>
            <a:pPr eaLnBrk="1" hangingPunct="1">
              <a:lnSpc>
                <a:spcPct val="80000"/>
              </a:lnSpc>
            </a:pPr>
            <a:r>
              <a:rPr lang="en-US" sz="1000" smtClean="0"/>
              <a:t>/* returning the value of Area  */           </a:t>
            </a:r>
          </a:p>
          <a:p>
            <a:pPr eaLnBrk="1" hangingPunct="1">
              <a:lnSpc>
                <a:spcPct val="80000"/>
              </a:lnSpc>
            </a:pPr>
            <a:r>
              <a:rPr lang="en-US" sz="1000" smtClean="0"/>
              <a:t>	return (iArea);                                   </a:t>
            </a:r>
          </a:p>
          <a:p>
            <a:pPr eaLnBrk="1" hangingPunct="1">
              <a:lnSpc>
                <a:spcPct val="80000"/>
              </a:lnSpc>
            </a:pPr>
            <a:r>
              <a:rPr lang="en-US" sz="1000" smtClean="0"/>
              <a:t>}</a:t>
            </a:r>
            <a:endParaRPr lang="en-US" sz="1000" u="sng"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9E1FA50E-016A-4106-9985-AF2FB93061D1}" type="slidenum">
              <a:rPr lang="en-US" smtClean="0"/>
              <a:pPr/>
              <a:t>36</a:t>
            </a:fld>
            <a:endParaRPr lang="en-US"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xfrm>
            <a:off x="914400" y="4343400"/>
            <a:ext cx="5029200" cy="4114800"/>
          </a:xfrm>
          <a:noFill/>
          <a:ln/>
        </p:spPr>
        <p:txBody>
          <a:bodyPr/>
          <a:lstStyle/>
          <a:p>
            <a:pPr eaLnBrk="1" hangingPunct="1">
              <a:lnSpc>
                <a:spcPct val="80000"/>
              </a:lnSpc>
            </a:pPr>
            <a:endParaRPr lang="en-US" sz="1000" u="sng"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FAA02CD4-7E08-4D81-B0FE-FAEA04C39CC0}" type="slidenum">
              <a:rPr lang="en-US" smtClean="0"/>
              <a:pPr/>
              <a:t>37</a:t>
            </a:fld>
            <a:endParaRPr lang="en-US"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xfrm>
            <a:off x="914400" y="4343400"/>
            <a:ext cx="5029200" cy="4114800"/>
          </a:xfrm>
          <a:noFill/>
          <a:ln/>
        </p:spPr>
        <p:txBody>
          <a:bodyPr/>
          <a:lstStyle/>
          <a:p>
            <a:pPr algn="just" eaLnBrk="1" hangingPunct="1"/>
            <a:endParaRPr lang="en-US" sz="10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82CD2219-B7C7-4275-976E-332A475420E9}" type="slidenum">
              <a:rPr lang="en-US" smtClean="0"/>
              <a:pPr/>
              <a:t>38</a:t>
            </a:fld>
            <a:endParaRPr lang="en-US" smtClean="0"/>
          </a:p>
        </p:txBody>
      </p:sp>
      <p:sp>
        <p:nvSpPr>
          <p:cNvPr id="152579" name="Rectangle 2"/>
          <p:cNvSpPr>
            <a:spLocks noGrp="1" noRot="1" noChangeAspect="1" noChangeArrowheads="1" noTextEdit="1"/>
          </p:cNvSpPr>
          <p:nvPr>
            <p:ph type="sldImg"/>
          </p:nvPr>
        </p:nvSpPr>
        <p:spPr>
          <a:xfrm>
            <a:off x="952500" y="684213"/>
            <a:ext cx="4954588" cy="3432175"/>
          </a:xfrm>
          <a:ln/>
        </p:spPr>
      </p:sp>
      <p:sp>
        <p:nvSpPr>
          <p:cNvPr id="152580" name="Rectangle 3"/>
          <p:cNvSpPr>
            <a:spLocks noGrp="1" noChangeArrowheads="1"/>
          </p:cNvSpPr>
          <p:nvPr>
            <p:ph type="body" idx="1"/>
          </p:nvPr>
        </p:nvSpPr>
        <p:spPr>
          <a:xfrm>
            <a:off x="914400" y="4343400"/>
            <a:ext cx="5029200" cy="4114800"/>
          </a:xfrm>
          <a:noFill/>
          <a:ln/>
        </p:spPr>
        <p:txBody>
          <a:bodyPr/>
          <a:lstStyle/>
          <a:p>
            <a:pPr eaLnBrk="1" hangingPunct="1"/>
            <a:endParaRPr lang="en-US" dirty="0" smtClean="0">
              <a:solidFill>
                <a:srgbClr val="000000"/>
              </a:solidFill>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439F1EEA-DB78-44D0-9484-97AEF52248AE}" type="slidenum">
              <a:rPr lang="en-US" smtClean="0"/>
              <a:pPr/>
              <a:t>39</a:t>
            </a:fld>
            <a:endParaRPr lang="en-US"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xfrm>
            <a:off x="914400" y="4343400"/>
            <a:ext cx="5029200" cy="4114800"/>
          </a:xfrm>
          <a:noFill/>
          <a:ln/>
        </p:spPr>
        <p:txBody>
          <a:bodyPr/>
          <a:lstStyle/>
          <a:p>
            <a:pPr algn="just" eaLnBrk="1" hangingPunct="1">
              <a:lnSpc>
                <a:spcPct val="80000"/>
              </a:lnSpc>
            </a:pPr>
            <a:r>
              <a:rPr lang="en-US" sz="700" dirty="0" smtClean="0">
                <a:cs typeface="Times New Roman" pitchFamily="18" charset="0"/>
              </a:rPr>
              <a:t>Consider the following example.</a:t>
            </a:r>
          </a:p>
          <a:p>
            <a:pPr algn="just" eaLnBrk="1" hangingPunct="1">
              <a:lnSpc>
                <a:spcPct val="80000"/>
              </a:lnSpc>
            </a:pPr>
            <a:endParaRPr lang="en-US" sz="700" dirty="0" smtClean="0">
              <a:cs typeface="Times New Roman" pitchFamily="18" charset="0"/>
            </a:endParaRPr>
          </a:p>
          <a:p>
            <a:pPr eaLnBrk="1" hangingPunct="1">
              <a:lnSpc>
                <a:spcPct val="80000"/>
              </a:lnSpc>
            </a:pPr>
            <a:r>
              <a:rPr lang="en-US" sz="800" dirty="0" smtClean="0"/>
              <a:t>#include &lt;</a:t>
            </a:r>
            <a:r>
              <a:rPr lang="en-US" sz="800" dirty="0" err="1" smtClean="0"/>
              <a:t>stdio.h</a:t>
            </a:r>
            <a:r>
              <a:rPr lang="en-US" sz="800" dirty="0" smtClean="0"/>
              <a:t>&gt;</a:t>
            </a:r>
          </a:p>
          <a:p>
            <a:pPr eaLnBrk="1" hangingPunct="1">
              <a:lnSpc>
                <a:spcPct val="80000"/>
              </a:lnSpc>
            </a:pPr>
            <a:endParaRPr lang="en-US" sz="800" dirty="0" smtClean="0"/>
          </a:p>
          <a:p>
            <a:pPr eaLnBrk="1" hangingPunct="1">
              <a:lnSpc>
                <a:spcPct val="80000"/>
              </a:lnSpc>
            </a:pPr>
            <a:r>
              <a:rPr lang="en-US" sz="800" dirty="0" err="1" smtClean="0"/>
              <a:t>int</a:t>
            </a:r>
            <a:r>
              <a:rPr lang="en-US" sz="800" dirty="0" smtClean="0"/>
              <a:t> </a:t>
            </a:r>
            <a:r>
              <a:rPr lang="en-US" sz="800" dirty="0" err="1" smtClean="0"/>
              <a:t>giGlobalVar</a:t>
            </a:r>
            <a:r>
              <a:rPr lang="en-US" sz="800" dirty="0" smtClean="0"/>
              <a:t>;</a:t>
            </a:r>
          </a:p>
          <a:p>
            <a:pPr eaLnBrk="1" hangingPunct="1">
              <a:lnSpc>
                <a:spcPct val="80000"/>
              </a:lnSpc>
            </a:pPr>
            <a:r>
              <a:rPr lang="en-US" sz="800" dirty="0" err="1" smtClean="0"/>
              <a:t>int</a:t>
            </a:r>
            <a:r>
              <a:rPr lang="en-US" sz="800" dirty="0" smtClean="0"/>
              <a:t> </a:t>
            </a:r>
            <a:r>
              <a:rPr lang="en-US" sz="800" dirty="0" err="1" smtClean="0"/>
              <a:t>iSameName</a:t>
            </a:r>
            <a:r>
              <a:rPr lang="en-US" sz="800" dirty="0" smtClean="0"/>
              <a:t>;</a:t>
            </a:r>
          </a:p>
          <a:p>
            <a:pPr eaLnBrk="1" hangingPunct="1">
              <a:lnSpc>
                <a:spcPct val="80000"/>
              </a:lnSpc>
            </a:pPr>
            <a:r>
              <a:rPr lang="en-US" sz="800" dirty="0" smtClean="0"/>
              <a:t>void </a:t>
            </a:r>
            <a:r>
              <a:rPr lang="en-US" sz="800" dirty="0" err="1" smtClean="0"/>
              <a:t>fnFunc</a:t>
            </a:r>
            <a:r>
              <a:rPr lang="en-US" sz="800" dirty="0" smtClean="0"/>
              <a:t>();</a:t>
            </a:r>
          </a:p>
          <a:p>
            <a:pPr eaLnBrk="1" hangingPunct="1">
              <a:lnSpc>
                <a:spcPct val="80000"/>
              </a:lnSpc>
            </a:pPr>
            <a:endParaRPr lang="en-US" sz="800" dirty="0" smtClean="0"/>
          </a:p>
          <a:p>
            <a:pPr eaLnBrk="1" hangingPunct="1">
              <a:lnSpc>
                <a:spcPct val="80000"/>
              </a:lnSpc>
            </a:pPr>
            <a:r>
              <a:rPr lang="en-US" sz="800" dirty="0" err="1" smtClean="0"/>
              <a:t>int</a:t>
            </a:r>
            <a:r>
              <a:rPr lang="en-US" sz="800" dirty="0" smtClean="0"/>
              <a:t> main(</a:t>
            </a:r>
            <a:r>
              <a:rPr lang="en-US" sz="800" dirty="0" err="1" smtClean="0"/>
              <a:t>int</a:t>
            </a:r>
            <a:r>
              <a:rPr lang="en-US" sz="800" dirty="0" smtClean="0"/>
              <a:t> </a:t>
            </a:r>
            <a:r>
              <a:rPr lang="en-US" sz="800" dirty="0" err="1" smtClean="0"/>
              <a:t>argc</a:t>
            </a:r>
            <a:r>
              <a:rPr lang="en-US" sz="800" dirty="0" smtClean="0"/>
              <a:t>, char **</a:t>
            </a:r>
            <a:r>
              <a:rPr lang="en-US" sz="800" dirty="0" err="1" smtClean="0"/>
              <a:t>argv</a:t>
            </a:r>
            <a:r>
              <a:rPr lang="en-US" sz="800" dirty="0" smtClean="0"/>
              <a:t>) {</a:t>
            </a:r>
          </a:p>
          <a:p>
            <a:pPr eaLnBrk="1" hangingPunct="1">
              <a:lnSpc>
                <a:spcPct val="80000"/>
              </a:lnSpc>
            </a:pPr>
            <a:r>
              <a:rPr lang="en-US" sz="800" dirty="0" smtClean="0"/>
              <a:t>	</a:t>
            </a:r>
            <a:r>
              <a:rPr lang="en-US" sz="800" dirty="0" err="1" smtClean="0"/>
              <a:t>int</a:t>
            </a:r>
            <a:r>
              <a:rPr lang="en-US" sz="800" dirty="0" smtClean="0"/>
              <a:t> </a:t>
            </a:r>
            <a:r>
              <a:rPr lang="en-US" sz="800" dirty="0" err="1" smtClean="0"/>
              <a:t>iLocalVar</a:t>
            </a:r>
            <a:r>
              <a:rPr lang="en-US" sz="800" dirty="0" smtClean="0"/>
              <a:t>; </a:t>
            </a:r>
          </a:p>
          <a:p>
            <a:pPr eaLnBrk="1" hangingPunct="1">
              <a:lnSpc>
                <a:spcPct val="80000"/>
              </a:lnSpc>
            </a:pPr>
            <a:r>
              <a:rPr lang="en-US" sz="800" dirty="0" smtClean="0"/>
              <a:t>	</a:t>
            </a:r>
            <a:r>
              <a:rPr lang="en-US" sz="800" dirty="0" err="1" smtClean="0"/>
              <a:t>iSameName</a:t>
            </a:r>
            <a:r>
              <a:rPr lang="en-US" sz="800" dirty="0" smtClean="0"/>
              <a:t>  = 1; </a:t>
            </a:r>
          </a:p>
          <a:p>
            <a:pPr eaLnBrk="1" hangingPunct="1">
              <a:lnSpc>
                <a:spcPct val="80000"/>
              </a:lnSpc>
            </a:pPr>
            <a:r>
              <a:rPr lang="en-US" sz="800" dirty="0" smtClean="0"/>
              <a:t>	</a:t>
            </a:r>
            <a:r>
              <a:rPr lang="en-US" sz="800" dirty="0" err="1" smtClean="0"/>
              <a:t>giGlobalVar</a:t>
            </a:r>
            <a:r>
              <a:rPr lang="en-US" sz="800" dirty="0" smtClean="0"/>
              <a:t> = 2; </a:t>
            </a:r>
          </a:p>
          <a:p>
            <a:pPr eaLnBrk="1" hangingPunct="1">
              <a:lnSpc>
                <a:spcPct val="80000"/>
              </a:lnSpc>
            </a:pPr>
            <a:r>
              <a:rPr lang="en-US" sz="800" dirty="0" smtClean="0"/>
              <a:t>	</a:t>
            </a:r>
            <a:r>
              <a:rPr lang="en-US" sz="800" dirty="0" err="1" smtClean="0"/>
              <a:t>iLocalVar</a:t>
            </a:r>
            <a:r>
              <a:rPr lang="en-US" sz="800" dirty="0" smtClean="0"/>
              <a:t>  = 3;</a:t>
            </a:r>
          </a:p>
          <a:p>
            <a:pPr eaLnBrk="1" hangingPunct="1">
              <a:lnSpc>
                <a:spcPct val="80000"/>
              </a:lnSpc>
            </a:pPr>
            <a:r>
              <a:rPr lang="en-US" sz="800" dirty="0" smtClean="0"/>
              <a:t>	</a:t>
            </a:r>
            <a:r>
              <a:rPr lang="en-US" sz="800" dirty="0" err="1" smtClean="0"/>
              <a:t>printf</a:t>
            </a:r>
            <a:r>
              <a:rPr lang="en-US" sz="800" dirty="0" smtClean="0"/>
              <a:t>( "Starting in main : ");</a:t>
            </a:r>
          </a:p>
          <a:p>
            <a:pPr eaLnBrk="1" hangingPunct="1">
              <a:lnSpc>
                <a:spcPct val="80000"/>
              </a:lnSpc>
            </a:pPr>
            <a:r>
              <a:rPr lang="en-US" sz="800" dirty="0" smtClean="0"/>
              <a:t>	</a:t>
            </a:r>
            <a:r>
              <a:rPr lang="en-US" sz="800" dirty="0" err="1" smtClean="0"/>
              <a:t>printf</a:t>
            </a:r>
            <a:r>
              <a:rPr lang="en-US" sz="800" dirty="0" smtClean="0"/>
              <a:t>(" </a:t>
            </a:r>
            <a:r>
              <a:rPr lang="en-US" sz="800" dirty="0" err="1" smtClean="0"/>
              <a:t>iGlobalVar</a:t>
            </a:r>
            <a:r>
              <a:rPr lang="en-US" sz="800" dirty="0" smtClean="0"/>
              <a:t> = %d, </a:t>
            </a:r>
            <a:r>
              <a:rPr lang="en-US" sz="800" dirty="0" err="1" smtClean="0"/>
              <a:t>iLocalVar</a:t>
            </a:r>
            <a:r>
              <a:rPr lang="en-US" sz="800" dirty="0" smtClean="0"/>
              <a:t> = %d, </a:t>
            </a:r>
            <a:r>
              <a:rPr lang="en-US" sz="800" dirty="0" err="1" smtClean="0"/>
              <a:t>iSameName</a:t>
            </a:r>
            <a:r>
              <a:rPr lang="en-US" sz="800" dirty="0" smtClean="0"/>
              <a:t> = %d \n\n", </a:t>
            </a:r>
            <a:r>
              <a:rPr lang="en-US" sz="800" dirty="0" err="1" smtClean="0"/>
              <a:t>giGlobalVar</a:t>
            </a:r>
            <a:r>
              <a:rPr lang="en-US" sz="800" dirty="0" smtClean="0"/>
              <a:t>, </a:t>
            </a:r>
            <a:r>
              <a:rPr lang="en-US" sz="800" dirty="0" err="1" smtClean="0"/>
              <a:t>iLocalVar</a:t>
            </a:r>
            <a:r>
              <a:rPr lang="en-US" sz="800" dirty="0" smtClean="0"/>
              <a:t>, </a:t>
            </a:r>
            <a:r>
              <a:rPr lang="en-US" sz="800" dirty="0" err="1" smtClean="0"/>
              <a:t>iSameName</a:t>
            </a:r>
            <a:r>
              <a:rPr lang="en-US" sz="800" dirty="0" smtClean="0"/>
              <a:t>);</a:t>
            </a:r>
          </a:p>
          <a:p>
            <a:pPr eaLnBrk="1" hangingPunct="1">
              <a:lnSpc>
                <a:spcPct val="80000"/>
              </a:lnSpc>
            </a:pPr>
            <a:r>
              <a:rPr lang="en-US" sz="800" dirty="0" smtClean="0"/>
              <a:t>	</a:t>
            </a:r>
            <a:r>
              <a:rPr lang="en-US" sz="800" dirty="0" err="1" smtClean="0"/>
              <a:t>fnFunc</a:t>
            </a:r>
            <a:r>
              <a:rPr lang="en-US" sz="800" dirty="0" smtClean="0"/>
              <a:t>();</a:t>
            </a:r>
          </a:p>
          <a:p>
            <a:pPr eaLnBrk="1" hangingPunct="1">
              <a:lnSpc>
                <a:spcPct val="80000"/>
              </a:lnSpc>
            </a:pPr>
            <a:r>
              <a:rPr lang="en-US" sz="800" dirty="0" smtClean="0"/>
              <a:t>	</a:t>
            </a:r>
            <a:r>
              <a:rPr lang="en-US" sz="800" dirty="0" err="1" smtClean="0"/>
              <a:t>printf</a:t>
            </a:r>
            <a:r>
              <a:rPr lang="en-US" sz="800" dirty="0" smtClean="0"/>
              <a:t>( "Returned to main: ");</a:t>
            </a:r>
          </a:p>
          <a:p>
            <a:pPr eaLnBrk="1" hangingPunct="1">
              <a:lnSpc>
                <a:spcPct val="80000"/>
              </a:lnSpc>
            </a:pPr>
            <a:r>
              <a:rPr lang="en-US" sz="800" dirty="0" smtClean="0"/>
              <a:t>	</a:t>
            </a:r>
            <a:r>
              <a:rPr lang="en-US" sz="800" dirty="0" err="1" smtClean="0"/>
              <a:t>printf</a:t>
            </a:r>
            <a:r>
              <a:rPr lang="en-US" sz="800" dirty="0" smtClean="0"/>
              <a:t>(" </a:t>
            </a:r>
            <a:r>
              <a:rPr lang="en-US" sz="800" dirty="0" err="1" smtClean="0"/>
              <a:t>iGlobalVar</a:t>
            </a:r>
            <a:r>
              <a:rPr lang="en-US" sz="800" dirty="0" smtClean="0"/>
              <a:t> = %d, </a:t>
            </a:r>
            <a:r>
              <a:rPr lang="en-US" sz="800" dirty="0" err="1" smtClean="0"/>
              <a:t>iLocalVar</a:t>
            </a:r>
            <a:r>
              <a:rPr lang="en-US" sz="800" dirty="0" smtClean="0"/>
              <a:t> = %d, </a:t>
            </a:r>
            <a:r>
              <a:rPr lang="en-US" sz="800" dirty="0" err="1" smtClean="0"/>
              <a:t>iSameName</a:t>
            </a:r>
            <a:r>
              <a:rPr lang="en-US" sz="800" dirty="0" smtClean="0"/>
              <a:t> = %d \n\n", </a:t>
            </a:r>
            <a:r>
              <a:rPr lang="en-US" sz="800" dirty="0" err="1" smtClean="0"/>
              <a:t>giGlobalVar</a:t>
            </a:r>
            <a:r>
              <a:rPr lang="en-US" sz="800" dirty="0" smtClean="0"/>
              <a:t>, </a:t>
            </a:r>
            <a:r>
              <a:rPr lang="en-US" sz="800" dirty="0" err="1" smtClean="0"/>
              <a:t>iLocalVar</a:t>
            </a:r>
            <a:r>
              <a:rPr lang="en-US" sz="800" dirty="0" smtClean="0"/>
              <a:t>, </a:t>
            </a:r>
            <a:r>
              <a:rPr lang="en-US" sz="800" dirty="0" err="1" smtClean="0"/>
              <a:t>iSameName</a:t>
            </a:r>
            <a:r>
              <a:rPr lang="en-US" sz="800" dirty="0" smtClean="0"/>
              <a:t>);   </a:t>
            </a:r>
          </a:p>
          <a:p>
            <a:pPr eaLnBrk="1" hangingPunct="1">
              <a:lnSpc>
                <a:spcPct val="80000"/>
              </a:lnSpc>
            </a:pPr>
            <a:r>
              <a:rPr lang="en-US" sz="800" dirty="0" smtClean="0"/>
              <a:t>         return 0;</a:t>
            </a:r>
          </a:p>
          <a:p>
            <a:pPr eaLnBrk="1" hangingPunct="1">
              <a:lnSpc>
                <a:spcPct val="80000"/>
              </a:lnSpc>
            </a:pPr>
            <a:r>
              <a:rPr lang="en-US" sz="800" dirty="0" smtClean="0"/>
              <a:t>}</a:t>
            </a:r>
          </a:p>
          <a:p>
            <a:pPr eaLnBrk="1" hangingPunct="1">
              <a:lnSpc>
                <a:spcPct val="80000"/>
              </a:lnSpc>
            </a:pPr>
            <a:endParaRPr lang="en-US" sz="800" dirty="0" smtClean="0"/>
          </a:p>
          <a:p>
            <a:pPr eaLnBrk="1" hangingPunct="1">
              <a:lnSpc>
                <a:spcPct val="80000"/>
              </a:lnSpc>
            </a:pPr>
            <a:r>
              <a:rPr lang="en-US" sz="800" dirty="0" smtClean="0"/>
              <a:t>void </a:t>
            </a:r>
            <a:r>
              <a:rPr lang="en-US" sz="800" dirty="0" err="1" smtClean="0"/>
              <a:t>fnFunc</a:t>
            </a:r>
            <a:r>
              <a:rPr lang="en-US" sz="800" dirty="0" smtClean="0"/>
              <a:t>()  {</a:t>
            </a:r>
          </a:p>
          <a:p>
            <a:pPr eaLnBrk="1" hangingPunct="1">
              <a:lnSpc>
                <a:spcPct val="80000"/>
              </a:lnSpc>
            </a:pPr>
            <a:r>
              <a:rPr lang="en-US" sz="800" dirty="0" smtClean="0"/>
              <a:t>	</a:t>
            </a:r>
            <a:r>
              <a:rPr lang="en-US" sz="800" dirty="0" err="1" smtClean="0"/>
              <a:t>int</a:t>
            </a:r>
            <a:r>
              <a:rPr lang="en-US" sz="800" dirty="0" smtClean="0"/>
              <a:t> </a:t>
            </a:r>
            <a:r>
              <a:rPr lang="en-US" sz="800" dirty="0" err="1" smtClean="0"/>
              <a:t>iLocalVar</a:t>
            </a:r>
            <a:r>
              <a:rPr lang="en-US" sz="800" dirty="0" smtClean="0"/>
              <a:t>;</a:t>
            </a:r>
          </a:p>
          <a:p>
            <a:pPr eaLnBrk="1" hangingPunct="1">
              <a:lnSpc>
                <a:spcPct val="80000"/>
              </a:lnSpc>
            </a:pPr>
            <a:r>
              <a:rPr lang="en-US" sz="800" dirty="0" smtClean="0"/>
              <a:t>	</a:t>
            </a:r>
            <a:r>
              <a:rPr lang="en-US" sz="800" dirty="0" err="1" smtClean="0"/>
              <a:t>int</a:t>
            </a:r>
            <a:r>
              <a:rPr lang="en-US" sz="800" dirty="0" smtClean="0"/>
              <a:t> </a:t>
            </a:r>
            <a:r>
              <a:rPr lang="en-US" sz="800" dirty="0" err="1" smtClean="0"/>
              <a:t>iSameName</a:t>
            </a:r>
            <a:r>
              <a:rPr lang="en-US" sz="800" dirty="0" smtClean="0"/>
              <a:t>;</a:t>
            </a:r>
          </a:p>
          <a:p>
            <a:pPr eaLnBrk="1" hangingPunct="1">
              <a:lnSpc>
                <a:spcPct val="80000"/>
              </a:lnSpc>
            </a:pPr>
            <a:r>
              <a:rPr lang="en-US" sz="800" dirty="0" smtClean="0"/>
              <a:t>	</a:t>
            </a:r>
            <a:r>
              <a:rPr lang="en-US" sz="800" dirty="0" err="1" smtClean="0"/>
              <a:t>giGlobalVar</a:t>
            </a:r>
            <a:r>
              <a:rPr lang="en-US" sz="800" dirty="0" smtClean="0"/>
              <a:t> = 20;</a:t>
            </a:r>
          </a:p>
          <a:p>
            <a:pPr eaLnBrk="1" hangingPunct="1">
              <a:lnSpc>
                <a:spcPct val="80000"/>
              </a:lnSpc>
            </a:pPr>
            <a:r>
              <a:rPr lang="en-US" sz="800" dirty="0" smtClean="0"/>
              <a:t>	</a:t>
            </a:r>
            <a:r>
              <a:rPr lang="en-US" sz="800" dirty="0" err="1" smtClean="0"/>
              <a:t>iLocalVar</a:t>
            </a:r>
            <a:r>
              <a:rPr lang="en-US" sz="800" dirty="0" smtClean="0"/>
              <a:t> = 50;</a:t>
            </a:r>
          </a:p>
          <a:p>
            <a:pPr eaLnBrk="1" hangingPunct="1">
              <a:lnSpc>
                <a:spcPct val="80000"/>
              </a:lnSpc>
            </a:pPr>
            <a:r>
              <a:rPr lang="en-US" sz="800" dirty="0" smtClean="0"/>
              <a:t>	</a:t>
            </a:r>
            <a:r>
              <a:rPr lang="en-US" sz="800" dirty="0" err="1" smtClean="0"/>
              <a:t>iSameName</a:t>
            </a:r>
            <a:r>
              <a:rPr lang="en-US" sz="800" dirty="0" smtClean="0"/>
              <a:t> = 10;</a:t>
            </a:r>
          </a:p>
          <a:p>
            <a:pPr eaLnBrk="1" hangingPunct="1">
              <a:lnSpc>
                <a:spcPct val="80000"/>
              </a:lnSpc>
            </a:pPr>
            <a:r>
              <a:rPr lang="en-US" sz="800" dirty="0" smtClean="0"/>
              <a:t>	</a:t>
            </a:r>
            <a:r>
              <a:rPr lang="en-US" sz="800" dirty="0" err="1" smtClean="0"/>
              <a:t>printf</a:t>
            </a:r>
            <a:r>
              <a:rPr lang="en-US" sz="800" dirty="0" smtClean="0"/>
              <a:t>( "In </a:t>
            </a:r>
            <a:r>
              <a:rPr lang="en-US" sz="800" dirty="0" err="1" smtClean="0"/>
              <a:t>SubFunc</a:t>
            </a:r>
            <a:r>
              <a:rPr lang="en-US" sz="800" dirty="0" smtClean="0"/>
              <a:t>.."); </a:t>
            </a:r>
          </a:p>
          <a:p>
            <a:pPr eaLnBrk="1" hangingPunct="1">
              <a:lnSpc>
                <a:spcPct val="80000"/>
              </a:lnSpc>
            </a:pPr>
            <a:r>
              <a:rPr lang="en-US" sz="800" dirty="0" smtClean="0"/>
              <a:t>	</a:t>
            </a:r>
            <a:r>
              <a:rPr lang="en-US" sz="800" dirty="0" err="1" smtClean="0"/>
              <a:t>printf</a:t>
            </a:r>
            <a:r>
              <a:rPr lang="en-US" sz="800" dirty="0" smtClean="0"/>
              <a:t>(" </a:t>
            </a:r>
            <a:r>
              <a:rPr lang="en-US" sz="800" dirty="0" err="1" smtClean="0"/>
              <a:t>iGlobalVar</a:t>
            </a:r>
            <a:r>
              <a:rPr lang="en-US" sz="800" dirty="0" smtClean="0"/>
              <a:t> = %d, </a:t>
            </a:r>
            <a:r>
              <a:rPr lang="en-US" sz="800" dirty="0" err="1" smtClean="0"/>
              <a:t>iLocalVar</a:t>
            </a:r>
            <a:r>
              <a:rPr lang="en-US" sz="800" dirty="0" smtClean="0"/>
              <a:t> = %d, </a:t>
            </a:r>
            <a:r>
              <a:rPr lang="en-US" sz="800" dirty="0" err="1" smtClean="0"/>
              <a:t>iSameName</a:t>
            </a:r>
            <a:r>
              <a:rPr lang="en-US" sz="800" dirty="0" smtClean="0"/>
              <a:t> = %d \n\n", </a:t>
            </a:r>
            <a:r>
              <a:rPr lang="en-US" sz="800" dirty="0" err="1" smtClean="0"/>
              <a:t>giGlobalVar</a:t>
            </a:r>
            <a:r>
              <a:rPr lang="en-US" sz="800" dirty="0" smtClean="0"/>
              <a:t>, </a:t>
            </a:r>
            <a:r>
              <a:rPr lang="en-US" sz="800" dirty="0" err="1" smtClean="0"/>
              <a:t>iLocalVar,iSameName</a:t>
            </a:r>
            <a:r>
              <a:rPr lang="en-US" sz="800" dirty="0" smtClean="0"/>
              <a:t>);</a:t>
            </a:r>
          </a:p>
          <a:p>
            <a:pPr eaLnBrk="1" hangingPunct="1">
              <a:lnSpc>
                <a:spcPct val="80000"/>
              </a:lnSpc>
            </a:pPr>
            <a:r>
              <a:rPr lang="en-US" sz="800" dirty="0" smtClean="0"/>
              <a:t>}</a:t>
            </a:r>
          </a:p>
          <a:p>
            <a:pPr algn="just" eaLnBrk="1" hangingPunct="1">
              <a:lnSpc>
                <a:spcPct val="80000"/>
              </a:lnSpc>
            </a:pPr>
            <a:endParaRPr lang="en-US" sz="700" dirty="0" smtClean="0">
              <a:cs typeface="Times New Roman" pitchFamily="18" charset="0"/>
            </a:endParaRPr>
          </a:p>
          <a:p>
            <a:pPr algn="just" eaLnBrk="1" hangingPunct="1">
              <a:lnSpc>
                <a:spcPct val="80000"/>
              </a:lnSpc>
            </a:pPr>
            <a:r>
              <a:rPr lang="en-US" sz="700" dirty="0" smtClean="0">
                <a:cs typeface="Times New Roman" pitchFamily="18" charset="0"/>
              </a:rPr>
              <a:t>Note that </a:t>
            </a:r>
            <a:r>
              <a:rPr lang="en-US" sz="700" dirty="0" err="1" smtClean="0">
                <a:cs typeface="Times New Roman" pitchFamily="18" charset="0"/>
              </a:rPr>
              <a:t>g</a:t>
            </a:r>
            <a:r>
              <a:rPr lang="en-US" sz="700" dirty="0" err="1" smtClean="0">
                <a:cs typeface="Courier New" pitchFamily="49" charset="0"/>
              </a:rPr>
              <a:t>iGlobalVar</a:t>
            </a:r>
            <a:r>
              <a:rPr lang="en-US" sz="700" dirty="0" smtClean="0">
                <a:cs typeface="Times New Roman" pitchFamily="18" charset="0"/>
              </a:rPr>
              <a:t> and </a:t>
            </a:r>
            <a:r>
              <a:rPr lang="en-US" sz="700" dirty="0" err="1" smtClean="0">
                <a:cs typeface="Courier New" pitchFamily="49" charset="0"/>
              </a:rPr>
              <a:t>iSameName</a:t>
            </a:r>
            <a:r>
              <a:rPr lang="en-US" sz="700" dirty="0" smtClean="0">
                <a:cs typeface="Times New Roman" pitchFamily="18" charset="0"/>
              </a:rPr>
              <a:t> are global variables. Their values are visible throughout the program. The variable </a:t>
            </a:r>
            <a:r>
              <a:rPr lang="en-US" sz="700" dirty="0" err="1" smtClean="0">
                <a:cs typeface="Courier New" pitchFamily="49" charset="0"/>
              </a:rPr>
              <a:t>iLocalVar</a:t>
            </a:r>
            <a:r>
              <a:rPr lang="en-US" sz="700" dirty="0" smtClean="0">
                <a:cs typeface="Times New Roman" pitchFamily="18" charset="0"/>
              </a:rPr>
              <a:t> is local to the function </a:t>
            </a:r>
            <a:r>
              <a:rPr lang="en-US" sz="700" dirty="0" smtClean="0">
                <a:cs typeface="Courier New" pitchFamily="49" charset="0"/>
              </a:rPr>
              <a:t>main()</a:t>
            </a:r>
            <a:r>
              <a:rPr lang="en-US" sz="700" dirty="0" smtClean="0">
                <a:cs typeface="Times New Roman" pitchFamily="18" charset="0"/>
              </a:rPr>
              <a:t>. Local variables are declared and are visible only inside function blocks. The variable </a:t>
            </a:r>
            <a:r>
              <a:rPr lang="en-US" sz="700" dirty="0" err="1" smtClean="0">
                <a:cs typeface="Courier New" pitchFamily="49" charset="0"/>
              </a:rPr>
              <a:t>iLocalVar</a:t>
            </a:r>
            <a:r>
              <a:rPr lang="en-US" sz="700" dirty="0" smtClean="0">
                <a:cs typeface="Times New Roman" pitchFamily="18" charset="0"/>
              </a:rPr>
              <a:t> declared in the two functions have no connection with each other. They refer to different memory locations.</a:t>
            </a:r>
          </a:p>
          <a:p>
            <a:pPr algn="just" eaLnBrk="1" hangingPunct="1">
              <a:lnSpc>
                <a:spcPct val="80000"/>
              </a:lnSpc>
            </a:pPr>
            <a:endParaRPr lang="en-US" sz="80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24071A16-3088-4CA5-90EF-51D482D8258B}" type="slidenum">
              <a:rPr lang="en-US" smtClean="0"/>
              <a:pPr/>
              <a:t>40</a:t>
            </a:fld>
            <a:endParaRPr lang="en-US"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14400" y="4343400"/>
            <a:ext cx="5029200" cy="4114800"/>
          </a:xfrm>
          <a:noFill/>
          <a:ln/>
        </p:spPr>
        <p:txBody>
          <a:bodyPr/>
          <a:lstStyle/>
          <a:p>
            <a:pPr algn="just" eaLnBrk="1" hangingPunct="1">
              <a:lnSpc>
                <a:spcPct val="80000"/>
              </a:lnSpc>
            </a:pPr>
            <a:endParaRPr lang="en-US" sz="1000" dirty="0" smtClean="0">
              <a:cs typeface="Times New Roman" pitchFamily="18" charset="0"/>
            </a:endParaRPr>
          </a:p>
          <a:p>
            <a:pPr eaLnBrk="1" hangingPunct="1">
              <a:lnSpc>
                <a:spcPct val="80000"/>
              </a:lnSpc>
            </a:pPr>
            <a:r>
              <a:rPr lang="en-US" sz="1000" dirty="0" smtClean="0"/>
              <a:t>Continued from previous slide…</a:t>
            </a:r>
          </a:p>
          <a:p>
            <a:pPr algn="just" eaLnBrk="1" hangingPunct="1">
              <a:lnSpc>
                <a:spcPct val="80000"/>
              </a:lnSpc>
            </a:pPr>
            <a:r>
              <a:rPr lang="en-US" sz="1000" dirty="0" smtClean="0">
                <a:cs typeface="Times New Roman" pitchFamily="18" charset="0"/>
              </a:rPr>
              <a:t>When inside a function, a local variable has the same name as a global variable (</a:t>
            </a:r>
            <a:r>
              <a:rPr lang="en-US" sz="1000" dirty="0" err="1" smtClean="0">
                <a:cs typeface="Courier New" pitchFamily="49" charset="0"/>
              </a:rPr>
              <a:t>iSameName</a:t>
            </a:r>
            <a:r>
              <a:rPr lang="en-US" sz="1000" dirty="0" smtClean="0">
                <a:cs typeface="Times New Roman" pitchFamily="18" charset="0"/>
              </a:rPr>
              <a:t>, for example), the local variable gets precedence to the global variable. Note the output of the last </a:t>
            </a:r>
            <a:r>
              <a:rPr lang="en-US" sz="1000" dirty="0" err="1" smtClean="0">
                <a:cs typeface="Courier New" pitchFamily="49" charset="0"/>
              </a:rPr>
              <a:t>printf</a:t>
            </a:r>
            <a:r>
              <a:rPr lang="en-US" sz="1000" dirty="0" smtClean="0">
                <a:cs typeface="Courier New" pitchFamily="49" charset="0"/>
              </a:rPr>
              <a:t>()</a:t>
            </a:r>
            <a:r>
              <a:rPr lang="en-US" sz="1000" dirty="0" smtClean="0">
                <a:cs typeface="Times New Roman" pitchFamily="18" charset="0"/>
              </a:rPr>
              <a:t> statement in the main( ) function. The value of the global variable </a:t>
            </a:r>
            <a:r>
              <a:rPr lang="en-US" sz="1000" dirty="0" err="1" smtClean="0">
                <a:cs typeface="Courier New" pitchFamily="49" charset="0"/>
              </a:rPr>
              <a:t>iSameVar</a:t>
            </a:r>
            <a:r>
              <a:rPr lang="en-US" sz="1000" dirty="0" smtClean="0">
                <a:cs typeface="Times New Roman" pitchFamily="18" charset="0"/>
              </a:rPr>
              <a:t> is not changed because inside the function </a:t>
            </a:r>
            <a:r>
              <a:rPr lang="en-US" sz="1000" dirty="0" err="1" smtClean="0">
                <a:cs typeface="Courier New" pitchFamily="49" charset="0"/>
              </a:rPr>
              <a:t>fnFunc</a:t>
            </a:r>
            <a:r>
              <a:rPr lang="en-US" sz="1000" dirty="0" smtClean="0">
                <a:cs typeface="Courier New" pitchFamily="49" charset="0"/>
              </a:rPr>
              <a:t>()</a:t>
            </a:r>
            <a:r>
              <a:rPr lang="en-US" sz="1000" dirty="0" smtClean="0">
                <a:cs typeface="Times New Roman" pitchFamily="18" charset="0"/>
              </a:rPr>
              <a:t>, only the local variable of the same name is accessed.</a:t>
            </a:r>
          </a:p>
          <a:p>
            <a:pPr eaLnBrk="1" hangingPunct="1">
              <a:lnSpc>
                <a:spcPct val="80000"/>
              </a:lnSpc>
            </a:pPr>
            <a:r>
              <a:rPr lang="en-US" sz="1000" dirty="0" smtClean="0">
                <a:cs typeface="Times New Roman" pitchFamily="18" charset="0"/>
              </a:rPr>
              <a:t> </a:t>
            </a:r>
            <a:r>
              <a:rPr lang="en-US" sz="1000" b="1" u="sng" dirty="0" smtClean="0">
                <a:cs typeface="Arial" charset="0"/>
              </a:rPr>
              <a:t>Storing variables - Stack and Heap</a:t>
            </a:r>
          </a:p>
          <a:p>
            <a:pPr eaLnBrk="1" hangingPunct="1">
              <a:lnSpc>
                <a:spcPct val="80000"/>
              </a:lnSpc>
            </a:pPr>
            <a:endParaRPr lang="en-US" sz="1000" dirty="0" smtClean="0">
              <a:cs typeface="Times New Roman" pitchFamily="18" charset="0"/>
            </a:endParaRPr>
          </a:p>
          <a:p>
            <a:pPr algn="just" eaLnBrk="1" hangingPunct="1">
              <a:lnSpc>
                <a:spcPct val="80000"/>
              </a:lnSpc>
            </a:pPr>
            <a:r>
              <a:rPr lang="en-US" sz="1000" dirty="0" smtClean="0">
                <a:cs typeface="Times New Roman" pitchFamily="18" charset="0"/>
              </a:rPr>
              <a:t>When functions are in execution, memory is allocated from the stack for variables that are referenced in a function. This storage is released as soon as the function completes the  execution.</a:t>
            </a:r>
          </a:p>
          <a:p>
            <a:pPr algn="just" eaLnBrk="1" hangingPunct="1">
              <a:lnSpc>
                <a:spcPct val="80000"/>
              </a:lnSpc>
            </a:pPr>
            <a:r>
              <a:rPr lang="en-US" sz="1000" dirty="0" smtClean="0">
                <a:cs typeface="Times New Roman" pitchFamily="18" charset="0"/>
              </a:rPr>
              <a:t>On the other hand Global variables, which can be accesses by all functions of the program, are stored on the data segment. Since they are accessible to every program the lifetime of global variables is the lifetime of the program.</a:t>
            </a:r>
          </a:p>
          <a:p>
            <a:pPr eaLnBrk="1" hangingPunct="1">
              <a:lnSpc>
                <a:spcPct val="80000"/>
              </a:lnSpc>
            </a:pPr>
            <a:endParaRPr lang="en-US" sz="1000" dirty="0" smtClean="0"/>
          </a:p>
          <a:p>
            <a:pPr algn="just" eaLnBrk="1" hangingPunct="1">
              <a:lnSpc>
                <a:spcPct val="80000"/>
              </a:lnSpc>
            </a:pPr>
            <a:endParaRPr lang="en-US" sz="900" dirty="0" smtClean="0">
              <a:cs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11AF87F5-5BFC-44FB-BFA8-07C60ABB3C32}" type="slidenum">
              <a:rPr lang="en-US" smtClean="0"/>
              <a:pPr/>
              <a:t>5</a:t>
            </a:fld>
            <a:endParaRPr lang="en-US" smtClean="0"/>
          </a:p>
        </p:txBody>
      </p:sp>
      <p:sp>
        <p:nvSpPr>
          <p:cNvPr id="117763" name="Rectangle 2"/>
          <p:cNvSpPr>
            <a:spLocks noGrp="1" noRot="1" noChangeAspect="1" noChangeArrowheads="1" noTextEdit="1"/>
          </p:cNvSpPr>
          <p:nvPr>
            <p:ph type="sldImg"/>
          </p:nvPr>
        </p:nvSpPr>
        <p:spPr>
          <a:xfrm>
            <a:off x="952500" y="684213"/>
            <a:ext cx="4954588" cy="3432175"/>
          </a:xfrm>
          <a:ln/>
        </p:spPr>
      </p:sp>
      <p:sp>
        <p:nvSpPr>
          <p:cNvPr id="1177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323E69F5-2467-44CD-8B22-C31A7C8A9477}" type="slidenum">
              <a:rPr lang="en-US" smtClean="0"/>
              <a:pPr/>
              <a:t>41</a:t>
            </a:fld>
            <a:endParaRPr lang="en-US" smtClean="0"/>
          </a:p>
        </p:txBody>
      </p:sp>
      <p:sp>
        <p:nvSpPr>
          <p:cNvPr id="155651" name="Rectangle 2"/>
          <p:cNvSpPr>
            <a:spLocks noGrp="1" noRot="1" noChangeAspect="1" noChangeArrowheads="1" noTextEdit="1"/>
          </p:cNvSpPr>
          <p:nvPr>
            <p:ph type="sldImg"/>
          </p:nvPr>
        </p:nvSpPr>
        <p:spPr>
          <a:xfrm>
            <a:off x="952500" y="684213"/>
            <a:ext cx="4954588" cy="3432175"/>
          </a:xfrm>
          <a:ln/>
        </p:spPr>
      </p:sp>
      <p:sp>
        <p:nvSpPr>
          <p:cNvPr id="155652" name="Rectangle 3"/>
          <p:cNvSpPr>
            <a:spLocks noGrp="1" noChangeArrowheads="1"/>
          </p:cNvSpPr>
          <p:nvPr>
            <p:ph type="body" idx="1"/>
          </p:nvPr>
        </p:nvSpPr>
        <p:spPr>
          <a:xfrm>
            <a:off x="914400" y="4343400"/>
            <a:ext cx="5029200" cy="4114800"/>
          </a:xfrm>
          <a:noFill/>
          <a:ln/>
        </p:spPr>
        <p:txBody>
          <a:bodyPr/>
          <a:lstStyle/>
          <a:p>
            <a:pPr eaLnBrk="1" hangingPunct="1"/>
            <a:r>
              <a:rPr lang="en-US" smtClean="0"/>
              <a:t>Continued from previous slide…</a:t>
            </a:r>
          </a:p>
          <a:p>
            <a:pPr eaLnBrk="1" hangingPunct="1"/>
            <a:endParaRPr lang="en-US" smtClean="0"/>
          </a:p>
          <a:p>
            <a:pPr eaLnBrk="1" hangingPunct="1"/>
            <a:r>
              <a:rPr lang="en-US" smtClean="0"/>
              <a:t>Local variables come into existence as and when the function is called and go away when the function execution is completed</a:t>
            </a:r>
          </a:p>
          <a:p>
            <a:pPr eaLnBrk="1" hangingPunct="1"/>
            <a:r>
              <a:rPr lang="en-US" smtClean="0"/>
              <a:t>Global variables are existing throughout the lifetime of the entire program and can be used as communication source between several source files</a:t>
            </a:r>
          </a:p>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C2ADF57B-C846-4FDA-92CF-BAA49A1D9E11}" type="slidenum">
              <a:rPr lang="en-US" smtClean="0"/>
              <a:pPr/>
              <a:t>42</a:t>
            </a:fld>
            <a:endParaRPr lang="en-US"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6B442CA-713C-4654-AA6E-A99CA33680F4}" type="slidenum">
              <a:rPr lang="en-US" smtClean="0"/>
              <a:pPr/>
              <a:t>43</a:t>
            </a:fld>
            <a:endParaRPr lang="en-US"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xfrm>
            <a:off x="914400" y="4343400"/>
            <a:ext cx="5029200" cy="4114800"/>
          </a:xfrm>
          <a:noFill/>
          <a:ln/>
        </p:spPr>
        <p:txBody>
          <a:bodyPr/>
          <a:lstStyle/>
          <a:p>
            <a:pPr eaLnBrk="1" hangingPunct="1"/>
            <a:r>
              <a:rPr lang="en-US" smtClean="0"/>
              <a:t>Dynamic memory allocation refers to allocation of memory during execution of a program ie. at runtime. Static allocation refers to allocation of memory during program loading time.Ex. Variable declarations etc.</a:t>
            </a:r>
          </a:p>
          <a:p>
            <a:pPr eaLnBrk="1" hangingPunct="1"/>
            <a:endParaRPr lang="en-US" smtClean="0"/>
          </a:p>
          <a:p>
            <a:pPr eaLnBrk="1" hangingPunct="1"/>
            <a:r>
              <a:rPr lang="en-US" smtClean="0"/>
              <a:t>However the scope of dynamic memory allocation is beyond this course hence not discussed in detail</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A044CA6D-001D-4C9B-A87A-49639A4728AF}" type="slidenum">
              <a:rPr lang="en-US" smtClean="0"/>
              <a:pPr/>
              <a:t>44</a:t>
            </a:fld>
            <a:endParaRPr lang="en-US" smtClean="0"/>
          </a:p>
        </p:txBody>
      </p:sp>
      <p:sp>
        <p:nvSpPr>
          <p:cNvPr id="159747" name="Rectangle 2"/>
          <p:cNvSpPr>
            <a:spLocks noGrp="1" noChangeArrowheads="1"/>
          </p:cNvSpPr>
          <p:nvPr>
            <p:ph type="body" idx="1"/>
          </p:nvPr>
        </p:nvSpPr>
        <p:spPr>
          <a:xfrm>
            <a:off x="914400" y="4357688"/>
            <a:ext cx="5029200" cy="4133850"/>
          </a:xfrm>
          <a:noFill/>
          <a:ln/>
        </p:spPr>
        <p:txBody>
          <a:bodyPr lIns="90488" tIns="44450" rIns="90488" bIns="44450"/>
          <a:lstStyle/>
          <a:p>
            <a:pPr eaLnBrk="1" hangingPunct="1"/>
            <a:endParaRPr lang="en-US" smtClean="0"/>
          </a:p>
        </p:txBody>
      </p:sp>
      <p:sp>
        <p:nvSpPr>
          <p:cNvPr id="159748" name="Rectangle 3"/>
          <p:cNvSpPr>
            <a:spLocks noGrp="1" noRot="1" noChangeAspect="1" noChangeArrowheads="1" noTextEdit="1"/>
          </p:cNvSpPr>
          <p:nvPr>
            <p:ph type="sldImg"/>
          </p:nvPr>
        </p:nvSpPr>
        <p:spPr>
          <a:xfrm>
            <a:off x="1120775" y="798513"/>
            <a:ext cx="4618038" cy="3197225"/>
          </a:xfrm>
          <a:ln w="12700" cap="flat">
            <a:solidFill>
              <a:schemeClr val="tx1"/>
            </a:solid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131FC3A0-DF47-4C5A-830A-D39EF806AC79}" type="slidenum">
              <a:rPr lang="en-US" smtClean="0"/>
              <a:pPr/>
              <a:t>46</a:t>
            </a:fld>
            <a:endParaRPr lang="en-US" smtClean="0"/>
          </a:p>
        </p:txBody>
      </p:sp>
      <p:sp>
        <p:nvSpPr>
          <p:cNvPr id="160771" name="Rectangle 2"/>
          <p:cNvSpPr>
            <a:spLocks noGrp="1" noRot="1" noChangeAspect="1" noChangeArrowheads="1" noTextEdit="1"/>
          </p:cNvSpPr>
          <p:nvPr>
            <p:ph type="sldImg"/>
          </p:nvPr>
        </p:nvSpPr>
        <p:spPr>
          <a:xfrm>
            <a:off x="952500" y="684213"/>
            <a:ext cx="4954588" cy="3432175"/>
          </a:xfrm>
          <a:ln/>
        </p:spPr>
      </p:sp>
      <p:sp>
        <p:nvSpPr>
          <p:cNvPr id="160772" name="Rectangle 3"/>
          <p:cNvSpPr>
            <a:spLocks noGrp="1" noChangeArrowheads="1"/>
          </p:cNvSpPr>
          <p:nvPr>
            <p:ph type="body" idx="1"/>
          </p:nvPr>
        </p:nvSpPr>
        <p:spPr>
          <a:xfrm>
            <a:off x="304800" y="4343400"/>
            <a:ext cx="6248400" cy="4495800"/>
          </a:xfrm>
          <a:noFill/>
          <a:ln/>
        </p:spPr>
        <p:txBody>
          <a:bodyPr/>
          <a:lstStyle/>
          <a:p>
            <a:pPr marL="171450" indent="-171450" eaLnBrk="1" hangingPunct="1">
              <a:lnSpc>
                <a:spcPct val="90000"/>
              </a:lnSpc>
            </a:pPr>
            <a:r>
              <a:rPr lang="en-US" sz="1000" smtClean="0"/>
              <a:t>Communication between functions is through the parameters. There are various mechanisms used to pass this information.</a:t>
            </a:r>
          </a:p>
          <a:p>
            <a:pPr marL="171450" indent="-171450" algn="just" eaLnBrk="1" hangingPunct="1">
              <a:lnSpc>
                <a:spcPct val="90000"/>
              </a:lnSpc>
              <a:buFontTx/>
              <a:buAutoNum type="arabicParenBoth"/>
            </a:pPr>
            <a:r>
              <a:rPr lang="en-US" sz="1000" smtClean="0">
                <a:cs typeface="Times New Roman" pitchFamily="18" charset="0"/>
              </a:rPr>
              <a:t>Pass by value</a:t>
            </a:r>
          </a:p>
          <a:p>
            <a:pPr marL="171450" indent="-171450" algn="just" eaLnBrk="1" hangingPunct="1">
              <a:lnSpc>
                <a:spcPct val="90000"/>
              </a:lnSpc>
              <a:buFontTx/>
              <a:buAutoNum type="arabicParenBoth"/>
            </a:pPr>
            <a:r>
              <a:rPr lang="en-US" sz="1000" smtClean="0">
                <a:cs typeface="Times New Roman" pitchFamily="18" charset="0"/>
              </a:rPr>
              <a:t>Pass by reference </a:t>
            </a:r>
          </a:p>
          <a:p>
            <a:pPr marL="171450" indent="-171450" eaLnBrk="1" hangingPunct="1">
              <a:lnSpc>
                <a:spcPct val="90000"/>
              </a:lnSpc>
            </a:pPr>
            <a:endParaRPr lang="en-US" sz="1000" smtClean="0"/>
          </a:p>
          <a:p>
            <a:pPr marL="171450" indent="-171450" eaLnBrk="1" hangingPunct="1">
              <a:lnSpc>
                <a:spcPct val="90000"/>
              </a:lnSpc>
            </a:pPr>
            <a:r>
              <a:rPr lang="en-US" sz="1000" smtClean="0"/>
              <a:t>Consider the program below</a:t>
            </a:r>
          </a:p>
          <a:p>
            <a:pPr marL="171450" indent="-171450" eaLnBrk="1" hangingPunct="1">
              <a:lnSpc>
                <a:spcPct val="90000"/>
              </a:lnSpc>
            </a:pPr>
            <a:r>
              <a:rPr lang="en-US" sz="1000" smtClean="0">
                <a:cs typeface="Courier New" pitchFamily="49" charset="0"/>
              </a:rPr>
              <a:t>#include &lt;stdio.h&gt; </a:t>
            </a:r>
            <a:endParaRPr lang="en-US" sz="1000" smtClean="0">
              <a:cs typeface="Times New Roman" pitchFamily="18" charset="0"/>
            </a:endParaRPr>
          </a:p>
          <a:p>
            <a:pPr marL="171450" indent="-171450" eaLnBrk="1" hangingPunct="1">
              <a:lnSpc>
                <a:spcPct val="90000"/>
              </a:lnSpc>
            </a:pPr>
            <a:r>
              <a:rPr lang="en-US" sz="1000" smtClean="0">
                <a:cs typeface="Courier New" pitchFamily="49" charset="0"/>
              </a:rPr>
              <a:t>void fnSwap(int, int);</a:t>
            </a:r>
            <a:endParaRPr lang="en-US" sz="1000" smtClean="0">
              <a:cs typeface="Times New Roman" pitchFamily="18" charset="0"/>
            </a:endParaRPr>
          </a:p>
          <a:p>
            <a:pPr marL="171450" indent="-171450" eaLnBrk="1" hangingPunct="1">
              <a:lnSpc>
                <a:spcPct val="90000"/>
              </a:lnSpc>
            </a:pPr>
            <a:r>
              <a:rPr lang="en-US" sz="1000" smtClean="0">
                <a:cs typeface="Courier New" pitchFamily="49" charset="0"/>
              </a:rPr>
              <a:t>int main( int argc, char **argv){</a:t>
            </a:r>
            <a:endParaRPr lang="en-US" sz="1000" smtClean="0">
              <a:cs typeface="Times New Roman" pitchFamily="18" charset="0"/>
            </a:endParaRPr>
          </a:p>
          <a:p>
            <a:pPr marL="171450" indent="-171450" eaLnBrk="1" hangingPunct="1">
              <a:lnSpc>
                <a:spcPct val="90000"/>
              </a:lnSpc>
            </a:pPr>
            <a:r>
              <a:rPr lang="en-US" sz="1000" smtClean="0">
                <a:cs typeface="Courier New" pitchFamily="49" charset="0"/>
              </a:rPr>
              <a:t>	int iNum1,iNum2;</a:t>
            </a:r>
            <a:endParaRPr lang="en-US" sz="1000" smtClean="0">
              <a:cs typeface="Times New Roman" pitchFamily="18" charset="0"/>
            </a:endParaRPr>
          </a:p>
          <a:p>
            <a:pPr marL="171450" indent="-171450" eaLnBrk="1" hangingPunct="1">
              <a:lnSpc>
                <a:spcPct val="90000"/>
              </a:lnSpc>
            </a:pPr>
            <a:r>
              <a:rPr lang="en-US" sz="1000" smtClean="0">
                <a:cs typeface="Courier New" pitchFamily="49" charset="0"/>
              </a:rPr>
              <a:t>	printf( “Enter two integers to be swapped.”);</a:t>
            </a:r>
            <a:endParaRPr lang="en-US" sz="1000" smtClean="0">
              <a:cs typeface="Times New Roman" pitchFamily="18" charset="0"/>
            </a:endParaRPr>
          </a:p>
          <a:p>
            <a:pPr marL="171450" indent="-171450" eaLnBrk="1" hangingPunct="1">
              <a:lnSpc>
                <a:spcPct val="90000"/>
              </a:lnSpc>
            </a:pPr>
            <a:r>
              <a:rPr lang="en-US" sz="1000" smtClean="0">
                <a:cs typeface="Courier New" pitchFamily="49" charset="0"/>
              </a:rPr>
              <a:t>	scanf( "%d %d", &amp;iNum1, &amp;iNum2);</a:t>
            </a:r>
            <a:endParaRPr lang="en-US" sz="1000" smtClean="0">
              <a:cs typeface="Times New Roman" pitchFamily="18" charset="0"/>
            </a:endParaRPr>
          </a:p>
          <a:p>
            <a:pPr marL="171450" indent="-171450" eaLnBrk="1" hangingPunct="1">
              <a:lnSpc>
                <a:spcPct val="90000"/>
              </a:lnSpc>
            </a:pPr>
            <a:r>
              <a:rPr lang="en-US" sz="1000" smtClean="0">
                <a:cs typeface="Courier New" pitchFamily="49" charset="0"/>
              </a:rPr>
              <a:t>	printf( "In main. A = %d and B = %d", iNum1, iNum2);</a:t>
            </a:r>
            <a:endParaRPr lang="en-US" sz="1000" smtClean="0">
              <a:cs typeface="Times New Roman" pitchFamily="18" charset="0"/>
            </a:endParaRPr>
          </a:p>
          <a:p>
            <a:pPr marL="171450" indent="-171450" eaLnBrk="1" hangingPunct="1">
              <a:lnSpc>
                <a:spcPct val="90000"/>
              </a:lnSpc>
            </a:pPr>
            <a:r>
              <a:rPr lang="en-US" sz="1000" smtClean="0">
                <a:cs typeface="Courier New" pitchFamily="49" charset="0"/>
              </a:rPr>
              <a:t>	fnSwap(iNum1, iNum2);</a:t>
            </a:r>
            <a:endParaRPr lang="en-US" sz="1000" smtClean="0">
              <a:cs typeface="Times New Roman" pitchFamily="18" charset="0"/>
            </a:endParaRPr>
          </a:p>
          <a:p>
            <a:pPr marL="171450" indent="-171450" eaLnBrk="1" hangingPunct="1">
              <a:lnSpc>
                <a:spcPct val="90000"/>
              </a:lnSpc>
            </a:pPr>
            <a:r>
              <a:rPr lang="en-US" sz="1000" smtClean="0">
                <a:cs typeface="Courier New" pitchFamily="49" charset="0"/>
              </a:rPr>
              <a:t>	printf("\n Back to main. Now A = %d and B = %d \n", iNum1, iNum2);</a:t>
            </a:r>
          </a:p>
          <a:p>
            <a:pPr marL="171450" indent="-171450" eaLnBrk="1" hangingPunct="1">
              <a:lnSpc>
                <a:spcPct val="90000"/>
              </a:lnSpc>
            </a:pPr>
            <a:r>
              <a:rPr lang="en-US" sz="1000" smtClean="0">
                <a:cs typeface="Courier New" pitchFamily="49" charset="0"/>
              </a:rPr>
              <a:t>         return 0;</a:t>
            </a:r>
            <a:endParaRPr lang="en-US" sz="1000" smtClean="0">
              <a:cs typeface="Times New Roman" pitchFamily="18" charset="0"/>
            </a:endParaRPr>
          </a:p>
          <a:p>
            <a:pPr marL="171450" indent="-171450" eaLnBrk="1" hangingPunct="1">
              <a:lnSpc>
                <a:spcPct val="90000"/>
              </a:lnSpc>
            </a:pPr>
            <a:r>
              <a:rPr lang="en-US" sz="1000" smtClean="0">
                <a:cs typeface="Courier New" pitchFamily="49" charset="0"/>
              </a:rPr>
              <a:t>}</a:t>
            </a:r>
            <a:endParaRPr lang="en-US" sz="1000" smtClean="0">
              <a:cs typeface="Times New Roman" pitchFamily="18" charset="0"/>
            </a:endParaRPr>
          </a:p>
          <a:p>
            <a:pPr marL="171450" indent="-171450" eaLnBrk="1" hangingPunct="1">
              <a:lnSpc>
                <a:spcPct val="90000"/>
              </a:lnSpc>
            </a:pPr>
            <a:r>
              <a:rPr lang="en-US" sz="1000" smtClean="0">
                <a:cs typeface="Courier New" pitchFamily="49" charset="0"/>
              </a:rPr>
              <a:t>void fnSwap( int iNumF1, int iNumF2){</a:t>
            </a:r>
            <a:endParaRPr lang="en-US" sz="1000" smtClean="0">
              <a:cs typeface="Times New Roman" pitchFamily="18" charset="0"/>
            </a:endParaRPr>
          </a:p>
          <a:p>
            <a:pPr marL="171450" indent="-171450" eaLnBrk="1" hangingPunct="1">
              <a:lnSpc>
                <a:spcPct val="90000"/>
              </a:lnSpc>
            </a:pPr>
            <a:r>
              <a:rPr lang="en-US" sz="1000" smtClean="0">
                <a:cs typeface="Courier New" pitchFamily="49" charset="0"/>
              </a:rPr>
              <a:t>	int iTemp;</a:t>
            </a:r>
            <a:endParaRPr lang="en-US" sz="1000" smtClean="0">
              <a:cs typeface="Times New Roman" pitchFamily="18" charset="0"/>
            </a:endParaRPr>
          </a:p>
          <a:p>
            <a:pPr marL="171450" indent="-171450" eaLnBrk="1" hangingPunct="1">
              <a:lnSpc>
                <a:spcPct val="90000"/>
              </a:lnSpc>
            </a:pPr>
            <a:r>
              <a:rPr lang="en-US" sz="1000" smtClean="0">
                <a:cs typeface="Courier New" pitchFamily="49" charset="0"/>
              </a:rPr>
              <a:t>	iTemp = iNumF1;</a:t>
            </a:r>
            <a:endParaRPr lang="en-US" sz="1000" smtClean="0">
              <a:cs typeface="Times New Roman" pitchFamily="18" charset="0"/>
            </a:endParaRPr>
          </a:p>
          <a:p>
            <a:pPr marL="171450" indent="-171450" eaLnBrk="1" hangingPunct="1">
              <a:lnSpc>
                <a:spcPct val="90000"/>
              </a:lnSpc>
            </a:pPr>
            <a:r>
              <a:rPr lang="en-US" sz="1000" smtClean="0">
                <a:cs typeface="Courier New" pitchFamily="49" charset="0"/>
              </a:rPr>
              <a:t>	iNumF1 = iNumF2;</a:t>
            </a:r>
            <a:endParaRPr lang="en-US" sz="1000" smtClean="0">
              <a:cs typeface="Times New Roman" pitchFamily="18" charset="0"/>
            </a:endParaRPr>
          </a:p>
          <a:p>
            <a:pPr marL="171450" indent="-171450" eaLnBrk="1" hangingPunct="1">
              <a:lnSpc>
                <a:spcPct val="90000"/>
              </a:lnSpc>
            </a:pPr>
            <a:r>
              <a:rPr lang="en-US" sz="1000" smtClean="0">
                <a:cs typeface="Courier New" pitchFamily="49" charset="0"/>
              </a:rPr>
              <a:t>	iNumF2 = iTemp;</a:t>
            </a:r>
            <a:endParaRPr lang="en-US" sz="1000" smtClean="0">
              <a:cs typeface="Times New Roman" pitchFamily="18" charset="0"/>
            </a:endParaRPr>
          </a:p>
          <a:p>
            <a:pPr marL="171450" indent="-171450" eaLnBrk="1" hangingPunct="1">
              <a:lnSpc>
                <a:spcPct val="90000"/>
              </a:lnSpc>
            </a:pPr>
            <a:r>
              <a:rPr lang="en-US" sz="1000" smtClean="0">
                <a:cs typeface="Courier New" pitchFamily="49" charset="0"/>
              </a:rPr>
              <a:t>	printf(“\n In vSwap. Now A = %d and B = %d", iNumF1, iNumF2);</a:t>
            </a:r>
          </a:p>
          <a:p>
            <a:pPr marL="171450" indent="-171450" eaLnBrk="1" hangingPunct="1">
              <a:lnSpc>
                <a:spcPct val="90000"/>
              </a:lnSpc>
            </a:pPr>
            <a:r>
              <a:rPr lang="en-US" sz="1000" smtClean="0">
                <a:cs typeface="Courier New" pitchFamily="49" charset="0"/>
              </a:rPr>
              <a:t>         </a:t>
            </a:r>
            <a:endParaRPr lang="en-US" sz="1000" smtClean="0">
              <a:cs typeface="Times New Roman" pitchFamily="18" charset="0"/>
            </a:endParaRPr>
          </a:p>
          <a:p>
            <a:pPr marL="171450" indent="-171450" eaLnBrk="1" hangingPunct="1">
              <a:lnSpc>
                <a:spcPct val="90000"/>
              </a:lnSpc>
            </a:pPr>
            <a:r>
              <a:rPr lang="en-US" sz="1000" smtClean="0">
                <a:cs typeface="Times New Roman" pitchFamily="18" charset="0"/>
              </a:rPr>
              <a: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5347C9B2-E426-4E47-98AC-09B443AB4C60}" type="slidenum">
              <a:rPr lang="en-US" smtClean="0"/>
              <a:pPr/>
              <a:t>47</a:t>
            </a:fld>
            <a:endParaRPr lang="en-US"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914F5302-AAA8-4FD2-8BD0-D944D898153F}" type="slidenum">
              <a:rPr lang="en-US" smtClean="0"/>
              <a:pPr/>
              <a:t>48</a:t>
            </a:fld>
            <a:endParaRPr lang="en-US"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17263481-B486-468A-A50A-940251C64347}" type="slidenum">
              <a:rPr lang="en-US" smtClean="0"/>
              <a:pPr/>
              <a:t>49</a:t>
            </a:fld>
            <a:endParaRPr lang="en-US" smtClean="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808885AE-55C7-4E31-936A-F5881AA5737D}" type="slidenum">
              <a:rPr lang="en-US" smtClean="0"/>
              <a:pPr/>
              <a:t>50</a:t>
            </a:fld>
            <a:endParaRPr lang="en-US" smtClean="0"/>
          </a:p>
        </p:txBody>
      </p:sp>
      <p:sp>
        <p:nvSpPr>
          <p:cNvPr id="164867" name="Rectangle 2"/>
          <p:cNvSpPr>
            <a:spLocks noGrp="1" noRot="1" noChangeAspect="1" noChangeArrowheads="1" noTextEdit="1"/>
          </p:cNvSpPr>
          <p:nvPr>
            <p:ph type="sldImg"/>
          </p:nvPr>
        </p:nvSpPr>
        <p:spPr>
          <a:xfrm>
            <a:off x="952500" y="684213"/>
            <a:ext cx="4954588" cy="3432175"/>
          </a:xfrm>
          <a:ln/>
        </p:spPr>
      </p:sp>
      <p:sp>
        <p:nvSpPr>
          <p:cNvPr id="164868" name="Rectangle 3"/>
          <p:cNvSpPr>
            <a:spLocks noGrp="1" noChangeArrowheads="1"/>
          </p:cNvSpPr>
          <p:nvPr>
            <p:ph type="body" idx="1"/>
          </p:nvPr>
        </p:nvSpPr>
        <p:spPr>
          <a:xfrm>
            <a:off x="304800" y="4343400"/>
            <a:ext cx="6248400" cy="4495800"/>
          </a:xfrm>
          <a:noFill/>
          <a:ln/>
        </p:spPr>
        <p:txBody>
          <a:bodyPr/>
          <a:lstStyle/>
          <a:p>
            <a:pPr marL="171450" indent="-171450" algn="just" eaLnBrk="1" hangingPunct="1">
              <a:lnSpc>
                <a:spcPct val="90000"/>
              </a:lnSpc>
            </a:pPr>
            <a:endParaRPr lang="en-US" sz="1000" smtClean="0">
              <a:cs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13B8486D-4B4A-415B-995D-0BC42885B351}" type="slidenum">
              <a:rPr lang="en-US" smtClean="0"/>
              <a:pPr/>
              <a:t>51</a:t>
            </a:fld>
            <a:endParaRPr lang="en-US"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8820350-E1D4-4142-9F23-66CAFE62F1C6}" type="slidenum">
              <a:rPr lang="en-US" smtClean="0"/>
              <a:pPr/>
              <a:t>6</a:t>
            </a:fld>
            <a:endParaRPr lang="en-US" smtClean="0"/>
          </a:p>
        </p:txBody>
      </p:sp>
      <p:sp>
        <p:nvSpPr>
          <p:cNvPr id="123907" name="Rectangle 2"/>
          <p:cNvSpPr>
            <a:spLocks noGrp="1" noChangeArrowheads="1"/>
          </p:cNvSpPr>
          <p:nvPr>
            <p:ph type="body" idx="1"/>
          </p:nvPr>
        </p:nvSpPr>
        <p:spPr>
          <a:xfrm>
            <a:off x="914400" y="4357688"/>
            <a:ext cx="5029200" cy="4133850"/>
          </a:xfrm>
          <a:noFill/>
          <a:ln/>
        </p:spPr>
        <p:txBody>
          <a:bodyPr lIns="90488" tIns="44450" rIns="90488" bIns="44450"/>
          <a:lstStyle/>
          <a:p>
            <a:pPr eaLnBrk="1" hangingPunct="1"/>
            <a:endParaRPr lang="en-US" smtClean="0"/>
          </a:p>
        </p:txBody>
      </p:sp>
      <p:sp>
        <p:nvSpPr>
          <p:cNvPr id="123908" name="Rectangle 3"/>
          <p:cNvSpPr>
            <a:spLocks noGrp="1" noRot="1" noChangeAspect="1" noChangeArrowheads="1" noTextEdit="1"/>
          </p:cNvSpPr>
          <p:nvPr>
            <p:ph type="sldImg"/>
          </p:nvPr>
        </p:nvSpPr>
        <p:spPr>
          <a:xfrm>
            <a:off x="1120775" y="798513"/>
            <a:ext cx="4618038" cy="3197225"/>
          </a:xfrm>
          <a:ln w="12700" cap="flat">
            <a:solidFill>
              <a:schemeClr val="tx1"/>
            </a:solid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6F884E61-2282-40F5-8837-FAC33732EADB}" type="slidenum">
              <a:rPr lang="en-US" smtClean="0"/>
              <a:pPr/>
              <a:t>52</a:t>
            </a:fld>
            <a:endParaRPr lang="en-US"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282BB359-0285-4EE0-AD70-F66112786C00}" type="slidenum">
              <a:rPr lang="en-US" smtClean="0"/>
              <a:pPr/>
              <a:t>53</a:t>
            </a:fld>
            <a:endParaRPr lang="en-US"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0D7593C0-F83D-46D4-B34E-01FC490464D8}" type="slidenum">
              <a:rPr lang="en-US" smtClean="0"/>
              <a:pPr/>
              <a:t>55</a:t>
            </a:fld>
            <a:endParaRPr lang="en-US"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xfrm>
            <a:off x="914400" y="4343400"/>
            <a:ext cx="5029200" cy="4114800"/>
          </a:xfrm>
          <a:noFill/>
          <a:ln/>
        </p:spPr>
        <p:txBody>
          <a:bodyPr/>
          <a:lstStyle/>
          <a:p>
            <a:pPr eaLnBrk="1" hangingPunct="1"/>
            <a:r>
              <a:rPr lang="en-US" smtClean="0"/>
              <a:t>Call by reference is used when arrays, structures etc. are passed . It is to be noted however that arrays are passed only by reference and structures may be passed by value or by reference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E29D9762-4DF6-4C8A-925C-36F72B3F262A}" type="slidenum">
              <a:rPr lang="en-US" smtClean="0"/>
              <a:pPr/>
              <a:t>56</a:t>
            </a:fld>
            <a:endParaRPr lang="en-US"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xfrm>
            <a:off x="914400" y="4343400"/>
            <a:ext cx="5029200" cy="4114800"/>
          </a:xfrm>
          <a:noFill/>
          <a:ln/>
        </p:spPr>
        <p:txBody>
          <a:bodyPr/>
          <a:lstStyle/>
          <a:p>
            <a:pPr eaLnBrk="1" hangingPunct="1"/>
            <a:r>
              <a:rPr lang="en-US" smtClean="0"/>
              <a:t>Here, at a time an individual array element is passed to the function fnDisplay() and the function prints the passed array element. Note that since at a time only one element is being passed, this element is collected in an ordinary integer variable iMarks, in the function fnDisplay()</a:t>
            </a:r>
          </a:p>
          <a:p>
            <a:pPr eaLnBrk="1" hangingPunct="1"/>
            <a:endParaRPr lang="en-US" smtClean="0"/>
          </a:p>
          <a:p>
            <a:pPr eaLnBrk="1" hangingPunct="1"/>
            <a:r>
              <a:rPr lang="en-US" b="1" smtClean="0"/>
              <a:t>Array as function arguments</a:t>
            </a:r>
          </a:p>
          <a:p>
            <a:pPr eaLnBrk="1" hangingPunct="1"/>
            <a:endParaRPr lang="en-US" b="1" smtClean="0"/>
          </a:p>
          <a:p>
            <a:pPr eaLnBrk="1" hangingPunct="1"/>
            <a:r>
              <a:rPr lang="en-US" smtClean="0"/>
              <a:t>Array elements in function arguments act just like simple variables</a:t>
            </a:r>
          </a:p>
          <a:p>
            <a:pPr eaLnBrk="1" hangingPunct="1"/>
            <a:r>
              <a:rPr lang="en-US" smtClean="0"/>
              <a:t>	- Pass by value</a:t>
            </a:r>
          </a:p>
          <a:p>
            <a:pPr eaLnBrk="1" hangingPunct="1"/>
            <a:r>
              <a:rPr lang="en-US" smtClean="0"/>
              <a:t>An array name passed as a function argument without an associated array index acts as if was pass by reference</a:t>
            </a:r>
          </a:p>
          <a:p>
            <a:pPr eaLnBrk="1" hangingPunct="1"/>
            <a:r>
              <a:rPr lang="en-US" smtClean="0"/>
              <a:t>	- Changing array elements in the function changes the corresponding array elements in the calling program.</a:t>
            </a:r>
          </a:p>
          <a:p>
            <a:pPr eaLnBrk="1" hangingPunct="1"/>
            <a:r>
              <a:rPr lang="en-US" smtClean="0"/>
              <a:t>	- It really is still pass by value, but it requires knowledge of pointers to understand why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D61FE4B5-645D-4F92-9ED6-C29B076B43B7}" type="slidenum">
              <a:rPr lang="en-US" smtClean="0"/>
              <a:pPr/>
              <a:t>57</a:t>
            </a:fld>
            <a:endParaRPr lang="en-US"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5B750FC6-D0CC-4DF6-830D-F3A6780E4A98}" type="slidenum">
              <a:rPr lang="en-US" smtClean="0"/>
              <a:pPr/>
              <a:t>58</a:t>
            </a:fld>
            <a:endParaRPr lang="en-US" smtClean="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AB5639DB-62FF-4706-B7F3-B7D03D008DE5}" type="slidenum">
              <a:rPr lang="en-US" smtClean="0"/>
              <a:pPr/>
              <a:t>59</a:t>
            </a:fld>
            <a:endParaRPr lang="en-US" smtClean="0"/>
          </a:p>
        </p:txBody>
      </p:sp>
      <p:sp>
        <p:nvSpPr>
          <p:cNvPr id="175107" name="Rectangle 2"/>
          <p:cNvSpPr>
            <a:spLocks noGrp="1" noChangeArrowheads="1"/>
          </p:cNvSpPr>
          <p:nvPr>
            <p:ph type="body" idx="1"/>
          </p:nvPr>
        </p:nvSpPr>
        <p:spPr>
          <a:xfrm>
            <a:off x="914400" y="4357688"/>
            <a:ext cx="5029200" cy="4133850"/>
          </a:xfrm>
          <a:noFill/>
          <a:ln/>
        </p:spPr>
        <p:txBody>
          <a:bodyPr lIns="90488" tIns="44450" rIns="90488" bIns="44450"/>
          <a:lstStyle/>
          <a:p>
            <a:pPr eaLnBrk="1" hangingPunct="1"/>
            <a:endParaRPr lang="en-US" smtClean="0"/>
          </a:p>
        </p:txBody>
      </p:sp>
      <p:sp>
        <p:nvSpPr>
          <p:cNvPr id="175108" name="Rectangle 3"/>
          <p:cNvSpPr>
            <a:spLocks noGrp="1" noRot="1" noChangeAspect="1" noChangeArrowheads="1" noTextEdit="1"/>
          </p:cNvSpPr>
          <p:nvPr>
            <p:ph type="sldImg"/>
          </p:nvPr>
        </p:nvSpPr>
        <p:spPr>
          <a:xfrm>
            <a:off x="1120775" y="798513"/>
            <a:ext cx="4618038" cy="3197225"/>
          </a:xfrm>
          <a:ln w="12700" cap="flat">
            <a:solidFill>
              <a:schemeClr val="tx1"/>
            </a:solidFill>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DD68FDB-C14D-4952-89E2-077376724338}" type="slidenum">
              <a:rPr lang="en-US" sz="1200"/>
              <a:pPr algn="r"/>
              <a:t>60</a:t>
            </a:fld>
            <a:endParaRPr lang="en-US" sz="120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BAF969F-16DB-4E9D-B227-7484388E4468}" type="slidenum">
              <a:rPr lang="en-US" sz="1200"/>
              <a:pPr algn="r"/>
              <a:t>61</a:t>
            </a:fld>
            <a:endParaRPr lang="en-US" sz="120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E93C5AE-BA66-4E8F-98AB-83B838C3FC66}" type="slidenum">
              <a:rPr lang="en-US" sz="1200"/>
              <a:pPr algn="r"/>
              <a:t>62</a:t>
            </a:fld>
            <a:endParaRPr lang="en-US" sz="120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xfrm>
            <a:off x="914400" y="4343400"/>
            <a:ext cx="5029200" cy="4114800"/>
          </a:xfrm>
          <a:noFill/>
          <a:ln/>
        </p:spPr>
        <p:txBody>
          <a:bodyPr/>
          <a:lstStyle/>
          <a:p>
            <a:pPr eaLnBrk="1" hangingPunct="1"/>
            <a:r>
              <a:rPr lang="en-US" sz="1800" smtClean="0">
                <a:latin typeface="Courier New" pitchFamily="49" charset="0"/>
              </a:rPr>
              <a:t>How does recursion work? </a:t>
            </a:r>
          </a:p>
          <a:p>
            <a:pPr eaLnBrk="1" hangingPunct="1"/>
            <a:r>
              <a:rPr lang="en-US" sz="1800" smtClean="0">
                <a:latin typeface="Courier New" pitchFamily="49" charset="0"/>
              </a:rPr>
              <a:t>Below mentioned represents a simulation of how every call will be translated .However, there is only one copy of the function and many recursive calls as per the problem statement</a:t>
            </a:r>
          </a:p>
          <a:p>
            <a:pPr eaLnBrk="1" hangingPunct="1"/>
            <a:endParaRPr lang="en-US" sz="1800" smtClean="0">
              <a:latin typeface="Courier New" pitchFamily="49" charset="0"/>
            </a:endParaRPr>
          </a:p>
          <a:p>
            <a:pPr eaLnBrk="1" hangingPunct="1"/>
            <a:r>
              <a:rPr lang="en-US" sz="1800" smtClean="0">
                <a:latin typeface="Courier New" pitchFamily="49" charset="0"/>
              </a:rPr>
              <a:t>Whenever the control returns from the function, it will return to the place where it has been called.</a:t>
            </a:r>
          </a:p>
          <a:p>
            <a:pPr eaLnBrk="1" hangingPunct="1"/>
            <a:endParaRPr lang="en-US" sz="1800" smtClean="0">
              <a:latin typeface="Courier New" pitchFamily="49" charset="0"/>
            </a:endParaRPr>
          </a:p>
          <a:p>
            <a:pPr eaLnBrk="1" hangingPunct="1"/>
            <a:r>
              <a:rPr lang="en-US" sz="1600" smtClean="0"/>
              <a:t>int main(int argc, char **argv) {</a:t>
            </a:r>
          </a:p>
          <a:p>
            <a:pPr eaLnBrk="1" hangingPunct="1"/>
            <a:r>
              <a:rPr lang="en-US" sz="1600" smtClean="0"/>
              <a:t>		-------------</a:t>
            </a:r>
          </a:p>
          <a:p>
            <a:pPr eaLnBrk="1" hangingPunct="1"/>
            <a:r>
              <a:rPr lang="en-US" sz="1600" smtClean="0"/>
              <a:t>		iFactorial=fnFact(4);</a:t>
            </a:r>
          </a:p>
          <a:p>
            <a:pPr eaLnBrk="1" hangingPunct="1"/>
            <a:r>
              <a:rPr lang="en-US" sz="1600" smtClean="0"/>
              <a:t>		---------------------	</a:t>
            </a:r>
          </a:p>
          <a:p>
            <a:pPr eaLnBrk="1" hangingPunct="1"/>
            <a:r>
              <a:rPr lang="en-US" sz="1600" smtClean="0"/>
              <a:t>		return 0;</a:t>
            </a:r>
          </a:p>
          <a:p>
            <a:pPr eaLnBrk="1" hangingPunct="1"/>
            <a:r>
              <a:rPr lang="en-US" sz="1600" smtClean="0"/>
              <a:t>	}</a:t>
            </a:r>
            <a:endParaRPr lang="en-US" sz="1600" b="1" smtClean="0"/>
          </a:p>
          <a:p>
            <a:pPr eaLnBrk="1" hangingPunct="1"/>
            <a:r>
              <a:rPr lang="en-US" sz="1600" b="1" smtClean="0"/>
              <a:t>Call 1:</a:t>
            </a:r>
            <a:endParaRPr lang="en-US" sz="1600" smtClean="0"/>
          </a:p>
          <a:p>
            <a:pPr eaLnBrk="1" hangingPunct="1"/>
            <a:r>
              <a:rPr lang="en-US" sz="1600" smtClean="0"/>
              <a:t>int fnFact(4)</a:t>
            </a:r>
          </a:p>
          <a:p>
            <a:pPr eaLnBrk="1" hangingPunct="1"/>
            <a:r>
              <a:rPr lang="en-US" sz="1600" smtClean="0"/>
              <a:t>	{</a:t>
            </a:r>
          </a:p>
          <a:p>
            <a:pPr eaLnBrk="1" hangingPunct="1"/>
            <a:r>
              <a:rPr lang="en-US" sz="1600" smtClean="0"/>
              <a:t>		int iFact;                       </a:t>
            </a:r>
          </a:p>
          <a:p>
            <a:pPr eaLnBrk="1" hangingPunct="1"/>
            <a:r>
              <a:rPr lang="en-US" sz="1600" smtClean="0"/>
              <a:t>		if (4&lt;= 1) {</a:t>
            </a:r>
          </a:p>
          <a:p>
            <a:pPr eaLnBrk="1" hangingPunct="1"/>
            <a:r>
              <a:rPr lang="en-US" sz="1600" smtClean="0"/>
              <a:t>			return 1;</a:t>
            </a:r>
          </a:p>
          <a:p>
            <a:pPr eaLnBrk="1" hangingPunct="1"/>
            <a:r>
              <a:rPr lang="en-US" sz="1600" smtClean="0"/>
              <a:t>		}</a:t>
            </a:r>
          </a:p>
          <a:p>
            <a:pPr eaLnBrk="1" hangingPunct="1"/>
            <a:r>
              <a:rPr lang="en-US" sz="1600" smtClean="0"/>
              <a:t>		else {</a:t>
            </a:r>
          </a:p>
          <a:p>
            <a:pPr eaLnBrk="1" hangingPunct="1"/>
            <a:r>
              <a:rPr lang="en-US" sz="1600" smtClean="0"/>
              <a:t>			iFact = 4 * fnFact(4 - 1);</a:t>
            </a:r>
          </a:p>
          <a:p>
            <a:pPr eaLnBrk="1" hangingPunct="1"/>
            <a:r>
              <a:rPr lang="en-US" sz="1600" smtClean="0"/>
              <a:t>		}</a:t>
            </a:r>
          </a:p>
          <a:p>
            <a:pPr eaLnBrk="1" hangingPunct="1"/>
            <a:r>
              <a:rPr lang="en-US" sz="1600" smtClean="0"/>
              <a:t>		return iFact;</a:t>
            </a:r>
          </a:p>
          <a:p>
            <a:pPr eaLnBrk="1" hangingPunct="1"/>
            <a:r>
              <a:rPr lang="en-US" sz="1600" smtClean="0"/>
              <a:t>	}</a:t>
            </a:r>
            <a:endParaRPr lang="en-US" sz="1600" b="1" smtClean="0"/>
          </a:p>
          <a:p>
            <a:pPr eaLnBrk="1" hangingPunct="1"/>
            <a:r>
              <a:rPr lang="en-US" sz="1600" b="1" smtClean="0"/>
              <a:t>Call 2:</a:t>
            </a:r>
            <a:endParaRPr lang="en-US" sz="1600" smtClean="0"/>
          </a:p>
          <a:p>
            <a:pPr eaLnBrk="1" hangingPunct="1"/>
            <a:r>
              <a:rPr lang="en-US" sz="1600" smtClean="0"/>
              <a:t>int fnFact(3)</a:t>
            </a:r>
          </a:p>
          <a:p>
            <a:pPr eaLnBrk="1" hangingPunct="1"/>
            <a:r>
              <a:rPr lang="en-US" sz="1600" smtClean="0"/>
              <a:t>	{</a:t>
            </a:r>
          </a:p>
          <a:p>
            <a:pPr eaLnBrk="1" hangingPunct="1"/>
            <a:r>
              <a:rPr lang="en-US" sz="1600" smtClean="0"/>
              <a:t>		int iFact;</a:t>
            </a:r>
          </a:p>
          <a:p>
            <a:pPr eaLnBrk="1" hangingPunct="1"/>
            <a:r>
              <a:rPr lang="en-US" sz="1600" smtClean="0"/>
              <a:t>		if (3&lt;= 1) {</a:t>
            </a:r>
          </a:p>
          <a:p>
            <a:pPr eaLnBrk="1" hangingPunct="1"/>
            <a:r>
              <a:rPr lang="en-US" sz="1600" smtClean="0"/>
              <a:t>			return 1;</a:t>
            </a:r>
          </a:p>
          <a:p>
            <a:pPr eaLnBrk="1" hangingPunct="1"/>
            <a:r>
              <a:rPr lang="en-US" sz="1600" smtClean="0"/>
              <a:t>		}</a:t>
            </a:r>
          </a:p>
          <a:p>
            <a:pPr eaLnBrk="1" hangingPunct="1"/>
            <a:r>
              <a:rPr lang="en-US" sz="1600" smtClean="0"/>
              <a:t>		else {</a:t>
            </a:r>
          </a:p>
          <a:p>
            <a:pPr eaLnBrk="1" hangingPunct="1"/>
            <a:r>
              <a:rPr lang="en-US" sz="1600" smtClean="0"/>
              <a:t>			iFact =3 * fnFact(3 - 1);</a:t>
            </a:r>
          </a:p>
          <a:p>
            <a:pPr eaLnBrk="1" hangingPunct="1"/>
            <a:r>
              <a:rPr lang="en-US" sz="1600" smtClean="0"/>
              <a:t>		}</a:t>
            </a:r>
          </a:p>
          <a:p>
            <a:pPr eaLnBrk="1" hangingPunct="1"/>
            <a:r>
              <a:rPr lang="en-US" sz="1600" smtClean="0"/>
              <a:t>		return iFact;</a:t>
            </a:r>
          </a:p>
          <a:p>
            <a:pPr eaLnBrk="1" hangingPunct="1"/>
            <a:r>
              <a:rPr lang="en-US" sz="1600" smtClean="0"/>
              <a:t>	}</a:t>
            </a:r>
            <a:endParaRPr lang="en-US" sz="1600" b="1" smtClean="0"/>
          </a:p>
          <a:p>
            <a:pPr eaLnBrk="1" hangingPunct="1"/>
            <a:r>
              <a:rPr lang="en-US" sz="1600" b="1" smtClean="0"/>
              <a:t>Call 3:</a:t>
            </a:r>
            <a:endParaRPr lang="en-US" sz="1600" smtClean="0"/>
          </a:p>
          <a:p>
            <a:pPr eaLnBrk="1" hangingPunct="1"/>
            <a:r>
              <a:rPr lang="en-US" sz="1600" smtClean="0"/>
              <a:t>int fnFact(2)</a:t>
            </a:r>
          </a:p>
          <a:p>
            <a:pPr eaLnBrk="1" hangingPunct="1"/>
            <a:r>
              <a:rPr lang="en-US" sz="1600" smtClean="0"/>
              <a:t>	{</a:t>
            </a:r>
          </a:p>
          <a:p>
            <a:pPr eaLnBrk="1" hangingPunct="1"/>
            <a:r>
              <a:rPr lang="en-US" sz="1600" smtClean="0"/>
              <a:t>		int iFact;</a:t>
            </a:r>
          </a:p>
          <a:p>
            <a:pPr eaLnBrk="1" hangingPunct="1"/>
            <a:r>
              <a:rPr lang="en-US" sz="1600" smtClean="0"/>
              <a:t>		if (2&lt;= 1) {</a:t>
            </a:r>
          </a:p>
          <a:p>
            <a:pPr eaLnBrk="1" hangingPunct="1"/>
            <a:r>
              <a:rPr lang="en-US" sz="1600" smtClean="0"/>
              <a:t>			return 1;</a:t>
            </a:r>
          </a:p>
          <a:p>
            <a:pPr eaLnBrk="1" hangingPunct="1"/>
            <a:r>
              <a:rPr lang="en-US" sz="1600" smtClean="0"/>
              <a:t>		}</a:t>
            </a:r>
          </a:p>
          <a:p>
            <a:pPr eaLnBrk="1" hangingPunct="1"/>
            <a:r>
              <a:rPr lang="en-US" sz="1600" smtClean="0"/>
              <a:t>		else {</a:t>
            </a:r>
          </a:p>
          <a:p>
            <a:pPr eaLnBrk="1" hangingPunct="1"/>
            <a:r>
              <a:rPr lang="en-US" sz="1600" smtClean="0"/>
              <a:t>			iFact = 2 * fnFact(2 - 1);</a:t>
            </a:r>
          </a:p>
          <a:p>
            <a:pPr eaLnBrk="1" hangingPunct="1"/>
            <a:r>
              <a:rPr lang="en-US" sz="1600" smtClean="0"/>
              <a:t>		}</a:t>
            </a:r>
          </a:p>
          <a:p>
            <a:pPr eaLnBrk="1" hangingPunct="1"/>
            <a:r>
              <a:rPr lang="en-US" sz="1600" smtClean="0"/>
              <a:t>		return iFact;</a:t>
            </a:r>
          </a:p>
          <a:p>
            <a:pPr eaLnBrk="1" hangingPunct="1"/>
            <a:r>
              <a:rPr lang="en-US" sz="1600" smtClean="0"/>
              <a:t>	}</a:t>
            </a:r>
            <a:endParaRPr lang="en-US" sz="1600" b="1" smtClean="0"/>
          </a:p>
          <a:p>
            <a:pPr eaLnBrk="1" hangingPunct="1"/>
            <a:r>
              <a:rPr lang="en-US" sz="1600" b="1" smtClean="0"/>
              <a:t>Call 4:</a:t>
            </a:r>
            <a:endParaRPr lang="en-US" sz="1600" smtClean="0"/>
          </a:p>
          <a:p>
            <a:pPr eaLnBrk="1" hangingPunct="1"/>
            <a:r>
              <a:rPr lang="en-US" sz="1600" smtClean="0"/>
              <a:t>int fnFact(1)</a:t>
            </a:r>
          </a:p>
          <a:p>
            <a:pPr eaLnBrk="1" hangingPunct="1"/>
            <a:r>
              <a:rPr lang="en-US" sz="1600" smtClean="0"/>
              <a:t>	{</a:t>
            </a:r>
          </a:p>
          <a:p>
            <a:pPr eaLnBrk="1" hangingPunct="1"/>
            <a:r>
              <a:rPr lang="en-US" sz="1600" smtClean="0"/>
              <a:t>		int iFact;</a:t>
            </a:r>
          </a:p>
          <a:p>
            <a:pPr eaLnBrk="1" hangingPunct="1"/>
            <a:r>
              <a:rPr lang="en-US" sz="1600" smtClean="0"/>
              <a:t>		if (1&lt;= 1) {</a:t>
            </a:r>
          </a:p>
          <a:p>
            <a:pPr eaLnBrk="1" hangingPunct="1"/>
            <a:r>
              <a:rPr lang="en-US" sz="1600" smtClean="0"/>
              <a:t>			return 1;</a:t>
            </a:r>
          </a:p>
          <a:p>
            <a:pPr eaLnBrk="1" hangingPunct="1"/>
            <a:r>
              <a:rPr lang="en-US" sz="1600" smtClean="0"/>
              <a:t>		}</a:t>
            </a:r>
          </a:p>
          <a:p>
            <a:pPr eaLnBrk="1" hangingPunct="1"/>
            <a:r>
              <a:rPr lang="en-US" sz="1600" smtClean="0"/>
              <a:t>		else {</a:t>
            </a:r>
          </a:p>
          <a:p>
            <a:pPr eaLnBrk="1" hangingPunct="1"/>
            <a:r>
              <a:rPr lang="en-US" sz="1600" smtClean="0"/>
              <a:t>			iFact = 1 * fnFact(1 - 1);</a:t>
            </a:r>
          </a:p>
          <a:p>
            <a:pPr eaLnBrk="1" hangingPunct="1"/>
            <a:r>
              <a:rPr lang="en-US" sz="1600" smtClean="0"/>
              <a:t>		}</a:t>
            </a:r>
          </a:p>
          <a:p>
            <a:pPr eaLnBrk="1" hangingPunct="1"/>
            <a:r>
              <a:rPr lang="en-US" sz="1600" smtClean="0"/>
              <a:t>		return iFact;</a:t>
            </a:r>
          </a:p>
          <a:p>
            <a:pPr eaLnBrk="1" hangingPunct="1"/>
            <a:r>
              <a:rPr lang="en-US" sz="1600" smtClean="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72FA951C-E5DF-43E3-9B4C-E0D1E8D84E7A}" type="slidenum">
              <a:rPr lang="en-US" smtClean="0"/>
              <a:pPr/>
              <a:t>7</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r>
              <a:rPr lang="en-US" smtClean="0"/>
              <a:t>To implement modular programming in C language , we can use functions. Top Down approach can be used </a:t>
            </a:r>
          </a:p>
          <a:p>
            <a:pPr eaLnBrk="1" hangingPunct="1"/>
            <a:r>
              <a:rPr lang="en-US" b="1" smtClean="0"/>
              <a:t>What is Top Down approach ?</a:t>
            </a:r>
          </a:p>
          <a:p>
            <a:pPr eaLnBrk="1" hangingPunct="1">
              <a:buFontTx/>
              <a:buChar char="•"/>
            </a:pPr>
            <a:r>
              <a:rPr lang="en-US" smtClean="0"/>
              <a:t>It is a Divide and Conquer approach</a:t>
            </a:r>
          </a:p>
          <a:p>
            <a:pPr eaLnBrk="1" hangingPunct="1">
              <a:buFontTx/>
              <a:buChar char="•"/>
            </a:pPr>
            <a:r>
              <a:rPr lang="en-US" smtClean="0"/>
              <a:t>Top down approach is a technique for solving a large problem. </a:t>
            </a:r>
          </a:p>
          <a:p>
            <a:pPr eaLnBrk="1" hangingPunct="1">
              <a:buFontTx/>
              <a:buChar char="•"/>
            </a:pPr>
            <a:r>
              <a:rPr lang="en-US" smtClean="0"/>
              <a:t>Top Down approach is iterative</a:t>
            </a:r>
          </a:p>
          <a:p>
            <a:pPr lvl="1" eaLnBrk="1" hangingPunct="1"/>
            <a:r>
              <a:rPr lang="en-US" smtClean="0">
                <a:sym typeface="Wingdings" pitchFamily="2" charset="2"/>
              </a:rPr>
              <a:t>-- </a:t>
            </a:r>
            <a:r>
              <a:rPr lang="en-US" smtClean="0"/>
              <a:t>many levels of decomposition</a:t>
            </a:r>
          </a:p>
          <a:p>
            <a:pPr eaLnBrk="1" hangingPunct="1">
              <a:buFontTx/>
              <a:buChar char="•"/>
            </a:pPr>
            <a:r>
              <a:rPr lang="en-US" smtClean="0"/>
              <a:t>All the necessary knowledge should be present for the program before designing. </a:t>
            </a:r>
          </a:p>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p:spPr>
        <p:txBody>
          <a:bodyPr/>
          <a:lstStyle/>
          <a:p>
            <a:r>
              <a:rPr lang="en-US" smtClean="0"/>
              <a:t>This figure shows the calculation of fnFact(3) , depicts the stack creation </a:t>
            </a:r>
          </a:p>
        </p:txBody>
      </p:sp>
      <p:sp>
        <p:nvSpPr>
          <p:cNvPr id="179204" name="Slide Number Placeholder 3"/>
          <p:cNvSpPr>
            <a:spLocks noGrp="1"/>
          </p:cNvSpPr>
          <p:nvPr>
            <p:ph type="sldNum" sz="quarter" idx="5"/>
          </p:nvPr>
        </p:nvSpPr>
        <p:spPr>
          <a:noFill/>
        </p:spPr>
        <p:txBody>
          <a:bodyPr/>
          <a:lstStyle/>
          <a:p>
            <a:fld id="{669CE7ED-14C0-487A-ABE8-EA39E7B535B4}" type="slidenum">
              <a:rPr lang="en-US" smtClean="0"/>
              <a:pPr/>
              <a:t>63</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7F5539F-3193-4EE2-9698-3BB0335CCF4C}" type="slidenum">
              <a:rPr lang="en-US" sz="1200"/>
              <a:pPr algn="r"/>
              <a:t>64</a:t>
            </a:fld>
            <a:endParaRPr lang="en-US" sz="120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lnSpc>
                <a:spcPct val="80000"/>
              </a:lnSpc>
            </a:pPr>
            <a:r>
              <a:rPr lang="en-US" sz="2000" smtClean="0">
                <a:latin typeface="Courier New" pitchFamily="49" charset="0"/>
              </a:rPr>
              <a:t>Whenever the control returns from the function, it will return to the place where it has been called.</a:t>
            </a:r>
          </a:p>
          <a:p>
            <a:pPr eaLnBrk="1" hangingPunct="1">
              <a:lnSpc>
                <a:spcPct val="80000"/>
              </a:lnSpc>
            </a:pPr>
            <a:endParaRPr lang="en-US" sz="1600" b="1" smtClean="0"/>
          </a:p>
          <a:p>
            <a:pPr eaLnBrk="1" hangingPunct="1">
              <a:lnSpc>
                <a:spcPct val="80000"/>
              </a:lnSpc>
            </a:pPr>
            <a:r>
              <a:rPr lang="en-US" sz="1600" b="1" smtClean="0"/>
              <a:t>Call 1: </a:t>
            </a:r>
          </a:p>
          <a:p>
            <a:pPr eaLnBrk="1" hangingPunct="1">
              <a:lnSpc>
                <a:spcPct val="80000"/>
              </a:lnSpc>
            </a:pPr>
            <a:r>
              <a:rPr lang="en-US" sz="1600" smtClean="0"/>
              <a:t>void fnReverse(5)</a:t>
            </a:r>
          </a:p>
          <a:p>
            <a:pPr eaLnBrk="1" hangingPunct="1">
              <a:lnSpc>
                <a:spcPct val="80000"/>
              </a:lnSpc>
            </a:pPr>
            <a:r>
              <a:rPr lang="en-US" sz="1600" smtClean="0"/>
              <a:t>	{</a:t>
            </a:r>
          </a:p>
          <a:p>
            <a:pPr eaLnBrk="1" hangingPunct="1">
              <a:lnSpc>
                <a:spcPct val="80000"/>
              </a:lnSpc>
            </a:pPr>
            <a:r>
              <a:rPr lang="en-US" sz="1600" smtClean="0"/>
              <a:t>		if (5 &gt; 0) {</a:t>
            </a:r>
          </a:p>
          <a:p>
            <a:pPr eaLnBrk="1" hangingPunct="1">
              <a:lnSpc>
                <a:spcPct val="80000"/>
              </a:lnSpc>
            </a:pPr>
            <a:r>
              <a:rPr lang="en-US" sz="1600" smtClean="0"/>
              <a:t>			fnReverse(5-1);</a:t>
            </a:r>
          </a:p>
          <a:p>
            <a:pPr eaLnBrk="1" hangingPunct="1">
              <a:lnSpc>
                <a:spcPct val="80000"/>
              </a:lnSpc>
            </a:pPr>
            <a:r>
              <a:rPr lang="en-US" sz="1600" smtClean="0"/>
              <a:t>		}</a:t>
            </a:r>
          </a:p>
          <a:p>
            <a:pPr eaLnBrk="1" hangingPunct="1">
              <a:lnSpc>
                <a:spcPct val="80000"/>
              </a:lnSpc>
            </a:pPr>
            <a:r>
              <a:rPr lang="en-US" sz="1600" smtClean="0"/>
              <a:t>		printf("%d\t",5);</a:t>
            </a:r>
          </a:p>
          <a:p>
            <a:pPr eaLnBrk="1" hangingPunct="1">
              <a:lnSpc>
                <a:spcPct val="80000"/>
              </a:lnSpc>
            </a:pPr>
            <a:r>
              <a:rPr lang="en-US" sz="1600" smtClean="0"/>
              <a:t>	}</a:t>
            </a:r>
          </a:p>
          <a:p>
            <a:pPr eaLnBrk="1" hangingPunct="1">
              <a:lnSpc>
                <a:spcPct val="80000"/>
              </a:lnSpc>
            </a:pPr>
            <a:endParaRPr lang="en-US" sz="1600" smtClean="0"/>
          </a:p>
          <a:p>
            <a:pPr eaLnBrk="1" hangingPunct="1">
              <a:lnSpc>
                <a:spcPct val="80000"/>
              </a:lnSpc>
            </a:pPr>
            <a:r>
              <a:rPr lang="en-US" sz="1600" b="1" smtClean="0"/>
              <a:t>Call 2: </a:t>
            </a:r>
          </a:p>
          <a:p>
            <a:pPr eaLnBrk="1" hangingPunct="1">
              <a:lnSpc>
                <a:spcPct val="80000"/>
              </a:lnSpc>
            </a:pPr>
            <a:r>
              <a:rPr lang="en-US" sz="1600" smtClean="0"/>
              <a:t>void fnReverse(4)</a:t>
            </a:r>
          </a:p>
          <a:p>
            <a:pPr eaLnBrk="1" hangingPunct="1">
              <a:lnSpc>
                <a:spcPct val="80000"/>
              </a:lnSpc>
            </a:pPr>
            <a:r>
              <a:rPr lang="en-US" sz="1600" smtClean="0"/>
              <a:t>	{</a:t>
            </a:r>
          </a:p>
          <a:p>
            <a:pPr eaLnBrk="1" hangingPunct="1">
              <a:lnSpc>
                <a:spcPct val="80000"/>
              </a:lnSpc>
            </a:pPr>
            <a:r>
              <a:rPr lang="en-US" sz="1600" smtClean="0"/>
              <a:t>		if (4 &gt; 0) {</a:t>
            </a:r>
          </a:p>
          <a:p>
            <a:pPr eaLnBrk="1" hangingPunct="1">
              <a:lnSpc>
                <a:spcPct val="80000"/>
              </a:lnSpc>
            </a:pPr>
            <a:r>
              <a:rPr lang="en-US" sz="1600" smtClean="0"/>
              <a:t>			fnReverse(4-1);</a:t>
            </a:r>
          </a:p>
          <a:p>
            <a:pPr eaLnBrk="1" hangingPunct="1">
              <a:lnSpc>
                <a:spcPct val="80000"/>
              </a:lnSpc>
            </a:pPr>
            <a:r>
              <a:rPr lang="en-US" sz="1600" smtClean="0"/>
              <a:t>		}</a:t>
            </a:r>
          </a:p>
          <a:p>
            <a:pPr eaLnBrk="1" hangingPunct="1">
              <a:lnSpc>
                <a:spcPct val="80000"/>
              </a:lnSpc>
            </a:pPr>
            <a:r>
              <a:rPr lang="en-US" sz="1600" smtClean="0"/>
              <a:t>		printf("%d\t",4);</a:t>
            </a:r>
          </a:p>
          <a:p>
            <a:pPr eaLnBrk="1" hangingPunct="1">
              <a:lnSpc>
                <a:spcPct val="80000"/>
              </a:lnSpc>
            </a:pPr>
            <a:r>
              <a:rPr lang="en-US" sz="1600" smtClean="0"/>
              <a:t>	}</a:t>
            </a:r>
          </a:p>
          <a:p>
            <a:pPr eaLnBrk="1" hangingPunct="1">
              <a:lnSpc>
                <a:spcPct val="80000"/>
              </a:lnSpc>
            </a:pPr>
            <a:endParaRPr lang="en-US" sz="1600" smtClean="0"/>
          </a:p>
          <a:p>
            <a:pPr eaLnBrk="1" hangingPunct="1">
              <a:lnSpc>
                <a:spcPct val="80000"/>
              </a:lnSpc>
            </a:pPr>
            <a:r>
              <a:rPr lang="en-US" sz="1600" b="1" smtClean="0"/>
              <a:t>Call 3: </a:t>
            </a:r>
          </a:p>
          <a:p>
            <a:pPr eaLnBrk="1" hangingPunct="1">
              <a:lnSpc>
                <a:spcPct val="80000"/>
              </a:lnSpc>
            </a:pPr>
            <a:r>
              <a:rPr lang="en-US" sz="1600" smtClean="0"/>
              <a:t>void fnReverse(3)</a:t>
            </a:r>
          </a:p>
          <a:p>
            <a:pPr eaLnBrk="1" hangingPunct="1">
              <a:lnSpc>
                <a:spcPct val="80000"/>
              </a:lnSpc>
            </a:pPr>
            <a:r>
              <a:rPr lang="en-US" sz="1600" smtClean="0"/>
              <a:t>	{</a:t>
            </a:r>
          </a:p>
          <a:p>
            <a:pPr eaLnBrk="1" hangingPunct="1">
              <a:lnSpc>
                <a:spcPct val="80000"/>
              </a:lnSpc>
            </a:pPr>
            <a:r>
              <a:rPr lang="en-US" sz="1600" smtClean="0"/>
              <a:t>		if (3 &gt; 0) {</a:t>
            </a:r>
          </a:p>
          <a:p>
            <a:pPr eaLnBrk="1" hangingPunct="1">
              <a:lnSpc>
                <a:spcPct val="80000"/>
              </a:lnSpc>
            </a:pPr>
            <a:r>
              <a:rPr lang="en-US" sz="1600" smtClean="0"/>
              <a:t>			fnReverse(3-1);</a:t>
            </a:r>
          </a:p>
          <a:p>
            <a:pPr eaLnBrk="1" hangingPunct="1">
              <a:lnSpc>
                <a:spcPct val="80000"/>
              </a:lnSpc>
            </a:pPr>
            <a:r>
              <a:rPr lang="en-US" sz="1600" smtClean="0"/>
              <a:t>		}</a:t>
            </a:r>
          </a:p>
          <a:p>
            <a:pPr eaLnBrk="1" hangingPunct="1">
              <a:lnSpc>
                <a:spcPct val="80000"/>
              </a:lnSpc>
            </a:pPr>
            <a:r>
              <a:rPr lang="en-US" sz="1600" smtClean="0"/>
              <a:t>		printf("%d\t",3);</a:t>
            </a:r>
          </a:p>
          <a:p>
            <a:pPr eaLnBrk="1" hangingPunct="1">
              <a:lnSpc>
                <a:spcPct val="80000"/>
              </a:lnSpc>
            </a:pPr>
            <a:r>
              <a:rPr lang="en-US" sz="1600" smtClean="0"/>
              <a:t>	}</a:t>
            </a:r>
          </a:p>
          <a:p>
            <a:pPr eaLnBrk="1" hangingPunct="1">
              <a:lnSpc>
                <a:spcPct val="80000"/>
              </a:lnSpc>
            </a:pPr>
            <a:endParaRPr lang="en-US" sz="1600" smtClean="0"/>
          </a:p>
          <a:p>
            <a:pPr eaLnBrk="1" hangingPunct="1">
              <a:lnSpc>
                <a:spcPct val="80000"/>
              </a:lnSpc>
            </a:pPr>
            <a:r>
              <a:rPr lang="en-US" sz="1600" b="1" smtClean="0"/>
              <a:t>Call 4: </a:t>
            </a:r>
          </a:p>
          <a:p>
            <a:pPr eaLnBrk="1" hangingPunct="1">
              <a:lnSpc>
                <a:spcPct val="80000"/>
              </a:lnSpc>
            </a:pPr>
            <a:r>
              <a:rPr lang="en-US" sz="1600" smtClean="0"/>
              <a:t>void fnReverse(2)</a:t>
            </a:r>
          </a:p>
          <a:p>
            <a:pPr eaLnBrk="1" hangingPunct="1">
              <a:lnSpc>
                <a:spcPct val="80000"/>
              </a:lnSpc>
            </a:pPr>
            <a:r>
              <a:rPr lang="en-US" sz="1600" smtClean="0"/>
              <a:t>	{</a:t>
            </a:r>
          </a:p>
          <a:p>
            <a:pPr eaLnBrk="1" hangingPunct="1">
              <a:lnSpc>
                <a:spcPct val="80000"/>
              </a:lnSpc>
            </a:pPr>
            <a:r>
              <a:rPr lang="en-US" sz="1600" smtClean="0"/>
              <a:t>		if (2 &gt; 0) {</a:t>
            </a:r>
          </a:p>
          <a:p>
            <a:pPr eaLnBrk="1" hangingPunct="1">
              <a:lnSpc>
                <a:spcPct val="80000"/>
              </a:lnSpc>
            </a:pPr>
            <a:r>
              <a:rPr lang="en-US" sz="1600" smtClean="0"/>
              <a:t>			fnReverse(2-1);</a:t>
            </a:r>
          </a:p>
          <a:p>
            <a:pPr eaLnBrk="1" hangingPunct="1">
              <a:lnSpc>
                <a:spcPct val="80000"/>
              </a:lnSpc>
            </a:pPr>
            <a:r>
              <a:rPr lang="en-US" sz="1600" smtClean="0"/>
              <a:t>		}</a:t>
            </a:r>
          </a:p>
          <a:p>
            <a:pPr eaLnBrk="1" hangingPunct="1">
              <a:lnSpc>
                <a:spcPct val="80000"/>
              </a:lnSpc>
            </a:pPr>
            <a:r>
              <a:rPr lang="en-US" sz="1600" smtClean="0"/>
              <a:t>		printf("%d\t",2);</a:t>
            </a:r>
          </a:p>
          <a:p>
            <a:pPr eaLnBrk="1" hangingPunct="1">
              <a:lnSpc>
                <a:spcPct val="80000"/>
              </a:lnSpc>
            </a:pPr>
            <a:r>
              <a:rPr lang="en-US" sz="1600" smtClean="0"/>
              <a:t>	}</a:t>
            </a:r>
          </a:p>
          <a:p>
            <a:pPr eaLnBrk="1" hangingPunct="1">
              <a:lnSpc>
                <a:spcPct val="80000"/>
              </a:lnSpc>
            </a:pPr>
            <a:endParaRPr lang="en-US" sz="1600" smtClean="0"/>
          </a:p>
          <a:p>
            <a:pPr eaLnBrk="1" hangingPunct="1">
              <a:lnSpc>
                <a:spcPct val="80000"/>
              </a:lnSpc>
            </a:pPr>
            <a:endParaRPr lang="en-US" sz="1600" b="1" smtClean="0"/>
          </a:p>
          <a:p>
            <a:pPr eaLnBrk="1" hangingPunct="1">
              <a:lnSpc>
                <a:spcPct val="80000"/>
              </a:lnSpc>
            </a:pPr>
            <a:r>
              <a:rPr lang="en-US" sz="1600" b="1" smtClean="0"/>
              <a:t>Call 5: </a:t>
            </a:r>
          </a:p>
          <a:p>
            <a:pPr eaLnBrk="1" hangingPunct="1">
              <a:lnSpc>
                <a:spcPct val="80000"/>
              </a:lnSpc>
            </a:pPr>
            <a:r>
              <a:rPr lang="en-US" sz="1600" smtClean="0"/>
              <a:t>void fnReverse(1)</a:t>
            </a:r>
          </a:p>
          <a:p>
            <a:pPr eaLnBrk="1" hangingPunct="1">
              <a:lnSpc>
                <a:spcPct val="80000"/>
              </a:lnSpc>
            </a:pPr>
            <a:r>
              <a:rPr lang="en-US" sz="1600" smtClean="0"/>
              <a:t>	{</a:t>
            </a:r>
          </a:p>
          <a:p>
            <a:pPr eaLnBrk="1" hangingPunct="1">
              <a:lnSpc>
                <a:spcPct val="80000"/>
              </a:lnSpc>
            </a:pPr>
            <a:r>
              <a:rPr lang="en-US" sz="1600" smtClean="0"/>
              <a:t>		if (1&gt; 0) {</a:t>
            </a:r>
          </a:p>
          <a:p>
            <a:pPr eaLnBrk="1" hangingPunct="1">
              <a:lnSpc>
                <a:spcPct val="80000"/>
              </a:lnSpc>
            </a:pPr>
            <a:r>
              <a:rPr lang="en-US" sz="1600" smtClean="0"/>
              <a:t>			fnReverse(1-1);</a:t>
            </a:r>
          </a:p>
          <a:p>
            <a:pPr eaLnBrk="1" hangingPunct="1">
              <a:lnSpc>
                <a:spcPct val="80000"/>
              </a:lnSpc>
            </a:pPr>
            <a:r>
              <a:rPr lang="en-US" sz="1600" smtClean="0"/>
              <a:t>		}</a:t>
            </a:r>
          </a:p>
          <a:p>
            <a:pPr eaLnBrk="1" hangingPunct="1">
              <a:lnSpc>
                <a:spcPct val="80000"/>
              </a:lnSpc>
            </a:pPr>
            <a:r>
              <a:rPr lang="en-US" sz="1600" smtClean="0"/>
              <a:t>		printf("%d\t",1);</a:t>
            </a:r>
          </a:p>
          <a:p>
            <a:pPr eaLnBrk="1" hangingPunct="1">
              <a:lnSpc>
                <a:spcPct val="80000"/>
              </a:lnSpc>
            </a:pPr>
            <a:r>
              <a:rPr lang="en-US" sz="1600" smtClean="0"/>
              <a:t>	}</a:t>
            </a:r>
          </a:p>
          <a:p>
            <a:pPr eaLnBrk="1" hangingPunct="1">
              <a:lnSpc>
                <a:spcPct val="80000"/>
              </a:lnSpc>
            </a:pPr>
            <a:endParaRPr lang="en-US" sz="1600" smtClean="0"/>
          </a:p>
          <a:p>
            <a:pPr eaLnBrk="1" hangingPunct="1">
              <a:lnSpc>
                <a:spcPct val="80000"/>
              </a:lnSpc>
            </a:pPr>
            <a:r>
              <a:rPr lang="en-US" sz="1600" b="1" smtClean="0"/>
              <a:t>Call 6: </a:t>
            </a:r>
          </a:p>
          <a:p>
            <a:pPr eaLnBrk="1" hangingPunct="1">
              <a:lnSpc>
                <a:spcPct val="80000"/>
              </a:lnSpc>
            </a:pPr>
            <a:r>
              <a:rPr lang="en-US" sz="1600" smtClean="0"/>
              <a:t>void fnReverse(0)</a:t>
            </a:r>
          </a:p>
          <a:p>
            <a:pPr eaLnBrk="1" hangingPunct="1">
              <a:lnSpc>
                <a:spcPct val="80000"/>
              </a:lnSpc>
            </a:pPr>
            <a:r>
              <a:rPr lang="en-US" sz="1600" smtClean="0"/>
              <a:t>	{</a:t>
            </a:r>
          </a:p>
          <a:p>
            <a:pPr eaLnBrk="1" hangingPunct="1">
              <a:lnSpc>
                <a:spcPct val="80000"/>
              </a:lnSpc>
            </a:pPr>
            <a:r>
              <a:rPr lang="en-US" sz="1600" smtClean="0"/>
              <a:t>		if (0&gt; 0) {</a:t>
            </a:r>
          </a:p>
          <a:p>
            <a:pPr eaLnBrk="1" hangingPunct="1">
              <a:lnSpc>
                <a:spcPct val="80000"/>
              </a:lnSpc>
            </a:pPr>
            <a:r>
              <a:rPr lang="en-US" sz="1600" smtClean="0"/>
              <a:t>			fnReverse(0-1);</a:t>
            </a:r>
          </a:p>
          <a:p>
            <a:pPr eaLnBrk="1" hangingPunct="1">
              <a:lnSpc>
                <a:spcPct val="80000"/>
              </a:lnSpc>
            </a:pPr>
            <a:r>
              <a:rPr lang="en-US" sz="1600" smtClean="0"/>
              <a:t>		}</a:t>
            </a:r>
          </a:p>
          <a:p>
            <a:pPr eaLnBrk="1" hangingPunct="1">
              <a:lnSpc>
                <a:spcPct val="80000"/>
              </a:lnSpc>
            </a:pPr>
            <a:r>
              <a:rPr lang="en-US" sz="1600" smtClean="0"/>
              <a:t>		printf("%d\t",0);</a:t>
            </a:r>
          </a:p>
          <a:p>
            <a:pPr eaLnBrk="1" hangingPunct="1">
              <a:lnSpc>
                <a:spcPct val="80000"/>
              </a:lnSpc>
            </a:pPr>
            <a:r>
              <a:rPr lang="en-US" sz="1600" smtClean="0"/>
              <a:t>	}</a:t>
            </a:r>
          </a:p>
          <a:p>
            <a:pPr eaLnBrk="1" hangingPunct="1">
              <a:lnSpc>
                <a:spcPct val="80000"/>
              </a:lnSpc>
            </a:pPr>
            <a:endParaRPr lang="en-US" sz="160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995542D-2C14-4F5D-81EC-DA0B4255A7DA}" type="slidenum">
              <a:rPr lang="en-US" smtClean="0"/>
              <a:pPr/>
              <a:t>67</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921E43E-B307-4886-BF0E-88F9722D0D00}" type="slidenum">
              <a:rPr lang="en-US" sz="1200"/>
              <a:pPr algn="r"/>
              <a:t>68</a:t>
            </a:fld>
            <a:endParaRPr 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smtClean="0"/>
              <a:t>Structures are collection of possibly heterogeneous datatypes in continuous locations of memory accessed with a single name. In the above slide, date is a collection of similar kind of data, whereas address and account details are collections of dissimilar data</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43C43DC-4E5E-4B97-9E0F-40B948E732FF}" type="slidenum">
              <a:rPr lang="en-US" smtClean="0"/>
              <a:pPr>
                <a:defRPr/>
              </a:pPr>
              <a:t>75</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E4BD183-EC6B-407A-88A9-F3E3FF156817}" type="slidenum">
              <a:rPr lang="en-US" sz="1200"/>
              <a:pPr algn="r"/>
              <a:t>80</a:t>
            </a:fld>
            <a:endParaRPr 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C32CCDD-5C67-41F6-ADDF-920BD8006D1E}" type="slidenum">
              <a:rPr lang="en-US" sz="1200"/>
              <a:pPr algn="r"/>
              <a:t>90</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2F87B1A-20D6-4A99-9E8E-9AA037656705}" type="slidenum">
              <a:rPr lang="en-US" smtClean="0"/>
              <a:pPr/>
              <a:t>8</a:t>
            </a:fld>
            <a:endParaRPr lang="en-US" smtClean="0"/>
          </a:p>
        </p:txBody>
      </p:sp>
      <p:sp>
        <p:nvSpPr>
          <p:cNvPr id="128003"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ln/>
        </p:spPr>
        <p:txBody>
          <a:bodyPr/>
          <a:lstStyle/>
          <a:p>
            <a:pPr eaLnBrk="1" hangingPunct="1">
              <a:lnSpc>
                <a:spcPct val="90000"/>
              </a:lnSpc>
              <a:defRPr/>
            </a:pPr>
            <a:r>
              <a:rPr lang="en-US" sz="1400" b="1" dirty="0" smtClean="0"/>
              <a:t>How does functions make writing large programs easier?</a:t>
            </a:r>
          </a:p>
          <a:p>
            <a:pPr eaLnBrk="1" hangingPunct="1">
              <a:lnSpc>
                <a:spcPct val="90000"/>
              </a:lnSpc>
              <a:defRPr/>
            </a:pPr>
            <a:endParaRPr lang="en-US" sz="1400" b="1" dirty="0" smtClean="0"/>
          </a:p>
          <a:p>
            <a:pPr eaLnBrk="1" hangingPunct="1">
              <a:lnSpc>
                <a:spcPct val="90000"/>
              </a:lnSpc>
              <a:defRPr/>
            </a:pPr>
            <a:r>
              <a:rPr lang="en-US" sz="1400" dirty="0" smtClean="0"/>
              <a:t>Consider a program with 500 lines. It is rather easy write the program consisting of 10 functions each of 50 lines of code than to write a single program of 500 lines.</a:t>
            </a:r>
          </a:p>
          <a:p>
            <a:pPr eaLnBrk="1" hangingPunct="1">
              <a:lnSpc>
                <a:spcPct val="90000"/>
              </a:lnSpc>
              <a:defRPr/>
            </a:pPr>
            <a:endParaRPr lang="en-US" sz="1400" dirty="0" smtClean="0"/>
          </a:p>
          <a:p>
            <a:pPr eaLnBrk="1" hangingPunct="1">
              <a:lnSpc>
                <a:spcPct val="90000"/>
              </a:lnSpc>
              <a:defRPr/>
            </a:pPr>
            <a:r>
              <a:rPr lang="en-US" sz="1400" dirty="0" smtClean="0"/>
              <a:t>The benefits of writing a large program in terms of functions are:</a:t>
            </a:r>
          </a:p>
          <a:p>
            <a:pPr marL="342900" indent="-342900" eaLnBrk="1" hangingPunct="1">
              <a:lnSpc>
                <a:spcPct val="90000"/>
              </a:lnSpc>
              <a:buFontTx/>
              <a:buAutoNum type="arabicPeriod"/>
              <a:defRPr/>
            </a:pPr>
            <a:r>
              <a:rPr lang="en-US" sz="1400" dirty="0" smtClean="0"/>
              <a:t>If a program is written using functions, the same can be tested independently of one another.</a:t>
            </a:r>
          </a:p>
          <a:p>
            <a:pPr marL="342900" indent="-342900" eaLnBrk="1" hangingPunct="1">
              <a:lnSpc>
                <a:spcPct val="90000"/>
              </a:lnSpc>
              <a:buFontTx/>
              <a:buAutoNum type="arabicPeriod"/>
              <a:defRPr/>
            </a:pPr>
            <a:r>
              <a:rPr lang="en-US" sz="1400" dirty="0" smtClean="0"/>
              <a:t>The function designed for one program can be reused between other different programs/projects. </a:t>
            </a:r>
            <a:r>
              <a:rPr lang="en-US" sz="1400" dirty="0" err="1" smtClean="0"/>
              <a:t>E.g</a:t>
            </a:r>
            <a:r>
              <a:rPr lang="en-US" sz="1400" dirty="0" smtClean="0"/>
              <a:t> login validations</a:t>
            </a:r>
          </a:p>
          <a:p>
            <a:pPr marL="342900" indent="-342900" eaLnBrk="1" hangingPunct="1">
              <a:lnSpc>
                <a:spcPct val="90000"/>
              </a:lnSpc>
              <a:buFontTx/>
              <a:buAutoNum type="arabicPeriod"/>
              <a:defRPr/>
            </a:pPr>
            <a:r>
              <a:rPr lang="en-US" sz="1400" dirty="0" smtClean="0"/>
              <a:t>Functions eliminate duplicating of the code</a:t>
            </a:r>
          </a:p>
          <a:p>
            <a:pPr eaLnBrk="1" hangingPunct="1">
              <a:lnSpc>
                <a:spcPct val="90000"/>
              </a:lnSpc>
              <a:defRPr/>
            </a:pPr>
            <a:r>
              <a:rPr lang="en-US" sz="1400" dirty="0" smtClean="0"/>
              <a:t> </a:t>
            </a:r>
          </a:p>
          <a:p>
            <a:pPr eaLnBrk="1" hangingPunct="1">
              <a:lnSpc>
                <a:spcPct val="90000"/>
              </a:lnSpc>
              <a:defRPr/>
            </a:pPr>
            <a:r>
              <a:rPr lang="en-US" sz="1400" b="1" dirty="0" smtClean="0"/>
              <a:t>How does using functions make cooperative programming easier? </a:t>
            </a:r>
          </a:p>
          <a:p>
            <a:pPr eaLnBrk="1" hangingPunct="1">
              <a:lnSpc>
                <a:spcPct val="90000"/>
              </a:lnSpc>
              <a:defRPr/>
            </a:pPr>
            <a:endParaRPr lang="en-US" sz="1400" b="1" dirty="0" smtClean="0"/>
          </a:p>
          <a:p>
            <a:pPr eaLnBrk="1" hangingPunct="1">
              <a:lnSpc>
                <a:spcPct val="90000"/>
              </a:lnSpc>
              <a:defRPr/>
            </a:pPr>
            <a:r>
              <a:rPr lang="en-US" sz="1400" dirty="0" smtClean="0"/>
              <a:t>In a project wherein more number of programmers are involved (referred as multi-person programming scenario), first it is decided on what functions need to be implemented and then the functions are divided amongst the programmers. </a:t>
            </a:r>
          </a:p>
          <a:p>
            <a:pPr eaLnBrk="1" hangingPunct="1">
              <a:lnSpc>
                <a:spcPct val="90000"/>
              </a:lnSpc>
              <a:defRPr/>
            </a:pPr>
            <a:endParaRPr lang="en-US" sz="1400" dirty="0" smtClean="0"/>
          </a:p>
          <a:p>
            <a:pPr eaLnBrk="1" hangingPunct="1">
              <a:lnSpc>
                <a:spcPct val="90000"/>
              </a:lnSpc>
              <a:defRPr/>
            </a:pPr>
            <a:r>
              <a:rPr lang="en-US" sz="1400" dirty="0" smtClean="0"/>
              <a:t>PS: Cooperative programming is method in which certain or all costs involved in achieving a common objective is/are divided among participating parties</a:t>
            </a:r>
          </a:p>
          <a:p>
            <a:pPr eaLnBrk="1" hangingPunct="1">
              <a:lnSpc>
                <a:spcPct val="90000"/>
              </a:lnSpc>
              <a:defRPr/>
            </a:pPr>
            <a:endParaRPr lang="en-US" sz="1400" dirty="0" smtClean="0"/>
          </a:p>
          <a:p>
            <a:pPr eaLnBrk="1" hangingPunct="1">
              <a:lnSpc>
                <a:spcPct val="90000"/>
              </a:lnSpc>
              <a:defRPr/>
            </a:pPr>
            <a:endParaRPr lang="en-US" sz="14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E6B4BE4F-8C09-43E4-A997-8724CD6D0518}" type="slidenum">
              <a:rPr lang="en-US" smtClean="0"/>
              <a:pPr/>
              <a:t>9</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914400" y="4343400"/>
            <a:ext cx="5029200" cy="4114800"/>
          </a:xfrm>
          <a:noFill/>
          <a:ln/>
        </p:spPr>
        <p:txBody>
          <a:bodyPr/>
          <a:lstStyle/>
          <a:p>
            <a:pPr eaLnBrk="1" hangingPunct="1"/>
            <a:r>
              <a:rPr lang="en-US" smtClean="0"/>
              <a:t>Main is a user defined function and it is the starting point of execution of a program.</a:t>
            </a:r>
          </a:p>
          <a:p>
            <a:pPr eaLnBrk="1" hangingPunct="1"/>
            <a:r>
              <a:rPr lang="en-US" smtClean="0"/>
              <a:t>Library is a collection of commonly used functions. It is present on the hard disk and is written for us by people who write compilers.</a:t>
            </a:r>
          </a:p>
          <a:p>
            <a:pPr eaLnBrk="1" hangingPunct="1"/>
            <a:r>
              <a:rPr lang="en-US" smtClean="0"/>
              <a:t>Library functions need not be written by the user whereas the user defined functions have to be written by the user. Libraries do not need main function to be defined in them as they are a collection of functions.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8A0F9BFF-8DFB-4466-8EEE-87C1CD9C1DC7}" type="slidenum">
              <a:rPr lang="en-US" smtClean="0"/>
              <a:pPr/>
              <a:t>10</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a:ln/>
        </p:spPr>
        <p:txBody>
          <a:bodyPr/>
          <a:lstStyle/>
          <a:p>
            <a:pPr marL="228600" indent="-228600" eaLnBrk="1" hangingPunct="1"/>
            <a:r>
              <a:rPr lang="en-US" smtClean="0"/>
              <a:t>Functions are of two types:</a:t>
            </a:r>
          </a:p>
          <a:p>
            <a:pPr marL="228600" indent="-228600" eaLnBrk="1" hangingPunct="1">
              <a:buFontTx/>
              <a:buAutoNum type="arabicParenBoth"/>
            </a:pPr>
            <a:r>
              <a:rPr lang="en-US" smtClean="0"/>
              <a:t>Functions that return a value </a:t>
            </a:r>
          </a:p>
          <a:p>
            <a:pPr marL="228600" indent="-228600" eaLnBrk="1" hangingPunct="1">
              <a:buFontTx/>
              <a:buAutoNum type="arabicParenBoth"/>
            </a:pPr>
            <a:r>
              <a:rPr lang="en-US" smtClean="0"/>
              <a:t>Functions that do not return a value</a:t>
            </a:r>
          </a:p>
          <a:p>
            <a:pPr marL="228600" indent="-228600"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23392F54-30C6-48B4-92C6-DB9262E130E8}" type="slidenum">
              <a:rPr lang="en-US" smtClean="0"/>
              <a:pPr/>
              <a:t>13</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304800" y="4343400"/>
            <a:ext cx="6172200" cy="4114800"/>
          </a:xfrm>
          <a:noFill/>
          <a:ln/>
        </p:spPr>
        <p:txBody>
          <a:bodyPr/>
          <a:lstStyle/>
          <a:p>
            <a:pPr eaLnBrk="1" hangingPunct="1">
              <a:buFontTx/>
              <a:buChar char="•"/>
            </a:pPr>
            <a:r>
              <a:rPr lang="en-US" sz="900" smtClean="0">
                <a:cs typeface="Times New Roman" pitchFamily="18" charset="0"/>
              </a:rPr>
              <a:t>Function Declaration:</a:t>
            </a:r>
          </a:p>
          <a:p>
            <a:pPr eaLnBrk="1" hangingPunct="1"/>
            <a:r>
              <a:rPr lang="en-US" sz="900" smtClean="0">
                <a:cs typeface="Times New Roman" pitchFamily="18" charset="0"/>
              </a:rPr>
              <a:t>       Also called  function prototype or signature</a:t>
            </a:r>
          </a:p>
          <a:p>
            <a:pPr eaLnBrk="1" hangingPunct="1">
              <a:buFontTx/>
              <a:buChar char="•"/>
            </a:pPr>
            <a:r>
              <a:rPr lang="en-US" sz="900" smtClean="0">
                <a:cs typeface="Times New Roman" pitchFamily="18" charset="0"/>
              </a:rPr>
              <a:t>Function Invocation:</a:t>
            </a:r>
          </a:p>
          <a:p>
            <a:pPr eaLnBrk="1" hangingPunct="1"/>
            <a:r>
              <a:rPr lang="en-US" sz="900" smtClean="0">
                <a:cs typeface="Times New Roman" pitchFamily="18" charset="0"/>
              </a:rPr>
              <a:t>     Also called function calling or invocation</a:t>
            </a:r>
          </a:p>
          <a:p>
            <a:pPr eaLnBrk="1" hangingPunct="1">
              <a:buFontTx/>
              <a:buChar char="•"/>
            </a:pPr>
            <a:r>
              <a:rPr lang="en-US" sz="900" smtClean="0">
                <a:cs typeface="Times New Roman" pitchFamily="18" charset="0"/>
              </a:rPr>
              <a:t>Function Definition:</a:t>
            </a:r>
          </a:p>
          <a:p>
            <a:pPr eaLnBrk="1" hangingPunct="1"/>
            <a:r>
              <a:rPr lang="en-US" sz="900" smtClean="0">
                <a:cs typeface="Times New Roman" pitchFamily="18" charset="0"/>
              </a:rPr>
              <a:t>         Implementing the function.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Generic"/>
          <p:cNvPicPr>
            <a:picLocks noChangeAspect="1" noChangeArrowheads="1"/>
          </p:cNvPicPr>
          <p:nvPr userDrawn="1"/>
        </p:nvPicPr>
        <p:blipFill>
          <a:blip r:embed="rId2"/>
          <a:srcRect/>
          <a:stretch>
            <a:fillRect/>
          </a:stretch>
        </p:blipFill>
        <p:spPr bwMode="auto">
          <a:xfrm>
            <a:off x="0" y="0"/>
            <a:ext cx="10731500" cy="6934200"/>
          </a:xfrm>
          <a:prstGeom prst="rect">
            <a:avLst/>
          </a:prstGeom>
          <a:noFill/>
          <a:ln w="9525">
            <a:noFill/>
            <a:miter lim="800000"/>
            <a:headEnd/>
            <a:tailEnd/>
          </a:ln>
        </p:spPr>
      </p:pic>
      <p:sp>
        <p:nvSpPr>
          <p:cNvPr id="5" name="Rectangle 9"/>
          <p:cNvSpPr>
            <a:spLocks noChangeArrowheads="1"/>
          </p:cNvSpPr>
          <p:nvPr userDrawn="1"/>
        </p:nvSpPr>
        <p:spPr bwMode="auto">
          <a:xfrm>
            <a:off x="0" y="6527800"/>
            <a:ext cx="10731500" cy="330200"/>
          </a:xfrm>
          <a:prstGeom prst="rect">
            <a:avLst/>
          </a:prstGeom>
          <a:solidFill>
            <a:srgbClr val="000000">
              <a:alpha val="61000"/>
            </a:srgbClr>
          </a:solidFill>
          <a:ln w="9525">
            <a:noFill/>
            <a:miter lim="800000"/>
            <a:headEnd/>
            <a:tailEnd/>
          </a:ln>
          <a:effectLst/>
        </p:spPr>
        <p:txBody>
          <a:bodyPr wrap="none" anchor="ctr"/>
          <a:lstStyle/>
          <a:p>
            <a:pPr>
              <a:defRPr/>
            </a:pPr>
            <a:endParaRPr lang="en-US"/>
          </a:p>
        </p:txBody>
      </p:sp>
      <p:sp>
        <p:nvSpPr>
          <p:cNvPr id="6" name="Text Box 7"/>
          <p:cNvSpPr txBox="1">
            <a:spLocks noChangeArrowheads="1"/>
          </p:cNvSpPr>
          <p:nvPr userDrawn="1"/>
        </p:nvSpPr>
        <p:spPr bwMode="auto">
          <a:xfrm>
            <a:off x="412750" y="6553200"/>
            <a:ext cx="239395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sz="1200" dirty="0" smtClean="0">
                <a:solidFill>
                  <a:srgbClr val="FFFFCC"/>
                </a:solidFill>
              </a:rPr>
              <a:t>ER/CORP/CRS/LA1027</a:t>
            </a:r>
            <a:endParaRPr lang="en-US" sz="1200" dirty="0">
              <a:solidFill>
                <a:srgbClr val="FFFFCC"/>
              </a:solidFill>
            </a:endParaRPr>
          </a:p>
        </p:txBody>
      </p:sp>
      <p:sp>
        <p:nvSpPr>
          <p:cNvPr id="7" name="Text Box 8"/>
          <p:cNvSpPr txBox="1">
            <a:spLocks noChangeArrowheads="1"/>
          </p:cNvSpPr>
          <p:nvPr userDrawn="1"/>
        </p:nvSpPr>
        <p:spPr bwMode="auto">
          <a:xfrm>
            <a:off x="4306888" y="65532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Ver. No.: </a:t>
            </a:r>
            <a:r>
              <a:rPr lang="en-US" sz="1200" dirty="0" smtClean="0">
                <a:solidFill>
                  <a:srgbClr val="FFFFCC"/>
                </a:solidFill>
              </a:rPr>
              <a:t>1.3</a:t>
            </a:r>
            <a:endParaRPr lang="en-US" sz="1200" dirty="0">
              <a:solidFill>
                <a:srgbClr val="FFFFCC"/>
              </a:solidFill>
            </a:endParaRPr>
          </a:p>
        </p:txBody>
      </p:sp>
      <p:sp>
        <p:nvSpPr>
          <p:cNvPr id="8" name="Rectangle 6"/>
          <p:cNvSpPr>
            <a:spLocks noChangeArrowheads="1"/>
          </p:cNvSpPr>
          <p:nvPr userDrawn="1"/>
        </p:nvSpPr>
        <p:spPr bwMode="auto">
          <a:xfrm>
            <a:off x="7126288" y="6540500"/>
            <a:ext cx="3189399"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sz="1200" dirty="0">
                <a:solidFill>
                  <a:srgbClr val="FFFFCC"/>
                </a:solidFill>
              </a:rPr>
              <a:t>Copyright © </a:t>
            </a:r>
            <a:r>
              <a:rPr lang="en-US" sz="1200" dirty="0" smtClean="0">
                <a:solidFill>
                  <a:srgbClr val="FFFFCC"/>
                </a:solidFill>
              </a:rPr>
              <a:t>2010, </a:t>
            </a:r>
            <a:r>
              <a:rPr lang="en-US" sz="1200" dirty="0">
                <a:solidFill>
                  <a:srgbClr val="FFFFCC"/>
                </a:solidFill>
              </a:rPr>
              <a:t>Infosys Technologies Ltd.</a:t>
            </a:r>
          </a:p>
        </p:txBody>
      </p:sp>
      <p:sp>
        <p:nvSpPr>
          <p:cNvPr id="9" name="Line 13"/>
          <p:cNvSpPr>
            <a:spLocks noChangeShapeType="1"/>
          </p:cNvSpPr>
          <p:nvPr userDrawn="1"/>
        </p:nvSpPr>
        <p:spPr bwMode="auto">
          <a:xfrm flipH="1" flipV="1">
            <a:off x="2792413" y="2946400"/>
            <a:ext cx="1597025" cy="723900"/>
          </a:xfrm>
          <a:prstGeom prst="line">
            <a:avLst/>
          </a:prstGeom>
          <a:noFill/>
          <a:ln w="12700">
            <a:solidFill>
              <a:srgbClr val="66CCFF"/>
            </a:solidFill>
            <a:round/>
            <a:headEnd/>
            <a:tailEnd/>
          </a:ln>
          <a:effectLst/>
        </p:spPr>
        <p:txBody>
          <a:bodyPr/>
          <a:lstStyle/>
          <a:p>
            <a:pPr>
              <a:defRPr/>
            </a:pPr>
            <a:endParaRPr lang="en-US"/>
          </a:p>
        </p:txBody>
      </p:sp>
      <p:sp>
        <p:nvSpPr>
          <p:cNvPr id="10" name="Line 14"/>
          <p:cNvSpPr>
            <a:spLocks noChangeShapeType="1"/>
          </p:cNvSpPr>
          <p:nvPr userDrawn="1"/>
        </p:nvSpPr>
        <p:spPr bwMode="auto">
          <a:xfrm rot="19887338" flipH="1" flipV="1">
            <a:off x="6175375" y="3560763"/>
            <a:ext cx="1703388" cy="292100"/>
          </a:xfrm>
          <a:prstGeom prst="line">
            <a:avLst/>
          </a:prstGeom>
          <a:noFill/>
          <a:ln w="12700">
            <a:solidFill>
              <a:srgbClr val="66CCFF"/>
            </a:solidFill>
            <a:round/>
            <a:headEnd/>
            <a:tailEnd/>
          </a:ln>
          <a:effectLst/>
        </p:spPr>
        <p:txBody>
          <a:bodyPr/>
          <a:lstStyle/>
          <a:p>
            <a:pPr>
              <a:defRPr/>
            </a:pPr>
            <a:endParaRPr lang="en-US"/>
          </a:p>
        </p:txBody>
      </p:sp>
      <p:sp>
        <p:nvSpPr>
          <p:cNvPr id="11" name="Line 15"/>
          <p:cNvSpPr>
            <a:spLocks noChangeShapeType="1"/>
          </p:cNvSpPr>
          <p:nvPr userDrawn="1"/>
        </p:nvSpPr>
        <p:spPr bwMode="auto">
          <a:xfrm rot="19887338" flipH="1" flipV="1">
            <a:off x="6383338" y="4532313"/>
            <a:ext cx="611187" cy="623887"/>
          </a:xfrm>
          <a:prstGeom prst="line">
            <a:avLst/>
          </a:prstGeom>
          <a:noFill/>
          <a:ln w="12700">
            <a:solidFill>
              <a:srgbClr val="66CCFF"/>
            </a:solidFill>
            <a:round/>
            <a:headEnd/>
            <a:tailEnd/>
          </a:ln>
          <a:effectLst/>
        </p:spPr>
        <p:txBody>
          <a:bodyPr/>
          <a:lstStyle/>
          <a:p>
            <a:pPr>
              <a:defRPr/>
            </a:pPr>
            <a:endParaRPr lang="en-US"/>
          </a:p>
        </p:txBody>
      </p:sp>
      <p:sp>
        <p:nvSpPr>
          <p:cNvPr id="12" name="Line 16"/>
          <p:cNvSpPr>
            <a:spLocks noChangeShapeType="1"/>
          </p:cNvSpPr>
          <p:nvPr userDrawn="1"/>
        </p:nvSpPr>
        <p:spPr bwMode="auto">
          <a:xfrm rot="18064833" flipH="1" flipV="1">
            <a:off x="3359945" y="4885531"/>
            <a:ext cx="1147762" cy="574675"/>
          </a:xfrm>
          <a:prstGeom prst="line">
            <a:avLst/>
          </a:prstGeom>
          <a:noFill/>
          <a:ln w="12700">
            <a:solidFill>
              <a:srgbClr val="66CCFF"/>
            </a:solidFill>
            <a:round/>
            <a:headEnd/>
            <a:tailEnd/>
          </a:ln>
          <a:effectLst/>
        </p:spPr>
        <p:txBody>
          <a:bodyPr/>
          <a:lstStyle/>
          <a:p>
            <a:pPr>
              <a:defRPr/>
            </a:pPr>
            <a:endParaRPr lang="en-US"/>
          </a:p>
        </p:txBody>
      </p:sp>
      <p:sp>
        <p:nvSpPr>
          <p:cNvPr id="13" name="Line 17"/>
          <p:cNvSpPr>
            <a:spLocks noChangeShapeType="1"/>
          </p:cNvSpPr>
          <p:nvPr userDrawn="1"/>
        </p:nvSpPr>
        <p:spPr bwMode="auto">
          <a:xfrm rot="17836519" flipH="1" flipV="1">
            <a:off x="3236119" y="3828256"/>
            <a:ext cx="793750" cy="979488"/>
          </a:xfrm>
          <a:prstGeom prst="line">
            <a:avLst/>
          </a:prstGeom>
          <a:noFill/>
          <a:ln w="12700">
            <a:solidFill>
              <a:srgbClr val="66CCFF"/>
            </a:solidFill>
            <a:round/>
            <a:headEnd/>
            <a:tailEnd/>
          </a:ln>
          <a:effectLst/>
        </p:spPr>
        <p:txBody>
          <a:bodyPr/>
          <a:lstStyle/>
          <a:p>
            <a:pPr>
              <a:defRPr/>
            </a:pPr>
            <a:endParaRPr lang="en-US"/>
          </a:p>
        </p:txBody>
      </p:sp>
      <p:sp>
        <p:nvSpPr>
          <p:cNvPr id="14" name="Freeform 18"/>
          <p:cNvSpPr>
            <a:spLocks/>
          </p:cNvSpPr>
          <p:nvPr userDrawn="1"/>
        </p:nvSpPr>
        <p:spPr bwMode="auto">
          <a:xfrm>
            <a:off x="5689600" y="2401888"/>
            <a:ext cx="1595438"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defRPr/>
            </a:pPr>
            <a:endParaRPr lang="en-US"/>
          </a:p>
        </p:txBody>
      </p:sp>
      <p:sp>
        <p:nvSpPr>
          <p:cNvPr id="15" name="Freeform 19"/>
          <p:cNvSpPr>
            <a:spLocks/>
          </p:cNvSpPr>
          <p:nvPr userDrawn="1"/>
        </p:nvSpPr>
        <p:spPr bwMode="auto">
          <a:xfrm rot="513126">
            <a:off x="3689350" y="2584450"/>
            <a:ext cx="1373188"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defRPr/>
            </a:pPr>
            <a:endParaRPr lang="en-US"/>
          </a:p>
        </p:txBody>
      </p:sp>
      <p:sp>
        <p:nvSpPr>
          <p:cNvPr id="16" name="Freeform 20"/>
          <p:cNvSpPr>
            <a:spLocks/>
          </p:cNvSpPr>
          <p:nvPr userDrawn="1"/>
        </p:nvSpPr>
        <p:spPr bwMode="auto">
          <a:xfrm>
            <a:off x="4554538" y="5135563"/>
            <a:ext cx="790575"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defRPr/>
            </a:pPr>
            <a:endParaRPr lang="en-US"/>
          </a:p>
        </p:txBody>
      </p:sp>
      <p:grpSp>
        <p:nvGrpSpPr>
          <p:cNvPr id="17" name="Group 21"/>
          <p:cNvGrpSpPr>
            <a:grpSpLocks/>
          </p:cNvGrpSpPr>
          <p:nvPr userDrawn="1"/>
        </p:nvGrpSpPr>
        <p:grpSpPr bwMode="auto">
          <a:xfrm>
            <a:off x="8420100" y="241300"/>
            <a:ext cx="1214438" cy="414338"/>
            <a:chOff x="2444" y="1518"/>
            <a:chExt cx="1488" cy="550"/>
          </a:xfrm>
        </p:grpSpPr>
        <p:sp>
          <p:nvSpPr>
            <p:cNvPr id="18" name="Freeform 22"/>
            <p:cNvSpPr>
              <a:spLocks noEditPoints="1"/>
            </p:cNvSpPr>
            <p:nvPr/>
          </p:nvSpPr>
          <p:spPr bwMode="auto">
            <a:xfrm>
              <a:off x="3843" y="1518"/>
              <a:ext cx="89"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p>
          </p:txBody>
        </p:sp>
        <p:sp>
          <p:nvSpPr>
            <p:cNvPr id="19" name="Freeform 23"/>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p>
          </p:txBody>
        </p:sp>
        <p:sp>
          <p:nvSpPr>
            <p:cNvPr id="20" name="Freeform 24"/>
            <p:cNvSpPr>
              <a:spLocks noEditPoints="1"/>
            </p:cNvSpPr>
            <p:nvPr/>
          </p:nvSpPr>
          <p:spPr bwMode="auto">
            <a:xfrm>
              <a:off x="2804" y="1529"/>
              <a:ext cx="1027"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p>
          </p:txBody>
        </p:sp>
        <p:sp>
          <p:nvSpPr>
            <p:cNvPr id="21" name="Freeform 25"/>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p>
          </p:txBody>
        </p:sp>
      </p:grpSp>
      <p:sp>
        <p:nvSpPr>
          <p:cNvPr id="22" name="Text Box 26"/>
          <p:cNvSpPr txBox="1">
            <a:spLocks noChangeArrowheads="1"/>
          </p:cNvSpPr>
          <p:nvPr userDrawn="1"/>
        </p:nvSpPr>
        <p:spPr bwMode="auto">
          <a:xfrm>
            <a:off x="247650" y="76200"/>
            <a:ext cx="7456488" cy="519113"/>
          </a:xfrm>
          <a:prstGeom prst="rect">
            <a:avLst/>
          </a:prstGeom>
          <a:noFill/>
          <a:ln w="9525">
            <a:noFill/>
            <a:miter lim="800000"/>
            <a:headEnd/>
            <a:tailEnd/>
          </a:ln>
          <a:effectLst/>
        </p:spPr>
        <p:txBody>
          <a:bodyPr>
            <a:spAutoFit/>
          </a:bodyPr>
          <a:lstStyle/>
          <a:p>
            <a:pPr>
              <a:defRPr/>
            </a:pPr>
            <a:r>
              <a:rPr lang="en-US" sz="1600" b="1">
                <a:solidFill>
                  <a:srgbClr val="FF9900"/>
                </a:solidFill>
              </a:rPr>
              <a:t>Education and Research</a:t>
            </a:r>
            <a:r>
              <a:rPr lang="en-US" sz="1600" b="1">
                <a:solidFill>
                  <a:srgbClr val="66CCFF"/>
                </a:solidFill>
              </a:rPr>
              <a:t> </a:t>
            </a:r>
          </a:p>
          <a:p>
            <a:pPr>
              <a:defRPr/>
            </a:pPr>
            <a:r>
              <a:rPr lang="en-US" sz="1200" i="1">
                <a:solidFill>
                  <a:srgbClr val="FFFF66"/>
                </a:solidFill>
              </a:rPr>
              <a:t>We enable you to leverage knowledge anytime, anywhere!</a:t>
            </a:r>
          </a:p>
        </p:txBody>
      </p:sp>
      <p:sp>
        <p:nvSpPr>
          <p:cNvPr id="23" name="Text Box 27"/>
          <p:cNvSpPr txBox="1">
            <a:spLocks noChangeArrowheads="1"/>
          </p:cNvSpPr>
          <p:nvPr userDrawn="1"/>
        </p:nvSpPr>
        <p:spPr bwMode="auto">
          <a:xfrm>
            <a:off x="509588" y="2413000"/>
            <a:ext cx="5681662" cy="366713"/>
          </a:xfrm>
          <a:prstGeom prst="rect">
            <a:avLst/>
          </a:prstGeom>
          <a:noFill/>
          <a:ln w="9525">
            <a:noFill/>
            <a:miter lim="800000"/>
            <a:headEnd/>
            <a:tailEnd/>
          </a:ln>
          <a:effectLst/>
        </p:spPr>
        <p:txBody>
          <a:bodyPr>
            <a:spAutoFit/>
          </a:bodyPr>
          <a:lstStyle/>
          <a:p>
            <a:pPr>
              <a:spcBef>
                <a:spcPct val="50000"/>
              </a:spcBef>
              <a:defRPr/>
            </a:pPr>
            <a:endParaRPr lang="en-US" sz="1800" i="1"/>
          </a:p>
        </p:txBody>
      </p:sp>
      <p:sp>
        <p:nvSpPr>
          <p:cNvPr id="24" name="Text Box 8"/>
          <p:cNvSpPr txBox="1">
            <a:spLocks noChangeArrowheads="1"/>
          </p:cNvSpPr>
          <p:nvPr userDrawn="1"/>
        </p:nvSpPr>
        <p:spPr bwMode="auto">
          <a:xfrm>
            <a:off x="5575300" y="6530975"/>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
        <p:nvSpPr>
          <p:cNvPr id="218120" name="Rectangle 8"/>
          <p:cNvSpPr>
            <a:spLocks noGrp="1" noChangeArrowheads="1"/>
          </p:cNvSpPr>
          <p:nvPr>
            <p:ph type="ctrTitle"/>
          </p:nvPr>
        </p:nvSpPr>
        <p:spPr>
          <a:xfrm>
            <a:off x="515938" y="733425"/>
            <a:ext cx="9121775" cy="1470025"/>
          </a:xfrm>
        </p:spPr>
        <p:txBody>
          <a:bodyPr/>
          <a:lstStyle>
            <a:lvl1pPr>
              <a:defRPr sz="4000"/>
            </a:lvl1pPr>
          </a:lstStyle>
          <a:p>
            <a:r>
              <a:rPr lang="en-US"/>
              <a:t>Click to edit Master title style</a:t>
            </a:r>
          </a:p>
        </p:txBody>
      </p:sp>
      <p:sp>
        <p:nvSpPr>
          <p:cNvPr id="218140" name="Rectangle 28"/>
          <p:cNvSpPr>
            <a:spLocks noGrp="1" noChangeArrowheads="1"/>
          </p:cNvSpPr>
          <p:nvPr>
            <p:ph type="subTitle" idx="1"/>
          </p:nvPr>
        </p:nvSpPr>
        <p:spPr>
          <a:xfrm>
            <a:off x="495300" y="2298700"/>
            <a:ext cx="7512050" cy="571500"/>
          </a:xfrm>
          <a:effectLst>
            <a:outerShdw dist="35921" dir="2700000" algn="ctr" rotWithShape="0">
              <a:schemeClr val="tx1"/>
            </a:outerShdw>
          </a:effectLst>
        </p:spPr>
        <p:txBody>
          <a:bodyPr/>
          <a:lstStyle>
            <a:lvl1pPr marL="0" indent="0">
              <a:buFont typeface="Wingdings" pitchFamily="2" charset="2"/>
              <a:buNone/>
              <a:defRPr sz="1800" b="1">
                <a:solidFill>
                  <a:srgbClr val="FFCC66"/>
                </a:solidFill>
              </a:defRPr>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0"/>
                                        <p:tgtEl>
                                          <p:spTgt spid="9"/>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3000"/>
                                        <p:tgtEl>
                                          <p:spTgt spid="11"/>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0"/>
                                        <p:tgtEl>
                                          <p:spTgt spid="15"/>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3000"/>
                                        <p:tgtEl>
                                          <p:spTgt spid="10"/>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3000"/>
                                        <p:tgtEl>
                                          <p:spTgt spid="16"/>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3000"/>
                                        <p:tgtEl>
                                          <p:spTgt spid="12"/>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0"/>
                                        <p:tgtEl>
                                          <p:spTgt spid="13"/>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0"/>
                                        <p:tgtEl>
                                          <p:spTgt spid="14"/>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22">
                                            <p:txEl>
                                              <p:pRg st="0" end="0"/>
                                            </p:txEl>
                                          </p:spTgt>
                                        </p:tgtEl>
                                      </p:cBhvr>
                                      <p:to x="80000" y="100000"/>
                                    </p:animScale>
                                    <p:anim by="(#ppt_w*0.10)" calcmode="lin" valueType="num">
                                      <p:cBhvr>
                                        <p:cTn id="31" dur="250" autoRev="1" fill="hold">
                                          <p:stCondLst>
                                            <p:cond delay="0"/>
                                          </p:stCondLst>
                                        </p:cTn>
                                        <p:tgtEl>
                                          <p:spTgt spid="22">
                                            <p:txEl>
                                              <p:pRg st="0" end="0"/>
                                            </p:txEl>
                                          </p:spTgt>
                                        </p:tgtEl>
                                        <p:attrNameLst>
                                          <p:attrName>ppt_x</p:attrName>
                                        </p:attrNameLst>
                                      </p:cBhvr>
                                    </p:anim>
                                    <p:anim by="(-#ppt_w*0.10)" calcmode="lin" valueType="num">
                                      <p:cBhvr>
                                        <p:cTn id="32" dur="250" autoRev="1" fill="hold">
                                          <p:stCondLst>
                                            <p:cond delay="0"/>
                                          </p:stCondLst>
                                        </p:cTn>
                                        <p:tgtEl>
                                          <p:spTgt spid="22">
                                            <p:txEl>
                                              <p:pRg st="0" end="0"/>
                                            </p:txEl>
                                          </p:spTgt>
                                        </p:tgtEl>
                                        <p:attrNameLst>
                                          <p:attrName>ppt_y</p:attrName>
                                        </p:attrNameLst>
                                      </p:cBhvr>
                                    </p:anim>
                                    <p:animRot by="-480000">
                                      <p:cBhvr>
                                        <p:cTn id="33" dur="250" autoRev="1" fill="hold">
                                          <p:stCondLst>
                                            <p:cond delay="0"/>
                                          </p:stCondLst>
                                        </p:cTn>
                                        <p:tgtEl>
                                          <p:spTgt spid="22">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22">
                                            <p:txEl>
                                              <p:pRg st="1" end="1"/>
                                            </p:txEl>
                                          </p:spTgt>
                                        </p:tgtEl>
                                      </p:cBhvr>
                                      <p:to x="80000" y="100000"/>
                                    </p:animScale>
                                    <p:anim by="(#ppt_w*0.10)" calcmode="lin" valueType="num">
                                      <p:cBhvr>
                                        <p:cTn id="36" dur="250" autoRev="1" fill="hold">
                                          <p:stCondLst>
                                            <p:cond delay="0"/>
                                          </p:stCondLst>
                                        </p:cTn>
                                        <p:tgtEl>
                                          <p:spTgt spid="22">
                                            <p:txEl>
                                              <p:pRg st="1" end="1"/>
                                            </p:txEl>
                                          </p:spTgt>
                                        </p:tgtEl>
                                        <p:attrNameLst>
                                          <p:attrName>ppt_x</p:attrName>
                                        </p:attrNameLst>
                                      </p:cBhvr>
                                    </p:anim>
                                    <p:anim by="(-#ppt_w*0.10)" calcmode="lin" valueType="num">
                                      <p:cBhvr>
                                        <p:cTn id="37" dur="250" autoRev="1" fill="hold">
                                          <p:stCondLst>
                                            <p:cond delay="0"/>
                                          </p:stCondLst>
                                        </p:cTn>
                                        <p:tgtEl>
                                          <p:spTgt spid="22">
                                            <p:txEl>
                                              <p:pRg st="1" end="1"/>
                                            </p:txEl>
                                          </p:spTgt>
                                        </p:tgtEl>
                                        <p:attrNameLst>
                                          <p:attrName>ppt_y</p:attrName>
                                        </p:attrNameLst>
                                      </p:cBhvr>
                                    </p:anim>
                                    <p:animRot by="-480000">
                                      <p:cBhvr>
                                        <p:cTn id="38" dur="250" autoRev="1" fill="hold">
                                          <p:stCondLst>
                                            <p:cond delay="0"/>
                                          </p:stCondLst>
                                        </p:cTn>
                                        <p:tgtEl>
                                          <p:spTgt spid="2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5181600" y="64008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5181600" y="64008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
        <p:nvSpPr>
          <p:cNvPr id="2" name="Vertical Title 1"/>
          <p:cNvSpPr>
            <a:spLocks noGrp="1"/>
          </p:cNvSpPr>
          <p:nvPr>
            <p:ph type="title" orient="vert"/>
          </p:nvPr>
        </p:nvSpPr>
        <p:spPr>
          <a:xfrm>
            <a:off x="6838950" y="-82550"/>
            <a:ext cx="2228850" cy="6183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82550"/>
            <a:ext cx="6534150" cy="6183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7" name="Text Box 8"/>
          <p:cNvSpPr txBox="1">
            <a:spLocks noChangeArrowheads="1"/>
          </p:cNvSpPr>
          <p:nvPr userDrawn="1"/>
        </p:nvSpPr>
        <p:spPr bwMode="auto">
          <a:xfrm>
            <a:off x="5181600" y="64008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
        <p:nvSpPr>
          <p:cNvPr id="2" name="Title 1"/>
          <p:cNvSpPr>
            <a:spLocks noGrp="1"/>
          </p:cNvSpPr>
          <p:nvPr>
            <p:ph type="title" sz="quarter"/>
          </p:nvPr>
        </p:nvSpPr>
        <p:spPr>
          <a:xfrm>
            <a:off x="165100" y="-82550"/>
            <a:ext cx="8077200" cy="973138"/>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52400" y="1219200"/>
            <a:ext cx="4381500" cy="2363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219200"/>
            <a:ext cx="4381500" cy="2363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52400" y="3735388"/>
            <a:ext cx="4381500" cy="236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86300" y="3735388"/>
            <a:ext cx="4381500" cy="236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6" name="Text Box 8"/>
          <p:cNvSpPr txBox="1">
            <a:spLocks noChangeArrowheads="1"/>
          </p:cNvSpPr>
          <p:nvPr userDrawn="1"/>
        </p:nvSpPr>
        <p:spPr bwMode="auto">
          <a:xfrm>
            <a:off x="5181600" y="64008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
        <p:nvSpPr>
          <p:cNvPr id="2" name="Title 1"/>
          <p:cNvSpPr>
            <a:spLocks noGrp="1"/>
          </p:cNvSpPr>
          <p:nvPr>
            <p:ph type="title"/>
          </p:nvPr>
        </p:nvSpPr>
        <p:spPr>
          <a:xfrm>
            <a:off x="165100" y="-82550"/>
            <a:ext cx="8077200" cy="9731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219200"/>
            <a:ext cx="43815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219200"/>
            <a:ext cx="4381500" cy="2363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3735388"/>
            <a:ext cx="4381500" cy="236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5" name="Text Box 8"/>
          <p:cNvSpPr txBox="1">
            <a:spLocks noChangeArrowheads="1"/>
          </p:cNvSpPr>
          <p:nvPr userDrawn="1"/>
        </p:nvSpPr>
        <p:spPr bwMode="auto">
          <a:xfrm>
            <a:off x="5181600" y="64008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
        <p:nvSpPr>
          <p:cNvPr id="2" name="Title 1"/>
          <p:cNvSpPr>
            <a:spLocks noGrp="1"/>
          </p:cNvSpPr>
          <p:nvPr>
            <p:ph type="title"/>
          </p:nvPr>
        </p:nvSpPr>
        <p:spPr>
          <a:xfrm>
            <a:off x="165100" y="-82550"/>
            <a:ext cx="8077200" cy="9731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219200"/>
            <a:ext cx="43815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219200"/>
            <a:ext cx="43815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 name="Text Box 8"/>
          <p:cNvSpPr txBox="1">
            <a:spLocks noChangeArrowheads="1"/>
          </p:cNvSpPr>
          <p:nvPr userDrawn="1"/>
        </p:nvSpPr>
        <p:spPr bwMode="auto">
          <a:xfrm>
            <a:off x="5181600" y="64008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
        <p:nvSpPr>
          <p:cNvPr id="2" name="Title 1"/>
          <p:cNvSpPr>
            <a:spLocks noGrp="1"/>
          </p:cNvSpPr>
          <p:nvPr>
            <p:ph type="title"/>
          </p:nvPr>
        </p:nvSpPr>
        <p:spPr>
          <a:xfrm>
            <a:off x="165100" y="-82550"/>
            <a:ext cx="8077200" cy="973138"/>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52400" y="1219200"/>
            <a:ext cx="4381500" cy="2363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52400" y="3735388"/>
            <a:ext cx="4381500" cy="236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half" idx="3"/>
          </p:nvPr>
        </p:nvSpPr>
        <p:spPr>
          <a:xfrm>
            <a:off x="4686300" y="1219200"/>
            <a:ext cx="43815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5181600" y="64008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
        <p:nvSpPr>
          <p:cNvPr id="2" name="Title 1"/>
          <p:cNvSpPr>
            <a:spLocks noGrp="1"/>
          </p:cNvSpPr>
          <p:nvPr>
            <p:ph type="title"/>
          </p:nvPr>
        </p:nvSpPr>
        <p:spPr>
          <a:xfrm>
            <a:off x="165100" y="-82550"/>
            <a:ext cx="8077200"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1219200"/>
            <a:ext cx="8915400" cy="4881563"/>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5181600" y="64008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5181600" y="64008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 Box 8"/>
          <p:cNvSpPr txBox="1">
            <a:spLocks noChangeArrowheads="1"/>
          </p:cNvSpPr>
          <p:nvPr userDrawn="1"/>
        </p:nvSpPr>
        <p:spPr bwMode="auto">
          <a:xfrm>
            <a:off x="5181600" y="64008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2192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 Box 8"/>
          <p:cNvSpPr txBox="1">
            <a:spLocks noChangeArrowheads="1"/>
          </p:cNvSpPr>
          <p:nvPr userDrawn="1"/>
        </p:nvSpPr>
        <p:spPr bwMode="auto">
          <a:xfrm>
            <a:off x="5181600" y="64008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 Box 8"/>
          <p:cNvSpPr txBox="1">
            <a:spLocks noChangeArrowheads="1"/>
          </p:cNvSpPr>
          <p:nvPr userDrawn="1"/>
        </p:nvSpPr>
        <p:spPr bwMode="auto">
          <a:xfrm>
            <a:off x="5181600" y="64008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8"/>
          <p:cNvSpPr txBox="1">
            <a:spLocks noChangeArrowheads="1"/>
          </p:cNvSpPr>
          <p:nvPr userDrawn="1"/>
        </p:nvSpPr>
        <p:spPr bwMode="auto">
          <a:xfrm>
            <a:off x="5181600" y="64008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 Box 8"/>
          <p:cNvSpPr txBox="1">
            <a:spLocks noChangeArrowheads="1"/>
          </p:cNvSpPr>
          <p:nvPr userDrawn="1"/>
        </p:nvSpPr>
        <p:spPr bwMode="auto">
          <a:xfrm>
            <a:off x="5181600" y="64008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 Box 8"/>
          <p:cNvSpPr txBox="1">
            <a:spLocks noChangeArrowheads="1"/>
          </p:cNvSpPr>
          <p:nvPr userDrawn="1"/>
        </p:nvSpPr>
        <p:spPr bwMode="auto">
          <a:xfrm>
            <a:off x="5181600" y="64008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9" descr="E&amp;R-Template-inside_header2"/>
          <p:cNvPicPr>
            <a:picLocks noChangeAspect="1" noChangeArrowheads="1"/>
          </p:cNvPicPr>
          <p:nvPr/>
        </p:nvPicPr>
        <p:blipFill>
          <a:blip r:embed="rId18"/>
          <a:srcRect l="3703"/>
          <a:stretch>
            <a:fillRect/>
          </a:stretch>
        </p:blipFill>
        <p:spPr bwMode="auto">
          <a:xfrm>
            <a:off x="0" y="-95250"/>
            <a:ext cx="9906000" cy="1000125"/>
          </a:xfrm>
          <a:prstGeom prst="rect">
            <a:avLst/>
          </a:prstGeom>
          <a:noFill/>
          <a:ln w="9525">
            <a:noFill/>
            <a:miter lim="800000"/>
            <a:headEnd/>
            <a:tailEnd/>
          </a:ln>
        </p:spPr>
      </p:pic>
      <p:sp>
        <p:nvSpPr>
          <p:cNvPr id="217098" name="Rectangle 10"/>
          <p:cNvSpPr>
            <a:spLocks noChangeArrowheads="1"/>
          </p:cNvSpPr>
          <p:nvPr/>
        </p:nvSpPr>
        <p:spPr bwMode="auto">
          <a:xfrm>
            <a:off x="7797800" y="-196850"/>
            <a:ext cx="18288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defRPr/>
            </a:pPr>
            <a:endParaRPr lang="en-US"/>
          </a:p>
        </p:txBody>
      </p:sp>
      <p:pic>
        <p:nvPicPr>
          <p:cNvPr id="3076" name="Picture 11" descr="E&amp;R-Template-inside_footer2"/>
          <p:cNvPicPr>
            <a:picLocks noChangeAspect="1" noChangeArrowheads="1"/>
          </p:cNvPicPr>
          <p:nvPr/>
        </p:nvPicPr>
        <p:blipFill>
          <a:blip r:embed="rId19"/>
          <a:srcRect l="3703"/>
          <a:stretch>
            <a:fillRect/>
          </a:stretch>
        </p:blipFill>
        <p:spPr bwMode="auto">
          <a:xfrm>
            <a:off x="0" y="5848350"/>
            <a:ext cx="9906000" cy="914400"/>
          </a:xfrm>
          <a:prstGeom prst="rect">
            <a:avLst/>
          </a:prstGeom>
          <a:noFill/>
          <a:ln w="9525">
            <a:noFill/>
            <a:miter lim="800000"/>
            <a:headEnd/>
            <a:tailEnd/>
          </a:ln>
        </p:spPr>
      </p:pic>
      <p:sp>
        <p:nvSpPr>
          <p:cNvPr id="217100" name="Rectangle 12"/>
          <p:cNvSpPr>
            <a:spLocks noGrp="1" noChangeArrowheads="1"/>
          </p:cNvSpPr>
          <p:nvPr>
            <p:ph type="title"/>
          </p:nvPr>
        </p:nvSpPr>
        <p:spPr bwMode="auto">
          <a:xfrm>
            <a:off x="165100" y="-82550"/>
            <a:ext cx="80772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8" name="Rectangle 13"/>
          <p:cNvSpPr>
            <a:spLocks noGrp="1" noChangeArrowheads="1"/>
          </p:cNvSpPr>
          <p:nvPr>
            <p:ph type="body" idx="1"/>
          </p:nvPr>
        </p:nvSpPr>
        <p:spPr bwMode="auto">
          <a:xfrm>
            <a:off x="152400" y="1219200"/>
            <a:ext cx="89154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Rectangle 6"/>
          <p:cNvSpPr>
            <a:spLocks noChangeArrowheads="1"/>
          </p:cNvSpPr>
          <p:nvPr/>
        </p:nvSpPr>
        <p:spPr bwMode="auto">
          <a:xfrm>
            <a:off x="1119188" y="6381750"/>
            <a:ext cx="3071812" cy="260350"/>
          </a:xfrm>
          <a:prstGeom prst="rect">
            <a:avLst/>
          </a:prstGeom>
          <a:noFill/>
          <a:ln w="12700" algn="ctr">
            <a:noFill/>
            <a:miter lim="800000"/>
            <a:headEnd/>
            <a:tailEnd/>
          </a:ln>
          <a:effectLst/>
        </p:spPr>
        <p:txBody>
          <a:bodyPr lIns="92075" tIns="46038" rIns="92075" bIns="46038">
            <a:spAutoFit/>
          </a:bodyPr>
          <a:lstStyle/>
          <a:p>
            <a:pPr marL="173038" indent="-173038" eaLnBrk="0" hangingPunct="0">
              <a:spcBef>
                <a:spcPct val="50000"/>
              </a:spcBef>
              <a:defRPr/>
            </a:pPr>
            <a:r>
              <a:rPr lang="en-US" sz="1100" dirty="0">
                <a:solidFill>
                  <a:schemeClr val="bg1"/>
                </a:solidFill>
              </a:rPr>
              <a:t>Copyright © </a:t>
            </a:r>
            <a:r>
              <a:rPr lang="en-US" sz="1100" dirty="0" smtClean="0">
                <a:solidFill>
                  <a:schemeClr val="bg1"/>
                </a:solidFill>
              </a:rPr>
              <a:t>2010, </a:t>
            </a:r>
            <a:r>
              <a:rPr lang="en-US" sz="1100" dirty="0">
                <a:solidFill>
                  <a:schemeClr val="bg1"/>
                </a:solidFill>
              </a:rPr>
              <a:t>Infosys Technologies Ltd.</a:t>
            </a:r>
          </a:p>
        </p:txBody>
      </p:sp>
      <p:grpSp>
        <p:nvGrpSpPr>
          <p:cNvPr id="3080" name="Group 20"/>
          <p:cNvGrpSpPr>
            <a:grpSpLocks/>
          </p:cNvGrpSpPr>
          <p:nvPr/>
        </p:nvGrpSpPr>
        <p:grpSpPr bwMode="auto">
          <a:xfrm>
            <a:off x="215900" y="6376988"/>
            <a:ext cx="838200" cy="309562"/>
            <a:chOff x="2444" y="1518"/>
            <a:chExt cx="1488" cy="550"/>
          </a:xfrm>
        </p:grpSpPr>
        <p:sp>
          <p:nvSpPr>
            <p:cNvPr id="217109" name="Freeform 21"/>
            <p:cNvSpPr>
              <a:spLocks noEditPoints="1"/>
            </p:cNvSpPr>
            <p:nvPr/>
          </p:nvSpPr>
          <p:spPr bwMode="auto">
            <a:xfrm>
              <a:off x="3842" y="1518"/>
              <a:ext cx="90"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p>
          </p:txBody>
        </p:sp>
        <p:sp>
          <p:nvSpPr>
            <p:cNvPr id="217110" name="Freeform 22"/>
            <p:cNvSpPr>
              <a:spLocks/>
            </p:cNvSpPr>
            <p:nvPr/>
          </p:nvSpPr>
          <p:spPr bwMode="auto">
            <a:xfrm>
              <a:off x="2444" y="1529"/>
              <a:ext cx="54"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p>
          </p:txBody>
        </p:sp>
        <p:sp>
          <p:nvSpPr>
            <p:cNvPr id="217111" name="Freeform 23"/>
            <p:cNvSpPr>
              <a:spLocks noEditPoints="1"/>
            </p:cNvSpPr>
            <p:nvPr/>
          </p:nvSpPr>
          <p:spPr bwMode="auto">
            <a:xfrm>
              <a:off x="2805" y="1529"/>
              <a:ext cx="1026"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p>
          </p:txBody>
        </p:sp>
        <p:sp>
          <p:nvSpPr>
            <p:cNvPr id="217112" name="Freeform 24"/>
            <p:cNvSpPr>
              <a:spLocks/>
            </p:cNvSpPr>
            <p:nvPr/>
          </p:nvSpPr>
          <p:spPr bwMode="auto">
            <a:xfrm>
              <a:off x="2551" y="1628"/>
              <a:ext cx="245"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p>
          </p:txBody>
        </p:sp>
      </p:grpSp>
      <p:pic>
        <p:nvPicPr>
          <p:cNvPr id="3081" name="Picture 25" descr="E&amp;RLOGO [Converted]"/>
          <p:cNvPicPr>
            <a:picLocks noChangeAspect="1" noChangeArrowheads="1"/>
          </p:cNvPicPr>
          <p:nvPr/>
        </p:nvPicPr>
        <p:blipFill>
          <a:blip r:embed="rId20"/>
          <a:srcRect/>
          <a:stretch>
            <a:fillRect/>
          </a:stretch>
        </p:blipFill>
        <p:spPr bwMode="auto">
          <a:xfrm>
            <a:off x="8343900" y="-6350"/>
            <a:ext cx="787400" cy="785813"/>
          </a:xfrm>
          <a:prstGeom prst="rect">
            <a:avLst/>
          </a:prstGeom>
          <a:noFill/>
          <a:ln w="9525">
            <a:noFill/>
            <a:miter lim="800000"/>
            <a:headEnd/>
            <a:tailEnd/>
          </a:ln>
        </p:spPr>
      </p:pic>
      <p:grpSp>
        <p:nvGrpSpPr>
          <p:cNvPr id="3082" name="Group 33"/>
          <p:cNvGrpSpPr>
            <a:grpSpLocks/>
          </p:cNvGrpSpPr>
          <p:nvPr/>
        </p:nvGrpSpPr>
        <p:grpSpPr bwMode="auto">
          <a:xfrm>
            <a:off x="4495800" y="6324600"/>
            <a:ext cx="354013" cy="381000"/>
            <a:chOff x="4181" y="4125"/>
            <a:chExt cx="183" cy="192"/>
          </a:xfrm>
        </p:grpSpPr>
        <p:sp>
          <p:nvSpPr>
            <p:cNvPr id="217122" name="Freeform 34"/>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a:defRPr/>
              </a:pPr>
              <a:endParaRPr lang="en-US"/>
            </a:p>
          </p:txBody>
        </p:sp>
        <p:sp>
          <p:nvSpPr>
            <p:cNvPr id="217123" name="Freeform 35"/>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a:defRPr/>
              </a:pPr>
              <a:endParaRPr lang="en-US"/>
            </a:p>
          </p:txBody>
        </p:sp>
        <p:sp>
          <p:nvSpPr>
            <p:cNvPr id="217124" name="Freeform 36"/>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a:defRPr/>
              </a:pPr>
              <a:endParaRPr lang="en-US"/>
            </a:p>
          </p:txBody>
        </p:sp>
      </p:grpSp>
      <p:sp>
        <p:nvSpPr>
          <p:cNvPr id="217125" name="Rectangle 37"/>
          <p:cNvSpPr>
            <a:spLocks noChangeArrowheads="1"/>
          </p:cNvSpPr>
          <p:nvPr/>
        </p:nvSpPr>
        <p:spPr bwMode="auto">
          <a:xfrm>
            <a:off x="4267200" y="6305550"/>
            <a:ext cx="838200" cy="476250"/>
          </a:xfrm>
          <a:prstGeom prst="rect">
            <a:avLst/>
          </a:prstGeom>
          <a:noFill/>
          <a:ln w="9525">
            <a:noFill/>
            <a:miter lim="800000"/>
            <a:headEnd/>
            <a:tailEnd/>
          </a:ln>
          <a:effectLst>
            <a:outerShdw dist="17961" dir="2700000" algn="ctr" rotWithShape="0">
              <a:schemeClr val="tx1"/>
            </a:outerShdw>
          </a:effectLst>
        </p:spPr>
        <p:txBody>
          <a:bodyPr/>
          <a:lstStyle/>
          <a:p>
            <a:pPr algn="ctr">
              <a:defRPr/>
            </a:pPr>
            <a:fld id="{7076B00D-6700-442D-A9FB-11AF0FA8F062}" type="slidenum">
              <a:rPr lang="en-US" sz="1200" b="1">
                <a:solidFill>
                  <a:schemeClr val="bg1"/>
                </a:solidFill>
              </a:rPr>
              <a:pPr algn="ctr">
                <a:defRPr/>
              </a:pPr>
              <a:t>‹#›</a:t>
            </a:fld>
            <a:endParaRPr lang="en-US" sz="1200" b="1">
              <a:solidFill>
                <a:schemeClr val="bg1"/>
              </a:solidFill>
            </a:endParaRPr>
          </a:p>
        </p:txBody>
      </p:sp>
    </p:spTree>
  </p:cSld>
  <p:clrMap bg1="lt1" tx1="dk1" bg2="lt2" tx2="dk2" accent1="accent1" accent2="accent2" accent3="accent3" accent4="accent4" accent5="accent5" accent6="accent6" hlink="hlink" folHlink="folHlink"/>
  <p:sldLayoutIdLst>
    <p:sldLayoutId id="2147484532" r:id="rId1"/>
    <p:sldLayoutId id="2147484533" r:id="rId2"/>
    <p:sldLayoutId id="2147484534" r:id="rId3"/>
    <p:sldLayoutId id="2147484535" r:id="rId4"/>
    <p:sldLayoutId id="2147484536" r:id="rId5"/>
    <p:sldLayoutId id="2147484537" r:id="rId6"/>
    <p:sldLayoutId id="2147484538" r:id="rId7"/>
    <p:sldLayoutId id="2147484539" r:id="rId8"/>
    <p:sldLayoutId id="2147484540" r:id="rId9"/>
    <p:sldLayoutId id="2147484541" r:id="rId10"/>
    <p:sldLayoutId id="2147484542" r:id="rId11"/>
    <p:sldLayoutId id="2147484543" r:id="rId12"/>
    <p:sldLayoutId id="2147484544" r:id="rId13"/>
    <p:sldLayoutId id="2147484545" r:id="rId14"/>
    <p:sldLayoutId id="2147484546" r:id="rId15"/>
    <p:sldLayoutId id="2147484547" r:id="rId16"/>
  </p:sldLayoutIdLst>
  <p:timing>
    <p:tnLst>
      <p:par>
        <p:cTn id="1" dur="indefinite" restart="never" nodeType="tmRoot"/>
      </p:par>
    </p:tnLst>
  </p:timing>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0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charset="0"/>
        <a:buChar char="–"/>
        <a:defRPr sz="1600">
          <a:solidFill>
            <a:srgbClr val="000000"/>
          </a:solidFill>
          <a:latin typeface="+mn-lt"/>
        </a:defRPr>
      </a:lvl3pPr>
      <a:lvl4pPr marL="1600200" indent="-228600" algn="l" rtl="0" eaLnBrk="0" fontAlgn="base" hangingPunct="0">
        <a:spcBef>
          <a:spcPct val="20000"/>
        </a:spcBef>
        <a:spcAft>
          <a:spcPct val="0"/>
        </a:spcAft>
        <a:buClr>
          <a:srgbClr val="003366"/>
        </a:buClr>
        <a:buFont typeface="Arial" charset="0"/>
        <a:buChar char="»"/>
        <a:defRPr sz="1600">
          <a:solidFill>
            <a:srgbClr val="000000"/>
          </a:solidFill>
          <a:latin typeface="+mn-lt"/>
        </a:defRPr>
      </a:lvl4pPr>
      <a:lvl5pPr marL="2057400" indent="-228600" algn="l" rtl="0" eaLnBrk="0" fontAlgn="base" hangingPunct="0">
        <a:spcBef>
          <a:spcPct val="20000"/>
        </a:spcBef>
        <a:spcAft>
          <a:spcPct val="0"/>
        </a:spcAft>
        <a:buClr>
          <a:srgbClr val="003366"/>
        </a:buClr>
        <a:buChar char="•"/>
        <a:defRPr sz="1600">
          <a:solidFill>
            <a:srgbClr val="000000"/>
          </a:solidFill>
          <a:latin typeface="+mn-lt"/>
        </a:defRPr>
      </a:lvl5pPr>
      <a:lvl6pPr marL="2514600" indent="-228600" algn="l" rtl="0" fontAlgn="base">
        <a:spcBef>
          <a:spcPct val="20000"/>
        </a:spcBef>
        <a:spcAft>
          <a:spcPct val="0"/>
        </a:spcAft>
        <a:buClr>
          <a:srgbClr val="003366"/>
        </a:buClr>
        <a:buChar char="•"/>
        <a:defRPr sz="1600">
          <a:solidFill>
            <a:srgbClr val="000000"/>
          </a:solidFill>
          <a:latin typeface="+mn-lt"/>
        </a:defRPr>
      </a:lvl6pPr>
      <a:lvl7pPr marL="2971800" indent="-228600" algn="l" rtl="0" fontAlgn="base">
        <a:spcBef>
          <a:spcPct val="20000"/>
        </a:spcBef>
        <a:spcAft>
          <a:spcPct val="0"/>
        </a:spcAft>
        <a:buClr>
          <a:srgbClr val="003366"/>
        </a:buClr>
        <a:buChar char="•"/>
        <a:defRPr sz="1600">
          <a:solidFill>
            <a:srgbClr val="000000"/>
          </a:solidFill>
          <a:latin typeface="+mn-lt"/>
        </a:defRPr>
      </a:lvl7pPr>
      <a:lvl8pPr marL="3429000" indent="-228600" algn="l" rtl="0" fontAlgn="base">
        <a:spcBef>
          <a:spcPct val="20000"/>
        </a:spcBef>
        <a:spcAft>
          <a:spcPct val="0"/>
        </a:spcAft>
        <a:buClr>
          <a:srgbClr val="003366"/>
        </a:buClr>
        <a:buChar char="•"/>
        <a:defRPr sz="1600">
          <a:solidFill>
            <a:srgbClr val="000000"/>
          </a:solidFill>
          <a:latin typeface="+mn-lt"/>
        </a:defRPr>
      </a:lvl8pPr>
      <a:lvl9pPr marL="3886200" indent="-228600" algn="l" rtl="0" fontAlgn="base">
        <a:spcBef>
          <a:spcPct val="20000"/>
        </a:spcBef>
        <a:spcAft>
          <a:spcPct val="0"/>
        </a:spcAft>
        <a:buClr>
          <a:srgbClr val="003366"/>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8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hyperlink" Target="http://blrkeccas01/owa/redir.aspx?C=ba6f086ed76845b4b5638231004fde2a&amp;URL=http://172.25.103.176/InternalTutorial/itut_451955/itut_451955.doc" TargetMode="Externa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ctrTitle"/>
          </p:nvPr>
        </p:nvSpPr>
        <p:spPr>
          <a:xfrm>
            <a:off x="533400" y="1524000"/>
            <a:ext cx="8667750" cy="685800"/>
          </a:xfrm>
        </p:spPr>
        <p:txBody>
          <a:bodyPr/>
          <a:lstStyle/>
          <a:p>
            <a:pPr eaLnBrk="1" hangingPunct="1">
              <a:defRPr/>
            </a:pPr>
            <a:r>
              <a:rPr lang="en-US" sz="3200" dirty="0" smtClean="0"/>
              <a:t> Programming Practices – Day 4</a:t>
            </a:r>
            <a:br>
              <a:rPr lang="en-US" sz="3200" dirty="0" smtClean="0"/>
            </a:br>
            <a:r>
              <a:rPr lang="en-US" sz="3200" dirty="0" smtClean="0"/>
              <a:t> </a:t>
            </a:r>
            <a:r>
              <a:rPr lang="en-US" sz="2400" dirty="0" smtClean="0">
                <a:solidFill>
                  <a:srgbClr val="FFCC66"/>
                </a:solidFill>
              </a:rPr>
              <a:t>Bridge Course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96610"/>
                                        </p:tgtEl>
                                        <p:attrNameLst>
                                          <p:attrName>style.visibility</p:attrName>
                                        </p:attrNameLst>
                                      </p:cBhvr>
                                      <p:to>
                                        <p:strVal val="visible"/>
                                      </p:to>
                                    </p:set>
                                    <p:anim calcmode="lin" valueType="num">
                                      <p:cBhvr>
                                        <p:cTn id="7" dur="1000" fill="hold"/>
                                        <p:tgtEl>
                                          <p:spTgt spid="196610"/>
                                        </p:tgtEl>
                                        <p:attrNameLst>
                                          <p:attrName>ppt_w</p:attrName>
                                        </p:attrNameLst>
                                      </p:cBhvr>
                                      <p:tavLst>
                                        <p:tav tm="0">
                                          <p:val>
                                            <p:fltVal val="0"/>
                                          </p:val>
                                        </p:tav>
                                        <p:tav tm="100000">
                                          <p:val>
                                            <p:strVal val="#ppt_w"/>
                                          </p:val>
                                        </p:tav>
                                      </p:tavLst>
                                    </p:anim>
                                    <p:anim calcmode="lin" valueType="num">
                                      <p:cBhvr>
                                        <p:cTn id="8" dur="1000" fill="hold"/>
                                        <p:tgtEl>
                                          <p:spTgt spid="196610"/>
                                        </p:tgtEl>
                                        <p:attrNameLst>
                                          <p:attrName>ppt_h</p:attrName>
                                        </p:attrNameLst>
                                      </p:cBhvr>
                                      <p:tavLst>
                                        <p:tav tm="0">
                                          <p:val>
                                            <p:fltVal val="0"/>
                                          </p:val>
                                        </p:tav>
                                        <p:tav tm="100000">
                                          <p:val>
                                            <p:strVal val="#ppt_h"/>
                                          </p:val>
                                        </p:tav>
                                      </p:tavLst>
                                    </p:anim>
                                    <p:anim calcmode="lin" valueType="num">
                                      <p:cBhvr>
                                        <p:cTn id="9" dur="1000" fill="hold"/>
                                        <p:tgtEl>
                                          <p:spTgt spid="1966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966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247650" y="152400"/>
            <a:ext cx="9288463" cy="512763"/>
          </a:xfrm>
        </p:spPr>
        <p:txBody>
          <a:bodyPr/>
          <a:lstStyle/>
          <a:p>
            <a:pPr eaLnBrk="1" hangingPunct="1">
              <a:defRPr/>
            </a:pPr>
            <a:r>
              <a:rPr lang="en-US" smtClean="0"/>
              <a:t>Passing values to functions and returning values</a:t>
            </a:r>
          </a:p>
        </p:txBody>
      </p:sp>
      <p:sp>
        <p:nvSpPr>
          <p:cNvPr id="41987" name="Rectangle 3"/>
          <p:cNvSpPr>
            <a:spLocks noGrp="1" noChangeArrowheads="1"/>
          </p:cNvSpPr>
          <p:nvPr>
            <p:ph type="body" idx="1"/>
          </p:nvPr>
        </p:nvSpPr>
        <p:spPr>
          <a:xfrm>
            <a:off x="247650" y="1219200"/>
            <a:ext cx="9328150" cy="4868863"/>
          </a:xfrm>
        </p:spPr>
        <p:txBody>
          <a:bodyPr/>
          <a:lstStyle/>
          <a:p>
            <a:pPr eaLnBrk="1" hangingPunct="1">
              <a:lnSpc>
                <a:spcPct val="90000"/>
              </a:lnSpc>
            </a:pPr>
            <a:r>
              <a:rPr lang="en-US" sz="1800" smtClean="0"/>
              <a:t>Functions are used to perform a specific task on a set of values</a:t>
            </a:r>
          </a:p>
          <a:p>
            <a:pPr eaLnBrk="1" hangingPunct="1">
              <a:lnSpc>
                <a:spcPct val="90000"/>
              </a:lnSpc>
              <a:buFont typeface="Wingdings" pitchFamily="2" charset="2"/>
              <a:buNone/>
            </a:pPr>
            <a:endParaRPr lang="en-US" sz="1800" smtClean="0"/>
          </a:p>
          <a:p>
            <a:pPr eaLnBrk="1" hangingPunct="1">
              <a:lnSpc>
                <a:spcPct val="90000"/>
              </a:lnSpc>
            </a:pPr>
            <a:r>
              <a:rPr lang="en-US" sz="1800" smtClean="0"/>
              <a:t>Values can be passed to functions so that the function performs the task on these values</a:t>
            </a:r>
          </a:p>
          <a:p>
            <a:pPr eaLnBrk="1" hangingPunct="1">
              <a:lnSpc>
                <a:spcPct val="90000"/>
              </a:lnSpc>
              <a:buFont typeface="Wingdings" pitchFamily="2" charset="2"/>
              <a:buNone/>
            </a:pPr>
            <a:endParaRPr lang="en-US" sz="1800" smtClean="0"/>
          </a:p>
          <a:p>
            <a:pPr eaLnBrk="1" hangingPunct="1">
              <a:lnSpc>
                <a:spcPct val="90000"/>
              </a:lnSpc>
            </a:pPr>
            <a:r>
              <a:rPr lang="en-US" sz="1800" smtClean="0"/>
              <a:t>Values passed to the function are called </a:t>
            </a:r>
            <a:r>
              <a:rPr lang="en-US" sz="1800" b="1" smtClean="0"/>
              <a:t>arguments</a:t>
            </a:r>
          </a:p>
          <a:p>
            <a:pPr eaLnBrk="1" hangingPunct="1">
              <a:lnSpc>
                <a:spcPct val="90000"/>
              </a:lnSpc>
              <a:buFont typeface="Wingdings" pitchFamily="2" charset="2"/>
              <a:buNone/>
            </a:pPr>
            <a:endParaRPr lang="en-US" sz="1800" smtClean="0"/>
          </a:p>
          <a:p>
            <a:pPr eaLnBrk="1" hangingPunct="1">
              <a:lnSpc>
                <a:spcPct val="90000"/>
              </a:lnSpc>
            </a:pPr>
            <a:r>
              <a:rPr lang="en-US" sz="1800" smtClean="0"/>
              <a:t>After the function performs the task, it may send back the results to the calling function</a:t>
            </a:r>
          </a:p>
          <a:p>
            <a:pPr eaLnBrk="1" hangingPunct="1">
              <a:lnSpc>
                <a:spcPct val="90000"/>
              </a:lnSpc>
              <a:buFont typeface="Wingdings" pitchFamily="2" charset="2"/>
              <a:buNone/>
            </a:pPr>
            <a:endParaRPr lang="en-US" sz="1800" smtClean="0"/>
          </a:p>
          <a:p>
            <a:pPr eaLnBrk="1" hangingPunct="1">
              <a:lnSpc>
                <a:spcPct val="90000"/>
              </a:lnSpc>
            </a:pPr>
            <a:r>
              <a:rPr lang="en-US" sz="1800" smtClean="0"/>
              <a:t>The value sent back by the function is called </a:t>
            </a:r>
            <a:r>
              <a:rPr lang="en-US" sz="1800" b="1" smtClean="0"/>
              <a:t>return value</a:t>
            </a:r>
          </a:p>
          <a:p>
            <a:pPr eaLnBrk="1" hangingPunct="1">
              <a:lnSpc>
                <a:spcPct val="90000"/>
              </a:lnSpc>
              <a:buFont typeface="Wingdings" pitchFamily="2" charset="2"/>
              <a:buNone/>
            </a:pPr>
            <a:endParaRPr lang="en-US" sz="1800" smtClean="0"/>
          </a:p>
          <a:p>
            <a:pPr eaLnBrk="1" hangingPunct="1">
              <a:lnSpc>
                <a:spcPct val="90000"/>
              </a:lnSpc>
            </a:pPr>
            <a:r>
              <a:rPr lang="en-US" sz="1800" smtClean="0"/>
              <a:t>A function can return back </a:t>
            </a:r>
            <a:r>
              <a:rPr lang="en-US" sz="1800" b="1" smtClean="0"/>
              <a:t>only one value</a:t>
            </a:r>
            <a:r>
              <a:rPr lang="en-US" sz="1800" smtClean="0"/>
              <a:t> to the calling function through a return statement </a:t>
            </a:r>
          </a:p>
          <a:p>
            <a:pPr eaLnBrk="1" hangingPunct="1">
              <a:lnSpc>
                <a:spcPct val="90000"/>
              </a:lnSpc>
            </a:pPr>
            <a:endParaRPr lang="en-US" sz="1800" smtClean="0"/>
          </a:p>
          <a:p>
            <a:pPr eaLnBrk="1" hangingPunct="1">
              <a:lnSpc>
                <a:spcPct val="90000"/>
              </a:lnSpc>
            </a:pPr>
            <a:r>
              <a:rPr lang="en-US" sz="1800" smtClean="0"/>
              <a:t>Function may be called either from within main() or from within another function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247650" y="152400"/>
            <a:ext cx="9410700" cy="609600"/>
          </a:xfrm>
        </p:spPr>
        <p:txBody>
          <a:bodyPr/>
          <a:lstStyle/>
          <a:p>
            <a:pPr eaLnBrk="1" hangingPunct="1">
              <a:defRPr/>
            </a:pPr>
            <a:r>
              <a:rPr lang="en-US" smtClean="0"/>
              <a:t>Coding Standards for Writing Functions (1 of 2)</a:t>
            </a:r>
          </a:p>
        </p:txBody>
      </p:sp>
      <p:sp>
        <p:nvSpPr>
          <p:cNvPr id="43011" name="Text Box 3"/>
          <p:cNvSpPr>
            <a:spLocks noGrp="1" noChangeArrowheads="1"/>
          </p:cNvSpPr>
          <p:nvPr>
            <p:ph type="body" idx="1"/>
          </p:nvPr>
        </p:nvSpPr>
        <p:spPr>
          <a:xfrm>
            <a:off x="247650" y="1219200"/>
            <a:ext cx="9328150" cy="4868863"/>
          </a:xfrm>
          <a:noFill/>
        </p:spPr>
        <p:txBody>
          <a:bodyPr/>
          <a:lstStyle/>
          <a:p>
            <a:pPr eaLnBrk="1" hangingPunct="1"/>
            <a:r>
              <a:rPr lang="en-US" smtClean="0"/>
              <a:t>A function name should be preceded by </a:t>
            </a:r>
            <a:r>
              <a:rPr lang="en-US" b="1" smtClean="0"/>
              <a:t>fn</a:t>
            </a:r>
          </a:p>
          <a:p>
            <a:pPr eaLnBrk="1" hangingPunct="1">
              <a:buFont typeface="Wingdings" pitchFamily="2" charset="2"/>
              <a:buNone/>
            </a:pPr>
            <a:endParaRPr lang="en-US" smtClean="0"/>
          </a:p>
          <a:p>
            <a:pPr eaLnBrk="1" hangingPunct="1"/>
            <a:r>
              <a:rPr lang="en-US" smtClean="0"/>
              <a:t>The first character in the function name should be written in upper case</a:t>
            </a:r>
          </a:p>
          <a:p>
            <a:pPr lvl="1" eaLnBrk="1" hangingPunct="1"/>
            <a:r>
              <a:rPr lang="en-US" smtClean="0"/>
              <a:t>Every subsequent word in the function name should start with an upper case alphabet</a:t>
            </a:r>
          </a:p>
          <a:p>
            <a:pPr lvl="1" eaLnBrk="1" hangingPunct="1"/>
            <a:endParaRPr lang="en-US" smtClean="0"/>
          </a:p>
          <a:p>
            <a:pPr eaLnBrk="1" hangingPunct="1"/>
            <a:r>
              <a:rPr lang="en-US" b="1" smtClean="0">
                <a:latin typeface="Courier New" pitchFamily="49" charset="0"/>
              </a:rPr>
              <a:t>Example:</a:t>
            </a:r>
            <a:r>
              <a:rPr lang="en-US" b="1" smtClean="0">
                <a:solidFill>
                  <a:srgbClr val="008000"/>
                </a:solidFill>
                <a:latin typeface="Courier New" pitchFamily="49" charset="0"/>
              </a:rPr>
              <a:t>	</a:t>
            </a:r>
          </a:p>
          <a:p>
            <a:pPr eaLnBrk="1" hangingPunct="1">
              <a:buFont typeface="Wingdings" pitchFamily="2" charset="2"/>
              <a:buNone/>
            </a:pPr>
            <a:r>
              <a:rPr lang="en-US" b="1" smtClean="0">
                <a:solidFill>
                  <a:srgbClr val="008000"/>
                </a:solidFill>
                <a:latin typeface="Courier New" pitchFamily="49" charset="0"/>
              </a:rPr>
              <a:t>		</a:t>
            </a:r>
            <a:r>
              <a:rPr lang="en-US" sz="1800" smtClean="0">
                <a:latin typeface="Courier New" pitchFamily="49" charset="0"/>
              </a:rPr>
              <a:t>fnFactorial</a:t>
            </a:r>
          </a:p>
          <a:p>
            <a:pPr eaLnBrk="1" hangingPunct="1">
              <a:buFont typeface="Wingdings" pitchFamily="2" charset="2"/>
              <a:buNone/>
            </a:pPr>
            <a:r>
              <a:rPr lang="en-US" sz="1800" smtClean="0">
                <a:latin typeface="Courier New" pitchFamily="49" charset="0"/>
              </a:rPr>
              <a:t>		fnItemDisplay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247650" y="152400"/>
            <a:ext cx="9410700" cy="609600"/>
          </a:xfrm>
        </p:spPr>
        <p:txBody>
          <a:bodyPr/>
          <a:lstStyle/>
          <a:p>
            <a:pPr eaLnBrk="1" hangingPunct="1">
              <a:defRPr/>
            </a:pPr>
            <a:r>
              <a:rPr lang="en-US" smtClean="0"/>
              <a:t>Coding Standards for Writing Functions (2 of 2)</a:t>
            </a:r>
          </a:p>
        </p:txBody>
      </p:sp>
      <p:sp>
        <p:nvSpPr>
          <p:cNvPr id="44035" name="Rectangle 3"/>
          <p:cNvSpPr>
            <a:spLocks noGrp="1" noChangeArrowheads="1"/>
          </p:cNvSpPr>
          <p:nvPr>
            <p:ph type="body" idx="1"/>
          </p:nvPr>
        </p:nvSpPr>
        <p:spPr>
          <a:xfrm>
            <a:off x="247650" y="1219200"/>
            <a:ext cx="9328150" cy="4868863"/>
          </a:xfrm>
        </p:spPr>
        <p:txBody>
          <a:bodyPr/>
          <a:lstStyle/>
          <a:p>
            <a:pPr eaLnBrk="1" hangingPunct="1"/>
            <a:r>
              <a:rPr lang="en-US" smtClean="0"/>
              <a:t>The function should begin with a header which describes about the function. It is written as follows:</a:t>
            </a:r>
          </a:p>
          <a:p>
            <a:pPr eaLnBrk="1" hangingPunct="1">
              <a:buFont typeface="Wingdings" pitchFamily="2" charset="2"/>
              <a:buNone/>
            </a:pPr>
            <a:endParaRPr lang="en-US" smtClean="0"/>
          </a:p>
          <a:p>
            <a:pPr eaLnBrk="1" hangingPunct="1">
              <a:buFont typeface="Wingdings" pitchFamily="2" charset="2"/>
              <a:buNone/>
            </a:pPr>
            <a:r>
              <a:rPr lang="en-US" smtClean="0"/>
              <a:t>	</a:t>
            </a:r>
            <a:r>
              <a:rPr lang="en-US" smtClean="0">
                <a:solidFill>
                  <a:srgbClr val="008000"/>
                </a:solidFill>
                <a:latin typeface="Courier New" pitchFamily="49" charset="0"/>
              </a:rPr>
              <a:t>/*****************************************************</a:t>
            </a:r>
          </a:p>
          <a:p>
            <a:pPr eaLnBrk="1" hangingPunct="1">
              <a:buFont typeface="Wingdings" pitchFamily="2" charset="2"/>
              <a:buNone/>
            </a:pPr>
            <a:r>
              <a:rPr lang="en-US" smtClean="0">
                <a:solidFill>
                  <a:srgbClr val="008000"/>
                </a:solidFill>
                <a:latin typeface="Courier New" pitchFamily="49" charset="0"/>
              </a:rPr>
              <a:t>	* Function:	fnFactorial()					</a:t>
            </a:r>
          </a:p>
          <a:p>
            <a:pPr eaLnBrk="1" hangingPunct="1">
              <a:buFont typeface="Wingdings" pitchFamily="2" charset="2"/>
              <a:buNone/>
            </a:pPr>
            <a:r>
              <a:rPr lang="en-US" smtClean="0">
                <a:solidFill>
                  <a:srgbClr val="008000"/>
                </a:solidFill>
                <a:latin typeface="Courier New" pitchFamily="49" charset="0"/>
              </a:rPr>
              <a:t>	* Description:	Accepts an integer and finds the                      *                factorial</a:t>
            </a:r>
          </a:p>
          <a:p>
            <a:pPr eaLnBrk="1" hangingPunct="1">
              <a:buFont typeface="Wingdings" pitchFamily="2" charset="2"/>
              <a:buNone/>
            </a:pPr>
            <a:r>
              <a:rPr lang="en-US" smtClean="0">
                <a:solidFill>
                  <a:srgbClr val="008000"/>
                </a:solidFill>
                <a:latin typeface="Courier New" pitchFamily="49" charset="0"/>
              </a:rPr>
              <a:t>	* Input Parameters: </a:t>
            </a:r>
          </a:p>
          <a:p>
            <a:pPr eaLnBrk="1" hangingPunct="1">
              <a:buFont typeface="Wingdings" pitchFamily="2" charset="2"/>
              <a:buNone/>
            </a:pPr>
            <a:r>
              <a:rPr lang="en-US" smtClean="0">
                <a:solidFill>
                  <a:srgbClr val="008000"/>
                </a:solidFill>
                <a:latin typeface="Courier New" pitchFamily="49" charset="0"/>
              </a:rPr>
              <a:t>	*	int  - Number for which factorial to be found</a:t>
            </a:r>
          </a:p>
          <a:p>
            <a:pPr eaLnBrk="1" hangingPunct="1">
              <a:buFont typeface="Wingdings" pitchFamily="2" charset="2"/>
              <a:buNone/>
            </a:pPr>
            <a:r>
              <a:rPr lang="en-US" smtClean="0">
                <a:solidFill>
                  <a:srgbClr val="008000"/>
                </a:solidFill>
                <a:latin typeface="Courier New" pitchFamily="49" charset="0"/>
              </a:rPr>
              <a:t>	* Returns: int - Factorial of the given integer</a:t>
            </a:r>
          </a:p>
          <a:p>
            <a:pPr eaLnBrk="1" hangingPunct="1">
              <a:buFont typeface="Wingdings" pitchFamily="2" charset="2"/>
              <a:buNone/>
            </a:pPr>
            <a:r>
              <a:rPr lang="en-US" smtClean="0">
                <a:solidFill>
                  <a:srgbClr val="008000"/>
                </a:solidFill>
                <a:latin typeface="Courier New" pitchFamily="49"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247650" y="152400"/>
            <a:ext cx="9288463" cy="512763"/>
          </a:xfrm>
        </p:spPr>
        <p:txBody>
          <a:bodyPr/>
          <a:lstStyle/>
          <a:p>
            <a:pPr eaLnBrk="1" hangingPunct="1">
              <a:defRPr/>
            </a:pPr>
            <a:r>
              <a:rPr lang="en-US" smtClean="0"/>
              <a:t>Elements of a Function </a:t>
            </a:r>
          </a:p>
        </p:txBody>
      </p:sp>
      <p:sp>
        <p:nvSpPr>
          <p:cNvPr id="45059" name="Rectangle 3"/>
          <p:cNvSpPr>
            <a:spLocks noGrp="1" noChangeArrowheads="1"/>
          </p:cNvSpPr>
          <p:nvPr>
            <p:ph type="body" idx="1"/>
          </p:nvPr>
        </p:nvSpPr>
        <p:spPr>
          <a:xfrm>
            <a:off x="247650" y="1219200"/>
            <a:ext cx="9328150" cy="4868863"/>
          </a:xfrm>
        </p:spPr>
        <p:txBody>
          <a:bodyPr/>
          <a:lstStyle/>
          <a:p>
            <a:pPr eaLnBrk="1" hangingPunct="1">
              <a:buClr>
                <a:schemeClr val="tx1"/>
              </a:buClr>
              <a:buFont typeface="Wingdings" pitchFamily="2" charset="2"/>
              <a:buChar char="§"/>
            </a:pPr>
            <a:r>
              <a:rPr lang="en-US" smtClean="0"/>
              <a:t>Function Declaration or Function Prototype :</a:t>
            </a:r>
          </a:p>
          <a:p>
            <a:pPr lvl="1" eaLnBrk="1" hangingPunct="1">
              <a:buClr>
                <a:schemeClr val="tx1"/>
              </a:buClr>
              <a:buFont typeface="Symbol" pitchFamily="18" charset="2"/>
              <a:buChar char="-"/>
            </a:pPr>
            <a:r>
              <a:rPr lang="en-US" smtClean="0">
                <a:cs typeface="Times New Roman" pitchFamily="18" charset="0"/>
              </a:rPr>
              <a:t>The function should be declared prior to its usage</a:t>
            </a:r>
            <a:endParaRPr lang="en-US" smtClean="0"/>
          </a:p>
          <a:p>
            <a:pPr eaLnBrk="1" hangingPunct="1">
              <a:buClr>
                <a:schemeClr val="tx1"/>
              </a:buClr>
              <a:buFont typeface="Wingdings" pitchFamily="2" charset="2"/>
              <a:buChar char="§"/>
            </a:pPr>
            <a:endParaRPr lang="en-US" sz="1800" smtClean="0"/>
          </a:p>
          <a:p>
            <a:pPr eaLnBrk="1" hangingPunct="1">
              <a:buClr>
                <a:schemeClr val="tx1"/>
              </a:buClr>
              <a:buFont typeface="Wingdings" pitchFamily="2" charset="2"/>
              <a:buChar char="§"/>
            </a:pPr>
            <a:r>
              <a:rPr lang="en-US" smtClean="0"/>
              <a:t>Function Definition :</a:t>
            </a:r>
          </a:p>
          <a:p>
            <a:pPr lvl="1" eaLnBrk="1" hangingPunct="1">
              <a:buClr>
                <a:schemeClr val="tx1"/>
              </a:buClr>
              <a:buFont typeface="Symbol" pitchFamily="18" charset="2"/>
              <a:buChar char="-"/>
            </a:pPr>
            <a:r>
              <a:rPr lang="en-US" smtClean="0">
                <a:cs typeface="Times New Roman" pitchFamily="18" charset="0"/>
              </a:rPr>
              <a:t>Implementing the function or writing the task of the function</a:t>
            </a:r>
          </a:p>
          <a:p>
            <a:pPr lvl="1" eaLnBrk="1" hangingPunct="1">
              <a:buClr>
                <a:schemeClr val="tx1"/>
              </a:buClr>
              <a:buFont typeface="Symbol" pitchFamily="18" charset="2"/>
              <a:buChar char="-"/>
            </a:pPr>
            <a:r>
              <a:rPr lang="en-US" smtClean="0">
                <a:cs typeface="Times New Roman" pitchFamily="18" charset="0"/>
              </a:rPr>
              <a:t>Consists of </a:t>
            </a:r>
          </a:p>
          <a:p>
            <a:pPr lvl="2" eaLnBrk="1" hangingPunct="1">
              <a:buClr>
                <a:schemeClr val="tx1"/>
              </a:buClr>
              <a:buFontTx/>
              <a:buChar char="•"/>
            </a:pPr>
            <a:r>
              <a:rPr lang="en-US" smtClean="0">
                <a:cs typeface="Times New Roman" pitchFamily="18" charset="0"/>
              </a:rPr>
              <a:t>Function Header </a:t>
            </a:r>
          </a:p>
          <a:p>
            <a:pPr lvl="2" eaLnBrk="1" hangingPunct="1">
              <a:buClr>
                <a:schemeClr val="tx1"/>
              </a:buClr>
              <a:buFontTx/>
              <a:buChar char="•"/>
            </a:pPr>
            <a:r>
              <a:rPr lang="en-US" smtClean="0">
                <a:cs typeface="Times New Roman" pitchFamily="18" charset="0"/>
              </a:rPr>
              <a:t>Function Body</a:t>
            </a:r>
          </a:p>
          <a:p>
            <a:pPr eaLnBrk="1" hangingPunct="1">
              <a:buClr>
                <a:schemeClr val="tx1"/>
              </a:buClr>
              <a:buFont typeface="Wingdings" pitchFamily="2" charset="2"/>
              <a:buNone/>
            </a:pPr>
            <a:endParaRPr lang="en-US" sz="1800" smtClean="0">
              <a:cs typeface="Times New Roman" pitchFamily="18" charset="0"/>
            </a:endParaRPr>
          </a:p>
          <a:p>
            <a:pPr eaLnBrk="1" hangingPunct="1">
              <a:buClr>
                <a:schemeClr val="tx1"/>
              </a:buClr>
              <a:buFont typeface="Wingdings" pitchFamily="2" charset="2"/>
              <a:buChar char="§"/>
            </a:pPr>
            <a:r>
              <a:rPr lang="en-US" smtClean="0"/>
              <a:t>Function Invocation or Function call:</a:t>
            </a:r>
          </a:p>
          <a:p>
            <a:pPr lvl="1" eaLnBrk="1" hangingPunct="1">
              <a:buClr>
                <a:schemeClr val="tx1"/>
              </a:buClr>
              <a:buFont typeface="Symbol" pitchFamily="18" charset="2"/>
              <a:buChar char="-"/>
            </a:pPr>
            <a:r>
              <a:rPr lang="en-US" smtClean="0">
                <a:cs typeface="Times New Roman" pitchFamily="18" charset="0"/>
              </a:rPr>
              <a:t>To utilize a function’s service, the function have to be invoked (called)</a:t>
            </a:r>
            <a:endParaRPr lang="en-US" sz="1600" smtClean="0">
              <a:cs typeface="Times New Roman" pitchFamily="18" charset="0"/>
            </a:endParaRPr>
          </a:p>
          <a:p>
            <a:pPr eaLnBrk="1" hangingPunct="1">
              <a:buClr>
                <a:schemeClr val="tx1"/>
              </a:buClr>
              <a:buFont typeface="Wingdings" pitchFamily="2" charset="2"/>
              <a:buChar char="§"/>
            </a:pPr>
            <a:endParaRPr lang="en-US" sz="180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65100" y="76200"/>
            <a:ext cx="9288463" cy="512763"/>
          </a:xfrm>
        </p:spPr>
        <p:txBody>
          <a:bodyPr lIns="90488" tIns="44450" rIns="90488" bIns="44450" anchor="b"/>
          <a:lstStyle/>
          <a:p>
            <a:pPr eaLnBrk="1" hangingPunct="1">
              <a:defRPr/>
            </a:pPr>
            <a:r>
              <a:rPr lang="en-US" smtClean="0"/>
              <a:t>Declaring Function Prototypes (1 of 2)</a:t>
            </a:r>
          </a:p>
        </p:txBody>
      </p:sp>
      <p:sp>
        <p:nvSpPr>
          <p:cNvPr id="46083" name="Rectangle 3"/>
          <p:cNvSpPr>
            <a:spLocks noGrp="1" noChangeArrowheads="1"/>
          </p:cNvSpPr>
          <p:nvPr>
            <p:ph type="body" idx="1"/>
          </p:nvPr>
        </p:nvSpPr>
        <p:spPr>
          <a:xfrm>
            <a:off x="247650" y="1219200"/>
            <a:ext cx="9328150" cy="4552950"/>
          </a:xfrm>
          <a:noFill/>
        </p:spPr>
        <p:txBody>
          <a:bodyPr lIns="90488" tIns="44450" rIns="90488" bIns="44450"/>
          <a:lstStyle/>
          <a:p>
            <a:pPr eaLnBrk="1" hangingPunct="1"/>
            <a:r>
              <a:rPr lang="en-US" smtClean="0"/>
              <a:t>A function prototype is the information to the compiler regarding the user-defined function name, the data type and the number of values to be passed to the function and the return data type from the function </a:t>
            </a:r>
          </a:p>
          <a:p>
            <a:pPr eaLnBrk="1" hangingPunct="1">
              <a:buFont typeface="Wingdings" pitchFamily="2" charset="2"/>
              <a:buNone/>
            </a:pPr>
            <a:endParaRPr lang="en-US" smtClean="0"/>
          </a:p>
          <a:p>
            <a:pPr eaLnBrk="1" hangingPunct="1"/>
            <a:r>
              <a:rPr lang="en-US" smtClean="0"/>
              <a:t>This is required because the user-defined function is written towards the end of the program and the ‘main’ does not have any information regarding these functions </a:t>
            </a:r>
          </a:p>
          <a:p>
            <a:pPr eaLnBrk="1" hangingPunct="1"/>
            <a:endParaRPr lang="en-US" smtClean="0"/>
          </a:p>
          <a:p>
            <a:pPr eaLnBrk="1" hangingPunct="1"/>
            <a:r>
              <a:rPr lang="en-US" smtClean="0"/>
              <a:t>The function prototypes are generally written before ‘main’. A function prototype should end with a semicolon </a:t>
            </a:r>
          </a:p>
          <a:p>
            <a:pPr eaLnBrk="1" hangingPunct="1">
              <a:buFont typeface="Wingdings" pitchFamily="2" charset="2"/>
              <a:buNone/>
            </a:pPr>
            <a:endParaRPr lang="en-US" smtClean="0"/>
          </a:p>
        </p:txBody>
      </p:sp>
    </p:spTree>
  </p:cSld>
  <p:clrMapOvr>
    <a:masterClrMapping/>
  </p:clrMapOvr>
  <p:transition advTm="39648"/>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65100" y="152400"/>
            <a:ext cx="9288463" cy="512763"/>
          </a:xfrm>
        </p:spPr>
        <p:txBody>
          <a:bodyPr lIns="90488" tIns="44450" rIns="90488" bIns="44450" anchor="b"/>
          <a:lstStyle/>
          <a:p>
            <a:pPr eaLnBrk="1" hangingPunct="1">
              <a:defRPr/>
            </a:pPr>
            <a:r>
              <a:rPr lang="en-US" smtClean="0"/>
              <a:t>Declaring Function Prototypes (2 of 2)</a:t>
            </a:r>
          </a:p>
        </p:txBody>
      </p:sp>
      <p:sp>
        <p:nvSpPr>
          <p:cNvPr id="47107" name="Rectangle 3"/>
          <p:cNvSpPr>
            <a:spLocks noGrp="1" noChangeArrowheads="1"/>
          </p:cNvSpPr>
          <p:nvPr>
            <p:ph type="body" idx="1"/>
          </p:nvPr>
        </p:nvSpPr>
        <p:spPr>
          <a:xfrm>
            <a:off x="247650" y="1219200"/>
            <a:ext cx="9328150" cy="4552950"/>
          </a:xfrm>
          <a:noFill/>
        </p:spPr>
        <p:txBody>
          <a:bodyPr lIns="90488" tIns="44450" rIns="90488" bIns="44450"/>
          <a:lstStyle/>
          <a:p>
            <a:pPr eaLnBrk="1" hangingPunct="1">
              <a:lnSpc>
                <a:spcPct val="90000"/>
              </a:lnSpc>
            </a:pPr>
            <a:r>
              <a:rPr lang="en-US" sz="1800" smtClean="0"/>
              <a:t>Function Prototypes declare ONLY the signature of the function before actually defining the function</a:t>
            </a:r>
          </a:p>
          <a:p>
            <a:pPr eaLnBrk="1" hangingPunct="1">
              <a:lnSpc>
                <a:spcPct val="90000"/>
              </a:lnSpc>
            </a:pPr>
            <a:r>
              <a:rPr lang="en-US" sz="1800" smtClean="0"/>
              <a:t>The signature includes function name, return type, list of parameter data types and optional names of formal parameters</a:t>
            </a:r>
          </a:p>
          <a:p>
            <a:pPr eaLnBrk="1" hangingPunct="1">
              <a:lnSpc>
                <a:spcPct val="90000"/>
              </a:lnSpc>
            </a:pPr>
            <a:endParaRPr lang="en-US" sz="1800" u="sng" smtClean="0"/>
          </a:p>
          <a:p>
            <a:pPr eaLnBrk="1" hangingPunct="1">
              <a:lnSpc>
                <a:spcPct val="90000"/>
              </a:lnSpc>
            </a:pPr>
            <a:r>
              <a:rPr lang="en-US" sz="1800" b="1" smtClean="0"/>
              <a:t>Syntax</a:t>
            </a:r>
            <a:r>
              <a:rPr lang="en-US" sz="1800" smtClean="0"/>
              <a:t>:</a:t>
            </a:r>
          </a:p>
          <a:p>
            <a:pPr eaLnBrk="1" hangingPunct="1">
              <a:lnSpc>
                <a:spcPct val="90000"/>
              </a:lnSpc>
              <a:buFont typeface="Wingdings" pitchFamily="2" charset="2"/>
              <a:buNone/>
            </a:pPr>
            <a:r>
              <a:rPr lang="en-US" sz="1800" b="1" smtClean="0">
                <a:latin typeface="Courier New" pitchFamily="49" charset="0"/>
              </a:rPr>
              <a:t>  </a:t>
            </a:r>
            <a:r>
              <a:rPr lang="en-US" sz="1600" smtClean="0">
                <a:latin typeface="Courier New" pitchFamily="49" charset="0"/>
              </a:rPr>
              <a:t>Return_data_type  FunctionName  (data_type arg1, </a:t>
            </a:r>
          </a:p>
          <a:p>
            <a:pPr eaLnBrk="1" hangingPunct="1">
              <a:lnSpc>
                <a:spcPct val="90000"/>
              </a:lnSpc>
              <a:buFont typeface="Wingdings" pitchFamily="2" charset="2"/>
              <a:buNone/>
            </a:pPr>
            <a:r>
              <a:rPr lang="en-US" sz="1600" smtClean="0">
                <a:latin typeface="Courier New" pitchFamily="49" charset="0"/>
              </a:rPr>
              <a:t>                        data_type arg2,...,data_type argn  );</a:t>
            </a:r>
          </a:p>
          <a:p>
            <a:pPr eaLnBrk="1" hangingPunct="1">
              <a:lnSpc>
                <a:spcPct val="90000"/>
              </a:lnSpc>
              <a:buFont typeface="Wingdings" pitchFamily="2" charset="2"/>
              <a:buNone/>
            </a:pPr>
            <a:endParaRPr lang="en-US" sz="1600" smtClean="0">
              <a:solidFill>
                <a:schemeClr val="accent2"/>
              </a:solidFill>
              <a:latin typeface="Courier New" pitchFamily="49" charset="0"/>
            </a:endParaRPr>
          </a:p>
          <a:p>
            <a:pPr eaLnBrk="1" hangingPunct="1">
              <a:lnSpc>
                <a:spcPct val="90000"/>
              </a:lnSpc>
            </a:pPr>
            <a:r>
              <a:rPr lang="en-US" sz="1800" b="1" smtClean="0"/>
              <a:t>Example:</a:t>
            </a:r>
          </a:p>
          <a:p>
            <a:pPr eaLnBrk="1" hangingPunct="1">
              <a:lnSpc>
                <a:spcPct val="90000"/>
              </a:lnSpc>
              <a:buFont typeface="Wingdings" pitchFamily="2" charset="2"/>
              <a:buNone/>
            </a:pPr>
            <a:r>
              <a:rPr lang="en-US" smtClean="0">
                <a:latin typeface="Courier New" pitchFamily="49" charset="0"/>
              </a:rPr>
              <a:t>  </a:t>
            </a:r>
            <a:r>
              <a:rPr lang="en-US" sz="1600" smtClean="0">
                <a:latin typeface="Courier New" pitchFamily="49" charset="0"/>
              </a:rPr>
              <a:t>int fnValidateDate(int iDay,int iMonth, int iYear);</a:t>
            </a:r>
          </a:p>
          <a:p>
            <a:pPr eaLnBrk="1" hangingPunct="1">
              <a:lnSpc>
                <a:spcPct val="90000"/>
              </a:lnSpc>
              <a:buFont typeface="Wingdings" pitchFamily="2" charset="2"/>
              <a:buNone/>
            </a:pPr>
            <a:endParaRPr lang="en-US" sz="1600" smtClean="0">
              <a:latin typeface="Courier New" pitchFamily="49" charset="0"/>
            </a:endParaRPr>
          </a:p>
          <a:p>
            <a:pPr eaLnBrk="1" hangingPunct="1">
              <a:lnSpc>
                <a:spcPct val="90000"/>
              </a:lnSpc>
              <a:buFont typeface="Wingdings" pitchFamily="2" charset="2"/>
              <a:buNone/>
            </a:pPr>
            <a:r>
              <a:rPr lang="en-US" sz="1600" smtClean="0">
                <a:latin typeface="Courier New" pitchFamily="49" charset="0"/>
              </a:rPr>
              <a:t>   In the above example, iDay, iMonth and iYear are optional. The same can also be written as:</a:t>
            </a:r>
          </a:p>
          <a:p>
            <a:pPr eaLnBrk="1" hangingPunct="1">
              <a:lnSpc>
                <a:spcPct val="90000"/>
              </a:lnSpc>
              <a:buFont typeface="Wingdings" pitchFamily="2" charset="2"/>
              <a:buNone/>
            </a:pPr>
            <a:endParaRPr lang="en-US" sz="1600" smtClean="0">
              <a:latin typeface="Courier New" pitchFamily="49" charset="0"/>
            </a:endParaRPr>
          </a:p>
          <a:p>
            <a:pPr eaLnBrk="1" hangingPunct="1">
              <a:lnSpc>
                <a:spcPct val="90000"/>
              </a:lnSpc>
              <a:buFont typeface="Wingdings" pitchFamily="2" charset="2"/>
              <a:buNone/>
            </a:pPr>
            <a:r>
              <a:rPr lang="en-US" sz="1600" smtClean="0">
                <a:latin typeface="Courier New" pitchFamily="49" charset="0"/>
              </a:rPr>
              <a:t>  int fnValidateDate(int,int, int);</a:t>
            </a:r>
          </a:p>
          <a:p>
            <a:pPr eaLnBrk="1" hangingPunct="1">
              <a:lnSpc>
                <a:spcPct val="90000"/>
              </a:lnSpc>
              <a:buFont typeface="Wingdings" pitchFamily="2" charset="2"/>
              <a:buNone/>
            </a:pPr>
            <a:endParaRPr lang="en-US" sz="1600" smtClean="0">
              <a:latin typeface="Courier New" pitchFamily="49" charset="0"/>
            </a:endParaRPr>
          </a:p>
          <a:p>
            <a:pPr marL="1085850" lvl="2" indent="-171450" eaLnBrk="1" hangingPunct="1">
              <a:lnSpc>
                <a:spcPct val="90000"/>
              </a:lnSpc>
              <a:buFont typeface="Arial" charset="0"/>
              <a:buNone/>
            </a:pPr>
            <a:endParaRPr lang="en-US" sz="1800" smtClean="0">
              <a:solidFill>
                <a:srgbClr val="008000"/>
              </a:solidFill>
              <a:latin typeface="Courier New" pitchFamily="49" charset="0"/>
            </a:endParaRPr>
          </a:p>
        </p:txBody>
      </p:sp>
    </p:spTree>
  </p:cSld>
  <p:clrMapOvr>
    <a:masterClrMapping/>
  </p:clrMapOvr>
  <p:transition advTm="39648"/>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247650" y="152400"/>
            <a:ext cx="9288463" cy="512763"/>
          </a:xfrm>
        </p:spPr>
        <p:txBody>
          <a:bodyPr/>
          <a:lstStyle/>
          <a:p>
            <a:pPr eaLnBrk="1" hangingPunct="1">
              <a:defRPr/>
            </a:pPr>
            <a:r>
              <a:rPr lang="en-US" smtClean="0"/>
              <a:t>Writing User-Defined Functions</a:t>
            </a:r>
          </a:p>
        </p:txBody>
      </p:sp>
      <p:sp>
        <p:nvSpPr>
          <p:cNvPr id="48131" name="Rectangle 3"/>
          <p:cNvSpPr>
            <a:spLocks noGrp="1" noChangeArrowheads="1"/>
          </p:cNvSpPr>
          <p:nvPr>
            <p:ph type="body" idx="1"/>
          </p:nvPr>
        </p:nvSpPr>
        <p:spPr>
          <a:xfrm>
            <a:off x="247650" y="1219200"/>
            <a:ext cx="9328150" cy="4868863"/>
          </a:xfrm>
        </p:spPr>
        <p:txBody>
          <a:bodyPr/>
          <a:lstStyle/>
          <a:p>
            <a:pPr eaLnBrk="1" hangingPunct="1"/>
            <a:r>
              <a:rPr lang="en-US" smtClean="0"/>
              <a:t>A function header and body looks like this: </a:t>
            </a:r>
          </a:p>
          <a:p>
            <a:pPr eaLnBrk="1" hangingPunct="1">
              <a:buFont typeface="Wingdings" pitchFamily="2" charset="2"/>
              <a:buNone/>
            </a:pPr>
            <a:r>
              <a:rPr lang="en-US" smtClean="0"/>
              <a:t>	</a:t>
            </a:r>
            <a:r>
              <a:rPr lang="en-US" sz="1800" smtClean="0">
                <a:latin typeface="Courier New" pitchFamily="49" charset="0"/>
              </a:rPr>
              <a:t>Return-data-type</a:t>
            </a:r>
            <a:r>
              <a:rPr lang="en-US" sz="1800" smtClean="0">
                <a:solidFill>
                  <a:srgbClr val="FF00FF"/>
                </a:solidFill>
                <a:latin typeface="Courier New" pitchFamily="49" charset="0"/>
              </a:rPr>
              <a:t> </a:t>
            </a:r>
            <a:r>
              <a:rPr lang="en-US" sz="1800" smtClean="0">
                <a:latin typeface="Courier New" pitchFamily="49" charset="0"/>
              </a:rPr>
              <a:t>function-name(data-type argument-1, </a:t>
            </a:r>
          </a:p>
          <a:p>
            <a:pPr eaLnBrk="1" hangingPunct="1">
              <a:buFont typeface="Wingdings" pitchFamily="2" charset="2"/>
              <a:buNone/>
            </a:pPr>
            <a:r>
              <a:rPr lang="en-US" sz="1800" smtClean="0">
                <a:latin typeface="Courier New" pitchFamily="49" charset="0"/>
              </a:rPr>
              <a:t>					data-type argument-2,….){</a:t>
            </a:r>
          </a:p>
          <a:p>
            <a:pPr eaLnBrk="1" hangingPunct="1">
              <a:buFont typeface="Wingdings" pitchFamily="2" charset="2"/>
              <a:buNone/>
            </a:pPr>
            <a:r>
              <a:rPr lang="en-US" sz="1800" smtClean="0">
                <a:latin typeface="Courier New" pitchFamily="49" charset="0"/>
              </a:rPr>
              <a:t>	</a:t>
            </a:r>
            <a:r>
              <a:rPr lang="en-US" sz="1800" smtClean="0">
                <a:solidFill>
                  <a:schemeClr val="accent2"/>
                </a:solidFill>
                <a:latin typeface="Courier New" pitchFamily="49" charset="0"/>
              </a:rPr>
              <a:t>	 </a:t>
            </a:r>
            <a:r>
              <a:rPr lang="en-US" sz="1800" smtClean="0">
                <a:solidFill>
                  <a:srgbClr val="008000"/>
                </a:solidFill>
                <a:latin typeface="Courier New" pitchFamily="49" charset="0"/>
              </a:rPr>
              <a:t>/* Local variable declarations */</a:t>
            </a:r>
          </a:p>
          <a:p>
            <a:pPr eaLnBrk="1" hangingPunct="1">
              <a:buFont typeface="Wingdings" pitchFamily="2" charset="2"/>
              <a:buNone/>
            </a:pPr>
            <a:r>
              <a:rPr lang="en-US" sz="1800" smtClean="0">
                <a:latin typeface="Courier New" pitchFamily="49" charset="0"/>
              </a:rPr>
              <a:t>		</a:t>
            </a:r>
            <a:r>
              <a:rPr lang="en-US" sz="1800" smtClean="0">
                <a:solidFill>
                  <a:srgbClr val="008000"/>
                </a:solidFill>
                <a:latin typeface="Courier New" pitchFamily="49" charset="0"/>
              </a:rPr>
              <a:t>/* Write the body of the function here */</a:t>
            </a:r>
          </a:p>
          <a:p>
            <a:pPr eaLnBrk="1" hangingPunct="1">
              <a:buFont typeface="Wingdings" pitchFamily="2" charset="2"/>
              <a:buNone/>
            </a:pPr>
            <a:r>
              <a:rPr lang="en-US" sz="1800" smtClean="0">
                <a:latin typeface="Courier New" pitchFamily="49" charset="0"/>
              </a:rPr>
              <a:t>		Statement(s);</a:t>
            </a:r>
          </a:p>
          <a:p>
            <a:pPr eaLnBrk="1" hangingPunct="1">
              <a:buFont typeface="Wingdings" pitchFamily="2" charset="2"/>
              <a:buNone/>
            </a:pPr>
            <a:r>
              <a:rPr lang="en-US" sz="1800" smtClean="0">
                <a:latin typeface="Courier New" pitchFamily="49" charset="0"/>
              </a:rPr>
              <a:t>		return (expression);</a:t>
            </a:r>
          </a:p>
          <a:p>
            <a:pPr eaLnBrk="1" hangingPunct="1">
              <a:buFont typeface="Wingdings" pitchFamily="2" charset="2"/>
              <a:buNone/>
            </a:pPr>
            <a:r>
              <a:rPr lang="en-US" sz="1800" smtClean="0">
                <a:latin typeface="Courier New" pitchFamily="49" charset="0"/>
              </a:rPr>
              <a:t>	}</a:t>
            </a:r>
          </a:p>
          <a:p>
            <a:pPr eaLnBrk="1" hangingPunct="1"/>
            <a:r>
              <a:rPr lang="en-US" smtClean="0"/>
              <a:t>The return data type can be any valid data type</a:t>
            </a:r>
          </a:p>
          <a:p>
            <a:pPr eaLnBrk="1" hangingPunct="1"/>
            <a:r>
              <a:rPr lang="en-US" smtClean="0"/>
              <a:t>If a function does not return anything then ‘</a:t>
            </a:r>
            <a:r>
              <a:rPr lang="en-US" i="1" smtClean="0"/>
              <a:t>void’ </a:t>
            </a:r>
            <a:r>
              <a:rPr lang="en-US" smtClean="0"/>
              <a:t>is the return type</a:t>
            </a:r>
          </a:p>
          <a:p>
            <a:pPr eaLnBrk="1" hangingPunct="1"/>
            <a:r>
              <a:rPr lang="en-US" smtClean="0"/>
              <a:t>A  function header does not end with a semicolon </a:t>
            </a:r>
          </a:p>
          <a:p>
            <a:pPr eaLnBrk="1" hangingPunct="1"/>
            <a:r>
              <a:rPr lang="en-US" smtClean="0"/>
              <a:t>The ‘return’ statement is optional. It is required only when a value has to be returned </a:t>
            </a:r>
            <a:endParaRPr lang="en-US" i="1" smtClean="0"/>
          </a:p>
          <a:p>
            <a:pPr eaLnBrk="1" hangingPunct="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AutoShape 6"/>
          <p:cNvSpPr>
            <a:spLocks noChangeArrowheads="1"/>
          </p:cNvSpPr>
          <p:nvPr/>
        </p:nvSpPr>
        <p:spPr bwMode="auto">
          <a:xfrm>
            <a:off x="6769100" y="2400300"/>
            <a:ext cx="1898650" cy="647700"/>
          </a:xfrm>
          <a:prstGeom prst="wedgeRoundRectCallout">
            <a:avLst>
              <a:gd name="adj1" fmla="val -124245"/>
              <a:gd name="adj2" fmla="val -28688"/>
              <a:gd name="adj3" fmla="val 16667"/>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w="9525">
            <a:solidFill>
              <a:srgbClr val="000000"/>
            </a:solidFill>
            <a:miter lim="800000"/>
            <a:headEnd/>
            <a:tailEnd/>
          </a:ln>
          <a:effectLst>
            <a:glow rad="101600">
              <a:srgbClr val="00B050">
                <a:alpha val="40000"/>
              </a:srgbClr>
            </a:glow>
          </a:effectLst>
        </p:spPr>
        <p:txBody>
          <a:bodyPr/>
          <a:lstStyle/>
          <a:p>
            <a:pPr algn="ctr" eaLnBrk="0" hangingPunct="0">
              <a:spcBef>
                <a:spcPct val="50000"/>
              </a:spcBef>
              <a:buClr>
                <a:srgbClr val="0033CC"/>
              </a:buClr>
              <a:buSzPct val="155000"/>
              <a:buFont typeface="Symbol" pitchFamily="18" charset="2"/>
              <a:buNone/>
              <a:defRPr/>
            </a:pPr>
            <a:r>
              <a:rPr lang="en-US" sz="1800" b="1" dirty="0"/>
              <a:t>Function header</a:t>
            </a:r>
          </a:p>
        </p:txBody>
      </p:sp>
      <p:sp>
        <p:nvSpPr>
          <p:cNvPr id="254978" name="Rectangle 2"/>
          <p:cNvSpPr>
            <a:spLocks noGrp="1" noChangeArrowheads="1"/>
          </p:cNvSpPr>
          <p:nvPr>
            <p:ph type="title"/>
          </p:nvPr>
        </p:nvSpPr>
        <p:spPr>
          <a:xfrm>
            <a:off x="247650" y="152400"/>
            <a:ext cx="9288463" cy="512763"/>
          </a:xfrm>
        </p:spPr>
        <p:txBody>
          <a:bodyPr/>
          <a:lstStyle/>
          <a:p>
            <a:pPr eaLnBrk="1" hangingPunct="1">
              <a:defRPr/>
            </a:pPr>
            <a:r>
              <a:rPr lang="en-US" smtClean="0"/>
              <a:t>Writing User-Defined Functions (1 of 3)</a:t>
            </a:r>
          </a:p>
        </p:txBody>
      </p:sp>
      <p:sp>
        <p:nvSpPr>
          <p:cNvPr id="49158" name="Rectangle 3"/>
          <p:cNvSpPr>
            <a:spLocks noGrp="1" noChangeArrowheads="1"/>
          </p:cNvSpPr>
          <p:nvPr>
            <p:ph type="body" idx="1"/>
          </p:nvPr>
        </p:nvSpPr>
        <p:spPr>
          <a:xfrm>
            <a:off x="247650" y="1379538"/>
            <a:ext cx="6534150" cy="4868862"/>
          </a:xfrm>
        </p:spPr>
        <p:txBody>
          <a:bodyPr/>
          <a:lstStyle/>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endParaRPr lang="en-US" b="1" smtClean="0">
              <a:latin typeface="Courier New" pitchFamily="49" charset="0"/>
            </a:endParaRPr>
          </a:p>
        </p:txBody>
      </p:sp>
      <p:sp>
        <p:nvSpPr>
          <p:cNvPr id="32772" name="AutoShape 4"/>
          <p:cNvSpPr>
            <a:spLocks noChangeArrowheads="1"/>
          </p:cNvSpPr>
          <p:nvPr/>
        </p:nvSpPr>
        <p:spPr bwMode="auto">
          <a:xfrm>
            <a:off x="495300" y="1143000"/>
            <a:ext cx="2063750" cy="647700"/>
          </a:xfrm>
          <a:prstGeom prst="wedgeRoundRectCallout">
            <a:avLst>
              <a:gd name="adj1" fmla="val -30119"/>
              <a:gd name="adj2" fmla="val 137469"/>
              <a:gd name="adj3" fmla="val 16667"/>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w="9525">
            <a:solidFill>
              <a:srgbClr val="000000"/>
            </a:solidFill>
            <a:miter lim="800000"/>
            <a:headEnd/>
            <a:tailEnd/>
          </a:ln>
          <a:effectLst>
            <a:glow rad="101600">
              <a:srgbClr val="00B050">
                <a:alpha val="40000"/>
              </a:srgbClr>
            </a:glow>
          </a:effectLst>
        </p:spPr>
        <p:txBody>
          <a:bodyPr/>
          <a:lstStyle/>
          <a:p>
            <a:pPr algn="ctr" eaLnBrk="0" hangingPunct="0">
              <a:spcBef>
                <a:spcPct val="50000"/>
              </a:spcBef>
              <a:buClr>
                <a:srgbClr val="0033CC"/>
              </a:buClr>
              <a:buSzPct val="155000"/>
              <a:buFont typeface="Symbol" pitchFamily="18" charset="2"/>
              <a:buNone/>
              <a:defRPr/>
            </a:pPr>
            <a:r>
              <a:rPr lang="en-US" sz="1800" b="1"/>
              <a:t>Return data type</a:t>
            </a:r>
          </a:p>
        </p:txBody>
      </p:sp>
      <p:sp>
        <p:nvSpPr>
          <p:cNvPr id="32773" name="AutoShape 5"/>
          <p:cNvSpPr>
            <a:spLocks noChangeArrowheads="1"/>
          </p:cNvSpPr>
          <p:nvPr/>
        </p:nvSpPr>
        <p:spPr bwMode="auto">
          <a:xfrm>
            <a:off x="3590925" y="1143000"/>
            <a:ext cx="2435225" cy="685800"/>
          </a:xfrm>
          <a:prstGeom prst="wedgeRoundRectCallout">
            <a:avLst>
              <a:gd name="adj1" fmla="val -50825"/>
              <a:gd name="adj2" fmla="val 125872"/>
              <a:gd name="adj3" fmla="val 16667"/>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w="9525">
            <a:solidFill>
              <a:srgbClr val="000000"/>
            </a:solidFill>
            <a:miter lim="800000"/>
            <a:headEnd/>
            <a:tailEnd/>
          </a:ln>
          <a:effectLst>
            <a:glow rad="101600">
              <a:srgbClr val="00B050">
                <a:alpha val="40000"/>
              </a:srgbClr>
            </a:glow>
          </a:effectLst>
        </p:spPr>
        <p:txBody>
          <a:bodyPr/>
          <a:lstStyle/>
          <a:p>
            <a:pPr algn="ctr" eaLnBrk="0" hangingPunct="0">
              <a:spcBef>
                <a:spcPct val="50000"/>
              </a:spcBef>
              <a:buClr>
                <a:srgbClr val="0033CC"/>
              </a:buClr>
              <a:buSzPct val="155000"/>
              <a:buFont typeface="Symbol" pitchFamily="18" charset="2"/>
              <a:buNone/>
              <a:defRPr/>
            </a:pPr>
            <a:r>
              <a:rPr lang="en-US" sz="1800" b="1"/>
              <a:t>Arguments (Parameters)</a:t>
            </a:r>
          </a:p>
        </p:txBody>
      </p:sp>
      <p:sp>
        <p:nvSpPr>
          <p:cNvPr id="49165" name="Line 7"/>
          <p:cNvSpPr>
            <a:spLocks noChangeShapeType="1"/>
          </p:cNvSpPr>
          <p:nvPr/>
        </p:nvSpPr>
        <p:spPr bwMode="auto">
          <a:xfrm flipV="1">
            <a:off x="742950" y="2286000"/>
            <a:ext cx="5365750" cy="0"/>
          </a:xfrm>
          <a:prstGeom prst="line">
            <a:avLst/>
          </a:prstGeom>
          <a:noFill/>
          <a:ln w="9525">
            <a:solidFill>
              <a:srgbClr val="000000"/>
            </a:solidFill>
            <a:round/>
            <a:headEnd/>
            <a:tailEnd/>
          </a:ln>
        </p:spPr>
        <p:txBody>
          <a:bodyPr/>
          <a:lstStyle/>
          <a:p>
            <a:endParaRPr lang="en-US"/>
          </a:p>
        </p:txBody>
      </p:sp>
      <p:sp>
        <p:nvSpPr>
          <p:cNvPr id="32776" name="AutoShape 8"/>
          <p:cNvSpPr>
            <a:spLocks noChangeArrowheads="1"/>
          </p:cNvSpPr>
          <p:nvPr/>
        </p:nvSpPr>
        <p:spPr bwMode="auto">
          <a:xfrm>
            <a:off x="4953000" y="5410200"/>
            <a:ext cx="4540250" cy="533400"/>
          </a:xfrm>
          <a:prstGeom prst="wedgeRoundRectCallout">
            <a:avLst>
              <a:gd name="adj1" fmla="val -98370"/>
              <a:gd name="adj2" fmla="val -74403"/>
              <a:gd name="adj3" fmla="val 16667"/>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w="9525">
            <a:solidFill>
              <a:srgbClr val="000000"/>
            </a:solidFill>
            <a:miter lim="800000"/>
            <a:headEnd/>
            <a:tailEnd/>
          </a:ln>
          <a:effectLst>
            <a:glow rad="101600">
              <a:srgbClr val="00B050">
                <a:alpha val="40000"/>
              </a:srgbClr>
            </a:glow>
          </a:effectLst>
        </p:spPr>
        <p:txBody>
          <a:bodyPr/>
          <a:lstStyle/>
          <a:p>
            <a:pPr algn="ctr" eaLnBrk="0" hangingPunct="0">
              <a:spcBef>
                <a:spcPct val="50000"/>
              </a:spcBef>
              <a:buClr>
                <a:srgbClr val="0033CC"/>
              </a:buClr>
              <a:buSzPct val="155000"/>
              <a:buFont typeface="Symbol" pitchFamily="18" charset="2"/>
              <a:buNone/>
              <a:defRPr/>
            </a:pPr>
            <a:r>
              <a:rPr lang="en-US" sz="1800" b="1"/>
              <a:t>Can also be written as return iSum;</a:t>
            </a:r>
          </a:p>
        </p:txBody>
      </p:sp>
      <p:sp>
        <p:nvSpPr>
          <p:cNvPr id="49169" name="AutoShape 9"/>
          <p:cNvSpPr>
            <a:spLocks/>
          </p:cNvSpPr>
          <p:nvPr/>
        </p:nvSpPr>
        <p:spPr bwMode="auto">
          <a:xfrm>
            <a:off x="5365750" y="2667000"/>
            <a:ext cx="330200" cy="2667000"/>
          </a:xfrm>
          <a:prstGeom prst="rightBrace">
            <a:avLst>
              <a:gd name="adj1" fmla="val 67308"/>
              <a:gd name="adj2" fmla="val 49287"/>
            </a:avLst>
          </a:prstGeom>
          <a:noFill/>
          <a:ln w="38100">
            <a:solidFill>
              <a:schemeClr val="tx1"/>
            </a:solidFill>
            <a:round/>
            <a:headEnd/>
            <a:tailEnd/>
          </a:ln>
        </p:spPr>
        <p:txBody>
          <a:bodyPr wrap="none" anchor="ctr"/>
          <a:lstStyle/>
          <a:p>
            <a:endParaRPr lang="en-US"/>
          </a:p>
        </p:txBody>
      </p:sp>
      <p:sp>
        <p:nvSpPr>
          <p:cNvPr id="32778" name="AutoShape 10"/>
          <p:cNvSpPr>
            <a:spLocks noChangeArrowheads="1"/>
          </p:cNvSpPr>
          <p:nvPr/>
        </p:nvSpPr>
        <p:spPr bwMode="auto">
          <a:xfrm>
            <a:off x="6851650" y="3505200"/>
            <a:ext cx="1898650" cy="685800"/>
          </a:xfrm>
          <a:prstGeom prst="wedgeRoundRectCallout">
            <a:avLst>
              <a:gd name="adj1" fmla="val -106157"/>
              <a:gd name="adj2" fmla="val 19907"/>
              <a:gd name="adj3" fmla="val 16667"/>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w="9525">
            <a:solidFill>
              <a:srgbClr val="000000"/>
            </a:solidFill>
            <a:miter lim="800000"/>
            <a:headEnd/>
            <a:tailEnd/>
          </a:ln>
          <a:effectLst>
            <a:glow rad="101600">
              <a:srgbClr val="00B050">
                <a:alpha val="40000"/>
              </a:srgbClr>
            </a:glow>
          </a:effectLst>
        </p:spPr>
        <p:txBody>
          <a:bodyPr/>
          <a:lstStyle/>
          <a:p>
            <a:pPr algn="ctr" eaLnBrk="0" hangingPunct="0">
              <a:spcBef>
                <a:spcPct val="50000"/>
              </a:spcBef>
              <a:buClr>
                <a:srgbClr val="0033CC"/>
              </a:buClr>
              <a:buSzPct val="155000"/>
              <a:buFont typeface="Symbol" pitchFamily="18" charset="2"/>
              <a:buNone/>
              <a:defRPr/>
            </a:pPr>
            <a:r>
              <a:rPr lang="en-US" sz="1800" b="1"/>
              <a:t>Function Body</a:t>
            </a:r>
          </a:p>
        </p:txBody>
      </p:sp>
      <p:sp>
        <p:nvSpPr>
          <p:cNvPr id="49173" name="Rectangle 11"/>
          <p:cNvSpPr>
            <a:spLocks noChangeArrowheads="1"/>
          </p:cNvSpPr>
          <p:nvPr/>
        </p:nvSpPr>
        <p:spPr bwMode="auto">
          <a:xfrm>
            <a:off x="685800" y="2286000"/>
            <a:ext cx="5778500" cy="3802063"/>
          </a:xfrm>
          <a:prstGeom prst="rect">
            <a:avLst/>
          </a:prstGeom>
          <a:solidFill>
            <a:srgbClr val="AFAFAF">
              <a:alpha val="20000"/>
            </a:srgbClr>
          </a:solidFill>
          <a:ln w="12700">
            <a:solidFill>
              <a:schemeClr val="tx1"/>
            </a:solidFill>
            <a:miter lim="800000"/>
            <a:headEnd/>
            <a:tailEnd/>
          </a:ln>
        </p:spPr>
        <p:txBody>
          <a:bodyPr lIns="0" tIns="0"/>
          <a:lstStyle/>
          <a:p>
            <a:pPr marL="342900" indent="-342900">
              <a:spcBef>
                <a:spcPct val="20000"/>
              </a:spcBef>
              <a:buClr>
                <a:srgbClr val="003366"/>
              </a:buClr>
              <a:buFont typeface="Wingdings" pitchFamily="2" charset="2"/>
              <a:buNone/>
            </a:pPr>
            <a:r>
              <a:rPr lang="en-US" sz="1800">
                <a:solidFill>
                  <a:srgbClr val="000000"/>
                </a:solidFill>
                <a:latin typeface="Courier New" pitchFamily="49" charset="0"/>
              </a:rPr>
              <a:t>int fnAdd(int iNumber1, int iNumber2){</a:t>
            </a:r>
          </a:p>
          <a:p>
            <a:pPr marL="342900" indent="-342900">
              <a:spcBef>
                <a:spcPct val="20000"/>
              </a:spcBef>
              <a:buClr>
                <a:srgbClr val="003366"/>
              </a:buClr>
              <a:buFont typeface="Wingdings" pitchFamily="2" charset="2"/>
              <a:buNone/>
            </a:pPr>
            <a:r>
              <a:rPr lang="en-US" sz="1800">
                <a:solidFill>
                  <a:srgbClr val="008000"/>
                </a:solidFill>
                <a:latin typeface="Courier New" pitchFamily="49" charset="0"/>
              </a:rPr>
              <a:t>	/* Variable declaration*/</a:t>
            </a:r>
          </a:p>
          <a:p>
            <a:pPr marL="342900" indent="-342900">
              <a:spcBef>
                <a:spcPct val="20000"/>
              </a:spcBef>
              <a:buClr>
                <a:srgbClr val="003366"/>
              </a:buClr>
              <a:buFont typeface="Wingdings" pitchFamily="2" charset="2"/>
              <a:buNone/>
            </a:pPr>
            <a:r>
              <a:rPr lang="en-US" sz="1800">
                <a:solidFill>
                  <a:srgbClr val="008000"/>
                </a:solidFill>
                <a:latin typeface="Courier New" pitchFamily="49" charset="0"/>
              </a:rPr>
              <a:t>	</a:t>
            </a:r>
            <a:r>
              <a:rPr lang="en-US" sz="1800">
                <a:solidFill>
                  <a:srgbClr val="000000"/>
                </a:solidFill>
                <a:latin typeface="Courier New" pitchFamily="49" charset="0"/>
              </a:rPr>
              <a:t>int iSum;</a:t>
            </a:r>
          </a:p>
          <a:p>
            <a:pPr marL="342900" indent="-342900">
              <a:spcBef>
                <a:spcPct val="20000"/>
              </a:spcBef>
              <a:buClr>
                <a:srgbClr val="003366"/>
              </a:buClr>
              <a:buFont typeface="Wingdings" pitchFamily="2" charset="2"/>
              <a:buNone/>
            </a:pPr>
            <a:endParaRPr lang="en-US" sz="1800">
              <a:solidFill>
                <a:srgbClr val="000000"/>
              </a:solidFill>
              <a:latin typeface="Courier New" pitchFamily="49" charset="0"/>
            </a:endParaRPr>
          </a:p>
          <a:p>
            <a:pPr marL="342900" indent="-342900">
              <a:spcBef>
                <a:spcPct val="20000"/>
              </a:spcBef>
              <a:buClr>
                <a:srgbClr val="003366"/>
              </a:buClr>
              <a:buFont typeface="Wingdings" pitchFamily="2" charset="2"/>
              <a:buNone/>
            </a:pPr>
            <a:r>
              <a:rPr lang="en-US" sz="1800">
                <a:solidFill>
                  <a:srgbClr val="008000"/>
                </a:solidFill>
                <a:latin typeface="Courier New" pitchFamily="49" charset="0"/>
              </a:rPr>
              <a:t>	/* Find the sum */</a:t>
            </a:r>
          </a:p>
          <a:p>
            <a:pPr marL="342900" indent="-342900">
              <a:spcBef>
                <a:spcPct val="20000"/>
              </a:spcBef>
              <a:buClr>
                <a:srgbClr val="003366"/>
              </a:buClr>
              <a:buFont typeface="Wingdings" pitchFamily="2" charset="2"/>
              <a:buNone/>
            </a:pPr>
            <a:r>
              <a:rPr lang="en-US" sz="1800">
                <a:solidFill>
                  <a:srgbClr val="008000"/>
                </a:solidFill>
                <a:latin typeface="Courier New" pitchFamily="49" charset="0"/>
              </a:rPr>
              <a:t>	 </a:t>
            </a:r>
            <a:r>
              <a:rPr lang="en-US" sz="1800">
                <a:solidFill>
                  <a:srgbClr val="000000"/>
                </a:solidFill>
                <a:latin typeface="Courier New" pitchFamily="49" charset="0"/>
              </a:rPr>
              <a:t>iSum = iNumber1 + iNumber2;</a:t>
            </a:r>
          </a:p>
          <a:p>
            <a:pPr marL="342900" indent="-342900">
              <a:spcBef>
                <a:spcPct val="20000"/>
              </a:spcBef>
              <a:buClr>
                <a:srgbClr val="003366"/>
              </a:buClr>
              <a:buFont typeface="Wingdings" pitchFamily="2" charset="2"/>
              <a:buNone/>
            </a:pPr>
            <a:r>
              <a:rPr lang="en-US" sz="1800">
                <a:solidFill>
                  <a:srgbClr val="008000"/>
                </a:solidFill>
                <a:latin typeface="Courier New" pitchFamily="49" charset="0"/>
              </a:rPr>
              <a:t>	</a:t>
            </a:r>
          </a:p>
          <a:p>
            <a:pPr marL="342900" indent="-342900">
              <a:spcBef>
                <a:spcPct val="20000"/>
              </a:spcBef>
              <a:buClr>
                <a:srgbClr val="003366"/>
              </a:buClr>
              <a:buFont typeface="Wingdings" pitchFamily="2" charset="2"/>
              <a:buNone/>
            </a:pPr>
            <a:r>
              <a:rPr lang="en-US" sz="1800">
                <a:solidFill>
                  <a:srgbClr val="008000"/>
                </a:solidFill>
                <a:latin typeface="Courier New" pitchFamily="49" charset="0"/>
              </a:rPr>
              <a:t>	/* Return the result */</a:t>
            </a:r>
          </a:p>
          <a:p>
            <a:pPr marL="342900" indent="-342900">
              <a:spcBef>
                <a:spcPct val="20000"/>
              </a:spcBef>
              <a:buClr>
                <a:srgbClr val="003366"/>
              </a:buClr>
              <a:buFont typeface="Wingdings" pitchFamily="2" charset="2"/>
              <a:buNone/>
            </a:pPr>
            <a:r>
              <a:rPr lang="en-US" sz="1800">
                <a:solidFill>
                  <a:srgbClr val="008000"/>
                </a:solidFill>
                <a:latin typeface="Courier New" pitchFamily="49" charset="0"/>
              </a:rPr>
              <a:t>	</a:t>
            </a:r>
            <a:r>
              <a:rPr lang="en-US" sz="1800">
                <a:solidFill>
                  <a:srgbClr val="000000"/>
                </a:solidFill>
                <a:latin typeface="Courier New" pitchFamily="49" charset="0"/>
              </a:rPr>
              <a:t>return (iSum);</a:t>
            </a:r>
          </a:p>
          <a:p>
            <a:pPr marL="342900" indent="-342900">
              <a:spcBef>
                <a:spcPct val="20000"/>
              </a:spcBef>
              <a:buClr>
                <a:srgbClr val="003366"/>
              </a:buClr>
              <a:buFont typeface="Wingdings" pitchFamily="2" charset="2"/>
              <a:buNone/>
            </a:pPr>
            <a:r>
              <a:rPr lang="en-US" sz="180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247650" y="152400"/>
            <a:ext cx="9288463" cy="512763"/>
          </a:xfrm>
        </p:spPr>
        <p:txBody>
          <a:bodyPr/>
          <a:lstStyle/>
          <a:p>
            <a:pPr eaLnBrk="1" hangingPunct="1">
              <a:defRPr/>
            </a:pPr>
            <a:r>
              <a:rPr lang="en-US" smtClean="0"/>
              <a:t>Writing User-Defined Functions (2 of 3)</a:t>
            </a:r>
          </a:p>
        </p:txBody>
      </p:sp>
      <p:sp>
        <p:nvSpPr>
          <p:cNvPr id="33795" name="Rectangle 4"/>
          <p:cNvSpPr>
            <a:spLocks noChangeArrowheads="1"/>
          </p:cNvSpPr>
          <p:nvPr/>
        </p:nvSpPr>
        <p:spPr bwMode="auto">
          <a:xfrm>
            <a:off x="457200" y="1066800"/>
            <a:ext cx="9067800" cy="3276600"/>
          </a:xfrm>
          <a:prstGeom prst="rect">
            <a:avLst/>
          </a:prstGeom>
          <a:solidFill>
            <a:srgbClr val="AFAFAF">
              <a:alpha val="20000"/>
            </a:srgbClr>
          </a:solidFill>
          <a:ln w="12700">
            <a:solidFill>
              <a:schemeClr val="tx1"/>
            </a:solidFill>
            <a:miter lim="800000"/>
            <a:headEnd/>
            <a:tailEnd/>
          </a:ln>
        </p:spPr>
        <p:txBody>
          <a:bodyPr lIns="0" tIns="0"/>
          <a:lstStyle/>
          <a:p>
            <a:pPr marL="342900" indent="-234950">
              <a:spcBef>
                <a:spcPct val="20000"/>
              </a:spcBef>
              <a:buClr>
                <a:srgbClr val="003366"/>
              </a:buClr>
              <a:buFont typeface="Wingdings" pitchFamily="2" charset="2"/>
              <a:buNone/>
              <a:defRPr/>
            </a:pPr>
            <a:endParaRPr lang="en-US" sz="1800" dirty="0">
              <a:solidFill>
                <a:srgbClr val="000000"/>
              </a:solidFill>
              <a:latin typeface="Courier New" pitchFamily="49" charset="0"/>
            </a:endParaRPr>
          </a:p>
          <a:p>
            <a:pPr marL="342900" indent="-234950">
              <a:spcBef>
                <a:spcPct val="20000"/>
              </a:spcBef>
              <a:buClr>
                <a:srgbClr val="003366"/>
              </a:buClr>
              <a:buFont typeface="Wingdings" pitchFamily="2" charset="2"/>
              <a:buNone/>
              <a:defRPr/>
            </a:pPr>
            <a:r>
              <a:rPr lang="en-US" sz="1800" dirty="0">
                <a:solidFill>
                  <a:srgbClr val="000000"/>
                </a:solidFill>
                <a:latin typeface="Courier New" pitchFamily="49" charset="0"/>
              </a:rPr>
              <a:t>void </a:t>
            </a:r>
            <a:r>
              <a:rPr lang="en-US" sz="1800" dirty="0" err="1">
                <a:solidFill>
                  <a:srgbClr val="000000"/>
                </a:solidFill>
                <a:latin typeface="Courier New" pitchFamily="49" charset="0"/>
              </a:rPr>
              <a:t>fnDisplayPattern</a:t>
            </a:r>
            <a:r>
              <a:rPr lang="en-US" sz="1800" dirty="0">
                <a:solidFill>
                  <a:srgbClr val="000000"/>
                </a:solidFill>
                <a:latin typeface="Courier New" pitchFamily="49" charset="0"/>
              </a:rPr>
              <a:t>(unsigned </a:t>
            </a:r>
            <a:r>
              <a:rPr lang="en-US" sz="1800" dirty="0" err="1">
                <a:solidFill>
                  <a:srgbClr val="000000"/>
                </a:solidFill>
                <a:latin typeface="Courier New" pitchFamily="49" charset="0"/>
              </a:rPr>
              <a:t>int</a:t>
            </a:r>
            <a:r>
              <a:rPr lang="en-US" sz="1800" dirty="0">
                <a:solidFill>
                  <a:srgbClr val="000000"/>
                </a:solidFill>
                <a:latin typeface="Courier New" pitchFamily="49" charset="0"/>
              </a:rPr>
              <a:t> </a:t>
            </a:r>
            <a:r>
              <a:rPr lang="en-US" sz="1800" dirty="0" err="1">
                <a:solidFill>
                  <a:srgbClr val="000000"/>
                </a:solidFill>
                <a:latin typeface="Courier New" pitchFamily="49" charset="0"/>
              </a:rPr>
              <a:t>iCount</a:t>
            </a:r>
            <a:r>
              <a:rPr lang="en-US" sz="1800" dirty="0">
                <a:solidFill>
                  <a:srgbClr val="000000"/>
                </a:solidFill>
                <a:latin typeface="Courier New" pitchFamily="49" charset="0"/>
              </a:rPr>
              <a:t>){</a:t>
            </a:r>
          </a:p>
          <a:p>
            <a:pPr marL="342900" indent="-342900">
              <a:spcBef>
                <a:spcPct val="20000"/>
              </a:spcBef>
              <a:buClr>
                <a:srgbClr val="003366"/>
              </a:buClr>
              <a:buFont typeface="Wingdings" pitchFamily="2" charset="2"/>
              <a:buNone/>
              <a:defRPr/>
            </a:pPr>
            <a:r>
              <a:rPr lang="en-US" sz="1800" dirty="0">
                <a:solidFill>
                  <a:srgbClr val="000000"/>
                </a:solidFill>
                <a:latin typeface="Courier New" pitchFamily="49" charset="0"/>
              </a:rPr>
              <a:t>		unsigned </a:t>
            </a:r>
            <a:r>
              <a:rPr lang="en-US" sz="1800" dirty="0" err="1">
                <a:solidFill>
                  <a:srgbClr val="000000"/>
                </a:solidFill>
                <a:latin typeface="Courier New" pitchFamily="49" charset="0"/>
              </a:rPr>
              <a:t>int</a:t>
            </a:r>
            <a:r>
              <a:rPr lang="en-US" sz="1800" dirty="0">
                <a:solidFill>
                  <a:srgbClr val="000000"/>
                </a:solidFill>
                <a:latin typeface="Courier New" pitchFamily="49" charset="0"/>
              </a:rPr>
              <a:t> </a:t>
            </a:r>
            <a:r>
              <a:rPr lang="en-US" sz="1800" dirty="0" err="1">
                <a:solidFill>
                  <a:srgbClr val="000000"/>
                </a:solidFill>
                <a:latin typeface="Courier New" pitchFamily="49" charset="0"/>
              </a:rPr>
              <a:t>iLoopIndex</a:t>
            </a:r>
            <a:r>
              <a:rPr lang="en-US" sz="1800" dirty="0">
                <a:solidFill>
                  <a:srgbClr val="000000"/>
                </a:solidFill>
                <a:latin typeface="Courier New" pitchFamily="49" charset="0"/>
              </a:rPr>
              <a:t>;</a:t>
            </a:r>
          </a:p>
          <a:p>
            <a:pPr marL="342900" indent="-342900">
              <a:spcBef>
                <a:spcPct val="20000"/>
              </a:spcBef>
              <a:buClr>
                <a:srgbClr val="003366"/>
              </a:buClr>
              <a:buFont typeface="Wingdings" pitchFamily="2" charset="2"/>
              <a:buNone/>
              <a:defRPr/>
            </a:pPr>
            <a:r>
              <a:rPr lang="en-US" sz="1800" dirty="0">
                <a:solidFill>
                  <a:srgbClr val="000000"/>
                </a:solidFill>
                <a:latin typeface="Courier New" pitchFamily="49" charset="0"/>
              </a:rPr>
              <a:t>		for (</a:t>
            </a:r>
            <a:r>
              <a:rPr lang="en-US" sz="1800" dirty="0" err="1">
                <a:solidFill>
                  <a:srgbClr val="000000"/>
                </a:solidFill>
                <a:latin typeface="Courier New" pitchFamily="49" charset="0"/>
              </a:rPr>
              <a:t>iLoopIndex</a:t>
            </a:r>
            <a:r>
              <a:rPr lang="en-US" sz="1800" dirty="0">
                <a:solidFill>
                  <a:srgbClr val="000000"/>
                </a:solidFill>
                <a:latin typeface="Courier New" pitchFamily="49" charset="0"/>
              </a:rPr>
              <a:t> = 1; </a:t>
            </a:r>
            <a:r>
              <a:rPr lang="en-US" sz="1800" dirty="0" err="1">
                <a:solidFill>
                  <a:srgbClr val="000000"/>
                </a:solidFill>
                <a:latin typeface="Courier New" pitchFamily="49" charset="0"/>
              </a:rPr>
              <a:t>iLoopIndex</a:t>
            </a:r>
            <a:r>
              <a:rPr lang="en-US" sz="1800" dirty="0">
                <a:solidFill>
                  <a:srgbClr val="000000"/>
                </a:solidFill>
                <a:latin typeface="Courier New" pitchFamily="49" charset="0"/>
              </a:rPr>
              <a:t> &lt;= </a:t>
            </a:r>
            <a:r>
              <a:rPr lang="en-US" sz="1800" dirty="0" err="1">
                <a:solidFill>
                  <a:srgbClr val="000000"/>
                </a:solidFill>
                <a:latin typeface="Courier New" pitchFamily="49" charset="0"/>
              </a:rPr>
              <a:t>iCount</a:t>
            </a:r>
            <a:r>
              <a:rPr lang="en-US" sz="1800" dirty="0">
                <a:solidFill>
                  <a:srgbClr val="000000"/>
                </a:solidFill>
                <a:latin typeface="Courier New" pitchFamily="49" charset="0"/>
              </a:rPr>
              <a:t>; </a:t>
            </a:r>
            <a:r>
              <a:rPr lang="en-US" sz="1800" dirty="0" err="1">
                <a:solidFill>
                  <a:srgbClr val="000000"/>
                </a:solidFill>
                <a:latin typeface="Courier New" pitchFamily="49" charset="0"/>
              </a:rPr>
              <a:t>iLoopIndex</a:t>
            </a:r>
            <a:r>
              <a:rPr lang="en-US" sz="1800" dirty="0">
                <a:solidFill>
                  <a:srgbClr val="000000"/>
                </a:solidFill>
                <a:latin typeface="Courier New" pitchFamily="49" charset="0"/>
              </a:rPr>
              <a:t>++) {                      </a:t>
            </a:r>
          </a:p>
          <a:p>
            <a:pPr marL="342900" indent="-342900">
              <a:spcBef>
                <a:spcPct val="20000"/>
              </a:spcBef>
              <a:buClr>
                <a:srgbClr val="003366"/>
              </a:buClr>
              <a:buFont typeface="Wingdings" pitchFamily="2" charset="2"/>
              <a:buNone/>
              <a:defRPr/>
            </a:pPr>
            <a:r>
              <a:rPr lang="en-US" sz="1800" dirty="0">
                <a:solidFill>
                  <a:srgbClr val="000000"/>
                </a:solidFill>
                <a:latin typeface="Courier New" pitchFamily="49" charset="0"/>
              </a:rPr>
              <a:t>			</a:t>
            </a:r>
            <a:r>
              <a:rPr lang="en-US" sz="1800" dirty="0" err="1">
                <a:solidFill>
                  <a:srgbClr val="000000"/>
                </a:solidFill>
                <a:latin typeface="Courier New" pitchFamily="49" charset="0"/>
              </a:rPr>
              <a:t>printf</a:t>
            </a:r>
            <a:r>
              <a:rPr lang="en-US" sz="1800" dirty="0">
                <a:solidFill>
                  <a:srgbClr val="000000"/>
                </a:solidFill>
                <a:latin typeface="Courier New" pitchFamily="49" charset="0"/>
              </a:rPr>
              <a:t>(“*”);</a:t>
            </a:r>
          </a:p>
          <a:p>
            <a:pPr marL="342900" indent="-342900">
              <a:spcBef>
                <a:spcPct val="20000"/>
              </a:spcBef>
              <a:buClr>
                <a:srgbClr val="003366"/>
              </a:buClr>
              <a:buFont typeface="Wingdings" pitchFamily="2" charset="2"/>
              <a:buNone/>
              <a:defRPr/>
            </a:pPr>
            <a:r>
              <a:rPr lang="en-US" sz="1800" dirty="0">
                <a:solidFill>
                  <a:srgbClr val="000000"/>
                </a:solidFill>
                <a:latin typeface="Courier New" pitchFamily="49" charset="0"/>
              </a:rPr>
              <a:t>		}</a:t>
            </a:r>
          </a:p>
          <a:p>
            <a:pPr marL="342900" indent="-342900">
              <a:spcBef>
                <a:spcPct val="20000"/>
              </a:spcBef>
              <a:buClr>
                <a:srgbClr val="003366"/>
              </a:buClr>
              <a:buFont typeface="Wingdings" pitchFamily="2" charset="2"/>
              <a:buNone/>
              <a:defRPr/>
            </a:pPr>
            <a:r>
              <a:rPr lang="en-US" sz="1800" dirty="0">
                <a:solidFill>
                  <a:srgbClr val="008000"/>
                </a:solidFill>
                <a:latin typeface="Courier New" pitchFamily="49" charset="0"/>
              </a:rPr>
              <a:t>		/* return is optional */</a:t>
            </a:r>
          </a:p>
          <a:p>
            <a:pPr marL="342900" indent="-342900">
              <a:spcBef>
                <a:spcPct val="20000"/>
              </a:spcBef>
              <a:buClr>
                <a:srgbClr val="003366"/>
              </a:buClr>
              <a:buFont typeface="Wingdings" pitchFamily="2" charset="2"/>
              <a:buNone/>
              <a:defRPr/>
            </a:pPr>
            <a:r>
              <a:rPr lang="en-US" sz="1800" dirty="0">
                <a:solidFill>
                  <a:srgbClr val="008000"/>
                </a:solidFill>
                <a:latin typeface="Courier New" pitchFamily="49" charset="0"/>
              </a:rPr>
              <a:t>		</a:t>
            </a:r>
            <a:r>
              <a:rPr lang="en-US" sz="1800" dirty="0">
                <a:solidFill>
                  <a:srgbClr val="000000"/>
                </a:solidFill>
                <a:latin typeface="Courier New" pitchFamily="49" charset="0"/>
              </a:rPr>
              <a:t>return;</a:t>
            </a:r>
          </a:p>
          <a:p>
            <a:pPr marL="342900" indent="-163513">
              <a:spcBef>
                <a:spcPct val="20000"/>
              </a:spcBef>
              <a:buClr>
                <a:srgbClr val="003366"/>
              </a:buClr>
              <a:buFont typeface="Wingdings" pitchFamily="2" charset="2"/>
              <a:buNone/>
              <a:defRPr/>
            </a:pPr>
            <a:r>
              <a:rPr lang="en-US" sz="1800" dirty="0">
                <a:solidFill>
                  <a:srgbClr val="000000"/>
                </a:solidFill>
                <a:latin typeface="Courier New" pitchFamily="49" charset="0"/>
              </a:rPr>
              <a:t>}</a:t>
            </a:r>
          </a:p>
          <a:p>
            <a:pPr marL="342900" indent="-163513">
              <a:spcBef>
                <a:spcPct val="20000"/>
              </a:spcBef>
              <a:buClr>
                <a:srgbClr val="003366"/>
              </a:buClr>
              <a:buFont typeface="Wingdings" pitchFamily="2" charset="2"/>
              <a:buNone/>
              <a:defRPr/>
            </a:pPr>
            <a:r>
              <a:rPr lang="en-US" sz="1800" dirty="0">
                <a:solidFill>
                  <a:srgbClr val="008000"/>
                </a:solidFill>
                <a:latin typeface="Courier New" pitchFamily="49" charset="0"/>
              </a:rPr>
              <a:t> </a:t>
            </a:r>
          </a:p>
        </p:txBody>
      </p:sp>
      <p:sp>
        <p:nvSpPr>
          <p:cNvPr id="50180" name="Text Box 5"/>
          <p:cNvSpPr txBox="1">
            <a:spLocks noChangeArrowheads="1"/>
          </p:cNvSpPr>
          <p:nvPr/>
        </p:nvSpPr>
        <p:spPr bwMode="auto">
          <a:xfrm>
            <a:off x="304800" y="4724400"/>
            <a:ext cx="9163050" cy="701675"/>
          </a:xfrm>
          <a:prstGeom prst="rect">
            <a:avLst/>
          </a:prstGeom>
          <a:noFill/>
          <a:ln w="9525">
            <a:noFill/>
            <a:miter lim="800000"/>
            <a:headEnd/>
            <a:tailEnd/>
          </a:ln>
        </p:spPr>
        <p:txBody>
          <a:bodyPr>
            <a:spAutoFit/>
          </a:bodyPr>
          <a:lstStyle/>
          <a:p>
            <a:pPr>
              <a:spcBef>
                <a:spcPct val="50000"/>
              </a:spcBef>
            </a:pPr>
            <a:r>
              <a:rPr lang="en-US" sz="2000"/>
              <a:t>Shown here is an example of a function which takes an unsigned integer as argument and does not return any values to the calling function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247650" y="76200"/>
            <a:ext cx="9410700" cy="609600"/>
          </a:xfrm>
        </p:spPr>
        <p:txBody>
          <a:bodyPr/>
          <a:lstStyle/>
          <a:p>
            <a:pPr eaLnBrk="1" hangingPunct="1">
              <a:defRPr/>
            </a:pPr>
            <a:r>
              <a:rPr lang="en-US" smtClean="0"/>
              <a:t>Writing User-Defined Functions (3 of 3)</a:t>
            </a:r>
          </a:p>
        </p:txBody>
      </p:sp>
      <p:sp>
        <p:nvSpPr>
          <p:cNvPr id="51203" name="Rectangle 4"/>
          <p:cNvSpPr>
            <a:spLocks noChangeArrowheads="1"/>
          </p:cNvSpPr>
          <p:nvPr/>
        </p:nvSpPr>
        <p:spPr bwMode="auto">
          <a:xfrm>
            <a:off x="330200" y="1066800"/>
            <a:ext cx="8915400" cy="1752600"/>
          </a:xfrm>
          <a:prstGeom prst="rect">
            <a:avLst/>
          </a:prstGeom>
          <a:solidFill>
            <a:srgbClr val="AFAFAF">
              <a:alpha val="20000"/>
            </a:srgbClr>
          </a:solidFill>
          <a:ln w="12700">
            <a:solidFill>
              <a:schemeClr val="tx1"/>
            </a:solidFill>
            <a:miter lim="800000"/>
            <a:headEnd/>
            <a:tailEnd/>
          </a:ln>
        </p:spPr>
        <p:txBody>
          <a:bodyPr lIns="0" tIns="0"/>
          <a:lstStyle/>
          <a:p>
            <a:pPr marL="342900" indent="-163513">
              <a:spcBef>
                <a:spcPct val="20000"/>
              </a:spcBef>
              <a:buClr>
                <a:srgbClr val="003366"/>
              </a:buClr>
              <a:buFont typeface="Wingdings" pitchFamily="2" charset="2"/>
              <a:buNone/>
            </a:pPr>
            <a:endParaRPr lang="en-US" sz="1800">
              <a:solidFill>
                <a:srgbClr val="000000"/>
              </a:solidFill>
              <a:latin typeface="Courier New" pitchFamily="49" charset="0"/>
            </a:endParaRP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int fnAdd(int iNumber1, int iNumber2){</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		</a:t>
            </a:r>
            <a:r>
              <a:rPr lang="en-US" sz="1800">
                <a:solidFill>
                  <a:srgbClr val="008000"/>
                </a:solidFill>
                <a:latin typeface="Courier New" pitchFamily="49" charset="0"/>
              </a:rPr>
              <a:t>/* Return the result*/</a:t>
            </a:r>
            <a:r>
              <a:rPr lang="en-US" sz="1800">
                <a:solidFill>
                  <a:srgbClr val="000000"/>
                </a:solidFill>
                <a:latin typeface="Courier New" pitchFamily="49" charset="0"/>
              </a:rPr>
              <a:t> 	</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		return (iNumber1 + iNumber2);</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 </a:t>
            </a:r>
          </a:p>
          <a:p>
            <a:pPr marL="342900" indent="-163513">
              <a:spcBef>
                <a:spcPct val="20000"/>
              </a:spcBef>
              <a:buClr>
                <a:srgbClr val="003366"/>
              </a:buClr>
              <a:buFont typeface="Wingdings" pitchFamily="2" charset="2"/>
              <a:buNone/>
            </a:pPr>
            <a:endParaRPr lang="en-US" sz="1800">
              <a:solidFill>
                <a:srgbClr val="000000"/>
              </a:solidFill>
              <a:latin typeface="Courier New" pitchFamily="49" charset="0"/>
            </a:endParaRPr>
          </a:p>
        </p:txBody>
      </p:sp>
      <p:sp>
        <p:nvSpPr>
          <p:cNvPr id="51204" name="Text Box 5"/>
          <p:cNvSpPr txBox="1">
            <a:spLocks noChangeArrowheads="1"/>
          </p:cNvSpPr>
          <p:nvPr/>
        </p:nvSpPr>
        <p:spPr bwMode="auto">
          <a:xfrm>
            <a:off x="287338" y="5529263"/>
            <a:ext cx="8883650" cy="708025"/>
          </a:xfrm>
          <a:prstGeom prst="rect">
            <a:avLst/>
          </a:prstGeom>
          <a:noFill/>
          <a:ln w="9525">
            <a:noFill/>
            <a:miter lim="800000"/>
            <a:headEnd/>
            <a:tailEnd/>
          </a:ln>
        </p:spPr>
        <p:txBody>
          <a:bodyPr>
            <a:spAutoFit/>
          </a:bodyPr>
          <a:lstStyle/>
          <a:p>
            <a:pPr algn="just">
              <a:spcBef>
                <a:spcPct val="50000"/>
              </a:spcBef>
            </a:pPr>
            <a:r>
              <a:rPr lang="en-US" sz="2000"/>
              <a:t>Also shown  is an example of a function which neither takes arguments nor returns values </a:t>
            </a:r>
          </a:p>
        </p:txBody>
      </p:sp>
      <p:sp>
        <p:nvSpPr>
          <p:cNvPr id="51205" name="Rectangle 4"/>
          <p:cNvSpPr>
            <a:spLocks noChangeArrowheads="1"/>
          </p:cNvSpPr>
          <p:nvPr/>
        </p:nvSpPr>
        <p:spPr bwMode="auto">
          <a:xfrm>
            <a:off x="304800" y="3733800"/>
            <a:ext cx="8915400" cy="1752600"/>
          </a:xfrm>
          <a:prstGeom prst="rect">
            <a:avLst/>
          </a:prstGeom>
          <a:solidFill>
            <a:srgbClr val="AFAFAF">
              <a:alpha val="20000"/>
            </a:srgbClr>
          </a:solidFill>
          <a:ln w="12700">
            <a:solidFill>
              <a:schemeClr val="tx1"/>
            </a:solidFill>
            <a:miter lim="800000"/>
            <a:headEnd/>
            <a:tailEnd/>
          </a:ln>
        </p:spPr>
        <p:txBody>
          <a:bodyPr lIns="0" tIns="0"/>
          <a:lstStyle/>
          <a:p>
            <a:pPr marL="342900" indent="-163513">
              <a:spcBef>
                <a:spcPct val="20000"/>
              </a:spcBef>
              <a:buClr>
                <a:srgbClr val="003366"/>
              </a:buClr>
              <a:buFont typeface="Wingdings" pitchFamily="2" charset="2"/>
              <a:buNone/>
            </a:pPr>
            <a:endParaRPr lang="en-US" sz="1800">
              <a:solidFill>
                <a:srgbClr val="000000"/>
              </a:solidFill>
              <a:latin typeface="Courier New" pitchFamily="49" charset="0"/>
            </a:endParaRPr>
          </a:p>
          <a:p>
            <a:pPr marL="342900" indent="-163513">
              <a:spcBef>
                <a:spcPct val="20000"/>
              </a:spcBef>
              <a:buClr>
                <a:srgbClr val="003366"/>
              </a:buClr>
              <a:buFont typeface="Wingdings" pitchFamily="2" charset="2"/>
              <a:buNone/>
            </a:pPr>
            <a:r>
              <a:rPr lang="en-US" sz="1800">
                <a:solidFill>
                  <a:srgbClr val="008000"/>
                </a:solidFill>
                <a:latin typeface="Courier New" pitchFamily="49" charset="0"/>
              </a:rPr>
              <a:t>/* Function to display “Infosys Technologies Ltd.” */</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void fnCompanyNameDisplay(){</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		printf(“Infosys Technologies Ltd.”);</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 </a:t>
            </a:r>
          </a:p>
        </p:txBody>
      </p:sp>
      <p:sp>
        <p:nvSpPr>
          <p:cNvPr id="51206" name="Text Box 5"/>
          <p:cNvSpPr txBox="1">
            <a:spLocks noChangeArrowheads="1"/>
          </p:cNvSpPr>
          <p:nvPr/>
        </p:nvSpPr>
        <p:spPr bwMode="auto">
          <a:xfrm>
            <a:off x="381000" y="2903538"/>
            <a:ext cx="8883650" cy="708025"/>
          </a:xfrm>
          <a:prstGeom prst="rect">
            <a:avLst/>
          </a:prstGeom>
          <a:noFill/>
          <a:ln w="9525">
            <a:noFill/>
            <a:miter lim="800000"/>
            <a:headEnd/>
            <a:tailEnd/>
          </a:ln>
        </p:spPr>
        <p:txBody>
          <a:bodyPr>
            <a:spAutoFit/>
          </a:bodyPr>
          <a:lstStyle/>
          <a:p>
            <a:pPr algn="just">
              <a:spcBef>
                <a:spcPct val="50000"/>
              </a:spcBef>
            </a:pPr>
            <a:r>
              <a:rPr lang="en-US" sz="2000"/>
              <a:t>Shown here is an example of a function which takes two numbers as arguments and returns an integer value back to the calling function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General Guideline</a:t>
            </a:r>
            <a:endParaRPr lang="en-US" dirty="0"/>
          </a:p>
        </p:txBody>
      </p:sp>
      <p:sp>
        <p:nvSpPr>
          <p:cNvPr id="3" name="Content Placeholder 2"/>
          <p:cNvSpPr>
            <a:spLocks noGrp="1"/>
          </p:cNvSpPr>
          <p:nvPr>
            <p:ph idx="1"/>
          </p:nvPr>
        </p:nvSpPr>
        <p:spPr/>
        <p:txBody>
          <a:bodyPr>
            <a:normAutofit/>
          </a:bodyPr>
          <a:lstStyle/>
          <a:p>
            <a:pPr indent="4763" eaLnBrk="1" hangingPunct="1">
              <a:buFont typeface="Wingdings" pitchFamily="2" charset="2"/>
              <a:buNone/>
              <a:defRPr/>
            </a:pPr>
            <a:r>
              <a:rPr lang="en-US" sz="1600" b="1" dirty="0" smtClean="0"/>
              <a:t>© (2010) Infosys Technologies Ltd.</a:t>
            </a:r>
          </a:p>
          <a:p>
            <a:pPr eaLnBrk="1" hangingPunct="1">
              <a:buFont typeface="Wingdings" pitchFamily="2" charset="2"/>
              <a:buNone/>
              <a:defRPr/>
            </a:pPr>
            <a:endParaRPr lang="en-US" sz="1600" dirty="0" smtClean="0"/>
          </a:p>
          <a:p>
            <a:pPr indent="4763" eaLnBrk="1" hangingPunct="1">
              <a:buFont typeface="Wingdings" pitchFamily="2" charset="2"/>
              <a:buNone/>
              <a:defRPr/>
            </a:pPr>
            <a:r>
              <a:rPr lang="en-US" sz="1600" dirty="0" smtClean="0"/>
              <a:t>This document contains valuable confidential and proprietary information of Infosys. Such confidential and proprietary information includes, amongst others, proprietary intellectual property which can be legally protected and commercialized. Such information is furnished herein for training purposes only. Except with the express prior written permission of Infosys, this document and the information contained herein may not be published, disclosed, or used for any other purpose.</a:t>
            </a: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247650" y="152400"/>
            <a:ext cx="9288463" cy="446088"/>
          </a:xfrm>
        </p:spPr>
        <p:txBody>
          <a:bodyPr/>
          <a:lstStyle/>
          <a:p>
            <a:pPr eaLnBrk="1" hangingPunct="1">
              <a:defRPr/>
            </a:pPr>
            <a:r>
              <a:rPr lang="en-US" smtClean="0"/>
              <a:t>Returning values</a:t>
            </a:r>
          </a:p>
        </p:txBody>
      </p:sp>
      <p:sp>
        <p:nvSpPr>
          <p:cNvPr id="52227" name="Rectangle 3"/>
          <p:cNvSpPr>
            <a:spLocks noGrp="1" noChangeArrowheads="1"/>
          </p:cNvSpPr>
          <p:nvPr>
            <p:ph type="body" idx="1"/>
          </p:nvPr>
        </p:nvSpPr>
        <p:spPr>
          <a:xfrm>
            <a:off x="247650" y="1219200"/>
            <a:ext cx="9328150" cy="4868863"/>
          </a:xfrm>
        </p:spPr>
        <p:txBody>
          <a:bodyPr/>
          <a:lstStyle/>
          <a:p>
            <a:pPr eaLnBrk="1" hangingPunct="1"/>
            <a:r>
              <a:rPr lang="en-US" smtClean="0"/>
              <a:t>The result of the function can be given back to the calling function</a:t>
            </a:r>
          </a:p>
          <a:p>
            <a:pPr eaLnBrk="1" hangingPunct="1">
              <a:buFont typeface="Wingdings" pitchFamily="2" charset="2"/>
              <a:buNone/>
            </a:pPr>
            <a:endParaRPr lang="en-US" smtClean="0"/>
          </a:p>
          <a:p>
            <a:pPr eaLnBrk="1" hangingPunct="1"/>
            <a:r>
              <a:rPr lang="en-US" smtClean="0"/>
              <a:t>‘return’ statement is used to return a value to the calling function </a:t>
            </a:r>
          </a:p>
          <a:p>
            <a:pPr eaLnBrk="1" hangingPunct="1">
              <a:buFont typeface="Wingdings" pitchFamily="2" charset="2"/>
              <a:buNone/>
            </a:pPr>
            <a:endParaRPr lang="en-US" smtClean="0"/>
          </a:p>
          <a:p>
            <a:pPr eaLnBrk="1" hangingPunct="1"/>
            <a:r>
              <a:rPr lang="en-US" b="1" smtClean="0"/>
              <a:t>Syntax:</a:t>
            </a:r>
          </a:p>
          <a:p>
            <a:pPr eaLnBrk="1" hangingPunct="1">
              <a:buFont typeface="Wingdings" pitchFamily="2" charset="2"/>
              <a:buNone/>
            </a:pPr>
            <a:r>
              <a:rPr lang="en-US" smtClean="0">
                <a:latin typeface="Courier New" pitchFamily="49" charset="0"/>
              </a:rPr>
              <a:t>		</a:t>
            </a:r>
            <a:r>
              <a:rPr lang="en-US" b="1" smtClean="0">
                <a:latin typeface="Courier New" pitchFamily="49" charset="0"/>
              </a:rPr>
              <a:t> </a:t>
            </a:r>
            <a:r>
              <a:rPr lang="en-US" smtClean="0">
                <a:latin typeface="Courier New" pitchFamily="49" charset="0"/>
              </a:rPr>
              <a:t>return (expression) ;</a:t>
            </a:r>
          </a:p>
          <a:p>
            <a:pPr eaLnBrk="1" hangingPunct="1">
              <a:buFont typeface="Wingdings" pitchFamily="2" charset="2"/>
              <a:buNone/>
            </a:pPr>
            <a:endParaRPr lang="en-US" smtClean="0">
              <a:latin typeface="Courier New" pitchFamily="49" charset="0"/>
            </a:endParaRPr>
          </a:p>
          <a:p>
            <a:pPr eaLnBrk="1" hangingPunct="1"/>
            <a:r>
              <a:rPr lang="en-US" smtClean="0"/>
              <a:t> </a:t>
            </a:r>
            <a:r>
              <a:rPr lang="en-US" b="1" smtClean="0"/>
              <a:t>Example:</a:t>
            </a:r>
          </a:p>
          <a:p>
            <a:pPr eaLnBrk="1" hangingPunct="1">
              <a:buFont typeface="Wingdings" pitchFamily="2" charset="2"/>
              <a:buNone/>
            </a:pPr>
            <a:r>
              <a:rPr lang="en-US" smtClean="0"/>
              <a:t>             </a:t>
            </a:r>
            <a:r>
              <a:rPr lang="en-US" smtClean="0">
                <a:latin typeface="Courier New" pitchFamily="49" charset="0"/>
              </a:rPr>
              <a:t>return(iNumber * iNumber);	</a:t>
            </a:r>
          </a:p>
          <a:p>
            <a:pPr eaLnBrk="1" hangingPunct="1">
              <a:buFont typeface="Wingdings" pitchFamily="2" charset="2"/>
              <a:buNone/>
            </a:pPr>
            <a:r>
              <a:rPr lang="en-US" smtClean="0">
                <a:latin typeface="Courier New" pitchFamily="49" charset="0"/>
              </a:rPr>
              <a:t>      return 0;</a:t>
            </a:r>
          </a:p>
          <a:p>
            <a:pPr eaLnBrk="1" hangingPunct="1">
              <a:buFont typeface="Wingdings" pitchFamily="2" charset="2"/>
              <a:buNone/>
            </a:pPr>
            <a:r>
              <a:rPr lang="en-US" smtClean="0">
                <a:latin typeface="Courier New" pitchFamily="49" charset="0"/>
              </a:rPr>
              <a:t>      return (3);</a:t>
            </a:r>
          </a:p>
          <a:p>
            <a:pPr eaLnBrk="1" hangingPunct="1">
              <a:buFont typeface="Wingdings" pitchFamily="2" charset="2"/>
              <a:buNone/>
            </a:pPr>
            <a:r>
              <a:rPr lang="en-US" smtClean="0">
                <a:latin typeface="Courier New" pitchFamily="49" charset="0"/>
              </a:rPr>
              <a:t>      return;</a:t>
            </a:r>
          </a:p>
          <a:p>
            <a:pPr eaLnBrk="1" hangingPunct="1">
              <a:buFont typeface="Wingdings" pitchFamily="2" charset="2"/>
              <a:buNone/>
            </a:pPr>
            <a:r>
              <a:rPr lang="en-US" smtClean="0">
                <a:latin typeface="Courier New" pitchFamily="49" charset="0"/>
              </a:rPr>
              <a:t>      return (10 * iNumber);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247650" y="76200"/>
            <a:ext cx="9288463" cy="446088"/>
          </a:xfrm>
        </p:spPr>
        <p:txBody>
          <a:bodyPr/>
          <a:lstStyle/>
          <a:p>
            <a:pPr eaLnBrk="1" hangingPunct="1">
              <a:defRPr/>
            </a:pPr>
            <a:r>
              <a:rPr lang="en-US" smtClean="0"/>
              <a:t>Calling User-Defined Functions (1 of 2)</a:t>
            </a:r>
          </a:p>
        </p:txBody>
      </p:sp>
      <p:sp>
        <p:nvSpPr>
          <p:cNvPr id="53251" name="Rectangle 3"/>
          <p:cNvSpPr>
            <a:spLocks noGrp="1" noChangeArrowheads="1"/>
          </p:cNvSpPr>
          <p:nvPr>
            <p:ph type="body" idx="1"/>
          </p:nvPr>
        </p:nvSpPr>
        <p:spPr>
          <a:xfrm>
            <a:off x="330200" y="1425575"/>
            <a:ext cx="9245600" cy="5280025"/>
          </a:xfrm>
        </p:spPr>
        <p:txBody>
          <a:bodyPr/>
          <a:lstStyle/>
          <a:p>
            <a:pPr eaLnBrk="1" hangingPunct="1"/>
            <a:r>
              <a:rPr lang="en-US" smtClean="0"/>
              <a:t>A function is called by giving its name and passing the required arguments </a:t>
            </a:r>
          </a:p>
          <a:p>
            <a:pPr eaLnBrk="1" hangingPunct="1">
              <a:buFont typeface="Wingdings" pitchFamily="2" charset="2"/>
              <a:buNone/>
            </a:pPr>
            <a:endParaRPr lang="en-US" smtClean="0"/>
          </a:p>
          <a:p>
            <a:pPr eaLnBrk="1" hangingPunct="1"/>
            <a:r>
              <a:rPr lang="en-US" smtClean="0"/>
              <a:t>The constants can be sent as arguments to functions </a:t>
            </a:r>
          </a:p>
          <a:p>
            <a:pPr eaLnBrk="1" hangingPunct="1">
              <a:buFont typeface="Wingdings" pitchFamily="2" charset="2"/>
              <a:buNone/>
            </a:pPr>
            <a:r>
              <a:rPr lang="en-US" smtClean="0"/>
              <a:t>	</a:t>
            </a:r>
            <a:r>
              <a:rPr lang="en-US" sz="1800" smtClean="0">
                <a:solidFill>
                  <a:srgbClr val="008000"/>
                </a:solidFill>
                <a:latin typeface="Courier New" pitchFamily="49" charset="0"/>
              </a:rPr>
              <a:t>/* Function is called here */</a:t>
            </a:r>
          </a:p>
          <a:p>
            <a:pPr eaLnBrk="1" hangingPunct="1">
              <a:buFont typeface="Wingdings" pitchFamily="2" charset="2"/>
              <a:buNone/>
            </a:pPr>
            <a:r>
              <a:rPr lang="en-US" sz="1800" smtClean="0">
                <a:latin typeface="Courier New" pitchFamily="49" charset="0"/>
              </a:rPr>
              <a:t>	iResult = fnAdd(10, 15);</a:t>
            </a:r>
          </a:p>
          <a:p>
            <a:pPr eaLnBrk="1" hangingPunct="1">
              <a:buFont typeface="Wingdings" pitchFamily="2" charset="2"/>
              <a:buNone/>
            </a:pPr>
            <a:endParaRPr lang="en-US" sz="1800" smtClean="0">
              <a:latin typeface="Courier New" pitchFamily="49" charset="0"/>
            </a:endParaRPr>
          </a:p>
          <a:p>
            <a:pPr eaLnBrk="1" hangingPunct="1"/>
            <a:r>
              <a:rPr lang="en-US" smtClean="0"/>
              <a:t>The variables can also be sent as arguments to functions </a:t>
            </a:r>
          </a:p>
          <a:p>
            <a:pPr eaLnBrk="1" hangingPunct="1">
              <a:buFont typeface="Wingdings" pitchFamily="2" charset="2"/>
              <a:buNone/>
            </a:pPr>
            <a:r>
              <a:rPr lang="en-US" smtClean="0"/>
              <a:t>	</a:t>
            </a:r>
            <a:r>
              <a:rPr lang="en-US" sz="1800" smtClean="0">
                <a:latin typeface="Courier New" pitchFamily="49" charset="0"/>
              </a:rPr>
              <a:t>int iResult,iNumber1=10, iNumber2=20;</a:t>
            </a:r>
          </a:p>
          <a:p>
            <a:pPr eaLnBrk="1" hangingPunct="1">
              <a:buFont typeface="Wingdings" pitchFamily="2" charset="2"/>
              <a:buNone/>
            </a:pPr>
            <a:r>
              <a:rPr lang="en-US" sz="1800" smtClean="0">
                <a:solidFill>
                  <a:srgbClr val="0000FF"/>
                </a:solidFill>
                <a:latin typeface="Courier New" pitchFamily="49" charset="0"/>
              </a:rPr>
              <a:t>	</a:t>
            </a:r>
            <a:r>
              <a:rPr lang="en-US" sz="1800" smtClean="0">
                <a:solidFill>
                  <a:srgbClr val="008000"/>
                </a:solidFill>
                <a:latin typeface="Courier New" pitchFamily="49" charset="0"/>
              </a:rPr>
              <a:t>/* Function is called here */</a:t>
            </a:r>
          </a:p>
          <a:p>
            <a:pPr eaLnBrk="1" hangingPunct="1">
              <a:buFont typeface="Wingdings" pitchFamily="2" charset="2"/>
              <a:buNone/>
            </a:pPr>
            <a:r>
              <a:rPr lang="en-US" sz="1800" smtClean="0">
                <a:latin typeface="Courier New" pitchFamily="49" charset="0"/>
              </a:rPr>
              <a:t>	iResult = fnAdd(iNumber1, iNumber2);</a:t>
            </a:r>
          </a:p>
          <a:p>
            <a:pPr eaLnBrk="1" hangingPunct="1">
              <a:buFont typeface="Wingdings" pitchFamily="2" charset="2"/>
              <a:buNone/>
            </a:pPr>
            <a:endParaRPr lang="en-US" sz="1800" smtClean="0">
              <a:latin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247650" y="228600"/>
            <a:ext cx="9288463" cy="446088"/>
          </a:xfrm>
        </p:spPr>
        <p:txBody>
          <a:bodyPr/>
          <a:lstStyle/>
          <a:p>
            <a:pPr eaLnBrk="1" hangingPunct="1">
              <a:defRPr/>
            </a:pPr>
            <a:r>
              <a:rPr lang="en-US" smtClean="0"/>
              <a:t>Calling User-Defined Functions (2 of 2)</a:t>
            </a:r>
          </a:p>
        </p:txBody>
      </p:sp>
      <p:sp>
        <p:nvSpPr>
          <p:cNvPr id="54275" name="Rectangle 3"/>
          <p:cNvSpPr>
            <a:spLocks noGrp="1" noChangeArrowheads="1"/>
          </p:cNvSpPr>
          <p:nvPr>
            <p:ph type="body" idx="1"/>
          </p:nvPr>
        </p:nvSpPr>
        <p:spPr>
          <a:xfrm>
            <a:off x="330200" y="1349375"/>
            <a:ext cx="9245600" cy="5280025"/>
          </a:xfrm>
        </p:spPr>
        <p:txBody>
          <a:bodyPr/>
          <a:lstStyle/>
          <a:p>
            <a:pPr eaLnBrk="1" hangingPunct="1"/>
            <a:r>
              <a:rPr lang="en-US" smtClean="0"/>
              <a:t>Calling a function which does not return any value </a:t>
            </a:r>
          </a:p>
          <a:p>
            <a:pPr eaLnBrk="1" hangingPunct="1">
              <a:buFont typeface="Wingdings" pitchFamily="2" charset="2"/>
              <a:buNone/>
            </a:pPr>
            <a:r>
              <a:rPr lang="en-US" sz="2400" smtClean="0">
                <a:solidFill>
                  <a:srgbClr val="0000FF"/>
                </a:solidFill>
              </a:rPr>
              <a:t>	</a:t>
            </a:r>
            <a:r>
              <a:rPr lang="en-US" sz="1800" smtClean="0">
                <a:solidFill>
                  <a:srgbClr val="008000"/>
                </a:solidFill>
                <a:latin typeface="Courier New" pitchFamily="49" charset="0"/>
              </a:rPr>
              <a:t>/* Calling a function */</a:t>
            </a:r>
          </a:p>
          <a:p>
            <a:pPr eaLnBrk="1" hangingPunct="1">
              <a:buFont typeface="Wingdings" pitchFamily="2" charset="2"/>
              <a:buNone/>
            </a:pPr>
            <a:r>
              <a:rPr lang="en-US" sz="1800" smtClean="0">
                <a:solidFill>
                  <a:srgbClr val="0000FF"/>
                </a:solidFill>
                <a:latin typeface="Courier New" pitchFamily="49" charset="0"/>
              </a:rPr>
              <a:t>	</a:t>
            </a:r>
            <a:r>
              <a:rPr lang="en-US" sz="1800" smtClean="0">
                <a:latin typeface="Courier New" pitchFamily="49" charset="0"/>
              </a:rPr>
              <a:t>fnDisplayPattern(15);</a:t>
            </a:r>
          </a:p>
          <a:p>
            <a:pPr eaLnBrk="1" hangingPunct="1">
              <a:buFont typeface="Wingdings" pitchFamily="2" charset="2"/>
              <a:buNone/>
            </a:pPr>
            <a:endParaRPr lang="en-US" sz="1800" smtClean="0">
              <a:latin typeface="Courier New" pitchFamily="49" charset="0"/>
            </a:endParaRPr>
          </a:p>
          <a:p>
            <a:pPr eaLnBrk="1" hangingPunct="1"/>
            <a:r>
              <a:rPr lang="en-US" smtClean="0"/>
              <a:t>Calling a function that do not take any arguments and do not return anything </a:t>
            </a:r>
          </a:p>
          <a:p>
            <a:pPr eaLnBrk="1" hangingPunct="1">
              <a:buFont typeface="Wingdings" pitchFamily="2" charset="2"/>
              <a:buNone/>
            </a:pPr>
            <a:r>
              <a:rPr lang="en-US" smtClean="0"/>
              <a:t>	</a:t>
            </a:r>
            <a:r>
              <a:rPr lang="en-US" sz="1800" smtClean="0">
                <a:solidFill>
                  <a:srgbClr val="008000"/>
                </a:solidFill>
                <a:latin typeface="Courier New" pitchFamily="49" charset="0"/>
              </a:rPr>
              <a:t>/* Calling a function */</a:t>
            </a:r>
          </a:p>
          <a:p>
            <a:pPr eaLnBrk="1" hangingPunct="1">
              <a:buFont typeface="Wingdings" pitchFamily="2" charset="2"/>
              <a:buNone/>
            </a:pPr>
            <a:r>
              <a:rPr lang="en-US" sz="1800" smtClean="0">
                <a:latin typeface="Courier New" pitchFamily="49" charset="0"/>
              </a:rPr>
              <a:t>	fnCompanyNameDisplay();</a:t>
            </a:r>
          </a:p>
          <a:p>
            <a:pPr eaLnBrk="1" hangingPunct="1">
              <a:buFont typeface="Wingdings" pitchFamily="2" charset="2"/>
              <a:buNone/>
            </a:pPr>
            <a:endParaRPr lang="en-US" sz="1800" smtClean="0">
              <a:latin typeface="Courier New" pitchFamily="49" charset="0"/>
            </a:endParaRP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AutoShape 7"/>
          <p:cNvSpPr>
            <a:spLocks noChangeArrowheads="1"/>
          </p:cNvSpPr>
          <p:nvPr/>
        </p:nvSpPr>
        <p:spPr bwMode="auto">
          <a:xfrm>
            <a:off x="8001000" y="4267200"/>
            <a:ext cx="1676400" cy="914400"/>
          </a:xfrm>
          <a:prstGeom prst="wedgeRectCallout">
            <a:avLst>
              <a:gd name="adj1" fmla="val -147423"/>
              <a:gd name="adj2" fmla="val -48303"/>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w="12700">
            <a:solidFill>
              <a:schemeClr val="tx1"/>
            </a:solidFill>
            <a:miter lim="800000"/>
            <a:headEnd/>
            <a:tailEnd/>
          </a:ln>
          <a:effectLst>
            <a:glow rad="101600">
              <a:srgbClr val="008000">
                <a:alpha val="40000"/>
              </a:srgbClr>
            </a:glow>
          </a:effectLst>
        </p:spPr>
        <p:txBody>
          <a:bodyPr anchor="ctr"/>
          <a:lstStyle/>
          <a:p>
            <a:pPr algn="ctr" eaLnBrk="0" hangingPunct="0">
              <a:defRPr/>
            </a:pPr>
            <a:r>
              <a:rPr lang="en-US" sz="2000" dirty="0"/>
              <a:t>Function Definition</a:t>
            </a:r>
          </a:p>
        </p:txBody>
      </p:sp>
      <p:sp>
        <p:nvSpPr>
          <p:cNvPr id="264194" name="Rectangle 2"/>
          <p:cNvSpPr>
            <a:spLocks noGrp="1" noChangeArrowheads="1"/>
          </p:cNvSpPr>
          <p:nvPr>
            <p:ph type="title"/>
          </p:nvPr>
        </p:nvSpPr>
        <p:spPr>
          <a:xfrm>
            <a:off x="247650" y="249238"/>
            <a:ext cx="9288463" cy="512762"/>
          </a:xfrm>
        </p:spPr>
        <p:txBody>
          <a:bodyPr/>
          <a:lstStyle/>
          <a:p>
            <a:pPr eaLnBrk="1" hangingPunct="1">
              <a:defRPr/>
            </a:pPr>
            <a:r>
              <a:rPr lang="en-US" smtClean="0"/>
              <a:t>Function Terminologies</a:t>
            </a:r>
          </a:p>
        </p:txBody>
      </p:sp>
      <p:sp>
        <p:nvSpPr>
          <p:cNvPr id="38915" name="AutoShape 4"/>
          <p:cNvSpPr>
            <a:spLocks noChangeArrowheads="1"/>
          </p:cNvSpPr>
          <p:nvPr/>
        </p:nvSpPr>
        <p:spPr bwMode="auto">
          <a:xfrm>
            <a:off x="5943600" y="914400"/>
            <a:ext cx="3302000" cy="457200"/>
          </a:xfrm>
          <a:prstGeom prst="wedgeRectCallout">
            <a:avLst>
              <a:gd name="adj1" fmla="val -125341"/>
              <a:gd name="adj2" fmla="val 70507"/>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w="12700">
            <a:solidFill>
              <a:schemeClr val="tx1"/>
            </a:solidFill>
            <a:miter lim="800000"/>
            <a:headEnd/>
            <a:tailEnd/>
          </a:ln>
          <a:effectLst>
            <a:glow rad="101600">
              <a:srgbClr val="008000">
                <a:alpha val="40000"/>
              </a:srgbClr>
            </a:glow>
          </a:effectLst>
        </p:spPr>
        <p:txBody>
          <a:bodyPr anchor="ctr"/>
          <a:lstStyle/>
          <a:p>
            <a:pPr algn="ctr" eaLnBrk="0" hangingPunct="0">
              <a:defRPr/>
            </a:pPr>
            <a:r>
              <a:rPr lang="en-US" sz="2000"/>
              <a:t>Function Prototype</a:t>
            </a:r>
          </a:p>
        </p:txBody>
      </p:sp>
      <p:sp>
        <p:nvSpPr>
          <p:cNvPr id="38916" name="AutoShape 5"/>
          <p:cNvSpPr>
            <a:spLocks noChangeArrowheads="1"/>
          </p:cNvSpPr>
          <p:nvPr/>
        </p:nvSpPr>
        <p:spPr bwMode="auto">
          <a:xfrm>
            <a:off x="7442200" y="3048000"/>
            <a:ext cx="2006600" cy="914400"/>
          </a:xfrm>
          <a:prstGeom prst="wedgeRectCallout">
            <a:avLst>
              <a:gd name="adj1" fmla="val -166810"/>
              <a:gd name="adj2" fmla="val -93538"/>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w="12700">
            <a:solidFill>
              <a:schemeClr val="tx1"/>
            </a:solidFill>
            <a:miter lim="800000"/>
            <a:headEnd/>
            <a:tailEnd/>
          </a:ln>
          <a:effectLst>
            <a:glow rad="101600">
              <a:srgbClr val="008000">
                <a:alpha val="40000"/>
              </a:srgbClr>
            </a:glow>
          </a:effectLst>
        </p:spPr>
        <p:txBody>
          <a:bodyPr anchor="ctr"/>
          <a:lstStyle/>
          <a:p>
            <a:pPr algn="ctr" eaLnBrk="0" hangingPunct="0">
              <a:defRPr/>
            </a:pPr>
            <a:r>
              <a:rPr lang="en-US" sz="2000"/>
              <a:t>Function Call Statement</a:t>
            </a:r>
          </a:p>
        </p:txBody>
      </p:sp>
      <p:sp>
        <p:nvSpPr>
          <p:cNvPr id="55308" name="AutoShape 6"/>
          <p:cNvSpPr>
            <a:spLocks/>
          </p:cNvSpPr>
          <p:nvPr/>
        </p:nvSpPr>
        <p:spPr bwMode="auto">
          <a:xfrm>
            <a:off x="7470775" y="3962400"/>
            <a:ext cx="412750" cy="1219200"/>
          </a:xfrm>
          <a:prstGeom prst="rightBrace">
            <a:avLst>
              <a:gd name="adj1" fmla="val 24615"/>
              <a:gd name="adj2" fmla="val 50000"/>
            </a:avLst>
          </a:prstGeom>
          <a:noFill/>
          <a:ln w="38100">
            <a:solidFill>
              <a:schemeClr val="tx1"/>
            </a:solidFill>
            <a:round/>
            <a:headEnd/>
            <a:tailEnd/>
          </a:ln>
        </p:spPr>
        <p:txBody>
          <a:bodyPr wrap="none" anchor="ctr"/>
          <a:lstStyle/>
          <a:p>
            <a:endParaRPr lang="en-US"/>
          </a:p>
        </p:txBody>
      </p:sp>
      <p:sp>
        <p:nvSpPr>
          <p:cNvPr id="55309" name="AutoShape 8"/>
          <p:cNvSpPr>
            <a:spLocks/>
          </p:cNvSpPr>
          <p:nvPr/>
        </p:nvSpPr>
        <p:spPr bwMode="auto">
          <a:xfrm>
            <a:off x="7470775" y="1981200"/>
            <a:ext cx="363538" cy="1066800"/>
          </a:xfrm>
          <a:prstGeom prst="rightBrace">
            <a:avLst>
              <a:gd name="adj1" fmla="val 24454"/>
              <a:gd name="adj2" fmla="val 50000"/>
            </a:avLst>
          </a:prstGeom>
          <a:noFill/>
          <a:ln w="38100">
            <a:solidFill>
              <a:schemeClr val="tx1"/>
            </a:solidFill>
            <a:round/>
            <a:headEnd/>
            <a:tailEnd/>
          </a:ln>
        </p:spPr>
        <p:txBody>
          <a:bodyPr wrap="none" anchor="ctr"/>
          <a:lstStyle/>
          <a:p>
            <a:endParaRPr lang="en-US"/>
          </a:p>
        </p:txBody>
      </p:sp>
      <p:sp>
        <p:nvSpPr>
          <p:cNvPr id="38920" name="AutoShape 9"/>
          <p:cNvSpPr>
            <a:spLocks noChangeArrowheads="1"/>
          </p:cNvSpPr>
          <p:nvPr/>
        </p:nvSpPr>
        <p:spPr bwMode="auto">
          <a:xfrm>
            <a:off x="457200" y="1752600"/>
            <a:ext cx="2184400" cy="304800"/>
          </a:xfrm>
          <a:prstGeom prst="wedgeRectCallout">
            <a:avLst>
              <a:gd name="adj1" fmla="val 49320"/>
              <a:gd name="adj2" fmla="val 211789"/>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w="12700">
            <a:solidFill>
              <a:schemeClr val="tx1"/>
            </a:solidFill>
            <a:miter lim="800000"/>
            <a:headEnd/>
            <a:tailEnd/>
          </a:ln>
          <a:effectLst>
            <a:glow rad="101600">
              <a:srgbClr val="008000">
                <a:alpha val="40000"/>
              </a:srgbClr>
            </a:glow>
          </a:effectLst>
        </p:spPr>
        <p:txBody>
          <a:bodyPr anchor="ctr"/>
          <a:lstStyle/>
          <a:p>
            <a:pPr algn="ctr" eaLnBrk="0" hangingPunct="0">
              <a:defRPr/>
            </a:pPr>
            <a:r>
              <a:rPr lang="en-US" sz="2000" dirty="0"/>
              <a:t>Calling Function</a:t>
            </a:r>
          </a:p>
        </p:txBody>
      </p:sp>
      <p:sp>
        <p:nvSpPr>
          <p:cNvPr id="38921" name="AutoShape 10"/>
          <p:cNvSpPr>
            <a:spLocks noChangeArrowheads="1"/>
          </p:cNvSpPr>
          <p:nvPr/>
        </p:nvSpPr>
        <p:spPr bwMode="auto">
          <a:xfrm>
            <a:off x="228600" y="3505200"/>
            <a:ext cx="2228850" cy="609600"/>
          </a:xfrm>
          <a:prstGeom prst="wedgeRectCallout">
            <a:avLst>
              <a:gd name="adj1" fmla="val 61790"/>
              <a:gd name="adj2" fmla="val 76287"/>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w="12700">
            <a:solidFill>
              <a:schemeClr val="tx1"/>
            </a:solidFill>
            <a:miter lim="800000"/>
            <a:headEnd/>
            <a:tailEnd/>
          </a:ln>
          <a:effectLst>
            <a:glow rad="101600">
              <a:srgbClr val="008000">
                <a:alpha val="40000"/>
              </a:srgbClr>
            </a:glow>
          </a:effectLst>
        </p:spPr>
        <p:txBody>
          <a:bodyPr anchor="ctr"/>
          <a:lstStyle/>
          <a:p>
            <a:pPr algn="ctr" eaLnBrk="0" hangingPunct="0">
              <a:defRPr/>
            </a:pPr>
            <a:r>
              <a:rPr lang="en-US" sz="2000"/>
              <a:t>Called Function</a:t>
            </a:r>
          </a:p>
        </p:txBody>
      </p:sp>
      <p:sp>
        <p:nvSpPr>
          <p:cNvPr id="55316" name="Rectangle 11"/>
          <p:cNvSpPr>
            <a:spLocks noChangeArrowheads="1"/>
          </p:cNvSpPr>
          <p:nvPr/>
        </p:nvSpPr>
        <p:spPr bwMode="auto">
          <a:xfrm>
            <a:off x="2517775" y="1455738"/>
            <a:ext cx="4953000" cy="4030662"/>
          </a:xfrm>
          <a:prstGeom prst="rect">
            <a:avLst/>
          </a:prstGeom>
          <a:solidFill>
            <a:srgbClr val="AFAFAF">
              <a:alpha val="20000"/>
            </a:srgbClr>
          </a:solidFill>
          <a:ln w="12700">
            <a:solidFill>
              <a:schemeClr val="tx1"/>
            </a:solidFill>
            <a:miter lim="800000"/>
            <a:headEnd/>
            <a:tailEnd/>
          </a:ln>
        </p:spPr>
        <p:txBody>
          <a:bodyPr lIns="0" tIns="0"/>
          <a:lstStyle/>
          <a:p>
            <a:pPr marL="342900" indent="-234950">
              <a:spcBef>
                <a:spcPct val="20000"/>
              </a:spcBef>
              <a:buClr>
                <a:srgbClr val="003366"/>
              </a:buClr>
              <a:buFont typeface="Wingdings" pitchFamily="2" charset="2"/>
              <a:buNone/>
            </a:pPr>
            <a:r>
              <a:rPr lang="en-US" sz="1800">
                <a:solidFill>
                  <a:srgbClr val="000000"/>
                </a:solidFill>
                <a:latin typeface="Courier New" pitchFamily="49" charset="0"/>
              </a:rPr>
              <a:t>void fnDisplay() ;</a:t>
            </a:r>
          </a:p>
          <a:p>
            <a:pPr marL="342900" indent="-234950">
              <a:spcBef>
                <a:spcPct val="20000"/>
              </a:spcBef>
              <a:buClr>
                <a:srgbClr val="003366"/>
              </a:buClr>
              <a:buFont typeface="Wingdings" pitchFamily="2" charset="2"/>
              <a:buNone/>
            </a:pPr>
            <a:endParaRPr lang="en-US" sz="1800">
              <a:solidFill>
                <a:srgbClr val="000000"/>
              </a:solidFill>
              <a:latin typeface="Courier New" pitchFamily="49" charset="0"/>
            </a:endParaRPr>
          </a:p>
          <a:p>
            <a:pPr marL="342900" indent="-234950">
              <a:spcBef>
                <a:spcPct val="20000"/>
              </a:spcBef>
              <a:buClr>
                <a:srgbClr val="003366"/>
              </a:buClr>
              <a:buFont typeface="Wingdings" pitchFamily="2" charset="2"/>
              <a:buNone/>
            </a:pPr>
            <a:r>
              <a:rPr lang="en-US" sz="1800">
                <a:solidFill>
                  <a:srgbClr val="000000"/>
                </a:solidFill>
                <a:latin typeface="Courier New" pitchFamily="49" charset="0"/>
              </a:rPr>
              <a:t>int main(int argc, char **argv){</a:t>
            </a:r>
          </a:p>
          <a:p>
            <a:pPr marL="342900" indent="-234950">
              <a:spcBef>
                <a:spcPct val="20000"/>
              </a:spcBef>
              <a:buClr>
                <a:srgbClr val="003366"/>
              </a:buClr>
              <a:buFont typeface="Wingdings" pitchFamily="2" charset="2"/>
              <a:buNone/>
            </a:pPr>
            <a:r>
              <a:rPr lang="en-US" sz="1800">
                <a:solidFill>
                  <a:srgbClr val="000000"/>
                </a:solidFill>
                <a:latin typeface="Courier New" pitchFamily="49" charset="0"/>
              </a:rPr>
              <a:t>		fnDisplay();</a:t>
            </a:r>
          </a:p>
          <a:p>
            <a:pPr marL="342900" indent="-234950">
              <a:spcBef>
                <a:spcPct val="20000"/>
              </a:spcBef>
              <a:buClr>
                <a:srgbClr val="003366"/>
              </a:buClr>
              <a:buFont typeface="Wingdings" pitchFamily="2" charset="2"/>
              <a:buNone/>
            </a:pPr>
            <a:r>
              <a:rPr lang="en-US" sz="1800">
                <a:solidFill>
                  <a:srgbClr val="000000"/>
                </a:solidFill>
                <a:latin typeface="Courier New" pitchFamily="49" charset="0"/>
              </a:rPr>
              <a:t>		return 0;</a:t>
            </a:r>
          </a:p>
          <a:p>
            <a:pPr marL="342900" indent="-234950">
              <a:spcBef>
                <a:spcPct val="20000"/>
              </a:spcBef>
              <a:buClr>
                <a:srgbClr val="003366"/>
              </a:buClr>
              <a:buFont typeface="Wingdings" pitchFamily="2" charset="2"/>
              <a:buNone/>
            </a:pPr>
            <a:r>
              <a:rPr lang="en-US" sz="1800">
                <a:solidFill>
                  <a:srgbClr val="000000"/>
                </a:solidFill>
                <a:latin typeface="Courier New" pitchFamily="49" charset="0"/>
              </a:rPr>
              <a:t>}</a:t>
            </a:r>
          </a:p>
          <a:p>
            <a:pPr marL="342900" indent="-234950">
              <a:spcBef>
                <a:spcPct val="20000"/>
              </a:spcBef>
              <a:buClr>
                <a:srgbClr val="003366"/>
              </a:buClr>
              <a:buFont typeface="Wingdings" pitchFamily="2" charset="2"/>
              <a:buNone/>
            </a:pPr>
            <a:endParaRPr lang="en-US" sz="1800">
              <a:solidFill>
                <a:srgbClr val="000000"/>
              </a:solidFill>
              <a:latin typeface="Courier New" pitchFamily="49" charset="0"/>
            </a:endParaRPr>
          </a:p>
          <a:p>
            <a:pPr marL="342900" indent="-234950">
              <a:spcBef>
                <a:spcPct val="20000"/>
              </a:spcBef>
              <a:buClr>
                <a:srgbClr val="003366"/>
              </a:buClr>
              <a:buFont typeface="Wingdings" pitchFamily="2" charset="2"/>
              <a:buNone/>
            </a:pPr>
            <a:r>
              <a:rPr lang="en-US" sz="1800">
                <a:solidFill>
                  <a:srgbClr val="000000"/>
                </a:solidFill>
                <a:latin typeface="Courier New" pitchFamily="49" charset="0"/>
              </a:rPr>
              <a:t>void fnDisplay(){</a:t>
            </a:r>
          </a:p>
          <a:p>
            <a:pPr marL="342900" indent="-234950">
              <a:spcBef>
                <a:spcPct val="20000"/>
              </a:spcBef>
              <a:buClr>
                <a:srgbClr val="003366"/>
              </a:buClr>
              <a:buFont typeface="Wingdings" pitchFamily="2" charset="2"/>
              <a:buNone/>
            </a:pPr>
            <a:r>
              <a:rPr lang="en-US" sz="1800">
                <a:solidFill>
                  <a:srgbClr val="000000"/>
                </a:solidFill>
                <a:latin typeface="Courier New" pitchFamily="49" charset="0"/>
              </a:rPr>
              <a:t>		printf(“Hello World”);</a:t>
            </a:r>
          </a:p>
          <a:p>
            <a:pPr marL="342900" indent="-234950">
              <a:spcBef>
                <a:spcPct val="20000"/>
              </a:spcBef>
              <a:buClr>
                <a:srgbClr val="003366"/>
              </a:buClr>
              <a:buFont typeface="Wingdings" pitchFamily="2" charset="2"/>
              <a:buNone/>
            </a:pPr>
            <a:r>
              <a:rPr lang="en-US" sz="180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247650" y="152400"/>
            <a:ext cx="9410700" cy="609600"/>
          </a:xfrm>
        </p:spPr>
        <p:txBody>
          <a:bodyPr/>
          <a:lstStyle/>
          <a:p>
            <a:pPr eaLnBrk="1" hangingPunct="1">
              <a:defRPr/>
            </a:pPr>
            <a:r>
              <a:rPr lang="en-US" smtClean="0"/>
              <a:t>Formal and Actual Parameters</a:t>
            </a:r>
          </a:p>
        </p:txBody>
      </p:sp>
      <p:sp>
        <p:nvSpPr>
          <p:cNvPr id="58371" name="Rectangle 3"/>
          <p:cNvSpPr>
            <a:spLocks noGrp="1" noChangeArrowheads="1"/>
          </p:cNvSpPr>
          <p:nvPr>
            <p:ph type="body" idx="1"/>
          </p:nvPr>
        </p:nvSpPr>
        <p:spPr>
          <a:xfrm>
            <a:off x="247650" y="1219200"/>
            <a:ext cx="9328150" cy="4868863"/>
          </a:xfrm>
        </p:spPr>
        <p:txBody>
          <a:bodyPr/>
          <a:lstStyle/>
          <a:p>
            <a:pPr eaLnBrk="1" hangingPunct="1"/>
            <a:r>
              <a:rPr lang="en-US" smtClean="0"/>
              <a:t>The variables declared in the function header are called as </a:t>
            </a:r>
            <a:r>
              <a:rPr lang="en-US" b="1" smtClean="0"/>
              <a:t>formal parameters</a:t>
            </a:r>
            <a:r>
              <a:rPr lang="en-US" smtClean="0"/>
              <a:t> </a:t>
            </a:r>
          </a:p>
          <a:p>
            <a:pPr eaLnBrk="1" hangingPunct="1">
              <a:buFont typeface="Wingdings" pitchFamily="2" charset="2"/>
              <a:buNone/>
            </a:pPr>
            <a:endParaRPr lang="en-US" smtClean="0"/>
          </a:p>
          <a:p>
            <a:pPr eaLnBrk="1" hangingPunct="1"/>
            <a:r>
              <a:rPr lang="en-US" smtClean="0"/>
              <a:t>The variables or constants that are passed in the function call are called as </a:t>
            </a:r>
            <a:r>
              <a:rPr lang="en-US" b="1" smtClean="0"/>
              <a:t>actual</a:t>
            </a:r>
            <a:r>
              <a:rPr lang="en-US" smtClean="0"/>
              <a:t> </a:t>
            </a:r>
            <a:r>
              <a:rPr lang="en-US" b="1" smtClean="0"/>
              <a:t>parameters</a:t>
            </a:r>
            <a:r>
              <a:rPr lang="en-US" smtClean="0"/>
              <a:t> </a:t>
            </a:r>
          </a:p>
          <a:p>
            <a:pPr eaLnBrk="1" hangingPunct="1">
              <a:buFont typeface="Wingdings" pitchFamily="2" charset="2"/>
              <a:buNone/>
            </a:pPr>
            <a:endParaRPr lang="en-US" smtClean="0"/>
          </a:p>
          <a:p>
            <a:pPr eaLnBrk="1" hangingPunct="1"/>
            <a:r>
              <a:rPr lang="en-US" smtClean="0"/>
              <a:t>The formal parameter names and actual parameters names can be the same or different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330200" y="152400"/>
            <a:ext cx="9288463" cy="512763"/>
          </a:xfrm>
        </p:spPr>
        <p:txBody>
          <a:bodyPr/>
          <a:lstStyle/>
          <a:p>
            <a:pPr eaLnBrk="1" hangingPunct="1">
              <a:defRPr/>
            </a:pPr>
            <a:r>
              <a:rPr lang="en-US" smtClean="0"/>
              <a:t>Functions – Example (1 of 2)</a:t>
            </a:r>
          </a:p>
        </p:txBody>
      </p:sp>
      <p:sp>
        <p:nvSpPr>
          <p:cNvPr id="43011" name="AutoShape 4"/>
          <p:cNvSpPr>
            <a:spLocks noChangeArrowheads="1"/>
          </p:cNvSpPr>
          <p:nvPr/>
        </p:nvSpPr>
        <p:spPr bwMode="auto">
          <a:xfrm>
            <a:off x="5118100" y="5562600"/>
            <a:ext cx="2806700" cy="533400"/>
          </a:xfrm>
          <a:prstGeom prst="wedgeRectCallout">
            <a:avLst>
              <a:gd name="adj1" fmla="val -43692"/>
              <a:gd name="adj2" fmla="val -345711"/>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2700">
            <a:solidFill>
              <a:schemeClr val="tx1"/>
            </a:solidFill>
            <a:miter lim="800000"/>
            <a:headEnd/>
            <a:tailEnd/>
          </a:ln>
          <a:effectLst>
            <a:glow rad="101600">
              <a:srgbClr val="008000">
                <a:alpha val="40000"/>
              </a:srgbClr>
            </a:glow>
          </a:effectLst>
        </p:spPr>
        <p:txBody>
          <a:bodyPr anchor="ctr"/>
          <a:lstStyle/>
          <a:p>
            <a:pPr algn="ctr" eaLnBrk="0" hangingPunct="0">
              <a:defRPr/>
            </a:pPr>
            <a:r>
              <a:rPr lang="en-US" sz="2000" b="1"/>
              <a:t>Actual Arguments</a:t>
            </a:r>
          </a:p>
        </p:txBody>
      </p:sp>
      <p:sp>
        <p:nvSpPr>
          <p:cNvPr id="43012" name="AutoShape 7"/>
          <p:cNvSpPr>
            <a:spLocks noChangeArrowheads="1"/>
          </p:cNvSpPr>
          <p:nvPr/>
        </p:nvSpPr>
        <p:spPr bwMode="auto">
          <a:xfrm>
            <a:off x="6553200" y="1447800"/>
            <a:ext cx="2806700" cy="533400"/>
          </a:xfrm>
          <a:prstGeom prst="wedgeRectCallout">
            <a:avLst>
              <a:gd name="adj1" fmla="val -78448"/>
              <a:gd name="adj2" fmla="val 114059"/>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2700">
            <a:solidFill>
              <a:schemeClr val="tx1"/>
            </a:solidFill>
            <a:miter lim="800000"/>
            <a:headEnd/>
            <a:tailEnd/>
          </a:ln>
          <a:effectLst>
            <a:glow rad="101600">
              <a:srgbClr val="008000">
                <a:alpha val="40000"/>
              </a:srgbClr>
            </a:glow>
          </a:effectLst>
        </p:spPr>
        <p:txBody>
          <a:bodyPr anchor="ctr"/>
          <a:lstStyle/>
          <a:p>
            <a:pPr algn="ctr" eaLnBrk="0" hangingPunct="0">
              <a:defRPr/>
            </a:pPr>
            <a:r>
              <a:rPr lang="en-US" sz="2000" b="1"/>
              <a:t>Function Prototype</a:t>
            </a:r>
          </a:p>
        </p:txBody>
      </p:sp>
      <p:sp>
        <p:nvSpPr>
          <p:cNvPr id="59401" name="Rectangle 8"/>
          <p:cNvSpPr>
            <a:spLocks noChangeArrowheads="1"/>
          </p:cNvSpPr>
          <p:nvPr/>
        </p:nvSpPr>
        <p:spPr bwMode="auto">
          <a:xfrm>
            <a:off x="330200" y="2209800"/>
            <a:ext cx="9328150" cy="2971800"/>
          </a:xfrm>
          <a:prstGeom prst="rect">
            <a:avLst/>
          </a:prstGeom>
          <a:solidFill>
            <a:srgbClr val="AFAFAF">
              <a:alpha val="20000"/>
            </a:srgbClr>
          </a:solidFill>
          <a:ln w="12700">
            <a:solidFill>
              <a:schemeClr val="tx1"/>
            </a:solidFill>
            <a:miter lim="800000"/>
            <a:headEnd/>
            <a:tailEnd/>
          </a:ln>
        </p:spPr>
        <p:txBody>
          <a:bodyPr lIns="0" tIns="0"/>
          <a:lstStyle/>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int fnAdd(int iNumber1, int iNumber2);</a:t>
            </a:r>
          </a:p>
          <a:p>
            <a:pPr marL="342900" indent="-163513">
              <a:spcBef>
                <a:spcPct val="20000"/>
              </a:spcBef>
              <a:buClr>
                <a:srgbClr val="003366"/>
              </a:buClr>
              <a:buFont typeface="Wingdings" pitchFamily="2" charset="2"/>
              <a:buNone/>
            </a:pPr>
            <a:endParaRPr lang="en-US" sz="1800">
              <a:solidFill>
                <a:srgbClr val="000000"/>
              </a:solidFill>
              <a:latin typeface="Courier New" pitchFamily="49" charset="0"/>
            </a:endParaRP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int main(int argc, char **argv) {</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	int iResult,iValue1=5, iValue2=10;</a:t>
            </a:r>
          </a:p>
          <a:p>
            <a:pPr marL="342900" indent="-163513">
              <a:spcBef>
                <a:spcPct val="20000"/>
              </a:spcBef>
              <a:buClr>
                <a:srgbClr val="003366"/>
              </a:buClr>
              <a:buFont typeface="Wingdings" pitchFamily="2" charset="2"/>
              <a:buNone/>
            </a:pPr>
            <a:r>
              <a:rPr lang="en-US" sz="1800">
                <a:solidFill>
                  <a:srgbClr val="008000"/>
                </a:solidFill>
                <a:latin typeface="Courier New" pitchFamily="49" charset="0"/>
              </a:rPr>
              <a:t>	/* Function is called here */</a:t>
            </a:r>
          </a:p>
          <a:p>
            <a:pPr marL="342900" indent="-163513">
              <a:spcBef>
                <a:spcPct val="20000"/>
              </a:spcBef>
              <a:buClr>
                <a:srgbClr val="003366"/>
              </a:buClr>
              <a:buFont typeface="Wingdings" pitchFamily="2" charset="2"/>
              <a:buNone/>
            </a:pPr>
            <a:r>
              <a:rPr lang="en-US" sz="1800">
                <a:solidFill>
                  <a:srgbClr val="008000"/>
                </a:solidFill>
                <a:latin typeface="Courier New" pitchFamily="49" charset="0"/>
              </a:rPr>
              <a:t>	</a:t>
            </a:r>
            <a:r>
              <a:rPr lang="en-US" sz="1800">
                <a:solidFill>
                  <a:srgbClr val="000000"/>
                </a:solidFill>
                <a:latin typeface="Courier New" pitchFamily="49" charset="0"/>
              </a:rPr>
              <a:t>iResult = fnAdd(iValue1, iValue2);</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 	printf(“Sum of %d and %d is %d\n”,iValue1, iValue2,iResult); </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	return 0;</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330200" y="152400"/>
            <a:ext cx="9288463" cy="512763"/>
          </a:xfrm>
        </p:spPr>
        <p:txBody>
          <a:bodyPr/>
          <a:lstStyle/>
          <a:p>
            <a:pPr eaLnBrk="1" hangingPunct="1">
              <a:defRPr/>
            </a:pPr>
            <a:r>
              <a:rPr lang="en-US" smtClean="0"/>
              <a:t>Functions – Example (2 of 2)</a:t>
            </a:r>
          </a:p>
        </p:txBody>
      </p:sp>
      <p:sp>
        <p:nvSpPr>
          <p:cNvPr id="44035" name="AutoShape 5"/>
          <p:cNvSpPr>
            <a:spLocks noChangeArrowheads="1"/>
          </p:cNvSpPr>
          <p:nvPr/>
        </p:nvSpPr>
        <p:spPr bwMode="auto">
          <a:xfrm>
            <a:off x="2438400" y="5334000"/>
            <a:ext cx="2724150" cy="457200"/>
          </a:xfrm>
          <a:prstGeom prst="wedgeRectCallout">
            <a:avLst>
              <a:gd name="adj1" fmla="val -52055"/>
              <a:gd name="adj2" fmla="val -349571"/>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2700">
            <a:solidFill>
              <a:schemeClr val="tx1"/>
            </a:solidFill>
            <a:miter lim="800000"/>
            <a:headEnd/>
            <a:tailEnd/>
          </a:ln>
          <a:effectLst>
            <a:glow rad="101600">
              <a:srgbClr val="008000">
                <a:alpha val="40000"/>
              </a:srgbClr>
            </a:glow>
          </a:effectLst>
        </p:spPr>
        <p:txBody>
          <a:bodyPr anchor="ctr"/>
          <a:lstStyle/>
          <a:p>
            <a:pPr algn="ctr" eaLnBrk="0" hangingPunct="0">
              <a:defRPr/>
            </a:pPr>
            <a:r>
              <a:rPr lang="en-US" sz="2000" b="1"/>
              <a:t>Return value</a:t>
            </a:r>
          </a:p>
        </p:txBody>
      </p:sp>
      <p:sp>
        <p:nvSpPr>
          <p:cNvPr id="44036" name="AutoShape 6"/>
          <p:cNvSpPr>
            <a:spLocks noChangeArrowheads="1"/>
          </p:cNvSpPr>
          <p:nvPr/>
        </p:nvSpPr>
        <p:spPr bwMode="auto">
          <a:xfrm>
            <a:off x="6026150" y="1143000"/>
            <a:ext cx="2806700" cy="533400"/>
          </a:xfrm>
          <a:prstGeom prst="wedgeRectCallout">
            <a:avLst>
              <a:gd name="adj1" fmla="val -92640"/>
              <a:gd name="adj2" fmla="val 214812"/>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2700">
            <a:solidFill>
              <a:schemeClr val="tx1"/>
            </a:solidFill>
            <a:miter lim="800000"/>
            <a:headEnd/>
            <a:tailEnd/>
          </a:ln>
          <a:effectLst>
            <a:glow rad="101600">
              <a:srgbClr val="008000">
                <a:alpha val="40000"/>
              </a:srgbClr>
            </a:glow>
          </a:effectLst>
        </p:spPr>
        <p:txBody>
          <a:bodyPr anchor="ctr"/>
          <a:lstStyle/>
          <a:p>
            <a:pPr algn="ctr" eaLnBrk="0" hangingPunct="0">
              <a:defRPr/>
            </a:pPr>
            <a:r>
              <a:rPr lang="en-US" sz="2000" b="1" dirty="0"/>
              <a:t>Formal Arguments</a:t>
            </a:r>
          </a:p>
        </p:txBody>
      </p:sp>
      <p:sp>
        <p:nvSpPr>
          <p:cNvPr id="60425" name="Rectangle 7"/>
          <p:cNvSpPr>
            <a:spLocks noChangeArrowheads="1"/>
          </p:cNvSpPr>
          <p:nvPr/>
        </p:nvSpPr>
        <p:spPr bwMode="auto">
          <a:xfrm>
            <a:off x="330200" y="2133600"/>
            <a:ext cx="8667750" cy="2971800"/>
          </a:xfrm>
          <a:prstGeom prst="rect">
            <a:avLst/>
          </a:prstGeom>
          <a:solidFill>
            <a:srgbClr val="AFAFAF">
              <a:alpha val="20000"/>
            </a:srgbClr>
          </a:solidFill>
          <a:ln w="12700">
            <a:solidFill>
              <a:schemeClr val="tx1"/>
            </a:solidFill>
            <a:miter lim="800000"/>
            <a:headEnd/>
            <a:tailEnd/>
          </a:ln>
        </p:spPr>
        <p:txBody>
          <a:bodyPr lIns="0" tIns="0"/>
          <a:lstStyle/>
          <a:p>
            <a:pPr marL="342900" indent="-234950">
              <a:spcBef>
                <a:spcPct val="20000"/>
              </a:spcBef>
              <a:buClr>
                <a:srgbClr val="003366"/>
              </a:buClr>
              <a:buFont typeface="Wingdings" pitchFamily="2" charset="2"/>
              <a:buNone/>
            </a:pPr>
            <a:r>
              <a:rPr lang="en-US" sz="1800">
                <a:solidFill>
                  <a:srgbClr val="008000"/>
                </a:solidFill>
                <a:latin typeface="Courier New" pitchFamily="49" charset="0"/>
              </a:rPr>
              <a:t>/* Function to add two integers */</a:t>
            </a:r>
          </a:p>
          <a:p>
            <a:pPr marL="342900" indent="-234950">
              <a:spcBef>
                <a:spcPct val="20000"/>
              </a:spcBef>
              <a:buClr>
                <a:srgbClr val="003366"/>
              </a:buClr>
              <a:buFont typeface="Wingdings" pitchFamily="2" charset="2"/>
              <a:buNone/>
            </a:pPr>
            <a:r>
              <a:rPr lang="en-US" sz="1800">
                <a:solidFill>
                  <a:srgbClr val="000000"/>
                </a:solidFill>
                <a:latin typeface="Courier New" pitchFamily="49" charset="0"/>
              </a:rPr>
              <a:t>int fnAdd(int iNumber1, int iNumber2){</a:t>
            </a:r>
          </a:p>
          <a:p>
            <a:pPr marL="342900" indent="-234950">
              <a:spcBef>
                <a:spcPct val="20000"/>
              </a:spcBef>
              <a:buClr>
                <a:srgbClr val="003366"/>
              </a:buClr>
              <a:buFont typeface="Wingdings" pitchFamily="2" charset="2"/>
              <a:buNone/>
            </a:pPr>
            <a:r>
              <a:rPr lang="en-US" sz="1800">
                <a:solidFill>
                  <a:srgbClr val="008000"/>
                </a:solidFill>
                <a:latin typeface="Courier New" pitchFamily="49" charset="0"/>
              </a:rPr>
              <a:t>	 /* Local variable declaration*/</a:t>
            </a:r>
          </a:p>
          <a:p>
            <a:pPr marL="342900" indent="-234950">
              <a:spcBef>
                <a:spcPct val="20000"/>
              </a:spcBef>
              <a:buClr>
                <a:srgbClr val="003366"/>
              </a:buClr>
              <a:buFont typeface="Wingdings" pitchFamily="2" charset="2"/>
              <a:buNone/>
            </a:pPr>
            <a:r>
              <a:rPr lang="en-US" sz="1800">
                <a:solidFill>
                  <a:srgbClr val="008000"/>
                </a:solidFill>
                <a:latin typeface="Courier New" pitchFamily="49" charset="0"/>
              </a:rPr>
              <a:t>	 </a:t>
            </a:r>
            <a:r>
              <a:rPr lang="en-US" sz="1800">
                <a:solidFill>
                  <a:srgbClr val="000000"/>
                </a:solidFill>
                <a:latin typeface="Courier New" pitchFamily="49" charset="0"/>
              </a:rPr>
              <a:t>int iSum;</a:t>
            </a:r>
          </a:p>
          <a:p>
            <a:pPr marL="342900" indent="-234950">
              <a:spcBef>
                <a:spcPct val="20000"/>
              </a:spcBef>
              <a:buClr>
                <a:srgbClr val="003366"/>
              </a:buClr>
              <a:buFont typeface="Wingdings" pitchFamily="2" charset="2"/>
              <a:buNone/>
            </a:pPr>
            <a:r>
              <a:rPr lang="en-US" sz="1800">
                <a:solidFill>
                  <a:srgbClr val="000000"/>
                </a:solidFill>
                <a:latin typeface="Courier New" pitchFamily="49" charset="0"/>
              </a:rPr>
              <a:t>	 iSum = iNumber1 + iNumber2;</a:t>
            </a:r>
            <a:r>
              <a:rPr lang="en-US" sz="1800">
                <a:solidFill>
                  <a:srgbClr val="008000"/>
                </a:solidFill>
                <a:latin typeface="Courier New" pitchFamily="49" charset="0"/>
              </a:rPr>
              <a:t> /* Find the sum */</a:t>
            </a:r>
          </a:p>
          <a:p>
            <a:pPr marL="342900" indent="-234950">
              <a:spcBef>
                <a:spcPct val="20000"/>
              </a:spcBef>
              <a:buClr>
                <a:srgbClr val="003366"/>
              </a:buClr>
              <a:buFont typeface="Wingdings" pitchFamily="2" charset="2"/>
              <a:buNone/>
            </a:pPr>
            <a:r>
              <a:rPr lang="en-US" sz="1800">
                <a:solidFill>
                  <a:srgbClr val="008000"/>
                </a:solidFill>
                <a:latin typeface="Courier New" pitchFamily="49" charset="0"/>
              </a:rPr>
              <a:t>	 </a:t>
            </a:r>
            <a:r>
              <a:rPr lang="en-US" sz="1800">
                <a:solidFill>
                  <a:srgbClr val="000000"/>
                </a:solidFill>
                <a:latin typeface="Courier New" pitchFamily="49" charset="0"/>
              </a:rPr>
              <a:t>return (iSum);</a:t>
            </a:r>
            <a:r>
              <a:rPr lang="en-US" sz="1800">
                <a:solidFill>
                  <a:srgbClr val="008000"/>
                </a:solidFill>
                <a:latin typeface="Courier New" pitchFamily="49" charset="0"/>
              </a:rPr>
              <a:t> 		   /* Return the result */</a:t>
            </a:r>
          </a:p>
          <a:p>
            <a:pPr marL="342900" indent="-234950">
              <a:spcBef>
                <a:spcPct val="20000"/>
              </a:spcBef>
              <a:buClr>
                <a:srgbClr val="003366"/>
              </a:buClr>
              <a:buFont typeface="Wingdings" pitchFamily="2" charset="2"/>
              <a:buNone/>
            </a:pPr>
            <a:r>
              <a:rPr lang="en-US" sz="180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47650" y="152400"/>
            <a:ext cx="9410700" cy="609600"/>
          </a:xfrm>
        </p:spPr>
        <p:txBody>
          <a:bodyPr/>
          <a:lstStyle/>
          <a:p>
            <a:pPr eaLnBrk="1" hangingPunct="1">
              <a:defRPr/>
            </a:pPr>
            <a:r>
              <a:rPr lang="en-US" smtClean="0"/>
              <a:t>Function Calls and Stack (1 of 5)</a:t>
            </a:r>
          </a:p>
        </p:txBody>
      </p:sp>
      <p:sp>
        <p:nvSpPr>
          <p:cNvPr id="61443" name="Rectangle 3"/>
          <p:cNvSpPr>
            <a:spLocks noGrp="1" noChangeArrowheads="1"/>
          </p:cNvSpPr>
          <p:nvPr>
            <p:ph type="body" sz="half" idx="1"/>
          </p:nvPr>
        </p:nvSpPr>
        <p:spPr>
          <a:xfrm>
            <a:off x="247650" y="1219200"/>
            <a:ext cx="4581525" cy="4868863"/>
          </a:xfrm>
        </p:spPr>
        <p:txBody>
          <a:bodyPr/>
          <a:lstStyle/>
          <a:p>
            <a:pPr eaLnBrk="1" hangingPunct="1"/>
            <a:r>
              <a:rPr lang="en-US" sz="1800" smtClean="0"/>
              <a:t>A </a:t>
            </a:r>
            <a:r>
              <a:rPr lang="en-US" sz="1800" b="1" smtClean="0"/>
              <a:t>stack</a:t>
            </a:r>
            <a:r>
              <a:rPr lang="en-US" sz="1800" smtClean="0"/>
              <a:t> is a </a:t>
            </a:r>
            <a:r>
              <a:rPr lang="en-US" sz="1800" b="1" smtClean="0"/>
              <a:t>L</a:t>
            </a:r>
            <a:r>
              <a:rPr lang="en-US" sz="1800" smtClean="0"/>
              <a:t>ast </a:t>
            </a:r>
            <a:r>
              <a:rPr lang="en-US" sz="1800" b="1" smtClean="0"/>
              <a:t>I</a:t>
            </a:r>
            <a:r>
              <a:rPr lang="en-US" sz="1800" smtClean="0"/>
              <a:t>n </a:t>
            </a:r>
            <a:r>
              <a:rPr lang="en-US" sz="1800" b="1" smtClean="0"/>
              <a:t>F</a:t>
            </a:r>
            <a:r>
              <a:rPr lang="en-US" sz="1800" smtClean="0"/>
              <a:t>irst </a:t>
            </a:r>
            <a:r>
              <a:rPr lang="en-US" sz="1800" b="1" smtClean="0"/>
              <a:t>O</a:t>
            </a:r>
            <a:r>
              <a:rPr lang="en-US" sz="1800" smtClean="0"/>
              <a:t>ut (LIFO) arrangement of memory in which the item that is added last is the one to be removed first </a:t>
            </a:r>
          </a:p>
          <a:p>
            <a:pPr eaLnBrk="1" hangingPunct="1">
              <a:buFont typeface="Wingdings" pitchFamily="2" charset="2"/>
              <a:buNone/>
            </a:pPr>
            <a:endParaRPr lang="en-US" sz="1800" smtClean="0"/>
          </a:p>
          <a:p>
            <a:pPr eaLnBrk="1" hangingPunct="1"/>
            <a:r>
              <a:rPr lang="en-US" sz="1800" smtClean="0"/>
              <a:t>Items are added and removed only at one end called as top of the stack </a:t>
            </a:r>
          </a:p>
          <a:p>
            <a:pPr eaLnBrk="1" hangingPunct="1">
              <a:buFont typeface="Wingdings" pitchFamily="2" charset="2"/>
              <a:buNone/>
            </a:pPr>
            <a:endParaRPr lang="en-US" sz="1800" smtClean="0"/>
          </a:p>
          <a:p>
            <a:pPr eaLnBrk="1" hangingPunct="1"/>
            <a:r>
              <a:rPr lang="en-US" sz="1800" smtClean="0"/>
              <a:t>Inserting an item in to the stack is called as </a:t>
            </a:r>
            <a:r>
              <a:rPr lang="en-US" sz="1800" b="1" smtClean="0"/>
              <a:t>PUSH</a:t>
            </a:r>
            <a:r>
              <a:rPr lang="en-US" sz="1800" smtClean="0"/>
              <a:t> and removing an item from the stack is called as </a:t>
            </a:r>
            <a:r>
              <a:rPr lang="en-US" sz="1800" b="1" smtClean="0"/>
              <a:t>POP</a:t>
            </a:r>
            <a:r>
              <a:rPr lang="en-US" sz="1800" smtClean="0"/>
              <a:t> </a:t>
            </a:r>
          </a:p>
        </p:txBody>
      </p:sp>
      <p:pic>
        <p:nvPicPr>
          <p:cNvPr id="61444" name="Picture 4"/>
          <p:cNvPicPr>
            <a:picLocks noChangeAspect="1" noChangeArrowheads="1"/>
          </p:cNvPicPr>
          <p:nvPr/>
        </p:nvPicPr>
        <p:blipFill>
          <a:blip r:embed="rId2"/>
          <a:srcRect/>
          <a:stretch>
            <a:fillRect/>
          </a:stretch>
        </p:blipFill>
        <p:spPr bwMode="auto">
          <a:xfrm>
            <a:off x="4870450" y="2819400"/>
            <a:ext cx="4870450" cy="29940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34963" y="792163"/>
            <a:ext cx="8420100" cy="533400"/>
          </a:xfrm>
          <a:prstGeom prst="rect">
            <a:avLst/>
          </a:prstGeom>
          <a:noFill/>
          <a:ln w="9525">
            <a:noFill/>
            <a:miter lim="800000"/>
            <a:headEnd/>
            <a:tailEnd/>
          </a:ln>
        </p:spPr>
        <p:txBody>
          <a:bodyPr anchor="b"/>
          <a:lstStyle/>
          <a:p>
            <a:endParaRPr lang="en-US" b="1">
              <a:solidFill>
                <a:srgbClr val="3333CC"/>
              </a:solidFill>
              <a:ea typeface="Times New Roman" pitchFamily="18" charset="0"/>
              <a:cs typeface="Arial" charset="0"/>
            </a:endParaRPr>
          </a:p>
        </p:txBody>
      </p:sp>
      <p:sp>
        <p:nvSpPr>
          <p:cNvPr id="43011" name="Text Box 9"/>
          <p:cNvSpPr txBox="1">
            <a:spLocks noChangeArrowheads="1"/>
          </p:cNvSpPr>
          <p:nvPr/>
        </p:nvSpPr>
        <p:spPr bwMode="auto">
          <a:xfrm>
            <a:off x="247650" y="1219200"/>
            <a:ext cx="9163050" cy="1066800"/>
          </a:xfrm>
          <a:prstGeom prst="rect">
            <a:avLst/>
          </a:prstGeom>
          <a:solidFill>
            <a:srgbClr val="FFFFFF"/>
          </a:solidFill>
          <a:ln w="9525">
            <a:solidFill>
              <a:srgbClr val="FFFFFF"/>
            </a:solidFill>
            <a:miter lim="800000"/>
            <a:headEnd/>
            <a:tailEnd/>
          </a:ln>
        </p:spPr>
        <p:txBody>
          <a:bodyPr/>
          <a:lstStyle/>
          <a:p>
            <a:pPr>
              <a:defRPr/>
            </a:pPr>
            <a:endParaRPr lang="en-US" sz="1800" dirty="0">
              <a:ea typeface="Times New Roman" pitchFamily="18" charset="0"/>
              <a:cs typeface="Arial" charset="0"/>
            </a:endParaRPr>
          </a:p>
          <a:p>
            <a:pPr marL="50800">
              <a:defRPr/>
            </a:pPr>
            <a:r>
              <a:rPr lang="en-US" sz="2000" dirty="0">
                <a:solidFill>
                  <a:srgbClr val="000000"/>
                </a:solidFill>
                <a:latin typeface="+mn-lt"/>
              </a:rPr>
              <a:t>During Function Call a stack structure is used. The following is done-</a:t>
            </a:r>
          </a:p>
          <a:p>
            <a:pPr>
              <a:defRPr/>
            </a:pPr>
            <a:endParaRPr lang="en-US" dirty="0">
              <a:ea typeface="Times New Roman" pitchFamily="18" charset="0"/>
              <a:cs typeface="Arial" charset="0"/>
            </a:endParaRPr>
          </a:p>
        </p:txBody>
      </p:sp>
      <p:sp>
        <p:nvSpPr>
          <p:cNvPr id="62468" name="Rectangle 10"/>
          <p:cNvSpPr>
            <a:spLocks noChangeArrowheads="1"/>
          </p:cNvSpPr>
          <p:nvPr/>
        </p:nvSpPr>
        <p:spPr bwMode="auto">
          <a:xfrm>
            <a:off x="1328738" y="1612900"/>
            <a:ext cx="9906000" cy="0"/>
          </a:xfrm>
          <a:prstGeom prst="rect">
            <a:avLst/>
          </a:prstGeom>
          <a:noFill/>
          <a:ln w="9525">
            <a:noFill/>
            <a:miter lim="800000"/>
            <a:headEnd/>
            <a:tailEnd/>
          </a:ln>
        </p:spPr>
        <p:txBody>
          <a:bodyPr wrap="none" anchor="ctr">
            <a:spAutoFit/>
          </a:bodyPr>
          <a:lstStyle/>
          <a:p>
            <a:endParaRPr lang="en-US"/>
          </a:p>
        </p:txBody>
      </p:sp>
      <p:sp>
        <p:nvSpPr>
          <p:cNvPr id="62469" name="Rectangle 14"/>
          <p:cNvSpPr>
            <a:spLocks noChangeArrowheads="1"/>
          </p:cNvSpPr>
          <p:nvPr/>
        </p:nvSpPr>
        <p:spPr bwMode="auto">
          <a:xfrm>
            <a:off x="1563688" y="792163"/>
            <a:ext cx="9906000" cy="0"/>
          </a:xfrm>
          <a:prstGeom prst="rect">
            <a:avLst/>
          </a:prstGeom>
          <a:noFill/>
          <a:ln w="9525">
            <a:noFill/>
            <a:miter lim="800000"/>
            <a:headEnd/>
            <a:tailEnd/>
          </a:ln>
        </p:spPr>
        <p:txBody>
          <a:bodyPr wrap="none" anchor="ctr">
            <a:spAutoFit/>
          </a:bodyPr>
          <a:lstStyle/>
          <a:p>
            <a:endParaRPr lang="en-US"/>
          </a:p>
        </p:txBody>
      </p:sp>
      <p:sp>
        <p:nvSpPr>
          <p:cNvPr id="62470" name="Rectangle 15"/>
          <p:cNvSpPr>
            <a:spLocks noChangeArrowheads="1"/>
          </p:cNvSpPr>
          <p:nvPr/>
        </p:nvSpPr>
        <p:spPr bwMode="auto">
          <a:xfrm>
            <a:off x="1563688" y="442913"/>
            <a:ext cx="9906000" cy="366712"/>
          </a:xfrm>
          <a:prstGeom prst="rect">
            <a:avLst/>
          </a:prstGeom>
          <a:noFill/>
          <a:ln w="9525">
            <a:noFill/>
            <a:miter lim="800000"/>
            <a:headEnd/>
            <a:tailEnd/>
          </a:ln>
        </p:spPr>
        <p:txBody>
          <a:bodyPr anchor="ctr">
            <a:spAutoFit/>
          </a:bodyPr>
          <a:lstStyle/>
          <a:p>
            <a:endParaRPr lang="en-US" sz="1800"/>
          </a:p>
        </p:txBody>
      </p:sp>
      <p:sp>
        <p:nvSpPr>
          <p:cNvPr id="62471" name="Rectangle 16"/>
          <p:cNvSpPr>
            <a:spLocks noChangeArrowheads="1"/>
          </p:cNvSpPr>
          <p:nvPr/>
        </p:nvSpPr>
        <p:spPr bwMode="auto">
          <a:xfrm>
            <a:off x="247650" y="152400"/>
            <a:ext cx="8832850" cy="579438"/>
          </a:xfrm>
          <a:prstGeom prst="rect">
            <a:avLst/>
          </a:prstGeom>
          <a:noFill/>
          <a:ln w="9525">
            <a:noFill/>
            <a:miter lim="800000"/>
            <a:headEnd/>
            <a:tailEnd/>
          </a:ln>
        </p:spPr>
        <p:txBody>
          <a:bodyPr>
            <a:spAutoFit/>
          </a:bodyPr>
          <a:lstStyle/>
          <a:p>
            <a:pPr eaLnBrk="0" hangingPunct="0"/>
            <a:r>
              <a:rPr lang="en-US" sz="3200" b="1">
                <a:solidFill>
                  <a:srgbClr val="FFFFFF"/>
                </a:solidFill>
              </a:rPr>
              <a:t>Function</a:t>
            </a:r>
            <a:r>
              <a:rPr lang="en-US" b="1">
                <a:solidFill>
                  <a:schemeClr val="accent2"/>
                </a:solidFill>
              </a:rPr>
              <a:t> </a:t>
            </a:r>
            <a:r>
              <a:rPr lang="en-US" sz="3200" b="1">
                <a:solidFill>
                  <a:srgbClr val="FFFFFF"/>
                </a:solidFill>
              </a:rPr>
              <a:t>Calls and Stack (2 of 5)</a:t>
            </a:r>
          </a:p>
        </p:txBody>
      </p:sp>
      <p:sp>
        <p:nvSpPr>
          <p:cNvPr id="9" name="Text Box 9"/>
          <p:cNvSpPr txBox="1">
            <a:spLocks noChangeArrowheads="1"/>
          </p:cNvSpPr>
          <p:nvPr/>
        </p:nvSpPr>
        <p:spPr bwMode="auto">
          <a:xfrm>
            <a:off x="384175" y="3013075"/>
            <a:ext cx="9163050" cy="762000"/>
          </a:xfrm>
          <a:prstGeom prst="rect">
            <a:avLst/>
          </a:prstGeom>
          <a:solidFill>
            <a:srgbClr val="FFFFFF"/>
          </a:solidFill>
          <a:ln w="9525">
            <a:solidFill>
              <a:srgbClr val="FFFFFF"/>
            </a:solidFill>
            <a:miter lim="800000"/>
            <a:headEnd/>
            <a:tailEnd/>
          </a:ln>
        </p:spPr>
        <p:txBody>
          <a:bodyPr/>
          <a:lstStyle/>
          <a:p>
            <a:pPr>
              <a:defRPr/>
            </a:pPr>
            <a:endParaRPr lang="en-US" sz="1800" dirty="0">
              <a:ea typeface="Times New Roman" pitchFamily="18" charset="0"/>
              <a:cs typeface="Arial" charset="0"/>
            </a:endParaRPr>
          </a:p>
          <a:p>
            <a:pPr marL="50800" lvl="1" indent="-287338">
              <a:defRPr/>
            </a:pPr>
            <a:r>
              <a:rPr lang="en-US" sz="2000" dirty="0">
                <a:solidFill>
                  <a:srgbClr val="000000"/>
                </a:solidFill>
                <a:latin typeface="+mn-lt"/>
              </a:rPr>
              <a:t>2. Push return address on to the stack</a:t>
            </a:r>
          </a:p>
        </p:txBody>
      </p:sp>
      <p:sp>
        <p:nvSpPr>
          <p:cNvPr id="10" name="Text Box 9"/>
          <p:cNvSpPr txBox="1">
            <a:spLocks noChangeArrowheads="1"/>
          </p:cNvSpPr>
          <p:nvPr/>
        </p:nvSpPr>
        <p:spPr bwMode="auto">
          <a:xfrm>
            <a:off x="390525" y="3775075"/>
            <a:ext cx="9163050" cy="1066800"/>
          </a:xfrm>
          <a:prstGeom prst="rect">
            <a:avLst/>
          </a:prstGeom>
          <a:solidFill>
            <a:srgbClr val="FFFFFF"/>
          </a:solidFill>
          <a:ln w="9525">
            <a:solidFill>
              <a:srgbClr val="FFFFFF"/>
            </a:solidFill>
            <a:miter lim="800000"/>
            <a:headEnd/>
            <a:tailEnd/>
          </a:ln>
        </p:spPr>
        <p:txBody>
          <a:bodyPr/>
          <a:lstStyle/>
          <a:p>
            <a:pPr>
              <a:defRPr/>
            </a:pPr>
            <a:endParaRPr lang="en-US" sz="1800" dirty="0">
              <a:ea typeface="Times New Roman" pitchFamily="18" charset="0"/>
              <a:cs typeface="Arial" charset="0"/>
            </a:endParaRPr>
          </a:p>
          <a:p>
            <a:pPr marL="50800" lvl="1" indent="-287338">
              <a:defRPr/>
            </a:pPr>
            <a:r>
              <a:rPr lang="en-US" sz="2000" dirty="0">
                <a:solidFill>
                  <a:srgbClr val="000000"/>
                </a:solidFill>
                <a:latin typeface="+mn-lt"/>
              </a:rPr>
              <a:t>3. Allocate memory for called function local variables if any</a:t>
            </a:r>
          </a:p>
        </p:txBody>
      </p:sp>
      <p:sp>
        <p:nvSpPr>
          <p:cNvPr id="11" name="Text Box 9"/>
          <p:cNvSpPr txBox="1">
            <a:spLocks noChangeArrowheads="1"/>
          </p:cNvSpPr>
          <p:nvPr/>
        </p:nvSpPr>
        <p:spPr bwMode="auto">
          <a:xfrm>
            <a:off x="381000" y="2286000"/>
            <a:ext cx="9163050" cy="1066800"/>
          </a:xfrm>
          <a:prstGeom prst="rect">
            <a:avLst/>
          </a:prstGeom>
          <a:solidFill>
            <a:srgbClr val="FFFFFF"/>
          </a:solidFill>
          <a:ln w="9525">
            <a:solidFill>
              <a:srgbClr val="FFFFFF"/>
            </a:solidFill>
            <a:miter lim="800000"/>
            <a:headEnd/>
            <a:tailEnd/>
          </a:ln>
        </p:spPr>
        <p:txBody>
          <a:bodyPr/>
          <a:lstStyle/>
          <a:p>
            <a:pPr marL="50800" lvl="1" indent="-287338">
              <a:defRPr/>
            </a:pPr>
            <a:r>
              <a:rPr lang="en-US" sz="2000" dirty="0">
                <a:solidFill>
                  <a:srgbClr val="000000"/>
                </a:solidFill>
                <a:latin typeface="+mn-lt"/>
              </a:rPr>
              <a:t>1. Allocate memory for formal parameters on the stack and also copy the actual parameter values to formal parameters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 calcmode="lin" valueType="num">
                                      <p:cBhvr additive="base">
                                        <p:cTn id="7" dur="500" fill="hold"/>
                                        <p:tgtEl>
                                          <p:spTgt spid="43011"/>
                                        </p:tgtEl>
                                        <p:attrNameLst>
                                          <p:attrName>ppt_x</p:attrName>
                                        </p:attrNameLst>
                                      </p:cBhvr>
                                      <p:tavLst>
                                        <p:tav tm="0">
                                          <p:val>
                                            <p:strVal val="#ppt_x"/>
                                          </p:val>
                                        </p:tav>
                                        <p:tav tm="100000">
                                          <p:val>
                                            <p:strVal val="#ppt_x"/>
                                          </p:val>
                                        </p:tav>
                                      </p:tavLst>
                                    </p:anim>
                                    <p:anim calcmode="lin" valueType="num">
                                      <p:cBhvr additive="base">
                                        <p:cTn id="8" dur="500" fill="hold"/>
                                        <p:tgtEl>
                                          <p:spTgt spid="430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nimBg="1"/>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34963" y="792163"/>
            <a:ext cx="8420100" cy="533400"/>
          </a:xfrm>
          <a:prstGeom prst="rect">
            <a:avLst/>
          </a:prstGeom>
          <a:noFill/>
          <a:ln w="9525">
            <a:noFill/>
            <a:miter lim="800000"/>
            <a:headEnd/>
            <a:tailEnd/>
          </a:ln>
        </p:spPr>
        <p:txBody>
          <a:bodyPr anchor="b"/>
          <a:lstStyle/>
          <a:p>
            <a:endParaRPr lang="en-US" b="1">
              <a:solidFill>
                <a:srgbClr val="3333CC"/>
              </a:solidFill>
              <a:ea typeface="Times New Roman" pitchFamily="18" charset="0"/>
              <a:cs typeface="Arial" charset="0"/>
            </a:endParaRPr>
          </a:p>
        </p:txBody>
      </p:sp>
      <p:sp>
        <p:nvSpPr>
          <p:cNvPr id="63491" name="Rectangle 10"/>
          <p:cNvSpPr>
            <a:spLocks noChangeArrowheads="1"/>
          </p:cNvSpPr>
          <p:nvPr/>
        </p:nvSpPr>
        <p:spPr bwMode="auto">
          <a:xfrm>
            <a:off x="1328738" y="1612900"/>
            <a:ext cx="9906000" cy="0"/>
          </a:xfrm>
          <a:prstGeom prst="rect">
            <a:avLst/>
          </a:prstGeom>
          <a:noFill/>
          <a:ln w="9525">
            <a:noFill/>
            <a:miter lim="800000"/>
            <a:headEnd/>
            <a:tailEnd/>
          </a:ln>
        </p:spPr>
        <p:txBody>
          <a:bodyPr wrap="none" anchor="ctr">
            <a:spAutoFit/>
          </a:bodyPr>
          <a:lstStyle/>
          <a:p>
            <a:endParaRPr lang="en-US"/>
          </a:p>
        </p:txBody>
      </p:sp>
      <p:sp>
        <p:nvSpPr>
          <p:cNvPr id="63492" name="Text Box 11"/>
          <p:cNvSpPr txBox="1">
            <a:spLocks noChangeArrowheads="1"/>
          </p:cNvSpPr>
          <p:nvPr/>
        </p:nvSpPr>
        <p:spPr bwMode="auto">
          <a:xfrm>
            <a:off x="412750" y="1066800"/>
            <a:ext cx="8750300" cy="762000"/>
          </a:xfrm>
          <a:prstGeom prst="rect">
            <a:avLst/>
          </a:prstGeom>
          <a:solidFill>
            <a:srgbClr val="FFFFFF"/>
          </a:solidFill>
          <a:ln w="9525">
            <a:solidFill>
              <a:srgbClr val="FFFFFF"/>
            </a:solidFill>
            <a:miter lim="800000"/>
            <a:headEnd/>
            <a:tailEnd/>
          </a:ln>
        </p:spPr>
        <p:txBody>
          <a:bodyPr/>
          <a:lstStyle/>
          <a:p>
            <a:pPr algn="just"/>
            <a:r>
              <a:rPr lang="en-US" sz="1800">
                <a:ea typeface="Times New Roman" pitchFamily="18" charset="0"/>
                <a:cs typeface="Arial" charset="0"/>
              </a:rPr>
              <a:t>After Function Call the following is done – </a:t>
            </a:r>
          </a:p>
          <a:p>
            <a:pPr algn="just"/>
            <a:endParaRPr lang="en-US" sz="1800">
              <a:ea typeface="Times New Roman" pitchFamily="18" charset="0"/>
              <a:cs typeface="Arial" charset="0"/>
            </a:endParaRPr>
          </a:p>
          <a:p>
            <a:pPr algn="just"/>
            <a:r>
              <a:rPr lang="en-US" sz="1800">
                <a:ea typeface="Times New Roman" pitchFamily="18" charset="0"/>
                <a:cs typeface="Arial" charset="0"/>
              </a:rPr>
              <a:t>1. Pop the return address from the stack for resuming execution in the calling function</a:t>
            </a:r>
          </a:p>
          <a:p>
            <a:pPr algn="just" eaLnBrk="0" hangingPunct="0"/>
            <a:r>
              <a:rPr lang="en-US" sz="1800">
                <a:ea typeface="Times New Roman" pitchFamily="18" charset="0"/>
                <a:cs typeface="Arial" charset="0"/>
              </a:rPr>
              <a:t>2. Copy the return value to the calling function if any</a:t>
            </a:r>
          </a:p>
          <a:p>
            <a:pPr algn="just" eaLnBrk="0" hangingPunct="0"/>
            <a:endParaRPr lang="en-US" sz="1800">
              <a:ea typeface="Times New Roman" pitchFamily="18" charset="0"/>
              <a:cs typeface="Arial" charset="0"/>
            </a:endParaRPr>
          </a:p>
          <a:p>
            <a:pPr algn="just" eaLnBrk="0" hangingPunct="0"/>
            <a:r>
              <a:rPr lang="en-US" sz="1800">
                <a:ea typeface="Times New Roman" pitchFamily="18" charset="0"/>
                <a:cs typeface="Arial" charset="0"/>
              </a:rPr>
              <a:t>Diagram represents an analogy of a stack when main() makes a call to another function:</a:t>
            </a:r>
          </a:p>
          <a:p>
            <a:pPr eaLnBrk="0" hangingPunct="0"/>
            <a:endParaRPr lang="en-US" sz="1800">
              <a:ea typeface="Times New Roman" pitchFamily="18" charset="0"/>
              <a:cs typeface="Arial" charset="0"/>
            </a:endParaRPr>
          </a:p>
        </p:txBody>
      </p:sp>
      <p:sp>
        <p:nvSpPr>
          <p:cNvPr id="63493" name="Rectangle 14"/>
          <p:cNvSpPr>
            <a:spLocks noChangeArrowheads="1"/>
          </p:cNvSpPr>
          <p:nvPr/>
        </p:nvSpPr>
        <p:spPr bwMode="auto">
          <a:xfrm>
            <a:off x="1563688" y="792163"/>
            <a:ext cx="9906000" cy="0"/>
          </a:xfrm>
          <a:prstGeom prst="rect">
            <a:avLst/>
          </a:prstGeom>
          <a:noFill/>
          <a:ln w="9525">
            <a:noFill/>
            <a:miter lim="800000"/>
            <a:headEnd/>
            <a:tailEnd/>
          </a:ln>
        </p:spPr>
        <p:txBody>
          <a:bodyPr wrap="none" anchor="ctr">
            <a:spAutoFit/>
          </a:bodyPr>
          <a:lstStyle/>
          <a:p>
            <a:endParaRPr lang="en-US"/>
          </a:p>
        </p:txBody>
      </p:sp>
      <p:sp>
        <p:nvSpPr>
          <p:cNvPr id="63494" name="Rectangle 15"/>
          <p:cNvSpPr>
            <a:spLocks noChangeArrowheads="1"/>
          </p:cNvSpPr>
          <p:nvPr/>
        </p:nvSpPr>
        <p:spPr bwMode="auto">
          <a:xfrm>
            <a:off x="1563688" y="442913"/>
            <a:ext cx="9906000" cy="366712"/>
          </a:xfrm>
          <a:prstGeom prst="rect">
            <a:avLst/>
          </a:prstGeom>
          <a:noFill/>
          <a:ln w="9525">
            <a:noFill/>
            <a:miter lim="800000"/>
            <a:headEnd/>
            <a:tailEnd/>
          </a:ln>
        </p:spPr>
        <p:txBody>
          <a:bodyPr anchor="ctr">
            <a:spAutoFit/>
          </a:bodyPr>
          <a:lstStyle/>
          <a:p>
            <a:endParaRPr lang="en-US" sz="1800"/>
          </a:p>
        </p:txBody>
      </p:sp>
      <p:sp>
        <p:nvSpPr>
          <p:cNvPr id="63495" name="Rectangle 16"/>
          <p:cNvSpPr>
            <a:spLocks noChangeArrowheads="1"/>
          </p:cNvSpPr>
          <p:nvPr/>
        </p:nvSpPr>
        <p:spPr bwMode="auto">
          <a:xfrm>
            <a:off x="247650" y="152400"/>
            <a:ext cx="8832850" cy="579438"/>
          </a:xfrm>
          <a:prstGeom prst="rect">
            <a:avLst/>
          </a:prstGeom>
          <a:noFill/>
          <a:ln w="9525">
            <a:noFill/>
            <a:miter lim="800000"/>
            <a:headEnd/>
            <a:tailEnd/>
          </a:ln>
        </p:spPr>
        <p:txBody>
          <a:bodyPr>
            <a:spAutoFit/>
          </a:bodyPr>
          <a:lstStyle/>
          <a:p>
            <a:pPr eaLnBrk="0" hangingPunct="0"/>
            <a:r>
              <a:rPr lang="en-US" sz="3200" b="1">
                <a:solidFill>
                  <a:srgbClr val="FFFFFF"/>
                </a:solidFill>
              </a:rPr>
              <a:t>Function Calls and Stack (3 of 5)</a:t>
            </a:r>
          </a:p>
        </p:txBody>
      </p:sp>
      <p:pic>
        <p:nvPicPr>
          <p:cNvPr id="63496" name="Picture 17"/>
          <p:cNvPicPr>
            <a:picLocks noChangeAspect="1" noChangeArrowheads="1"/>
          </p:cNvPicPr>
          <p:nvPr/>
        </p:nvPicPr>
        <p:blipFill>
          <a:blip r:embed="rId3"/>
          <a:srcRect/>
          <a:stretch>
            <a:fillRect/>
          </a:stretch>
        </p:blipFill>
        <p:spPr bwMode="auto">
          <a:xfrm>
            <a:off x="3136900" y="3124200"/>
            <a:ext cx="3138488"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Confidential Information</a:t>
            </a:r>
            <a:endParaRPr lang="en-US" dirty="0"/>
          </a:p>
        </p:txBody>
      </p:sp>
      <p:sp>
        <p:nvSpPr>
          <p:cNvPr id="3" name="Content Placeholder 2"/>
          <p:cNvSpPr>
            <a:spLocks noGrp="1"/>
          </p:cNvSpPr>
          <p:nvPr>
            <p:ph idx="1"/>
          </p:nvPr>
        </p:nvSpPr>
        <p:spPr/>
        <p:txBody>
          <a:bodyPr>
            <a:noAutofit/>
          </a:bodyPr>
          <a:lstStyle/>
          <a:p>
            <a:pPr eaLnBrk="1" hangingPunct="1">
              <a:spcBef>
                <a:spcPts val="100"/>
              </a:spcBef>
              <a:buFont typeface="Wingdings" pitchFamily="2" charset="2"/>
              <a:buChar char="§"/>
              <a:defRPr/>
            </a:pPr>
            <a:r>
              <a:rPr lang="en-US" sz="1600" b="1" dirty="0" smtClean="0"/>
              <a:t>This Document is confidential to Infosys Technologies Limited. This document contains information and data that Infosys considers confidential and proprietary (“Confidential Information”).</a:t>
            </a:r>
          </a:p>
          <a:p>
            <a:pPr eaLnBrk="1" hangingPunct="1">
              <a:spcBef>
                <a:spcPts val="100"/>
              </a:spcBef>
              <a:buFont typeface="Wingdings" pitchFamily="2" charset="2"/>
              <a:buChar char="§"/>
              <a:defRPr/>
            </a:pPr>
            <a:r>
              <a:rPr lang="en-US" sz="1600" b="1" dirty="0" smtClean="0"/>
              <a:t>Confidential Information includes, but is not limited to, the following:</a:t>
            </a:r>
          </a:p>
          <a:p>
            <a:pPr lvl="1" eaLnBrk="1" hangingPunct="1">
              <a:spcBef>
                <a:spcPts val="100"/>
              </a:spcBef>
              <a:buFont typeface="Wingdings" pitchFamily="2" charset="2"/>
              <a:buChar char="q"/>
              <a:defRPr/>
            </a:pPr>
            <a:r>
              <a:rPr lang="en-US" sz="1400" dirty="0" smtClean="0">
                <a:ea typeface="+mn-ea"/>
              </a:rPr>
              <a:t> Corporate and Infrastructure information about Infosys</a:t>
            </a:r>
          </a:p>
          <a:p>
            <a:pPr lvl="1" eaLnBrk="1" hangingPunct="1">
              <a:spcBef>
                <a:spcPts val="100"/>
              </a:spcBef>
              <a:buFont typeface="Wingdings" pitchFamily="2" charset="2"/>
              <a:buChar char="q"/>
              <a:defRPr/>
            </a:pPr>
            <a:r>
              <a:rPr lang="en-US" sz="1400" dirty="0" smtClean="0">
                <a:ea typeface="+mn-ea"/>
              </a:rPr>
              <a:t> Infosys’ project management and quality processes</a:t>
            </a:r>
          </a:p>
          <a:p>
            <a:pPr lvl="1" eaLnBrk="1" hangingPunct="1">
              <a:spcBef>
                <a:spcPts val="100"/>
              </a:spcBef>
              <a:buFont typeface="Wingdings" pitchFamily="2" charset="2"/>
              <a:buChar char="q"/>
              <a:defRPr/>
            </a:pPr>
            <a:r>
              <a:rPr lang="en-US" sz="1400" dirty="0" smtClean="0">
                <a:ea typeface="+mn-ea"/>
              </a:rPr>
              <a:t> Project experiences provided included as illustrative case studies</a:t>
            </a:r>
          </a:p>
          <a:p>
            <a:pPr eaLnBrk="1" hangingPunct="1">
              <a:spcBef>
                <a:spcPts val="100"/>
              </a:spcBef>
              <a:buFont typeface="Wingdings" pitchFamily="2" charset="2"/>
              <a:buChar char="§"/>
              <a:defRPr/>
            </a:pPr>
            <a:r>
              <a:rPr lang="en-US" sz="1600" b="1" dirty="0" smtClean="0"/>
              <a:t>Any disclosure of Confidential Information to, or use of it by a third party, will be damaging to Infosys.</a:t>
            </a:r>
          </a:p>
          <a:p>
            <a:pPr eaLnBrk="1" hangingPunct="1">
              <a:spcBef>
                <a:spcPts val="100"/>
              </a:spcBef>
              <a:buFont typeface="Wingdings" pitchFamily="2" charset="2"/>
              <a:buChar char="§"/>
              <a:defRPr/>
            </a:pPr>
            <a:r>
              <a:rPr lang="en-US" sz="1600" b="1" dirty="0" smtClean="0"/>
              <a:t>Ownership of all Infosys Confidential Information, no matter in what media it resides, remains with Infosys.</a:t>
            </a:r>
          </a:p>
          <a:p>
            <a:pPr eaLnBrk="1" hangingPunct="1">
              <a:spcBef>
                <a:spcPts val="100"/>
              </a:spcBef>
              <a:buFont typeface="Wingdings" pitchFamily="2" charset="2"/>
              <a:buChar char="§"/>
              <a:defRPr/>
            </a:pPr>
            <a:r>
              <a:rPr lang="en-US" sz="1600" b="1" dirty="0" smtClean="0"/>
              <a:t>Confidential information in this document shall not be disclosed, duplicated or used – in whole or in part – for any purpose other than reading without specific written permission of an authorized representative of Infosys.</a:t>
            </a:r>
          </a:p>
          <a:p>
            <a:pPr eaLnBrk="1" hangingPunct="1">
              <a:spcBef>
                <a:spcPts val="100"/>
              </a:spcBef>
              <a:buFont typeface="Wingdings" pitchFamily="2" charset="2"/>
              <a:buChar char="§"/>
              <a:defRPr/>
            </a:pPr>
            <a:r>
              <a:rPr lang="en-US" sz="1600" b="1" dirty="0" smtClean="0"/>
              <a:t>This document also contains third party confidential and proprietary information. Such third party information has been included by Infosys after receiving due written permissions and authorizations from the party/</a:t>
            </a:r>
            <a:r>
              <a:rPr lang="en-US" sz="1600" b="1" dirty="0" err="1" smtClean="0"/>
              <a:t>ies</a:t>
            </a:r>
            <a:r>
              <a:rPr lang="en-US" sz="1600" b="1" dirty="0" smtClean="0"/>
              <a:t>. Such third party confidential and proprietary information shall not be disclosed, duplicated or used – in whole or in part – for any purpose other than reading without specific written permission of an authorized representative of Infosys.</a:t>
            </a:r>
            <a:endParaRPr lang="en-US" sz="16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247650" y="152400"/>
            <a:ext cx="9288463" cy="512763"/>
          </a:xfrm>
        </p:spPr>
        <p:txBody>
          <a:bodyPr/>
          <a:lstStyle/>
          <a:p>
            <a:pPr eaLnBrk="1" hangingPunct="1">
              <a:defRPr/>
            </a:pPr>
            <a:r>
              <a:rPr lang="en-US" smtClean="0"/>
              <a:t>Function calls and Stack (4 of 5)</a:t>
            </a:r>
          </a:p>
        </p:txBody>
      </p:sp>
      <p:sp>
        <p:nvSpPr>
          <p:cNvPr id="64515" name="Rectangle 4"/>
          <p:cNvSpPr>
            <a:spLocks noChangeArrowheads="1"/>
          </p:cNvSpPr>
          <p:nvPr/>
        </p:nvSpPr>
        <p:spPr bwMode="auto">
          <a:xfrm>
            <a:off x="330200" y="1676400"/>
            <a:ext cx="8667750" cy="4191000"/>
          </a:xfrm>
          <a:prstGeom prst="rect">
            <a:avLst/>
          </a:prstGeom>
          <a:solidFill>
            <a:srgbClr val="AFAFAF">
              <a:alpha val="20000"/>
            </a:srgbClr>
          </a:solidFill>
          <a:ln w="12700">
            <a:solidFill>
              <a:schemeClr val="tx1"/>
            </a:solidFill>
            <a:miter lim="800000"/>
            <a:headEnd/>
            <a:tailEnd/>
          </a:ln>
        </p:spPr>
        <p:txBody>
          <a:bodyPr lIns="0" tIns="0"/>
          <a:lstStyle/>
          <a:p>
            <a:pPr marL="342900" indent="-163513">
              <a:spcBef>
                <a:spcPct val="20000"/>
              </a:spcBef>
              <a:buClr>
                <a:srgbClr val="003366"/>
              </a:buClr>
              <a:buFont typeface="Wingdings" pitchFamily="2" charset="2"/>
              <a:buNone/>
            </a:pPr>
            <a:r>
              <a:rPr lang="en-US" sz="1800">
                <a:solidFill>
                  <a:srgbClr val="008000"/>
                </a:solidFill>
                <a:latin typeface="Courier New" pitchFamily="49" charset="0"/>
              </a:rPr>
              <a:t>/* Find the sum of two integers */</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void fnSumPrint(int iValue1, int iValue2);</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int main(int argc, char **argv){</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		int iNumber1=10, iNumber2=20;</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		fnSumPrint(iNumber1,iNumber2);</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		return 0;</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void fnSumPrint(int iValue1, int iValue2){</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		int iResult;</a:t>
            </a:r>
          </a:p>
          <a:p>
            <a:pPr marL="342900" indent="-163513">
              <a:spcBef>
                <a:spcPct val="20000"/>
              </a:spcBef>
              <a:buClr>
                <a:srgbClr val="003366"/>
              </a:buClr>
              <a:buFont typeface="Wingdings" pitchFamily="2" charset="2"/>
              <a:buNone/>
            </a:pPr>
            <a:r>
              <a:rPr lang="en-US" sz="1800" b="1">
                <a:solidFill>
                  <a:srgbClr val="008000"/>
                </a:solidFill>
                <a:latin typeface="Courier New" pitchFamily="49" charset="0"/>
              </a:rPr>
              <a:t>		</a:t>
            </a:r>
            <a:r>
              <a:rPr lang="en-US" sz="1800">
                <a:solidFill>
                  <a:srgbClr val="000000"/>
                </a:solidFill>
                <a:latin typeface="Courier New" pitchFamily="49" charset="0"/>
              </a:rPr>
              <a:t>iResult = iValue1 + iValue2;</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		printf(“%d”,iResult);</a:t>
            </a:r>
          </a:p>
          <a:p>
            <a:pPr marL="342900" indent="-163513">
              <a:spcBef>
                <a:spcPct val="20000"/>
              </a:spcBef>
              <a:buClr>
                <a:srgbClr val="003366"/>
              </a:buClr>
              <a:buFont typeface="Wingdings" pitchFamily="2" charset="2"/>
              <a:buNone/>
            </a:pPr>
            <a:r>
              <a:rPr lang="en-US" sz="1800">
                <a:solidFill>
                  <a:srgbClr val="000000"/>
                </a:solidFill>
                <a:latin typeface="Courier New" pitchFamily="49" charset="0"/>
              </a:rPr>
              <a:t>}</a:t>
            </a:r>
          </a:p>
        </p:txBody>
      </p:sp>
      <p:sp>
        <p:nvSpPr>
          <p:cNvPr id="64516" name="Text Box 5"/>
          <p:cNvSpPr txBox="1">
            <a:spLocks noChangeArrowheads="1"/>
          </p:cNvSpPr>
          <p:nvPr/>
        </p:nvSpPr>
        <p:spPr bwMode="auto">
          <a:xfrm>
            <a:off x="247650" y="1143000"/>
            <a:ext cx="7346950" cy="457200"/>
          </a:xfrm>
          <a:prstGeom prst="rect">
            <a:avLst/>
          </a:prstGeom>
          <a:noFill/>
          <a:ln w="9525">
            <a:noFill/>
            <a:miter lim="800000"/>
            <a:headEnd/>
            <a:tailEnd/>
          </a:ln>
        </p:spPr>
        <p:txBody>
          <a:bodyPr>
            <a:spAutoFit/>
          </a:bodyPr>
          <a:lstStyle/>
          <a:p>
            <a:pPr>
              <a:spcBef>
                <a:spcPct val="50000"/>
              </a:spcBef>
            </a:pPr>
            <a:r>
              <a:rPr lang="en-US"/>
              <a:t>Consider the following example: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247650" y="152400"/>
            <a:ext cx="9410700" cy="609600"/>
          </a:xfrm>
        </p:spPr>
        <p:txBody>
          <a:bodyPr/>
          <a:lstStyle/>
          <a:p>
            <a:pPr eaLnBrk="1" hangingPunct="1">
              <a:defRPr/>
            </a:pPr>
            <a:r>
              <a:rPr lang="en-US" smtClean="0"/>
              <a:t>Function calls and Stack (5 of 5)</a:t>
            </a:r>
          </a:p>
        </p:txBody>
      </p:sp>
      <p:pic>
        <p:nvPicPr>
          <p:cNvPr id="65539" name="Picture 3"/>
          <p:cNvPicPr>
            <a:picLocks noChangeAspect="1" noChangeArrowheads="1"/>
          </p:cNvPicPr>
          <p:nvPr/>
        </p:nvPicPr>
        <p:blipFill>
          <a:blip r:embed="rId2"/>
          <a:srcRect/>
          <a:stretch>
            <a:fillRect/>
          </a:stretch>
        </p:blipFill>
        <p:spPr bwMode="auto">
          <a:xfrm>
            <a:off x="495300" y="1295400"/>
            <a:ext cx="8910638" cy="3549650"/>
          </a:xfrm>
          <a:prstGeom prst="rect">
            <a:avLst/>
          </a:prstGeom>
          <a:noFill/>
          <a:ln w="12700">
            <a:noFill/>
            <a:miter lim="800000"/>
            <a:headEnd/>
            <a:tailEnd/>
          </a:ln>
        </p:spPr>
      </p:pic>
      <p:sp>
        <p:nvSpPr>
          <p:cNvPr id="65540" name="Text Box 4"/>
          <p:cNvSpPr txBox="1">
            <a:spLocks noChangeArrowheads="1"/>
          </p:cNvSpPr>
          <p:nvPr/>
        </p:nvSpPr>
        <p:spPr bwMode="auto">
          <a:xfrm>
            <a:off x="2160588" y="5421313"/>
            <a:ext cx="5729287" cy="396875"/>
          </a:xfrm>
          <a:prstGeom prst="rect">
            <a:avLst/>
          </a:prstGeom>
          <a:noFill/>
          <a:ln w="12700">
            <a:noFill/>
            <a:miter lim="800000"/>
            <a:headEnd/>
            <a:tailEnd/>
          </a:ln>
        </p:spPr>
        <p:txBody>
          <a:bodyPr wrap="none">
            <a:spAutoFit/>
          </a:bodyPr>
          <a:lstStyle/>
          <a:p>
            <a:pPr algn="ctr" eaLnBrk="0" hangingPunct="0">
              <a:spcBef>
                <a:spcPct val="50000"/>
              </a:spcBef>
              <a:buClr>
                <a:srgbClr val="0033CC"/>
              </a:buClr>
              <a:buSzPct val="155000"/>
              <a:buFont typeface="Symbol" pitchFamily="18" charset="2"/>
              <a:buNone/>
            </a:pPr>
            <a:r>
              <a:rPr lang="en-US" sz="2000"/>
              <a:t>How a function call reflects on program stack</a:t>
            </a:r>
            <a:r>
              <a:rPr lang="en-US" sz="160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247650" y="76200"/>
            <a:ext cx="9410700" cy="609600"/>
          </a:xfrm>
        </p:spPr>
        <p:txBody>
          <a:bodyPr/>
          <a:lstStyle/>
          <a:p>
            <a:pPr eaLnBrk="1" hangingPunct="1">
              <a:defRPr/>
            </a:pPr>
            <a:r>
              <a:rPr lang="en-US" sz="2800" smtClean="0"/>
              <a:t>Writing User Defined Functions – Best Practices </a:t>
            </a:r>
          </a:p>
        </p:txBody>
      </p:sp>
      <p:sp>
        <p:nvSpPr>
          <p:cNvPr id="66563" name="Rectangle 3"/>
          <p:cNvSpPr>
            <a:spLocks noGrp="1" noChangeArrowheads="1"/>
          </p:cNvSpPr>
          <p:nvPr>
            <p:ph type="body" idx="1"/>
          </p:nvPr>
        </p:nvSpPr>
        <p:spPr>
          <a:xfrm>
            <a:off x="247650" y="1219200"/>
            <a:ext cx="9328150" cy="4868863"/>
          </a:xfrm>
        </p:spPr>
        <p:txBody>
          <a:bodyPr/>
          <a:lstStyle/>
          <a:p>
            <a:pPr eaLnBrk="1" hangingPunct="1"/>
            <a:r>
              <a:rPr lang="en-US" smtClean="0"/>
              <a:t>Function calling consumes processor time </a:t>
            </a:r>
          </a:p>
          <a:p>
            <a:pPr eaLnBrk="1" hangingPunct="1"/>
            <a:r>
              <a:rPr lang="en-US" smtClean="0"/>
              <a:t>When do  you write a user defined function? </a:t>
            </a:r>
          </a:p>
          <a:p>
            <a:pPr lvl="1" eaLnBrk="1" hangingPunct="1"/>
            <a:r>
              <a:rPr lang="en-US" smtClean="0"/>
              <a:t>For relatively independent tasks</a:t>
            </a:r>
          </a:p>
          <a:p>
            <a:pPr lvl="1" eaLnBrk="1" hangingPunct="1"/>
            <a:r>
              <a:rPr lang="en-US" smtClean="0"/>
              <a:t>A task that is frequently used in a program </a:t>
            </a:r>
          </a:p>
          <a:p>
            <a:pPr lvl="1" eaLnBrk="1" hangingPunct="1"/>
            <a:r>
              <a:rPr lang="en-US" smtClean="0"/>
              <a:t>A relatively complex task	</a:t>
            </a:r>
          </a:p>
          <a:p>
            <a:pPr eaLnBrk="1" hangingPunct="1">
              <a:buFont typeface="Wingdings" pitchFamily="2" charset="2"/>
              <a:buNone/>
            </a:pPr>
            <a:endParaRPr lang="en-US" smtClean="0"/>
          </a:p>
          <a:p>
            <a:pPr eaLnBrk="1" hangingPunct="1">
              <a:buFont typeface="Wingdings" pitchFamily="2" charset="2"/>
              <a:buNone/>
            </a:pPr>
            <a:r>
              <a:rPr lang="en-US" smtClean="0"/>
              <a:t>Avoid user defined functions  when -</a:t>
            </a:r>
          </a:p>
          <a:p>
            <a:pPr lvl="1" eaLnBrk="1" hangingPunct="1">
              <a:buFont typeface="Wingdings" pitchFamily="2" charset="2"/>
              <a:buChar char="Ø"/>
            </a:pPr>
            <a:endParaRPr lang="en-US" smtClean="0"/>
          </a:p>
          <a:p>
            <a:pPr lvl="1" eaLnBrk="1" hangingPunct="1">
              <a:buFont typeface="Wingdings" pitchFamily="2" charset="2"/>
              <a:buChar char="Ø"/>
            </a:pPr>
            <a:r>
              <a:rPr lang="en-US" smtClean="0"/>
              <a:t>There is no scope of reusability</a:t>
            </a:r>
          </a:p>
          <a:p>
            <a:pPr lvl="1" eaLnBrk="1" hangingPunct="1">
              <a:buFont typeface="Wingdings" pitchFamily="2" charset="2"/>
              <a:buChar char="Ø"/>
            </a:pPr>
            <a:r>
              <a:rPr lang="en-US" smtClean="0"/>
              <a:t>Only one or two statements are required to complete a specified task </a:t>
            </a:r>
          </a:p>
          <a:p>
            <a:pPr lvl="1" eaLnBrk="1" hangingPunct="1">
              <a:buFont typeface="Wingdings" pitchFamily="2" charset="2"/>
              <a:buChar char="Ø"/>
            </a:pPr>
            <a:r>
              <a:rPr lang="en-US" smtClean="0"/>
              <a:t>The task is too simple </a:t>
            </a:r>
          </a:p>
          <a:p>
            <a:pPr lvl="1" eaLnBrk="1" hangingPunct="1">
              <a:buFont typeface="Wingdings" pitchFamily="2" charset="2"/>
              <a:buNone/>
            </a:pPr>
            <a:r>
              <a:rPr lang="en-US" i="1" smtClean="0"/>
              <a:t>(The situation where the amount of overhead involved in function call and return will be more than the amount of overhead required for actual task)</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247650" y="76200"/>
            <a:ext cx="9410700" cy="609600"/>
          </a:xfrm>
        </p:spPr>
        <p:txBody>
          <a:bodyPr/>
          <a:lstStyle/>
          <a:p>
            <a:pPr eaLnBrk="1" hangingPunct="1">
              <a:defRPr/>
            </a:pPr>
            <a:r>
              <a:rPr lang="en-US" sz="2800" smtClean="0"/>
              <a:t>Can you answer this? </a:t>
            </a:r>
          </a:p>
        </p:txBody>
      </p:sp>
      <p:sp>
        <p:nvSpPr>
          <p:cNvPr id="67587" name="Rectangle 3"/>
          <p:cNvSpPr>
            <a:spLocks noGrp="1" noChangeArrowheads="1"/>
          </p:cNvSpPr>
          <p:nvPr>
            <p:ph type="body" idx="1"/>
          </p:nvPr>
        </p:nvSpPr>
        <p:spPr>
          <a:xfrm>
            <a:off x="247650" y="1219200"/>
            <a:ext cx="9328150" cy="4868863"/>
          </a:xfrm>
        </p:spPr>
        <p:txBody>
          <a:bodyPr/>
          <a:lstStyle/>
          <a:p>
            <a:pPr eaLnBrk="1" hangingPunct="1"/>
            <a:r>
              <a:rPr lang="en-US" smtClean="0"/>
              <a:t>Problem Statement:</a:t>
            </a:r>
          </a:p>
          <a:p>
            <a:pPr eaLnBrk="1" hangingPunct="1"/>
            <a:r>
              <a:rPr lang="en-US" smtClean="0"/>
              <a:t> Consider the </a:t>
            </a:r>
            <a:r>
              <a:rPr lang="en-GB" smtClean="0"/>
              <a:t> formula for calculation of the number of combinations in mathematics: </a:t>
            </a:r>
          </a:p>
        </p:txBody>
      </p:sp>
      <p:sp>
        <p:nvSpPr>
          <p:cNvPr id="67588" name="Rectangle 4"/>
          <p:cNvSpPr>
            <a:spLocks noChangeArrowheads="1"/>
          </p:cNvSpPr>
          <p:nvPr/>
        </p:nvSpPr>
        <p:spPr bwMode="auto">
          <a:xfrm>
            <a:off x="4252913" y="3225800"/>
            <a:ext cx="1401762" cy="320675"/>
          </a:xfrm>
          <a:prstGeom prst="rect">
            <a:avLst/>
          </a:prstGeom>
          <a:noFill/>
          <a:ln w="9525">
            <a:noFill/>
            <a:miter lim="800000"/>
            <a:headEnd/>
            <a:tailEnd/>
          </a:ln>
        </p:spPr>
        <p:txBody>
          <a:bodyPr wrap="none" anchor="ctr">
            <a:spAutoFit/>
          </a:bodyPr>
          <a:lstStyle/>
          <a:p>
            <a:r>
              <a:rPr lang="en-GB" sz="600" baseline="-30000">
                <a:solidFill>
                  <a:srgbClr val="333333"/>
                </a:solidFill>
                <a:latin typeface="Verdana" pitchFamily="34" charset="0"/>
              </a:rPr>
              <a:t>  </a:t>
            </a:r>
            <a:r>
              <a:rPr lang="en-GB" sz="2200" baseline="-30000">
                <a:solidFill>
                  <a:srgbClr val="333333"/>
                </a:solidFill>
                <a:latin typeface="Verdana" pitchFamily="34" charset="0"/>
              </a:rPr>
              <a:t> </a:t>
            </a:r>
            <a:r>
              <a:rPr lang="en-GB" sz="600" baseline="-30000">
                <a:solidFill>
                  <a:srgbClr val="333333"/>
                </a:solidFill>
                <a:latin typeface="Verdana" pitchFamily="34" charset="0"/>
              </a:rPr>
              <a:t>                                                       </a:t>
            </a:r>
            <a:r>
              <a:rPr lang="en-GB" sz="600">
                <a:solidFill>
                  <a:srgbClr val="333333"/>
                </a:solidFill>
                <a:latin typeface="Verdana" pitchFamily="34" charset="0"/>
              </a:rPr>
              <a:t>.</a:t>
            </a:r>
            <a:r>
              <a:rPr lang="en-GB" sz="900" baseline="-30000"/>
              <a:t> </a:t>
            </a:r>
            <a:endParaRPr lang="en-GB" sz="600" baseline="-30000">
              <a:solidFill>
                <a:srgbClr val="333333"/>
              </a:solidFill>
              <a:latin typeface="Verdana" pitchFamily="34" charset="0"/>
            </a:endParaRPr>
          </a:p>
        </p:txBody>
      </p:sp>
      <p:pic>
        <p:nvPicPr>
          <p:cNvPr id="67589" name="Picture 5" descr="Eqn004"/>
          <p:cNvPicPr>
            <a:picLocks noChangeAspect="1" noChangeArrowheads="1"/>
          </p:cNvPicPr>
          <p:nvPr/>
        </p:nvPicPr>
        <p:blipFill>
          <a:blip r:embed="rId3"/>
          <a:srcRect/>
          <a:stretch>
            <a:fillRect/>
          </a:stretch>
        </p:blipFill>
        <p:spPr bwMode="auto">
          <a:xfrm>
            <a:off x="2311400" y="2286000"/>
            <a:ext cx="2108200" cy="831850"/>
          </a:xfrm>
          <a:prstGeom prst="rect">
            <a:avLst/>
          </a:prstGeom>
          <a:noFill/>
          <a:ln w="9525">
            <a:noFill/>
            <a:miter lim="800000"/>
            <a:headEnd/>
            <a:tailEnd/>
          </a:ln>
        </p:spPr>
      </p:pic>
      <p:sp>
        <p:nvSpPr>
          <p:cNvPr id="67590" name="Rectangle 6"/>
          <p:cNvSpPr>
            <a:spLocks noChangeArrowheads="1"/>
          </p:cNvSpPr>
          <p:nvPr/>
        </p:nvSpPr>
        <p:spPr bwMode="auto">
          <a:xfrm>
            <a:off x="247650" y="3400425"/>
            <a:ext cx="9163050" cy="1917700"/>
          </a:xfrm>
          <a:prstGeom prst="rect">
            <a:avLst/>
          </a:prstGeom>
          <a:noFill/>
          <a:ln w="9525">
            <a:noFill/>
            <a:miter lim="800000"/>
            <a:headEnd/>
            <a:tailEnd/>
          </a:ln>
        </p:spPr>
        <p:txBody>
          <a:bodyPr anchor="ctr">
            <a:spAutoFit/>
          </a:bodyPr>
          <a:lstStyle/>
          <a:p>
            <a:r>
              <a:rPr lang="en-GB" i="1"/>
              <a:t>( n is the number of different objects and r of them are to be arranged and C represents the possible combinations</a:t>
            </a:r>
            <a:r>
              <a:rPr lang="en-GB"/>
              <a:t>)</a:t>
            </a:r>
          </a:p>
          <a:p>
            <a:endParaRPr lang="en-GB"/>
          </a:p>
          <a:p>
            <a:r>
              <a:rPr lang="en-GB"/>
              <a:t>A program needs to be written for implementation of the formula. Can you identify the functions that can be written?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533400" y="1447800"/>
            <a:ext cx="8420100" cy="685800"/>
          </a:xfrm>
        </p:spPr>
        <p:txBody>
          <a:bodyPr lIns="90488" tIns="44450" rIns="90488" bIns="44450"/>
          <a:lstStyle/>
          <a:p>
            <a:pPr eaLnBrk="1" hangingPunct="1">
              <a:defRPr/>
            </a:pPr>
            <a:r>
              <a:rPr lang="en-US" sz="3200" dirty="0" smtClean="0"/>
              <a:t>Scope of Variables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247650" y="152400"/>
            <a:ext cx="9288463" cy="512763"/>
          </a:xfrm>
        </p:spPr>
        <p:txBody>
          <a:bodyPr/>
          <a:lstStyle/>
          <a:p>
            <a:pPr eaLnBrk="1" hangingPunct="1">
              <a:defRPr/>
            </a:pPr>
            <a:r>
              <a:rPr lang="en-US" smtClean="0"/>
              <a:t>Scope of Variables</a:t>
            </a:r>
          </a:p>
        </p:txBody>
      </p:sp>
      <p:sp>
        <p:nvSpPr>
          <p:cNvPr id="69635" name="Rectangle 3"/>
          <p:cNvSpPr>
            <a:spLocks noGrp="1" noChangeArrowheads="1"/>
          </p:cNvSpPr>
          <p:nvPr>
            <p:ph type="body" idx="1"/>
          </p:nvPr>
        </p:nvSpPr>
        <p:spPr>
          <a:xfrm>
            <a:off x="247650" y="1219200"/>
            <a:ext cx="9328150" cy="4868863"/>
          </a:xfrm>
        </p:spPr>
        <p:txBody>
          <a:bodyPr/>
          <a:lstStyle/>
          <a:p>
            <a:pPr eaLnBrk="1" hangingPunct="1">
              <a:lnSpc>
                <a:spcPct val="90000"/>
              </a:lnSpc>
            </a:pPr>
            <a:r>
              <a:rPr lang="en-US" smtClean="0"/>
              <a:t>The scope of variables refers to that portion of the program where the variables can be accessed </a:t>
            </a:r>
          </a:p>
          <a:p>
            <a:pPr eaLnBrk="1" hangingPunct="1">
              <a:lnSpc>
                <a:spcPct val="90000"/>
              </a:lnSpc>
              <a:buFont typeface="Wingdings" pitchFamily="2" charset="2"/>
              <a:buNone/>
            </a:pPr>
            <a:endParaRPr lang="en-US" smtClean="0"/>
          </a:p>
          <a:p>
            <a:pPr eaLnBrk="1" hangingPunct="1">
              <a:lnSpc>
                <a:spcPct val="90000"/>
              </a:lnSpc>
            </a:pPr>
            <a:r>
              <a:rPr lang="en-US" smtClean="0"/>
              <a:t>They are accessible in some portion of the program and in the other they are not accessible </a:t>
            </a:r>
          </a:p>
          <a:p>
            <a:pPr eaLnBrk="1" hangingPunct="1">
              <a:lnSpc>
                <a:spcPct val="90000"/>
              </a:lnSpc>
              <a:buFont typeface="Wingdings" pitchFamily="2" charset="2"/>
              <a:buNone/>
            </a:pPr>
            <a:endParaRPr lang="en-US" smtClean="0"/>
          </a:p>
          <a:p>
            <a:pPr eaLnBrk="1" hangingPunct="1">
              <a:lnSpc>
                <a:spcPct val="90000"/>
              </a:lnSpc>
            </a:pPr>
            <a:r>
              <a:rPr lang="en-US" smtClean="0"/>
              <a:t>Scope of a variable defines the portion of the program in which the set of variables can be referenced and manipulated </a:t>
            </a:r>
          </a:p>
          <a:p>
            <a:pPr eaLnBrk="1" hangingPunct="1">
              <a:lnSpc>
                <a:spcPct val="90000"/>
              </a:lnSpc>
            </a:pPr>
            <a:endParaRPr lang="en-US" smtClean="0"/>
          </a:p>
          <a:p>
            <a:pPr eaLnBrk="1" hangingPunct="1">
              <a:lnSpc>
                <a:spcPct val="90000"/>
              </a:lnSpc>
            </a:pPr>
            <a:r>
              <a:rPr lang="en-US" smtClean="0"/>
              <a:t>When a variable is required in a program, it can be declared as:</a:t>
            </a:r>
          </a:p>
          <a:p>
            <a:pPr lvl="1" eaLnBrk="1" hangingPunct="1">
              <a:lnSpc>
                <a:spcPct val="90000"/>
              </a:lnSpc>
            </a:pPr>
            <a:r>
              <a:rPr lang="en-US" smtClean="0"/>
              <a:t>Local variable</a:t>
            </a:r>
          </a:p>
          <a:p>
            <a:pPr lvl="1" eaLnBrk="1" hangingPunct="1">
              <a:lnSpc>
                <a:spcPct val="90000"/>
              </a:lnSpc>
            </a:pPr>
            <a:r>
              <a:rPr lang="en-US" smtClean="0"/>
              <a:t>Global variable</a:t>
            </a:r>
          </a:p>
          <a:p>
            <a:pPr eaLnBrk="1" hangingPunct="1">
              <a:lnSpc>
                <a:spcPct val="90000"/>
              </a:lnSpc>
            </a:pPr>
            <a:endParaRPr lang="en-US" smtClean="0"/>
          </a:p>
          <a:p>
            <a:pPr eaLnBrk="1" hangingPunct="1">
              <a:lnSpc>
                <a:spcPct val="90000"/>
              </a:lnSpc>
              <a:buFont typeface="Wingdings" pitchFamily="2" charset="2"/>
              <a:buNone/>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buClr>
                <a:schemeClr val="tx1"/>
              </a:buClr>
              <a:buFont typeface="Wingdings" pitchFamily="2" charset="2"/>
              <a:buNone/>
            </a:pPr>
            <a:r>
              <a:rPr lang="en-US" smtClean="0"/>
              <a:t>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247650" y="152400"/>
            <a:ext cx="9288463" cy="512763"/>
          </a:xfrm>
        </p:spPr>
        <p:txBody>
          <a:bodyPr/>
          <a:lstStyle/>
          <a:p>
            <a:pPr eaLnBrk="1" hangingPunct="1">
              <a:defRPr/>
            </a:pPr>
            <a:r>
              <a:rPr lang="en-US" smtClean="0"/>
              <a:t>Local Variables (1 of 2)</a:t>
            </a:r>
          </a:p>
        </p:txBody>
      </p:sp>
      <p:sp>
        <p:nvSpPr>
          <p:cNvPr id="70659" name="Rectangle 3"/>
          <p:cNvSpPr>
            <a:spLocks noGrp="1" noChangeArrowheads="1"/>
          </p:cNvSpPr>
          <p:nvPr>
            <p:ph type="body" idx="1"/>
          </p:nvPr>
        </p:nvSpPr>
        <p:spPr>
          <a:xfrm>
            <a:off x="247650" y="1219200"/>
            <a:ext cx="9328150" cy="4868863"/>
          </a:xfrm>
        </p:spPr>
        <p:txBody>
          <a:bodyPr/>
          <a:lstStyle/>
          <a:p>
            <a:pPr eaLnBrk="1" hangingPunct="1"/>
            <a:r>
              <a:rPr lang="en-US" dirty="0" smtClean="0"/>
              <a:t>The variables that are declared inside a function are called as </a:t>
            </a:r>
            <a:r>
              <a:rPr lang="en-US" b="1" dirty="0" smtClean="0">
                <a:solidFill>
                  <a:schemeClr val="accent2"/>
                </a:solidFill>
              </a:rPr>
              <a:t>local variables</a:t>
            </a:r>
            <a:r>
              <a:rPr lang="en-US" dirty="0" smtClean="0">
                <a:solidFill>
                  <a:schemeClr val="accent2"/>
                </a:solidFill>
              </a:rPr>
              <a:t> </a:t>
            </a:r>
          </a:p>
          <a:p>
            <a:pPr eaLnBrk="1" hangingPunct="1">
              <a:buFont typeface="Wingdings" pitchFamily="2" charset="2"/>
              <a:buNone/>
            </a:pPr>
            <a:endParaRPr lang="en-US" dirty="0" smtClean="0">
              <a:solidFill>
                <a:schemeClr val="accent2"/>
              </a:solidFill>
            </a:endParaRPr>
          </a:p>
          <a:p>
            <a:pPr eaLnBrk="1" hangingPunct="1"/>
            <a:r>
              <a:rPr lang="en-US" dirty="0" smtClean="0"/>
              <a:t>Characteristics of Local Variables</a:t>
            </a:r>
          </a:p>
          <a:p>
            <a:pPr lvl="1" eaLnBrk="1" hangingPunct="1"/>
            <a:endParaRPr lang="en-US" dirty="0" smtClean="0"/>
          </a:p>
          <a:p>
            <a:pPr lvl="1" eaLnBrk="1" hangingPunct="1"/>
            <a:r>
              <a:rPr lang="en-US" dirty="0" smtClean="0"/>
              <a:t>Scope is only within the function</a:t>
            </a:r>
          </a:p>
          <a:p>
            <a:pPr lvl="1" eaLnBrk="1" hangingPunct="1"/>
            <a:endParaRPr lang="en-US" dirty="0" smtClean="0"/>
          </a:p>
          <a:p>
            <a:pPr lvl="1" eaLnBrk="1" hangingPunct="1"/>
            <a:r>
              <a:rPr lang="en-US" dirty="0" smtClean="0"/>
              <a:t>Cannot be accessed outside the function</a:t>
            </a:r>
          </a:p>
          <a:p>
            <a:pPr lvl="1" eaLnBrk="1" hangingPunct="1"/>
            <a:endParaRPr lang="en-US" dirty="0" smtClean="0"/>
          </a:p>
          <a:p>
            <a:pPr lvl="1" eaLnBrk="1" hangingPunct="1"/>
            <a:r>
              <a:rPr lang="en-US" dirty="0" smtClean="0"/>
              <a:t>Will be removed from the memory when the function ends</a:t>
            </a:r>
          </a:p>
          <a:p>
            <a:pPr lvl="1" eaLnBrk="1" hangingPunct="1"/>
            <a:endParaRPr lang="en-US" dirty="0" smtClean="0"/>
          </a:p>
          <a:p>
            <a:pPr lvl="1" eaLnBrk="1" hangingPunct="1"/>
            <a:r>
              <a:rPr lang="en-US" dirty="0" smtClean="0"/>
              <a:t>Initial values are garbage if not initialized explicitly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247650" y="76200"/>
            <a:ext cx="9288463" cy="512763"/>
          </a:xfrm>
        </p:spPr>
        <p:txBody>
          <a:bodyPr/>
          <a:lstStyle/>
          <a:p>
            <a:pPr eaLnBrk="1" hangingPunct="1">
              <a:defRPr/>
            </a:pPr>
            <a:r>
              <a:rPr lang="en-US" smtClean="0"/>
              <a:t>Local Variables (2 of 2)</a:t>
            </a:r>
          </a:p>
        </p:txBody>
      </p:sp>
      <p:sp>
        <p:nvSpPr>
          <p:cNvPr id="55299" name="AutoShape 4"/>
          <p:cNvSpPr>
            <a:spLocks noChangeArrowheads="1"/>
          </p:cNvSpPr>
          <p:nvPr/>
        </p:nvSpPr>
        <p:spPr bwMode="auto">
          <a:xfrm>
            <a:off x="6934200" y="4343400"/>
            <a:ext cx="2724150" cy="1143000"/>
          </a:xfrm>
          <a:prstGeom prst="wedgeRoundRectCallout">
            <a:avLst>
              <a:gd name="adj1" fmla="val -188699"/>
              <a:gd name="adj2" fmla="val -20972"/>
              <a:gd name="adj3" fmla="val 16667"/>
            </a:avLst>
          </a:prstGeom>
          <a:ln>
            <a:headEnd/>
            <a:tailEnd/>
          </a:ln>
          <a:effectLst>
            <a:glow rad="101600">
              <a:srgbClr val="00B050">
                <a:alpha val="4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lstStyle/>
          <a:p>
            <a:pPr algn="ctr">
              <a:defRPr/>
            </a:pPr>
            <a:r>
              <a:rPr lang="en-US" sz="1800" b="1" dirty="0"/>
              <a:t>Variable ‘</a:t>
            </a:r>
            <a:r>
              <a:rPr lang="en-US" sz="1800" b="1" dirty="0" err="1"/>
              <a:t>iResult</a:t>
            </a:r>
            <a:r>
              <a:rPr lang="en-US" sz="1800" b="1" dirty="0"/>
              <a:t>’ is local to function </a:t>
            </a:r>
            <a:r>
              <a:rPr lang="en-US" sz="1800" b="1" dirty="0" err="1"/>
              <a:t>fnSumPrint</a:t>
            </a:r>
            <a:endParaRPr lang="en-US" sz="1800" b="1" dirty="0"/>
          </a:p>
        </p:txBody>
      </p:sp>
      <p:sp>
        <p:nvSpPr>
          <p:cNvPr id="55300" name="AutoShape 5"/>
          <p:cNvSpPr>
            <a:spLocks noChangeArrowheads="1"/>
          </p:cNvSpPr>
          <p:nvPr/>
        </p:nvSpPr>
        <p:spPr bwMode="auto">
          <a:xfrm>
            <a:off x="6851650" y="1905000"/>
            <a:ext cx="2806700" cy="1295400"/>
          </a:xfrm>
          <a:prstGeom prst="wedgeRoundRectCallout">
            <a:avLst>
              <a:gd name="adj1" fmla="val -90319"/>
              <a:gd name="adj2" fmla="val 12500"/>
              <a:gd name="adj3" fmla="val 16667"/>
            </a:avLst>
          </a:prstGeom>
          <a:ln>
            <a:headEnd/>
            <a:tailEnd/>
          </a:ln>
          <a:effectLst>
            <a:glow rad="101600">
              <a:srgbClr val="00B050">
                <a:alpha val="4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lstStyle/>
          <a:p>
            <a:pPr algn="ctr">
              <a:defRPr/>
            </a:pPr>
            <a:r>
              <a:rPr lang="en-US" sz="1800" b="1"/>
              <a:t>Variables ‘iNumber1’ and ‘iNumber2’ are local to function ‘main’</a:t>
            </a:r>
          </a:p>
        </p:txBody>
      </p:sp>
      <p:sp>
        <p:nvSpPr>
          <p:cNvPr id="71689" name="Rectangle 6"/>
          <p:cNvSpPr>
            <a:spLocks noChangeArrowheads="1"/>
          </p:cNvSpPr>
          <p:nvPr/>
        </p:nvSpPr>
        <p:spPr bwMode="auto">
          <a:xfrm>
            <a:off x="330200" y="1219200"/>
            <a:ext cx="6356350" cy="4876800"/>
          </a:xfrm>
          <a:prstGeom prst="rect">
            <a:avLst/>
          </a:prstGeom>
          <a:solidFill>
            <a:srgbClr val="AFAFAF">
              <a:alpha val="20000"/>
            </a:srgbClr>
          </a:solidFill>
          <a:ln w="12700">
            <a:solidFill>
              <a:schemeClr val="tx1"/>
            </a:solidFill>
            <a:miter lim="800000"/>
            <a:headEnd/>
            <a:tailEnd/>
          </a:ln>
        </p:spPr>
        <p:txBody>
          <a:bodyPr lIns="0" tIns="0"/>
          <a:lstStyle/>
          <a:p>
            <a:pPr marL="342900" indent="-169863">
              <a:spcBef>
                <a:spcPct val="20000"/>
              </a:spcBef>
              <a:buClr>
                <a:srgbClr val="003366"/>
              </a:buClr>
              <a:buFont typeface="Wingdings" pitchFamily="2" charset="2"/>
              <a:buNone/>
            </a:pPr>
            <a:r>
              <a:rPr lang="en-US" sz="1800" dirty="0">
                <a:solidFill>
                  <a:srgbClr val="008000"/>
                </a:solidFill>
                <a:latin typeface="Courier New" pitchFamily="49" charset="0"/>
              </a:rPr>
              <a:t>/* Find the sum of two integers */</a:t>
            </a:r>
          </a:p>
          <a:p>
            <a:pPr marL="342900" indent="-169863">
              <a:spcBef>
                <a:spcPct val="20000"/>
              </a:spcBef>
              <a:buClr>
                <a:srgbClr val="003366"/>
              </a:buClr>
              <a:buFont typeface="Wingdings" pitchFamily="2" charset="2"/>
              <a:buNone/>
            </a:pPr>
            <a:r>
              <a:rPr lang="en-US" sz="1800" dirty="0">
                <a:solidFill>
                  <a:srgbClr val="000000"/>
                </a:solidFill>
                <a:latin typeface="Courier New" pitchFamily="49" charset="0"/>
              </a:rPr>
              <a:t>void </a:t>
            </a:r>
            <a:r>
              <a:rPr lang="en-US" sz="1800" dirty="0" err="1">
                <a:solidFill>
                  <a:srgbClr val="000000"/>
                </a:solidFill>
                <a:latin typeface="Courier New" pitchFamily="49" charset="0"/>
              </a:rPr>
              <a:t>fnSumPrint</a:t>
            </a:r>
            <a:r>
              <a:rPr lang="en-US" sz="1800" dirty="0">
                <a:solidFill>
                  <a:srgbClr val="000000"/>
                </a:solidFill>
                <a:latin typeface="Courier New" pitchFamily="49" charset="0"/>
              </a:rPr>
              <a:t>(</a:t>
            </a:r>
            <a:r>
              <a:rPr lang="en-US" sz="1800" dirty="0" err="1">
                <a:solidFill>
                  <a:srgbClr val="000000"/>
                </a:solidFill>
                <a:latin typeface="Courier New" pitchFamily="49" charset="0"/>
              </a:rPr>
              <a:t>int</a:t>
            </a:r>
            <a:r>
              <a:rPr lang="en-US" sz="1800" dirty="0">
                <a:solidFill>
                  <a:srgbClr val="000000"/>
                </a:solidFill>
                <a:latin typeface="Courier New" pitchFamily="49" charset="0"/>
              </a:rPr>
              <a:t> iValue1, </a:t>
            </a:r>
            <a:r>
              <a:rPr lang="en-US" sz="1800" dirty="0" err="1">
                <a:solidFill>
                  <a:srgbClr val="000000"/>
                </a:solidFill>
                <a:latin typeface="Courier New" pitchFamily="49" charset="0"/>
              </a:rPr>
              <a:t>int</a:t>
            </a:r>
            <a:r>
              <a:rPr lang="en-US" sz="1800" dirty="0">
                <a:solidFill>
                  <a:srgbClr val="000000"/>
                </a:solidFill>
                <a:latin typeface="Courier New" pitchFamily="49" charset="0"/>
              </a:rPr>
              <a:t> iValue2);</a:t>
            </a:r>
          </a:p>
          <a:p>
            <a:pPr marL="342900" indent="-169863">
              <a:spcBef>
                <a:spcPct val="20000"/>
              </a:spcBef>
              <a:buClr>
                <a:srgbClr val="003366"/>
              </a:buClr>
              <a:buFont typeface="Wingdings" pitchFamily="2" charset="2"/>
              <a:buNone/>
            </a:pPr>
            <a:r>
              <a:rPr lang="en-US" sz="1800" dirty="0" err="1">
                <a:solidFill>
                  <a:srgbClr val="000000"/>
                </a:solidFill>
                <a:latin typeface="Courier New" pitchFamily="49" charset="0"/>
              </a:rPr>
              <a:t>int</a:t>
            </a:r>
            <a:r>
              <a:rPr lang="en-US" sz="1800" dirty="0">
                <a:solidFill>
                  <a:srgbClr val="000000"/>
                </a:solidFill>
                <a:latin typeface="Courier New" pitchFamily="49" charset="0"/>
              </a:rPr>
              <a:t> main(</a:t>
            </a:r>
            <a:r>
              <a:rPr lang="en-US" sz="1800" dirty="0" err="1">
                <a:solidFill>
                  <a:srgbClr val="000000"/>
                </a:solidFill>
                <a:latin typeface="Courier New" pitchFamily="49" charset="0"/>
              </a:rPr>
              <a:t>int</a:t>
            </a:r>
            <a:r>
              <a:rPr lang="en-US" sz="1800" dirty="0">
                <a:solidFill>
                  <a:srgbClr val="000000"/>
                </a:solidFill>
                <a:latin typeface="Courier New" pitchFamily="49" charset="0"/>
              </a:rPr>
              <a:t> </a:t>
            </a:r>
            <a:r>
              <a:rPr lang="en-US" sz="1800" dirty="0" err="1">
                <a:solidFill>
                  <a:srgbClr val="000000"/>
                </a:solidFill>
                <a:latin typeface="Courier New" pitchFamily="49" charset="0"/>
              </a:rPr>
              <a:t>argc</a:t>
            </a:r>
            <a:r>
              <a:rPr lang="en-US" sz="1800" dirty="0">
                <a:solidFill>
                  <a:srgbClr val="000000"/>
                </a:solidFill>
                <a:latin typeface="Courier New" pitchFamily="49" charset="0"/>
              </a:rPr>
              <a:t>, char **</a:t>
            </a:r>
            <a:r>
              <a:rPr lang="en-US" sz="1800" dirty="0" err="1">
                <a:solidFill>
                  <a:srgbClr val="000000"/>
                </a:solidFill>
                <a:latin typeface="Courier New" pitchFamily="49" charset="0"/>
              </a:rPr>
              <a:t>argv</a:t>
            </a:r>
            <a:r>
              <a:rPr lang="en-US" sz="1800" dirty="0">
                <a:solidFill>
                  <a:srgbClr val="000000"/>
                </a:solidFill>
                <a:latin typeface="Courier New" pitchFamily="49" charset="0"/>
              </a:rPr>
              <a:t>){</a:t>
            </a:r>
          </a:p>
          <a:p>
            <a:pPr marL="342900" indent="-169863">
              <a:spcBef>
                <a:spcPct val="20000"/>
              </a:spcBef>
              <a:buClr>
                <a:srgbClr val="003366"/>
              </a:buClr>
              <a:buFont typeface="Wingdings" pitchFamily="2" charset="2"/>
              <a:buNone/>
            </a:pPr>
            <a:r>
              <a:rPr lang="en-US" sz="1800" dirty="0">
                <a:solidFill>
                  <a:srgbClr val="000000"/>
                </a:solidFill>
                <a:latin typeface="Courier New" pitchFamily="49" charset="0"/>
              </a:rPr>
              <a:t>		</a:t>
            </a:r>
            <a:r>
              <a:rPr lang="en-US" sz="1800" dirty="0" err="1">
                <a:solidFill>
                  <a:srgbClr val="000000"/>
                </a:solidFill>
                <a:latin typeface="Courier New" pitchFamily="49" charset="0"/>
              </a:rPr>
              <a:t>int</a:t>
            </a:r>
            <a:r>
              <a:rPr lang="en-US" sz="1800" dirty="0">
                <a:solidFill>
                  <a:srgbClr val="000000"/>
                </a:solidFill>
                <a:latin typeface="Courier New" pitchFamily="49" charset="0"/>
              </a:rPr>
              <a:t> iNumber1=10, iNumber2=20;</a:t>
            </a:r>
          </a:p>
          <a:p>
            <a:pPr marL="342900" indent="-169863">
              <a:spcBef>
                <a:spcPct val="20000"/>
              </a:spcBef>
              <a:buClr>
                <a:srgbClr val="003366"/>
              </a:buClr>
              <a:buFont typeface="Wingdings" pitchFamily="2" charset="2"/>
              <a:buNone/>
            </a:pPr>
            <a:r>
              <a:rPr lang="en-US" sz="1800" dirty="0">
                <a:solidFill>
                  <a:srgbClr val="000000"/>
                </a:solidFill>
                <a:latin typeface="Courier New" pitchFamily="49" charset="0"/>
              </a:rPr>
              <a:t>		</a:t>
            </a:r>
            <a:r>
              <a:rPr lang="en-US" sz="1800" dirty="0" err="1">
                <a:solidFill>
                  <a:srgbClr val="000000"/>
                </a:solidFill>
                <a:latin typeface="Courier New" pitchFamily="49" charset="0"/>
              </a:rPr>
              <a:t>fnSumPrint</a:t>
            </a:r>
            <a:r>
              <a:rPr lang="en-US" sz="1800" dirty="0">
                <a:solidFill>
                  <a:srgbClr val="000000"/>
                </a:solidFill>
                <a:latin typeface="Courier New" pitchFamily="49" charset="0"/>
              </a:rPr>
              <a:t>(iNumber1,iNumber2);</a:t>
            </a:r>
          </a:p>
          <a:p>
            <a:pPr marL="342900" indent="-169863">
              <a:spcBef>
                <a:spcPct val="20000"/>
              </a:spcBef>
              <a:buClr>
                <a:srgbClr val="003366"/>
              </a:buClr>
              <a:buFont typeface="Wingdings" pitchFamily="2" charset="2"/>
              <a:buNone/>
            </a:pPr>
            <a:r>
              <a:rPr lang="en-US" sz="1800" dirty="0">
                <a:solidFill>
                  <a:srgbClr val="000000"/>
                </a:solidFill>
                <a:latin typeface="Courier New" pitchFamily="49" charset="0"/>
              </a:rPr>
              <a:t>		return 0;</a:t>
            </a:r>
          </a:p>
          <a:p>
            <a:pPr marL="342900" indent="-169863">
              <a:spcBef>
                <a:spcPct val="20000"/>
              </a:spcBef>
              <a:buClr>
                <a:srgbClr val="003366"/>
              </a:buClr>
              <a:buFont typeface="Wingdings" pitchFamily="2" charset="2"/>
              <a:buNone/>
            </a:pPr>
            <a:r>
              <a:rPr lang="en-US" sz="1800" dirty="0">
                <a:solidFill>
                  <a:srgbClr val="000000"/>
                </a:solidFill>
                <a:latin typeface="Courier New" pitchFamily="49" charset="0"/>
              </a:rPr>
              <a:t>}</a:t>
            </a:r>
          </a:p>
          <a:p>
            <a:pPr marL="342900" indent="-169863">
              <a:spcBef>
                <a:spcPct val="20000"/>
              </a:spcBef>
              <a:buClr>
                <a:srgbClr val="003366"/>
              </a:buClr>
              <a:buFont typeface="Wingdings" pitchFamily="2" charset="2"/>
              <a:buNone/>
            </a:pPr>
            <a:r>
              <a:rPr lang="en-US" sz="1800" dirty="0">
                <a:solidFill>
                  <a:srgbClr val="000000"/>
                </a:solidFill>
                <a:latin typeface="Courier New" pitchFamily="49" charset="0"/>
              </a:rPr>
              <a:t>void </a:t>
            </a:r>
            <a:r>
              <a:rPr lang="en-US" sz="1800" dirty="0" err="1">
                <a:solidFill>
                  <a:srgbClr val="000000"/>
                </a:solidFill>
                <a:latin typeface="Courier New" pitchFamily="49" charset="0"/>
              </a:rPr>
              <a:t>fnSumPrint</a:t>
            </a:r>
            <a:r>
              <a:rPr lang="en-US" sz="1800" dirty="0">
                <a:solidFill>
                  <a:srgbClr val="000000"/>
                </a:solidFill>
                <a:latin typeface="Courier New" pitchFamily="49" charset="0"/>
              </a:rPr>
              <a:t>(</a:t>
            </a:r>
            <a:r>
              <a:rPr lang="en-US" sz="1800" dirty="0" err="1">
                <a:solidFill>
                  <a:srgbClr val="000000"/>
                </a:solidFill>
                <a:latin typeface="Courier New" pitchFamily="49" charset="0"/>
              </a:rPr>
              <a:t>int</a:t>
            </a:r>
            <a:r>
              <a:rPr lang="en-US" sz="1800" dirty="0">
                <a:solidFill>
                  <a:srgbClr val="000000"/>
                </a:solidFill>
                <a:latin typeface="Courier New" pitchFamily="49" charset="0"/>
              </a:rPr>
              <a:t> iValue1, </a:t>
            </a:r>
            <a:r>
              <a:rPr lang="en-US" sz="1800" dirty="0" err="1">
                <a:solidFill>
                  <a:srgbClr val="000000"/>
                </a:solidFill>
                <a:latin typeface="Courier New" pitchFamily="49" charset="0"/>
              </a:rPr>
              <a:t>int</a:t>
            </a:r>
            <a:r>
              <a:rPr lang="en-US" sz="1800" dirty="0">
                <a:solidFill>
                  <a:srgbClr val="000000"/>
                </a:solidFill>
                <a:latin typeface="Courier New" pitchFamily="49" charset="0"/>
              </a:rPr>
              <a:t> iValue2){</a:t>
            </a:r>
          </a:p>
          <a:p>
            <a:pPr marL="342900" indent="-169863">
              <a:spcBef>
                <a:spcPct val="20000"/>
              </a:spcBef>
              <a:buClr>
                <a:srgbClr val="003366"/>
              </a:buClr>
              <a:buFont typeface="Wingdings" pitchFamily="2" charset="2"/>
              <a:buNone/>
            </a:pPr>
            <a:r>
              <a:rPr lang="en-US" sz="1800" dirty="0">
                <a:solidFill>
                  <a:srgbClr val="000000"/>
                </a:solidFill>
                <a:latin typeface="Courier New" pitchFamily="49" charset="0"/>
              </a:rPr>
              <a:t>		</a:t>
            </a:r>
            <a:r>
              <a:rPr lang="en-US" sz="1800" dirty="0" err="1">
                <a:solidFill>
                  <a:srgbClr val="000000"/>
                </a:solidFill>
                <a:latin typeface="Courier New" pitchFamily="49" charset="0"/>
              </a:rPr>
              <a:t>int</a:t>
            </a:r>
            <a:r>
              <a:rPr lang="en-US" sz="1800" dirty="0">
                <a:solidFill>
                  <a:srgbClr val="000000"/>
                </a:solidFill>
                <a:latin typeface="Courier New" pitchFamily="49" charset="0"/>
              </a:rPr>
              <a:t> </a:t>
            </a:r>
            <a:r>
              <a:rPr lang="en-US" sz="1800" dirty="0" err="1">
                <a:solidFill>
                  <a:srgbClr val="000000"/>
                </a:solidFill>
                <a:latin typeface="Courier New" pitchFamily="49" charset="0"/>
              </a:rPr>
              <a:t>iResult</a:t>
            </a:r>
            <a:r>
              <a:rPr lang="en-US" sz="1800" dirty="0">
                <a:solidFill>
                  <a:srgbClr val="000000"/>
                </a:solidFill>
                <a:latin typeface="Courier New" pitchFamily="49" charset="0"/>
              </a:rPr>
              <a:t>;</a:t>
            </a:r>
          </a:p>
          <a:p>
            <a:pPr marL="342900" indent="-169863">
              <a:spcBef>
                <a:spcPct val="20000"/>
              </a:spcBef>
              <a:buClr>
                <a:srgbClr val="003366"/>
              </a:buClr>
              <a:buFont typeface="Wingdings" pitchFamily="2" charset="2"/>
              <a:buNone/>
            </a:pPr>
            <a:r>
              <a:rPr lang="en-US" sz="1800" b="1" dirty="0">
                <a:solidFill>
                  <a:srgbClr val="008000"/>
                </a:solidFill>
                <a:latin typeface="Courier New" pitchFamily="49" charset="0"/>
              </a:rPr>
              <a:t>		</a:t>
            </a:r>
            <a:r>
              <a:rPr lang="en-US" sz="1800" dirty="0" err="1">
                <a:solidFill>
                  <a:srgbClr val="000000"/>
                </a:solidFill>
                <a:latin typeface="Courier New" pitchFamily="49" charset="0"/>
              </a:rPr>
              <a:t>iResult</a:t>
            </a:r>
            <a:r>
              <a:rPr lang="en-US" sz="1800" dirty="0">
                <a:solidFill>
                  <a:srgbClr val="000000"/>
                </a:solidFill>
                <a:latin typeface="Courier New" pitchFamily="49" charset="0"/>
              </a:rPr>
              <a:t> = iValue1 + iValue2;</a:t>
            </a:r>
          </a:p>
          <a:p>
            <a:pPr marL="342900" indent="-169863">
              <a:spcBef>
                <a:spcPct val="20000"/>
              </a:spcBef>
              <a:buClr>
                <a:srgbClr val="003366"/>
              </a:buClr>
              <a:buFont typeface="Wingdings" pitchFamily="2" charset="2"/>
              <a:buNone/>
            </a:pPr>
            <a:r>
              <a:rPr lang="en-US" sz="1800" dirty="0">
                <a:solidFill>
                  <a:srgbClr val="000000"/>
                </a:solidFill>
                <a:latin typeface="Courier New" pitchFamily="49" charset="0"/>
              </a:rPr>
              <a:t>		</a:t>
            </a:r>
            <a:r>
              <a:rPr lang="en-US" sz="1800" dirty="0" err="1">
                <a:solidFill>
                  <a:srgbClr val="000000"/>
                </a:solidFill>
                <a:latin typeface="Courier New" pitchFamily="49" charset="0"/>
              </a:rPr>
              <a:t>printf</a:t>
            </a:r>
            <a:r>
              <a:rPr lang="en-US" sz="1800" dirty="0">
                <a:solidFill>
                  <a:srgbClr val="000000"/>
                </a:solidFill>
                <a:latin typeface="Courier New" pitchFamily="49" charset="0"/>
              </a:rPr>
              <a:t>(“%</a:t>
            </a:r>
            <a:r>
              <a:rPr lang="en-US" sz="1800" dirty="0" err="1">
                <a:solidFill>
                  <a:srgbClr val="000000"/>
                </a:solidFill>
                <a:latin typeface="Courier New" pitchFamily="49" charset="0"/>
              </a:rPr>
              <a:t>d”,iResult</a:t>
            </a:r>
            <a:r>
              <a:rPr lang="en-US" sz="1800" dirty="0">
                <a:solidFill>
                  <a:srgbClr val="000000"/>
                </a:solidFill>
                <a:latin typeface="Courier New" pitchFamily="49" charset="0"/>
              </a:rPr>
              <a:t>);</a:t>
            </a:r>
          </a:p>
          <a:p>
            <a:pPr marL="342900" indent="-169863">
              <a:spcBef>
                <a:spcPct val="20000"/>
              </a:spcBef>
              <a:buClr>
                <a:srgbClr val="003366"/>
              </a:buClr>
              <a:buFont typeface="Wingdings" pitchFamily="2" charset="2"/>
              <a:buNone/>
            </a:pPr>
            <a:r>
              <a:rPr lang="en-US" sz="1800" dirty="0">
                <a:solidFill>
                  <a:srgbClr val="000000"/>
                </a:solidFill>
                <a:latin typeface="Courier New" pitchFamily="49" charset="0"/>
              </a:rPr>
              <a: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47650" y="173038"/>
            <a:ext cx="9288463" cy="512762"/>
          </a:xfrm>
        </p:spPr>
        <p:txBody>
          <a:bodyPr lIns="90488" tIns="44450" rIns="90488" bIns="44450" anchor="b"/>
          <a:lstStyle/>
          <a:p>
            <a:pPr eaLnBrk="1" hangingPunct="1">
              <a:defRPr/>
            </a:pPr>
            <a:r>
              <a:rPr lang="en-US" smtClean="0"/>
              <a:t>Global Variables (1 of 2)</a:t>
            </a:r>
          </a:p>
        </p:txBody>
      </p:sp>
      <p:sp>
        <p:nvSpPr>
          <p:cNvPr id="72707" name="Rectangle 3"/>
          <p:cNvSpPr>
            <a:spLocks noGrp="1" noChangeArrowheads="1"/>
          </p:cNvSpPr>
          <p:nvPr>
            <p:ph type="body" idx="1"/>
          </p:nvPr>
        </p:nvSpPr>
        <p:spPr>
          <a:xfrm>
            <a:off x="412750" y="1219200"/>
            <a:ext cx="9163050" cy="4868863"/>
          </a:xfrm>
          <a:noFill/>
        </p:spPr>
        <p:txBody>
          <a:bodyPr lIns="90488" tIns="44450" rIns="90488" bIns="44450"/>
          <a:lstStyle/>
          <a:p>
            <a:pPr eaLnBrk="1" hangingPunct="1"/>
            <a:r>
              <a:rPr lang="en-US" dirty="0" smtClean="0"/>
              <a:t>The variables that are declared outside all the functions (Ex: above main() ) are called as </a:t>
            </a:r>
            <a:r>
              <a:rPr lang="en-US" b="1" dirty="0" smtClean="0">
                <a:solidFill>
                  <a:schemeClr val="accent2"/>
                </a:solidFill>
              </a:rPr>
              <a:t>global variables</a:t>
            </a:r>
            <a:endParaRPr lang="en-US" dirty="0" smtClean="0">
              <a:solidFill>
                <a:schemeClr val="accent2"/>
              </a:solidFill>
            </a:endParaRPr>
          </a:p>
          <a:p>
            <a:pPr eaLnBrk="1" hangingPunct="1">
              <a:buFont typeface="Wingdings" pitchFamily="2" charset="2"/>
              <a:buNone/>
            </a:pPr>
            <a:endParaRPr lang="en-US" dirty="0" smtClean="0">
              <a:solidFill>
                <a:schemeClr val="accent2"/>
              </a:solidFill>
            </a:endParaRPr>
          </a:p>
          <a:p>
            <a:pPr eaLnBrk="1" hangingPunct="1"/>
            <a:r>
              <a:rPr lang="en-US" dirty="0" smtClean="0"/>
              <a:t>Characteristics of Global Variables</a:t>
            </a:r>
          </a:p>
          <a:p>
            <a:pPr lvl="1" eaLnBrk="1" hangingPunct="1"/>
            <a:r>
              <a:rPr lang="en-US" dirty="0" smtClean="0"/>
              <a:t>Can be accessed by all the functions</a:t>
            </a:r>
          </a:p>
          <a:p>
            <a:pPr lvl="1" eaLnBrk="1" hangingPunct="1"/>
            <a:r>
              <a:rPr lang="en-US" dirty="0" smtClean="0"/>
              <a:t>Exist for the entire life-cycle of the program</a:t>
            </a:r>
          </a:p>
          <a:p>
            <a:pPr lvl="1" eaLnBrk="1" hangingPunct="1"/>
            <a:r>
              <a:rPr lang="en-US" dirty="0" smtClean="0"/>
              <a:t>Initial values are default values </a:t>
            </a:r>
          </a:p>
          <a:p>
            <a:pPr eaLnBrk="1" hangingPunct="1">
              <a:buFont typeface="Wingdings" pitchFamily="2" charset="2"/>
              <a:buNone/>
            </a:pPr>
            <a:endParaRPr lang="en-US" dirty="0" smtClean="0"/>
          </a:p>
          <a:p>
            <a:pPr eaLnBrk="1" hangingPunct="1"/>
            <a:r>
              <a:rPr lang="en-US" dirty="0" smtClean="0"/>
              <a:t>Coding Standard:</a:t>
            </a:r>
          </a:p>
          <a:p>
            <a:pPr lvl="1" eaLnBrk="1" hangingPunct="1"/>
            <a:r>
              <a:rPr lang="en-US" dirty="0" smtClean="0"/>
              <a:t>Each global variable should start with the alphabet ‘g’ </a:t>
            </a:r>
          </a:p>
          <a:p>
            <a:pPr lvl="1" eaLnBrk="1" hangingPunct="1"/>
            <a:r>
              <a:rPr lang="en-US" b="1" dirty="0" smtClean="0"/>
              <a:t>Example</a:t>
            </a:r>
            <a:r>
              <a:rPr lang="en-US" dirty="0" smtClean="0"/>
              <a:t>:</a:t>
            </a:r>
          </a:p>
          <a:p>
            <a:pPr lvl="1" eaLnBrk="1" hangingPunct="1">
              <a:buFont typeface="Wingdings" pitchFamily="2" charset="2"/>
              <a:buNone/>
            </a:pPr>
            <a:r>
              <a:rPr lang="en-US" dirty="0" smtClean="0"/>
              <a:t>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giValue</a:t>
            </a:r>
            <a:r>
              <a:rPr lang="en-US" dirty="0" smtClean="0">
                <a:latin typeface="Courier New" pitchFamily="49" charset="0"/>
              </a:rPr>
              <a:t>;</a:t>
            </a:r>
          </a:p>
          <a:p>
            <a:pPr lvl="1" eaLnBrk="1" hangingPunct="1">
              <a:buFont typeface="Wingdings" pitchFamily="2" charset="2"/>
              <a:buNone/>
            </a:pPr>
            <a:r>
              <a:rPr lang="en-US" dirty="0" smtClean="0">
                <a:latin typeface="Courier New" pitchFamily="49" charset="0"/>
              </a:rPr>
              <a:t>	float </a:t>
            </a:r>
            <a:r>
              <a:rPr lang="en-US" dirty="0" err="1" smtClean="0">
                <a:latin typeface="Courier New" pitchFamily="49" charset="0"/>
              </a:rPr>
              <a:t>gfSalary</a:t>
            </a:r>
            <a:r>
              <a:rPr lang="en-US" dirty="0" smtClean="0">
                <a:latin typeface="Courier New" pitchFamily="49" charset="0"/>
              </a:rPr>
              <a:t>;</a:t>
            </a:r>
            <a:endParaRPr lang="en-US" sz="2800" dirty="0" smtClean="0">
              <a:solidFill>
                <a:srgbClr val="66CCFF"/>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247650" y="152400"/>
            <a:ext cx="9288463" cy="512763"/>
          </a:xfrm>
        </p:spPr>
        <p:txBody>
          <a:bodyPr/>
          <a:lstStyle/>
          <a:p>
            <a:pPr eaLnBrk="1" hangingPunct="1">
              <a:defRPr/>
            </a:pPr>
            <a:r>
              <a:rPr lang="en-US" smtClean="0"/>
              <a:t>Global Variables (2 of 2)</a:t>
            </a:r>
          </a:p>
        </p:txBody>
      </p:sp>
      <p:sp>
        <p:nvSpPr>
          <p:cNvPr id="57347" name="AutoShape 4"/>
          <p:cNvSpPr>
            <a:spLocks noChangeArrowheads="1"/>
          </p:cNvSpPr>
          <p:nvPr/>
        </p:nvSpPr>
        <p:spPr bwMode="auto">
          <a:xfrm>
            <a:off x="6769100" y="4191000"/>
            <a:ext cx="2889250" cy="990600"/>
          </a:xfrm>
          <a:prstGeom prst="wedgeRoundRectCallout">
            <a:avLst>
              <a:gd name="adj1" fmla="val -173569"/>
              <a:gd name="adj2" fmla="val 66986"/>
              <a:gd name="adj3" fmla="val 16667"/>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w="9525">
            <a:solidFill>
              <a:srgbClr val="000000"/>
            </a:solidFill>
            <a:miter lim="800000"/>
            <a:headEnd/>
            <a:tailEnd/>
          </a:ln>
          <a:effectLst>
            <a:glow rad="101600">
              <a:srgbClr val="00B050">
                <a:alpha val="40000"/>
              </a:srgbClr>
            </a:glow>
          </a:effectLst>
        </p:spPr>
        <p:txBody>
          <a:bodyPr/>
          <a:lstStyle/>
          <a:p>
            <a:pPr algn="ctr">
              <a:defRPr/>
            </a:pPr>
            <a:r>
              <a:rPr lang="en-US" sz="1800" b="1"/>
              <a:t>Variable ‘iResult’ is local to function ‘fnSumPrint’</a:t>
            </a:r>
            <a:r>
              <a:rPr lang="en-US" sz="1200" b="1"/>
              <a:t> </a:t>
            </a:r>
            <a:endParaRPr lang="en-US" sz="1800" b="1"/>
          </a:p>
        </p:txBody>
      </p:sp>
      <p:sp>
        <p:nvSpPr>
          <p:cNvPr id="57348" name="AutoShape 5"/>
          <p:cNvSpPr>
            <a:spLocks noChangeArrowheads="1"/>
          </p:cNvSpPr>
          <p:nvPr/>
        </p:nvSpPr>
        <p:spPr bwMode="auto">
          <a:xfrm>
            <a:off x="7016750" y="2133600"/>
            <a:ext cx="2311400" cy="342900"/>
          </a:xfrm>
          <a:prstGeom prst="wedgeRoundRectCallout">
            <a:avLst>
              <a:gd name="adj1" fmla="val -183037"/>
              <a:gd name="adj2" fmla="val -58796"/>
              <a:gd name="adj3" fmla="val 16667"/>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w="9525">
            <a:solidFill>
              <a:srgbClr val="000000"/>
            </a:solidFill>
            <a:miter lim="800000"/>
            <a:headEnd/>
            <a:tailEnd/>
          </a:ln>
          <a:effectLst>
            <a:glow rad="101600">
              <a:srgbClr val="00B050">
                <a:alpha val="40000"/>
              </a:srgbClr>
            </a:glow>
          </a:effectLst>
        </p:spPr>
        <p:txBody>
          <a:bodyPr/>
          <a:lstStyle/>
          <a:p>
            <a:pPr algn="ctr">
              <a:defRPr/>
            </a:pPr>
            <a:r>
              <a:rPr lang="en-US" sz="1800" b="1" dirty="0"/>
              <a:t>Global variables</a:t>
            </a:r>
          </a:p>
        </p:txBody>
      </p:sp>
      <p:sp>
        <p:nvSpPr>
          <p:cNvPr id="73737" name="Rectangle 6"/>
          <p:cNvSpPr>
            <a:spLocks noChangeArrowheads="1"/>
          </p:cNvSpPr>
          <p:nvPr/>
        </p:nvSpPr>
        <p:spPr bwMode="auto">
          <a:xfrm>
            <a:off x="330200" y="1295400"/>
            <a:ext cx="6356350" cy="4876800"/>
          </a:xfrm>
          <a:prstGeom prst="rect">
            <a:avLst/>
          </a:prstGeom>
          <a:solidFill>
            <a:srgbClr val="AFAFAF">
              <a:alpha val="20000"/>
            </a:srgbClr>
          </a:solidFill>
          <a:ln w="12700">
            <a:solidFill>
              <a:schemeClr val="tx1"/>
            </a:solidFill>
            <a:miter lim="800000"/>
            <a:headEnd/>
            <a:tailEnd/>
          </a:ln>
        </p:spPr>
        <p:txBody>
          <a:bodyPr lIns="0" tIns="0"/>
          <a:lstStyle/>
          <a:p>
            <a:pPr marL="342900" indent="-176213">
              <a:spcBef>
                <a:spcPct val="20000"/>
              </a:spcBef>
              <a:buClr>
                <a:srgbClr val="003366"/>
              </a:buClr>
              <a:buFont typeface="Wingdings" pitchFamily="2" charset="2"/>
              <a:buNone/>
            </a:pPr>
            <a:r>
              <a:rPr lang="en-US" sz="1800">
                <a:solidFill>
                  <a:srgbClr val="008000"/>
                </a:solidFill>
                <a:latin typeface="Courier New" pitchFamily="49" charset="0"/>
              </a:rPr>
              <a:t>/* Find the sum of two integers */</a:t>
            </a:r>
          </a:p>
          <a:p>
            <a:pPr marL="342900" indent="-176213">
              <a:spcBef>
                <a:spcPct val="20000"/>
              </a:spcBef>
              <a:buClr>
                <a:srgbClr val="003366"/>
              </a:buClr>
              <a:buFont typeface="Wingdings" pitchFamily="2" charset="2"/>
              <a:buNone/>
            </a:pPr>
            <a:r>
              <a:rPr lang="en-US" sz="1800">
                <a:solidFill>
                  <a:srgbClr val="000000"/>
                </a:solidFill>
                <a:latin typeface="Courier New" pitchFamily="49" charset="0"/>
              </a:rPr>
              <a:t>void fnSumPrint();</a:t>
            </a:r>
          </a:p>
          <a:p>
            <a:pPr marL="342900" indent="-176213">
              <a:spcBef>
                <a:spcPct val="20000"/>
              </a:spcBef>
              <a:buClr>
                <a:srgbClr val="003366"/>
              </a:buClr>
              <a:buFont typeface="Wingdings" pitchFamily="2" charset="2"/>
              <a:buNone/>
            </a:pPr>
            <a:r>
              <a:rPr lang="en-US" sz="1800">
                <a:solidFill>
                  <a:srgbClr val="000000"/>
                </a:solidFill>
                <a:latin typeface="Courier New" pitchFamily="49" charset="0"/>
              </a:rPr>
              <a:t>int giNumber1,giNumber2;</a:t>
            </a:r>
          </a:p>
          <a:p>
            <a:pPr marL="342900" indent="-176213">
              <a:spcBef>
                <a:spcPct val="20000"/>
              </a:spcBef>
              <a:buClr>
                <a:srgbClr val="003366"/>
              </a:buClr>
              <a:buFont typeface="Wingdings" pitchFamily="2" charset="2"/>
              <a:buNone/>
            </a:pPr>
            <a:r>
              <a:rPr lang="en-US" sz="1800">
                <a:solidFill>
                  <a:srgbClr val="000000"/>
                </a:solidFill>
                <a:latin typeface="Courier New" pitchFamily="49" charset="0"/>
              </a:rPr>
              <a:t>int main(int argc, char **argv){</a:t>
            </a:r>
          </a:p>
          <a:p>
            <a:pPr marL="342900" indent="-176213">
              <a:spcBef>
                <a:spcPct val="20000"/>
              </a:spcBef>
              <a:buClr>
                <a:srgbClr val="003366"/>
              </a:buClr>
              <a:buFont typeface="Wingdings" pitchFamily="2" charset="2"/>
              <a:buNone/>
            </a:pPr>
            <a:r>
              <a:rPr lang="en-US" sz="1800">
                <a:solidFill>
                  <a:srgbClr val="000000"/>
                </a:solidFill>
                <a:latin typeface="Courier New" pitchFamily="49" charset="0"/>
              </a:rPr>
              <a:t>		giNumber1=10; </a:t>
            </a:r>
          </a:p>
          <a:p>
            <a:pPr marL="342900" indent="-176213">
              <a:spcBef>
                <a:spcPct val="20000"/>
              </a:spcBef>
              <a:buClr>
                <a:srgbClr val="003366"/>
              </a:buClr>
              <a:buFont typeface="Wingdings" pitchFamily="2" charset="2"/>
              <a:buNone/>
            </a:pPr>
            <a:r>
              <a:rPr lang="en-US" sz="1800">
                <a:solidFill>
                  <a:srgbClr val="000000"/>
                </a:solidFill>
                <a:latin typeface="Courier New" pitchFamily="49" charset="0"/>
              </a:rPr>
              <a:t>		giNumber2=20;</a:t>
            </a:r>
          </a:p>
          <a:p>
            <a:pPr marL="342900" indent="-176213">
              <a:spcBef>
                <a:spcPct val="20000"/>
              </a:spcBef>
              <a:buClr>
                <a:srgbClr val="003366"/>
              </a:buClr>
              <a:buFont typeface="Wingdings" pitchFamily="2" charset="2"/>
              <a:buNone/>
            </a:pPr>
            <a:r>
              <a:rPr lang="en-US" sz="1800">
                <a:solidFill>
                  <a:srgbClr val="000000"/>
                </a:solidFill>
                <a:latin typeface="Courier New" pitchFamily="49" charset="0"/>
              </a:rPr>
              <a:t>		fnSumPrint();</a:t>
            </a:r>
          </a:p>
          <a:p>
            <a:pPr marL="342900" indent="-176213">
              <a:spcBef>
                <a:spcPct val="20000"/>
              </a:spcBef>
              <a:buClr>
                <a:srgbClr val="003366"/>
              </a:buClr>
              <a:buFont typeface="Wingdings" pitchFamily="2" charset="2"/>
              <a:buNone/>
            </a:pPr>
            <a:r>
              <a:rPr lang="en-US" sz="1800">
                <a:solidFill>
                  <a:srgbClr val="000000"/>
                </a:solidFill>
                <a:latin typeface="Courier New" pitchFamily="49" charset="0"/>
              </a:rPr>
              <a:t>		return 0;</a:t>
            </a:r>
          </a:p>
          <a:p>
            <a:pPr marL="342900" indent="-176213">
              <a:spcBef>
                <a:spcPct val="20000"/>
              </a:spcBef>
              <a:buClr>
                <a:srgbClr val="003366"/>
              </a:buClr>
              <a:buFont typeface="Wingdings" pitchFamily="2" charset="2"/>
              <a:buNone/>
            </a:pPr>
            <a:r>
              <a:rPr lang="en-US" sz="1800">
                <a:solidFill>
                  <a:srgbClr val="000000"/>
                </a:solidFill>
                <a:latin typeface="Courier New" pitchFamily="49" charset="0"/>
              </a:rPr>
              <a:t>}</a:t>
            </a:r>
          </a:p>
          <a:p>
            <a:pPr marL="342900" indent="-176213">
              <a:spcBef>
                <a:spcPct val="20000"/>
              </a:spcBef>
              <a:buClr>
                <a:srgbClr val="003366"/>
              </a:buClr>
              <a:buFont typeface="Wingdings" pitchFamily="2" charset="2"/>
              <a:buNone/>
            </a:pPr>
            <a:r>
              <a:rPr lang="en-US" sz="1800">
                <a:solidFill>
                  <a:srgbClr val="000000"/>
                </a:solidFill>
                <a:latin typeface="Courier New" pitchFamily="49" charset="0"/>
              </a:rPr>
              <a:t>void fnSumPrint(){</a:t>
            </a:r>
          </a:p>
          <a:p>
            <a:pPr marL="342900" indent="-176213">
              <a:spcBef>
                <a:spcPct val="20000"/>
              </a:spcBef>
              <a:buClr>
                <a:srgbClr val="003366"/>
              </a:buClr>
              <a:buFont typeface="Wingdings" pitchFamily="2" charset="2"/>
              <a:buNone/>
            </a:pPr>
            <a:r>
              <a:rPr lang="en-US" sz="1800">
                <a:solidFill>
                  <a:srgbClr val="000000"/>
                </a:solidFill>
                <a:latin typeface="Courier New" pitchFamily="49" charset="0"/>
              </a:rPr>
              <a:t>		int iResult;</a:t>
            </a:r>
          </a:p>
          <a:p>
            <a:pPr marL="342900" indent="-176213">
              <a:spcBef>
                <a:spcPct val="20000"/>
              </a:spcBef>
              <a:buClr>
                <a:srgbClr val="003366"/>
              </a:buClr>
              <a:buFont typeface="Wingdings" pitchFamily="2" charset="2"/>
              <a:buNone/>
            </a:pPr>
            <a:r>
              <a:rPr lang="en-US" sz="1800" b="1">
                <a:solidFill>
                  <a:srgbClr val="008000"/>
                </a:solidFill>
                <a:latin typeface="Courier New" pitchFamily="49" charset="0"/>
              </a:rPr>
              <a:t>		</a:t>
            </a:r>
            <a:r>
              <a:rPr lang="en-US" sz="1800">
                <a:solidFill>
                  <a:srgbClr val="000000"/>
                </a:solidFill>
                <a:latin typeface="Courier New" pitchFamily="49" charset="0"/>
              </a:rPr>
              <a:t>iResult = giNumber1 + giNumber2;</a:t>
            </a:r>
          </a:p>
          <a:p>
            <a:pPr marL="342900" indent="-176213">
              <a:spcBef>
                <a:spcPct val="20000"/>
              </a:spcBef>
              <a:buClr>
                <a:srgbClr val="003366"/>
              </a:buClr>
              <a:buFont typeface="Wingdings" pitchFamily="2" charset="2"/>
              <a:buNone/>
            </a:pPr>
            <a:r>
              <a:rPr lang="en-US" sz="1800">
                <a:solidFill>
                  <a:srgbClr val="000000"/>
                </a:solidFill>
                <a:latin typeface="Courier New" pitchFamily="49" charset="0"/>
              </a:rPr>
              <a:t>		printf(“%d”,iResult);</a:t>
            </a:r>
          </a:p>
          <a:p>
            <a:pPr marL="342900" indent="-176213">
              <a:spcBef>
                <a:spcPct val="20000"/>
              </a:spcBef>
              <a:buClr>
                <a:srgbClr val="003366"/>
              </a:buClr>
              <a:buFont typeface="Wingdings" pitchFamily="2" charset="2"/>
              <a:buNone/>
            </a:pPr>
            <a:r>
              <a:rPr lang="en-US" sz="1800">
                <a:solidFill>
                  <a:srgbClr val="000000"/>
                </a:solidFill>
                <a:latin typeface="Courier New" pitchFamily="49" charset="0"/>
              </a:rPr>
              <a:t>}</a:t>
            </a:r>
          </a:p>
          <a:p>
            <a:pPr marL="342900" indent="-176213">
              <a:spcBef>
                <a:spcPct val="20000"/>
              </a:spcBef>
              <a:buClr>
                <a:srgbClr val="003366"/>
              </a:buClr>
              <a:buFont typeface="Wingdings" pitchFamily="2" charset="2"/>
              <a:buNone/>
            </a:pPr>
            <a:endParaRPr lang="en-US" sz="1800" b="1">
              <a:solidFill>
                <a:srgbClr val="008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47650" y="228600"/>
            <a:ext cx="9328150" cy="533400"/>
          </a:xfrm>
        </p:spPr>
        <p:txBody>
          <a:bodyPr lIns="90488" tIns="44450" rIns="90488" bIns="44450" anchor="b"/>
          <a:lstStyle/>
          <a:p>
            <a:pPr eaLnBrk="1" hangingPunct="1">
              <a:defRPr/>
            </a:pPr>
            <a:r>
              <a:rPr lang="en-US" dirty="0" smtClean="0"/>
              <a:t>Recap of day 3</a:t>
            </a:r>
          </a:p>
        </p:txBody>
      </p:sp>
      <p:sp>
        <p:nvSpPr>
          <p:cNvPr id="11267" name="Content Placeholder 3"/>
          <p:cNvSpPr>
            <a:spLocks noGrp="1"/>
          </p:cNvSpPr>
          <p:nvPr>
            <p:ph idx="1"/>
          </p:nvPr>
        </p:nvSpPr>
        <p:spPr/>
        <p:txBody>
          <a:bodyPr lIns="90488" tIns="44450" rIns="90488" bIns="44450">
            <a:normAutofit/>
          </a:bodyPr>
          <a:lstStyle/>
          <a:p>
            <a:pPr eaLnBrk="1" hangingPunct="1">
              <a:lnSpc>
                <a:spcPct val="150000"/>
              </a:lnSpc>
            </a:pPr>
            <a:r>
              <a:rPr lang="en-US" sz="2400" dirty="0" smtClean="0"/>
              <a:t>Arrays </a:t>
            </a:r>
          </a:p>
          <a:p>
            <a:pPr lvl="1" eaLnBrk="1" hangingPunct="1">
              <a:lnSpc>
                <a:spcPct val="150000"/>
              </a:lnSpc>
            </a:pPr>
            <a:r>
              <a:rPr lang="en-US" sz="2200" dirty="0" smtClean="0"/>
              <a:t>1D – Arrays</a:t>
            </a:r>
          </a:p>
          <a:p>
            <a:pPr lvl="1" eaLnBrk="1" hangingPunct="1">
              <a:lnSpc>
                <a:spcPct val="150000"/>
              </a:lnSpc>
            </a:pPr>
            <a:r>
              <a:rPr lang="en-US" sz="2200" dirty="0" smtClean="0"/>
              <a:t>2D – Arrays</a:t>
            </a:r>
          </a:p>
          <a:p>
            <a:pPr eaLnBrk="1" hangingPunct="1">
              <a:lnSpc>
                <a:spcPct val="150000"/>
              </a:lnSpc>
            </a:pPr>
            <a:r>
              <a:rPr lang="en-US" sz="2400" dirty="0" smtClean="0"/>
              <a:t>Pointers</a:t>
            </a:r>
          </a:p>
          <a:p>
            <a:pPr eaLnBrk="1" hangingPunct="1">
              <a:lnSpc>
                <a:spcPct val="150000"/>
              </a:lnSpc>
            </a:pPr>
            <a:r>
              <a:rPr lang="en-US" sz="2400" dirty="0" smtClean="0"/>
              <a:t>Strings</a:t>
            </a:r>
          </a:p>
          <a:p>
            <a:pPr eaLnBrk="1" hangingPunct="1">
              <a:lnSpc>
                <a:spcPct val="150000"/>
              </a:lnSpc>
            </a:pPr>
            <a:r>
              <a:rPr lang="en-US" sz="2400" dirty="0" smtClean="0"/>
              <a:t>String Handling Functions</a:t>
            </a:r>
          </a:p>
          <a:p>
            <a:pPr eaLnBrk="1" hangingPunct="1">
              <a:lnSpc>
                <a:spcPct val="150000"/>
              </a:lnSpc>
            </a:pPr>
            <a:r>
              <a:rPr lang="en-US" sz="2400" dirty="0" smtClean="0"/>
              <a:t>2 D Array of strings </a:t>
            </a:r>
          </a:p>
          <a:p>
            <a:pPr eaLnBrk="1" hangingPunct="1">
              <a:defRPr/>
            </a:pPr>
            <a:endParaRPr lang="en-US" sz="2400" dirty="0" smtClean="0"/>
          </a:p>
          <a:p>
            <a:pPr eaLnBrk="1" hangingPunct="1">
              <a:buFont typeface="Wingdings" pitchFamily="2" charset="2"/>
              <a:buNone/>
              <a:defRPr/>
            </a:pPr>
            <a:endParaRPr lang="en-US" sz="2400" dirty="0" smtClean="0"/>
          </a:p>
        </p:txBody>
      </p:sp>
      <p:sp>
        <p:nvSpPr>
          <p:cNvPr id="11268" name="Rectangle 4"/>
          <p:cNvSpPr>
            <a:spLocks noChangeArrowheads="1"/>
          </p:cNvSpPr>
          <p:nvPr/>
        </p:nvSpPr>
        <p:spPr bwMode="auto">
          <a:xfrm>
            <a:off x="2476500" y="1997075"/>
            <a:ext cx="4953000" cy="647700"/>
          </a:xfrm>
          <a:prstGeom prst="rect">
            <a:avLst/>
          </a:prstGeom>
          <a:noFill/>
          <a:ln w="9525">
            <a:noFill/>
            <a:miter lim="800000"/>
            <a:headEnd/>
            <a:tailEnd/>
          </a:ln>
        </p:spPr>
        <p:txBody>
          <a:bodyPr>
            <a:spAutoFit/>
          </a:bodyPr>
          <a:lstStyle/>
          <a:p>
            <a:pPr>
              <a:buFont typeface="Wingdings" pitchFamily="2" charset="2"/>
              <a:buNone/>
            </a:pPr>
            <a:endParaRPr lang="en-US"/>
          </a:p>
          <a:p>
            <a:pPr>
              <a:buFont typeface="Wingdings" pitchFamily="2" charset="2"/>
              <a:buNone/>
            </a:pP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76200" y="152400"/>
            <a:ext cx="9288463" cy="512763"/>
          </a:xfrm>
        </p:spPr>
        <p:txBody>
          <a:bodyPr/>
          <a:lstStyle/>
          <a:p>
            <a:pPr eaLnBrk="1" hangingPunct="1">
              <a:defRPr/>
            </a:pPr>
            <a:r>
              <a:rPr lang="en-US" smtClean="0"/>
              <a:t>Difference between Local and Global Variables</a:t>
            </a:r>
          </a:p>
        </p:txBody>
      </p:sp>
      <p:graphicFrame>
        <p:nvGraphicFramePr>
          <p:cNvPr id="71705" name="Group 25"/>
          <p:cNvGraphicFramePr>
            <a:graphicFrameLocks noGrp="1"/>
          </p:cNvGraphicFramePr>
          <p:nvPr/>
        </p:nvGraphicFramePr>
        <p:xfrm>
          <a:off x="577850" y="1600200"/>
          <a:ext cx="8832850" cy="2995613"/>
        </p:xfrm>
        <a:graphic>
          <a:graphicData uri="http://schemas.openxmlformats.org/drawingml/2006/table">
            <a:tbl>
              <a:tblPr/>
              <a:tblGrid>
                <a:gridCol w="1981200"/>
                <a:gridCol w="4397375"/>
                <a:gridCol w="2454275"/>
              </a:tblGrid>
              <a:tr h="841375">
                <a:tc>
                  <a:txBody>
                    <a:bodyPr/>
                    <a:lstStyle/>
                    <a:p>
                      <a:pPr marL="342900" marR="0" lvl="0" indent="-342900" algn="ctr"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1" i="0" u="none" strike="noStrike" cap="none" normalizeH="0" baseline="0" smtClean="0">
                          <a:ln>
                            <a:noFill/>
                          </a:ln>
                          <a:solidFill>
                            <a:srgbClr val="FFFFFF"/>
                          </a:solidFill>
                          <a:effectLst/>
                          <a:latin typeface="Arial" charset="0"/>
                          <a:cs typeface="Times New Roman" pitchFamily="18" charset="0"/>
                        </a:rPr>
                        <a:t>Variable</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0099"/>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1" i="0" u="none" strike="noStrike" cap="none" normalizeH="0" baseline="0" smtClean="0">
                          <a:ln>
                            <a:noFill/>
                          </a:ln>
                          <a:solidFill>
                            <a:srgbClr val="FFFFFF"/>
                          </a:solidFill>
                          <a:effectLst/>
                          <a:latin typeface="Arial" charset="0"/>
                          <a:cs typeface="Times New Roman" pitchFamily="18" charset="0"/>
                        </a:rPr>
                        <a:t>Scope</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0099"/>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1" i="0" u="none" strike="noStrike" cap="none" normalizeH="0" baseline="0" smtClean="0">
                          <a:ln>
                            <a:noFill/>
                          </a:ln>
                          <a:solidFill>
                            <a:srgbClr val="FFFFFF"/>
                          </a:solidFill>
                          <a:effectLst/>
                          <a:latin typeface="Arial" charset="0"/>
                          <a:cs typeface="Times New Roman" pitchFamily="18" charset="0"/>
                        </a:rPr>
                        <a:t>Value after declaration</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0099"/>
                    </a:solidFill>
                  </a:tcPr>
                </a:tc>
              </a:tr>
              <a:tr h="1216025">
                <a:tc>
                  <a:txBody>
                    <a:bodyPr/>
                    <a:lstStyle/>
                    <a:p>
                      <a:pPr marL="342900" marR="0" lvl="0" indent="-342900" algn="ctr" defTabSz="914400" rtl="0" eaLnBrk="1" fontAlgn="base" latinLnBrk="0" hangingPunct="1">
                        <a:lnSpc>
                          <a:spcPct val="100000"/>
                        </a:lnSpc>
                        <a:spcBef>
                          <a:spcPct val="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Local Variable</a:t>
                      </a: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Can be referenced only  within the function in which it is declared</a:t>
                      </a: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Garbage value</a:t>
                      </a: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r>
              <a:tr h="938213">
                <a:tc>
                  <a:txBody>
                    <a:bodyPr/>
                    <a:lstStyle/>
                    <a:p>
                      <a:pPr marL="342900" marR="0" lvl="0" indent="-342900" algn="ctr" defTabSz="914400" rtl="0" eaLnBrk="1" fontAlgn="base" latinLnBrk="0" hangingPunct="1">
                        <a:lnSpc>
                          <a:spcPct val="100000"/>
                        </a:lnSpc>
                        <a:spcBef>
                          <a:spcPct val="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Global Variable</a:t>
                      </a: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Can be referenced in all the functions</a:t>
                      </a: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Default values</a:t>
                      </a: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47650" y="96838"/>
            <a:ext cx="9288463" cy="512762"/>
          </a:xfrm>
        </p:spPr>
        <p:txBody>
          <a:bodyPr lIns="90488" tIns="44450" rIns="90488" bIns="44450" anchor="b"/>
          <a:lstStyle/>
          <a:p>
            <a:pPr eaLnBrk="1" hangingPunct="1">
              <a:defRPr/>
            </a:pPr>
            <a:r>
              <a:rPr lang="en-US" smtClean="0"/>
              <a:t>Disadvantages of Global Variables</a:t>
            </a:r>
          </a:p>
        </p:txBody>
      </p:sp>
      <p:sp>
        <p:nvSpPr>
          <p:cNvPr id="75779" name="Rectangle 3"/>
          <p:cNvSpPr>
            <a:spLocks noGrp="1" noChangeArrowheads="1"/>
          </p:cNvSpPr>
          <p:nvPr>
            <p:ph type="body" idx="1"/>
          </p:nvPr>
        </p:nvSpPr>
        <p:spPr>
          <a:xfrm>
            <a:off x="247650" y="1219200"/>
            <a:ext cx="9328150" cy="4868863"/>
          </a:xfrm>
          <a:noFill/>
        </p:spPr>
        <p:txBody>
          <a:bodyPr lIns="90488" tIns="44450" rIns="90488" bIns="44450"/>
          <a:lstStyle/>
          <a:p>
            <a:pPr eaLnBrk="1" hangingPunct="1">
              <a:buFont typeface="Wingdings" pitchFamily="2" charset="2"/>
              <a:buNone/>
            </a:pPr>
            <a:endParaRPr lang="en-US" smtClean="0"/>
          </a:p>
          <a:p>
            <a:pPr eaLnBrk="1" hangingPunct="1"/>
            <a:r>
              <a:rPr lang="en-US" smtClean="0"/>
              <a:t>Lifetime of global variables is throughout the program</a:t>
            </a:r>
          </a:p>
          <a:p>
            <a:pPr lvl="1" eaLnBrk="1" hangingPunct="1"/>
            <a:r>
              <a:rPr lang="en-US" smtClean="0"/>
              <a:t>Hence usage of global variables leads to wastage of memory</a:t>
            </a:r>
          </a:p>
          <a:p>
            <a:pPr lvl="1" eaLnBrk="1" hangingPunct="1"/>
            <a:endParaRPr lang="en-US" smtClean="0"/>
          </a:p>
          <a:p>
            <a:pPr eaLnBrk="1" hangingPunct="1"/>
            <a:r>
              <a:rPr lang="en-US" smtClean="0"/>
              <a:t>Scope of the global variable is throughout the program</a:t>
            </a:r>
          </a:p>
          <a:p>
            <a:pPr lvl="1" eaLnBrk="1" hangingPunct="1"/>
            <a:r>
              <a:rPr lang="en-US" smtClean="0"/>
              <a:t>Hence more than one function can modify the value of the global variable. This makes debugging difficult</a:t>
            </a:r>
          </a:p>
          <a:p>
            <a:pPr eaLnBrk="1" hangingPunct="1">
              <a:buFont typeface="Wingdings" pitchFamily="2" charset="2"/>
              <a:buNone/>
            </a:pPr>
            <a:endParaRPr lang="en-US"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84138" y="76200"/>
            <a:ext cx="9288462" cy="512763"/>
          </a:xfrm>
        </p:spPr>
        <p:txBody>
          <a:bodyPr/>
          <a:lstStyle/>
          <a:p>
            <a:pPr eaLnBrk="1" hangingPunct="1">
              <a:defRPr/>
            </a:pPr>
            <a:r>
              <a:rPr lang="en-US" sz="2800" smtClean="0"/>
              <a:t>What is the output of the following code snippet?</a:t>
            </a:r>
          </a:p>
        </p:txBody>
      </p:sp>
      <p:sp>
        <p:nvSpPr>
          <p:cNvPr id="76803" name="Rectangle 3"/>
          <p:cNvSpPr>
            <a:spLocks noGrp="1" noChangeArrowheads="1"/>
          </p:cNvSpPr>
          <p:nvPr>
            <p:ph type="body" idx="1"/>
          </p:nvPr>
        </p:nvSpPr>
        <p:spPr>
          <a:xfrm>
            <a:off x="247650" y="1219200"/>
            <a:ext cx="9328150" cy="4868863"/>
          </a:xfrm>
        </p:spPr>
        <p:txBody>
          <a:bodyPr/>
          <a:lstStyle/>
          <a:p>
            <a:pPr eaLnBrk="1" hangingPunct="1">
              <a:buFont typeface="Wingdings" pitchFamily="2" charset="2"/>
              <a:buNone/>
            </a:pPr>
            <a:endParaRPr lang="en-US" smtClean="0">
              <a:latin typeface="Courier New" pitchFamily="49" charset="0"/>
            </a:endParaRPr>
          </a:p>
          <a:p>
            <a:pPr eaLnBrk="1" hangingPunct="1">
              <a:buFont typeface="Wingdings" pitchFamily="2" charset="2"/>
              <a:buNone/>
            </a:pPr>
            <a:r>
              <a:rPr lang="en-US" smtClean="0"/>
              <a:t>	</a:t>
            </a:r>
          </a:p>
          <a:p>
            <a:pPr eaLnBrk="1" hangingPunct="1">
              <a:buFont typeface="Wingdings" pitchFamily="2" charset="2"/>
              <a:buNone/>
            </a:pPr>
            <a:endParaRPr lang="en-US" smtClean="0"/>
          </a:p>
        </p:txBody>
      </p:sp>
      <p:sp>
        <p:nvSpPr>
          <p:cNvPr id="309252" name="Text Box 4"/>
          <p:cNvSpPr txBox="1">
            <a:spLocks noChangeArrowheads="1"/>
          </p:cNvSpPr>
          <p:nvPr/>
        </p:nvSpPr>
        <p:spPr bwMode="auto">
          <a:xfrm>
            <a:off x="660400" y="4848225"/>
            <a:ext cx="8007350" cy="1323975"/>
          </a:xfrm>
          <a:prstGeom prst="rect">
            <a:avLst/>
          </a:prstGeom>
          <a:noFill/>
          <a:ln w="12700">
            <a:solidFill>
              <a:srgbClr val="FF00FF"/>
            </a:solidFill>
            <a:miter lim="800000"/>
            <a:headEnd/>
            <a:tailEnd/>
          </a:ln>
        </p:spPr>
        <p:txBody>
          <a:bodyPr>
            <a:spAutoFit/>
          </a:bodyPr>
          <a:lstStyle/>
          <a:p>
            <a:pPr eaLnBrk="0" hangingPunct="0">
              <a:spcBef>
                <a:spcPct val="50000"/>
              </a:spcBef>
            </a:pPr>
            <a:r>
              <a:rPr lang="en-US" sz="2000"/>
              <a:t>The output is:</a:t>
            </a:r>
          </a:p>
          <a:p>
            <a:pPr eaLnBrk="0" hangingPunct="0">
              <a:spcBef>
                <a:spcPct val="50000"/>
              </a:spcBef>
            </a:pPr>
            <a:r>
              <a:rPr lang="en-US" sz="2000"/>
              <a:t>Value of Local = &lt;some garbage value&gt;</a:t>
            </a:r>
          </a:p>
          <a:p>
            <a:pPr eaLnBrk="0" hangingPunct="0">
              <a:spcBef>
                <a:spcPct val="50000"/>
              </a:spcBef>
            </a:pPr>
            <a:r>
              <a:rPr lang="en-US" sz="2000"/>
              <a:t>Value of Global = 0</a:t>
            </a:r>
          </a:p>
        </p:txBody>
      </p:sp>
      <p:sp>
        <p:nvSpPr>
          <p:cNvPr id="60421" name="Rectangle 5"/>
          <p:cNvSpPr>
            <a:spLocks noChangeArrowheads="1"/>
          </p:cNvSpPr>
          <p:nvPr/>
        </p:nvSpPr>
        <p:spPr bwMode="auto">
          <a:xfrm>
            <a:off x="660400" y="1219200"/>
            <a:ext cx="8559800" cy="3048000"/>
          </a:xfrm>
          <a:prstGeom prst="rect">
            <a:avLst/>
          </a:prstGeom>
          <a:solidFill>
            <a:srgbClr val="AFAFAF">
              <a:alpha val="20000"/>
            </a:srgbClr>
          </a:solidFill>
          <a:ln w="12700">
            <a:solidFill>
              <a:schemeClr val="tx1"/>
            </a:solidFill>
            <a:miter lim="800000"/>
            <a:headEnd/>
            <a:tailEnd/>
          </a:ln>
        </p:spPr>
        <p:txBody>
          <a:bodyPr lIns="0" tIns="0"/>
          <a:lstStyle/>
          <a:p>
            <a:pPr marL="342900" indent="-163513">
              <a:spcBef>
                <a:spcPct val="20000"/>
              </a:spcBef>
              <a:buClr>
                <a:srgbClr val="003366"/>
              </a:buClr>
              <a:buFont typeface="Wingdings" pitchFamily="2" charset="2"/>
              <a:buNone/>
              <a:defRPr/>
            </a:pPr>
            <a:r>
              <a:rPr lang="en-US" sz="1800" dirty="0" err="1">
                <a:solidFill>
                  <a:srgbClr val="000000"/>
                </a:solidFill>
                <a:latin typeface="Courier New" pitchFamily="49" charset="0"/>
              </a:rPr>
              <a:t>int</a:t>
            </a:r>
            <a:r>
              <a:rPr lang="en-US" sz="1800" dirty="0">
                <a:solidFill>
                  <a:srgbClr val="000000"/>
                </a:solidFill>
                <a:latin typeface="Courier New" pitchFamily="49" charset="0"/>
              </a:rPr>
              <a:t> </a:t>
            </a:r>
            <a:r>
              <a:rPr lang="en-US" sz="1800" dirty="0" err="1">
                <a:solidFill>
                  <a:srgbClr val="000000"/>
                </a:solidFill>
                <a:latin typeface="Courier New" pitchFamily="49" charset="0"/>
              </a:rPr>
              <a:t>giGlobal</a:t>
            </a:r>
            <a:r>
              <a:rPr lang="en-US" sz="1800" dirty="0">
                <a:solidFill>
                  <a:srgbClr val="000000"/>
                </a:solidFill>
                <a:latin typeface="Courier New" pitchFamily="49" charset="0"/>
              </a:rPr>
              <a:t> ;</a:t>
            </a:r>
          </a:p>
          <a:p>
            <a:pPr marL="342900" indent="-163513">
              <a:spcBef>
                <a:spcPct val="20000"/>
              </a:spcBef>
              <a:buClr>
                <a:srgbClr val="003366"/>
              </a:buClr>
              <a:buFont typeface="Wingdings" pitchFamily="2" charset="2"/>
              <a:buNone/>
              <a:defRPr/>
            </a:pPr>
            <a:endParaRPr lang="en-US" sz="1800" dirty="0">
              <a:solidFill>
                <a:srgbClr val="000000"/>
              </a:solidFill>
              <a:latin typeface="Courier New" pitchFamily="49" charset="0"/>
            </a:endParaRPr>
          </a:p>
          <a:p>
            <a:pPr marL="342900" indent="-163513">
              <a:spcBef>
                <a:spcPct val="20000"/>
              </a:spcBef>
              <a:buClr>
                <a:srgbClr val="003366"/>
              </a:buClr>
              <a:buFont typeface="Wingdings" pitchFamily="2" charset="2"/>
              <a:buNone/>
              <a:defRPr/>
            </a:pPr>
            <a:r>
              <a:rPr lang="en-US" sz="1800" dirty="0" err="1">
                <a:solidFill>
                  <a:srgbClr val="000000"/>
                </a:solidFill>
                <a:latin typeface="Courier New" pitchFamily="49" charset="0"/>
              </a:rPr>
              <a:t>int</a:t>
            </a:r>
            <a:r>
              <a:rPr lang="en-US" sz="1800" dirty="0">
                <a:solidFill>
                  <a:srgbClr val="000000"/>
                </a:solidFill>
                <a:latin typeface="Courier New" pitchFamily="49" charset="0"/>
              </a:rPr>
              <a:t> main(</a:t>
            </a:r>
            <a:r>
              <a:rPr lang="en-US" sz="1800" dirty="0" err="1">
                <a:solidFill>
                  <a:srgbClr val="000000"/>
                </a:solidFill>
                <a:latin typeface="Courier New" pitchFamily="49" charset="0"/>
              </a:rPr>
              <a:t>int</a:t>
            </a:r>
            <a:r>
              <a:rPr lang="en-US" sz="1800" dirty="0">
                <a:solidFill>
                  <a:srgbClr val="000000"/>
                </a:solidFill>
                <a:latin typeface="Courier New" pitchFamily="49" charset="0"/>
              </a:rPr>
              <a:t> </a:t>
            </a:r>
            <a:r>
              <a:rPr lang="en-US" sz="1800" dirty="0" err="1">
                <a:solidFill>
                  <a:srgbClr val="000000"/>
                </a:solidFill>
                <a:latin typeface="Courier New" pitchFamily="49" charset="0"/>
              </a:rPr>
              <a:t>argc</a:t>
            </a:r>
            <a:r>
              <a:rPr lang="en-US" sz="1800" dirty="0">
                <a:solidFill>
                  <a:srgbClr val="000000"/>
                </a:solidFill>
                <a:latin typeface="Courier New" pitchFamily="49" charset="0"/>
              </a:rPr>
              <a:t>, char **</a:t>
            </a:r>
            <a:r>
              <a:rPr lang="en-US" sz="1800" dirty="0" err="1">
                <a:solidFill>
                  <a:srgbClr val="000000"/>
                </a:solidFill>
                <a:latin typeface="Courier New" pitchFamily="49" charset="0"/>
              </a:rPr>
              <a:t>argv</a:t>
            </a:r>
            <a:r>
              <a:rPr lang="en-US" sz="1800" dirty="0">
                <a:solidFill>
                  <a:srgbClr val="000000"/>
                </a:solidFill>
                <a:latin typeface="Courier New" pitchFamily="49" charset="0"/>
              </a:rPr>
              <a:t>) {</a:t>
            </a:r>
          </a:p>
          <a:p>
            <a:pPr marL="342900" indent="-163513">
              <a:spcBef>
                <a:spcPct val="20000"/>
              </a:spcBef>
              <a:buClr>
                <a:srgbClr val="003366"/>
              </a:buClr>
              <a:buFont typeface="Wingdings" pitchFamily="2" charset="2"/>
              <a:buNone/>
              <a:defRPr/>
            </a:pPr>
            <a:r>
              <a:rPr lang="en-US" sz="1800" dirty="0">
                <a:solidFill>
                  <a:srgbClr val="000000"/>
                </a:solidFill>
                <a:latin typeface="Courier New" pitchFamily="49" charset="0"/>
              </a:rPr>
              <a:t>		</a:t>
            </a:r>
            <a:r>
              <a:rPr lang="en-US" sz="1800" dirty="0" err="1">
                <a:solidFill>
                  <a:srgbClr val="000000"/>
                </a:solidFill>
                <a:latin typeface="Courier New" pitchFamily="49" charset="0"/>
              </a:rPr>
              <a:t>int</a:t>
            </a:r>
            <a:r>
              <a:rPr lang="en-US" sz="1800" dirty="0">
                <a:solidFill>
                  <a:srgbClr val="000000"/>
                </a:solidFill>
                <a:latin typeface="Courier New" pitchFamily="49" charset="0"/>
              </a:rPr>
              <a:t> </a:t>
            </a:r>
            <a:r>
              <a:rPr lang="en-US" sz="1800" dirty="0" err="1">
                <a:solidFill>
                  <a:srgbClr val="000000"/>
                </a:solidFill>
                <a:latin typeface="Courier New" pitchFamily="49" charset="0"/>
              </a:rPr>
              <a:t>iLocal</a:t>
            </a:r>
            <a:r>
              <a:rPr lang="en-US" sz="1800" dirty="0">
                <a:solidFill>
                  <a:srgbClr val="000000"/>
                </a:solidFill>
                <a:latin typeface="Courier New" pitchFamily="49" charset="0"/>
              </a:rPr>
              <a:t>;</a:t>
            </a:r>
          </a:p>
          <a:p>
            <a:pPr marL="342900" indent="-163513">
              <a:spcBef>
                <a:spcPct val="20000"/>
              </a:spcBef>
              <a:buClr>
                <a:srgbClr val="003366"/>
              </a:buClr>
              <a:buFont typeface="Wingdings" pitchFamily="2" charset="2"/>
              <a:buNone/>
              <a:defRPr/>
            </a:pPr>
            <a:r>
              <a:rPr lang="en-US" sz="1800" dirty="0">
                <a:solidFill>
                  <a:srgbClr val="000000"/>
                </a:solidFill>
                <a:latin typeface="Courier New" pitchFamily="49" charset="0"/>
              </a:rPr>
              <a:t>		</a:t>
            </a:r>
            <a:r>
              <a:rPr lang="en-US" sz="1800" dirty="0" err="1">
                <a:solidFill>
                  <a:srgbClr val="000000"/>
                </a:solidFill>
                <a:latin typeface="Courier New" pitchFamily="49" charset="0"/>
              </a:rPr>
              <a:t>printf</a:t>
            </a:r>
            <a:r>
              <a:rPr lang="en-US" sz="1800" dirty="0">
                <a:solidFill>
                  <a:srgbClr val="000000"/>
                </a:solidFill>
                <a:latin typeface="Courier New" pitchFamily="49" charset="0"/>
              </a:rPr>
              <a:t>(“ Value of Local = %d \n, </a:t>
            </a:r>
          </a:p>
          <a:p>
            <a:pPr marL="342900" indent="-163513">
              <a:spcBef>
                <a:spcPct val="20000"/>
              </a:spcBef>
              <a:buClr>
                <a:srgbClr val="003366"/>
              </a:buClr>
              <a:buFont typeface="Wingdings" pitchFamily="2" charset="2"/>
              <a:buNone/>
              <a:defRPr/>
            </a:pPr>
            <a:r>
              <a:rPr lang="en-US" sz="1800" dirty="0">
                <a:solidFill>
                  <a:srgbClr val="000000"/>
                </a:solidFill>
                <a:latin typeface="Courier New" pitchFamily="49" charset="0"/>
              </a:rPr>
              <a:t>          Value of Global = %d”, </a:t>
            </a:r>
            <a:r>
              <a:rPr lang="en-US" sz="1800" dirty="0" err="1">
                <a:solidFill>
                  <a:srgbClr val="000000"/>
                </a:solidFill>
                <a:latin typeface="Courier New" pitchFamily="49" charset="0"/>
              </a:rPr>
              <a:t>iLocal</a:t>
            </a:r>
            <a:r>
              <a:rPr lang="en-US" sz="1800" dirty="0">
                <a:solidFill>
                  <a:srgbClr val="000000"/>
                </a:solidFill>
                <a:latin typeface="Courier New" pitchFamily="49" charset="0"/>
              </a:rPr>
              <a:t>, </a:t>
            </a:r>
            <a:r>
              <a:rPr lang="en-US" sz="1800" dirty="0" err="1">
                <a:solidFill>
                  <a:srgbClr val="000000"/>
                </a:solidFill>
                <a:latin typeface="Courier New" pitchFamily="49" charset="0"/>
              </a:rPr>
              <a:t>giGlobal</a:t>
            </a:r>
            <a:r>
              <a:rPr lang="en-US" sz="1800" dirty="0">
                <a:solidFill>
                  <a:srgbClr val="000000"/>
                </a:solidFill>
                <a:latin typeface="Courier New" pitchFamily="49" charset="0"/>
              </a:rPr>
              <a:t>);</a:t>
            </a:r>
          </a:p>
          <a:p>
            <a:pPr marL="342900" indent="-163513">
              <a:spcBef>
                <a:spcPct val="20000"/>
              </a:spcBef>
              <a:buClr>
                <a:srgbClr val="003366"/>
              </a:buClr>
              <a:buFont typeface="Wingdings" pitchFamily="2" charset="2"/>
              <a:buNone/>
              <a:defRPr/>
            </a:pPr>
            <a:r>
              <a:rPr lang="en-US" sz="1800" dirty="0">
                <a:solidFill>
                  <a:srgbClr val="000000"/>
                </a:solidFill>
                <a:latin typeface="Courier New" pitchFamily="49" charset="0"/>
              </a:rPr>
              <a:t>		return 0;</a:t>
            </a:r>
          </a:p>
          <a:p>
            <a:pPr marL="342900" indent="-163513">
              <a:spcBef>
                <a:spcPct val="20000"/>
              </a:spcBef>
              <a:buClr>
                <a:srgbClr val="003366"/>
              </a:buClr>
              <a:buFont typeface="Wingdings" pitchFamily="2" charset="2"/>
              <a:buNone/>
              <a:defRPr/>
            </a:pPr>
            <a:r>
              <a:rPr lang="en-US" sz="1800" dirty="0">
                <a:solidFill>
                  <a:srgbClr val="000000"/>
                </a:solidFill>
                <a:latin typeface="Courier New" pitchFamily="49" charset="0"/>
              </a:rPr>
              <a:t>}</a:t>
            </a:r>
          </a:p>
          <a:p>
            <a:pPr marL="342900" indent="-342900">
              <a:spcBef>
                <a:spcPct val="20000"/>
              </a:spcBef>
              <a:buClr>
                <a:srgbClr val="003366"/>
              </a:buClr>
              <a:buFont typeface="Wingdings" pitchFamily="2" charset="2"/>
              <a:buNone/>
              <a:defRPr/>
            </a:pPr>
            <a:endParaRPr lang="en-US" sz="1800" b="1" dirty="0">
              <a:solidFill>
                <a:srgbClr val="0080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9252"/>
                                        </p:tgtEl>
                                        <p:attrNameLst>
                                          <p:attrName>style.visibility</p:attrName>
                                        </p:attrNameLst>
                                      </p:cBhvr>
                                      <p:to>
                                        <p:strVal val="visible"/>
                                      </p:to>
                                    </p:set>
                                    <p:animEffect transition="in" filter="slide(fromBottom)">
                                      <p:cBhvr>
                                        <p:cTn id="7" dur="500"/>
                                        <p:tgtEl>
                                          <p:spTgt spid="309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247650" y="152400"/>
            <a:ext cx="9288463" cy="512763"/>
          </a:xfrm>
        </p:spPr>
        <p:txBody>
          <a:bodyPr/>
          <a:lstStyle/>
          <a:p>
            <a:pPr eaLnBrk="1" hangingPunct="1">
              <a:defRPr/>
            </a:pPr>
            <a:r>
              <a:rPr lang="en-US" smtClean="0"/>
              <a:t>Program stack and heap</a:t>
            </a:r>
          </a:p>
        </p:txBody>
      </p:sp>
      <p:sp>
        <p:nvSpPr>
          <p:cNvPr id="77827" name="Rectangle 3"/>
          <p:cNvSpPr>
            <a:spLocks noGrp="1" noChangeArrowheads="1"/>
          </p:cNvSpPr>
          <p:nvPr>
            <p:ph type="body" idx="4294967295"/>
          </p:nvPr>
        </p:nvSpPr>
        <p:spPr>
          <a:xfrm>
            <a:off x="247650" y="1350963"/>
            <a:ext cx="9328150" cy="4672012"/>
          </a:xfrm>
        </p:spPr>
        <p:txBody>
          <a:bodyPr/>
          <a:lstStyle/>
          <a:p>
            <a:pPr eaLnBrk="1" hangingPunct="1"/>
            <a:r>
              <a:rPr lang="en-US" smtClean="0"/>
              <a:t>During execution of a program, the storage of program and data is as follows:</a:t>
            </a:r>
          </a:p>
          <a:p>
            <a:pPr lvl="1" eaLnBrk="1" hangingPunct="1"/>
            <a:r>
              <a:rPr lang="en-US" smtClean="0"/>
              <a:t>The executable code is stored into the code /Text segment</a:t>
            </a:r>
          </a:p>
          <a:p>
            <a:pPr lvl="1" eaLnBrk="1" hangingPunct="1"/>
            <a:r>
              <a:rPr lang="en-US" smtClean="0"/>
              <a:t>The global variables are stored into data segment</a:t>
            </a:r>
          </a:p>
          <a:p>
            <a:pPr lvl="1" eaLnBrk="1" hangingPunct="1"/>
            <a:r>
              <a:rPr lang="en-US" smtClean="0"/>
              <a:t>The heap memory is used for dynamic memory allocation The local variables are stored into the stack</a:t>
            </a:r>
          </a:p>
          <a:p>
            <a:pPr eaLnBrk="1" hangingPunct="1"/>
            <a:r>
              <a:rPr lang="en-US" smtClean="0"/>
              <a:t>Heap: A section of memory within the user job area that provides a capability for dynamic allocation (Not discussed in this course)</a:t>
            </a:r>
          </a:p>
          <a:p>
            <a:pPr eaLnBrk="1" hangingPunct="1"/>
            <a:endParaRPr lang="en-US" smtClean="0"/>
          </a:p>
        </p:txBody>
      </p:sp>
      <p:pic>
        <p:nvPicPr>
          <p:cNvPr id="77828" name="Picture 4"/>
          <p:cNvPicPr>
            <a:picLocks noChangeAspect="1" noChangeArrowheads="1"/>
          </p:cNvPicPr>
          <p:nvPr/>
        </p:nvPicPr>
        <p:blipFill>
          <a:blip r:embed="rId3"/>
          <a:srcRect/>
          <a:stretch>
            <a:fillRect/>
          </a:stretch>
        </p:blipFill>
        <p:spPr bwMode="auto">
          <a:xfrm>
            <a:off x="1981200" y="4114800"/>
            <a:ext cx="6007100" cy="1798638"/>
          </a:xfrm>
          <a:prstGeom prst="rect">
            <a:avLst/>
          </a:prstGeom>
          <a:noFill/>
          <a:ln w="12700" algn="ctr">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533400" y="1447800"/>
            <a:ext cx="8420100" cy="685800"/>
          </a:xfrm>
        </p:spPr>
        <p:txBody>
          <a:bodyPr lIns="90488" tIns="44450" rIns="90488" bIns="44450"/>
          <a:lstStyle/>
          <a:p>
            <a:pPr eaLnBrk="1" hangingPunct="1">
              <a:defRPr/>
            </a:pPr>
            <a:r>
              <a:rPr lang="en-US" sz="3200" dirty="0" smtClean="0"/>
              <a:t>Parameter Passing Techniques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247650" y="76200"/>
            <a:ext cx="9410700" cy="609600"/>
          </a:xfrm>
        </p:spPr>
        <p:txBody>
          <a:bodyPr/>
          <a:lstStyle/>
          <a:p>
            <a:pPr eaLnBrk="1" hangingPunct="1">
              <a:defRPr/>
            </a:pPr>
            <a:r>
              <a:rPr lang="en-US" smtClean="0"/>
              <a:t>Parameter Passing Techniques</a:t>
            </a:r>
          </a:p>
        </p:txBody>
      </p:sp>
      <p:sp>
        <p:nvSpPr>
          <p:cNvPr id="81923" name="Rectangle 3"/>
          <p:cNvSpPr>
            <a:spLocks noGrp="1" noChangeArrowheads="1"/>
          </p:cNvSpPr>
          <p:nvPr>
            <p:ph type="body" idx="1"/>
          </p:nvPr>
        </p:nvSpPr>
        <p:spPr>
          <a:xfrm>
            <a:off x="247650" y="1219200"/>
            <a:ext cx="9328150" cy="4868863"/>
          </a:xfrm>
        </p:spPr>
        <p:txBody>
          <a:bodyPr/>
          <a:lstStyle/>
          <a:p>
            <a:pPr eaLnBrk="1" hangingPunct="1"/>
            <a:r>
              <a:rPr lang="en-US" smtClean="0"/>
              <a:t>When a function is called and if the function accepts some parameters, then there are two ways by which the function can receive parameters </a:t>
            </a:r>
          </a:p>
          <a:p>
            <a:pPr lvl="1" eaLnBrk="1" hangingPunct="1"/>
            <a:r>
              <a:rPr lang="en-US" smtClean="0"/>
              <a:t>Pass by value</a:t>
            </a:r>
          </a:p>
          <a:p>
            <a:pPr lvl="1" eaLnBrk="1" hangingPunct="1"/>
            <a:r>
              <a:rPr lang="en-US" smtClean="0"/>
              <a:t>Pass by reference </a:t>
            </a:r>
          </a:p>
          <a:p>
            <a:pPr eaLnBrk="1" hangingPunct="1"/>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47650" y="152400"/>
            <a:ext cx="9288463" cy="512763"/>
          </a:xfrm>
        </p:spPr>
        <p:txBody>
          <a:bodyPr lIns="90488" tIns="44450" rIns="90488" bIns="44450" anchor="b"/>
          <a:lstStyle/>
          <a:p>
            <a:pPr eaLnBrk="1" hangingPunct="1">
              <a:defRPr/>
            </a:pPr>
            <a:r>
              <a:rPr lang="en-US" smtClean="0"/>
              <a:t>Pass by Value (1 of 4)</a:t>
            </a:r>
          </a:p>
        </p:txBody>
      </p:sp>
      <p:sp>
        <p:nvSpPr>
          <p:cNvPr id="82947" name="Rectangle 3"/>
          <p:cNvSpPr>
            <a:spLocks noGrp="1" noChangeArrowheads="1"/>
          </p:cNvSpPr>
          <p:nvPr>
            <p:ph type="body" idx="1"/>
          </p:nvPr>
        </p:nvSpPr>
        <p:spPr>
          <a:xfrm>
            <a:off x="247650" y="1219200"/>
            <a:ext cx="9328150" cy="4868863"/>
          </a:xfrm>
          <a:noFill/>
        </p:spPr>
        <p:txBody>
          <a:bodyPr lIns="90488" tIns="44450" rIns="90488" bIns="44450"/>
          <a:lstStyle/>
          <a:p>
            <a:pPr eaLnBrk="1" hangingPunct="1"/>
            <a:r>
              <a:rPr lang="en-US" smtClean="0"/>
              <a:t>When parameters are passed from the called function to a calling function, the value of the actual argument is copied onto the formal argument</a:t>
            </a:r>
          </a:p>
          <a:p>
            <a:pPr eaLnBrk="1" hangingPunct="1">
              <a:buFont typeface="Wingdings" pitchFamily="2" charset="2"/>
              <a:buNone/>
            </a:pPr>
            <a:endParaRPr lang="en-US" smtClean="0"/>
          </a:p>
          <a:p>
            <a:pPr eaLnBrk="1" hangingPunct="1"/>
            <a:r>
              <a:rPr lang="en-US" smtClean="0"/>
              <a:t>Since the actual parameters and formal parameters are stored in different memory locations, the changes in formal parameters do not alter the values of actual parameters </a:t>
            </a:r>
          </a:p>
          <a:p>
            <a:pPr eaLnBrk="1" hangingPunct="1">
              <a:buFont typeface="Wingdings" pitchFamily="2" charset="2"/>
              <a:buNone/>
            </a:pPr>
            <a:endParaRPr lang="en-US"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247650" y="228600"/>
            <a:ext cx="9288463" cy="381000"/>
          </a:xfrm>
        </p:spPr>
        <p:txBody>
          <a:bodyPr/>
          <a:lstStyle/>
          <a:p>
            <a:pPr eaLnBrk="1" hangingPunct="1">
              <a:defRPr/>
            </a:pPr>
            <a:r>
              <a:rPr lang="en-US" dirty="0" smtClean="0"/>
              <a:t>Pass by Value (2 of 4)</a:t>
            </a:r>
          </a:p>
        </p:txBody>
      </p:sp>
      <p:sp>
        <p:nvSpPr>
          <p:cNvPr id="66563" name="Rectangle 4"/>
          <p:cNvSpPr>
            <a:spLocks noChangeArrowheads="1"/>
          </p:cNvSpPr>
          <p:nvPr/>
        </p:nvSpPr>
        <p:spPr bwMode="auto">
          <a:xfrm>
            <a:off x="247650" y="1066800"/>
            <a:ext cx="9163050" cy="5181600"/>
          </a:xfrm>
          <a:prstGeom prst="rect">
            <a:avLst/>
          </a:prstGeom>
          <a:solidFill>
            <a:srgbClr val="AFAFAF">
              <a:alpha val="20000"/>
            </a:srgbClr>
          </a:solidFill>
          <a:ln w="12700">
            <a:solidFill>
              <a:schemeClr val="tx1"/>
            </a:solidFill>
            <a:miter lim="800000"/>
            <a:headEnd/>
            <a:tailEnd/>
          </a:ln>
        </p:spPr>
        <p:txBody>
          <a:bodyPr lIns="0" tIns="0"/>
          <a:lstStyle/>
          <a:p>
            <a:pPr marL="342900" indent="-220663">
              <a:spcBef>
                <a:spcPct val="20000"/>
              </a:spcBef>
              <a:buClr>
                <a:srgbClr val="003366"/>
              </a:buClr>
              <a:buFont typeface="Wingdings" pitchFamily="2" charset="2"/>
              <a:buNone/>
              <a:defRPr/>
            </a:pPr>
            <a:r>
              <a:rPr lang="en-US" sz="1800" dirty="0">
                <a:solidFill>
                  <a:srgbClr val="000000"/>
                </a:solidFill>
                <a:latin typeface="Courier New" pitchFamily="49" charset="0"/>
              </a:rPr>
              <a:t>void </a:t>
            </a:r>
            <a:r>
              <a:rPr lang="en-US" sz="1800" dirty="0" err="1">
                <a:solidFill>
                  <a:srgbClr val="000000"/>
                </a:solidFill>
                <a:latin typeface="Courier New" pitchFamily="49" charset="0"/>
              </a:rPr>
              <a:t>fnUpdateValues</a:t>
            </a:r>
            <a:r>
              <a:rPr lang="en-US" sz="1800" dirty="0">
                <a:solidFill>
                  <a:srgbClr val="000000"/>
                </a:solidFill>
                <a:latin typeface="Courier New" pitchFamily="49" charset="0"/>
              </a:rPr>
              <a:t>(</a:t>
            </a:r>
            <a:r>
              <a:rPr lang="en-US" sz="1800" dirty="0" err="1">
                <a:solidFill>
                  <a:srgbClr val="000000"/>
                </a:solidFill>
                <a:latin typeface="Courier New" pitchFamily="49" charset="0"/>
              </a:rPr>
              <a:t>int</a:t>
            </a:r>
            <a:r>
              <a:rPr lang="en-US" sz="1800" dirty="0">
                <a:solidFill>
                  <a:srgbClr val="000000"/>
                </a:solidFill>
                <a:latin typeface="Courier New" pitchFamily="49" charset="0"/>
              </a:rPr>
              <a:t> iNumber1, </a:t>
            </a:r>
            <a:r>
              <a:rPr lang="en-US" sz="1800" dirty="0" err="1">
                <a:solidFill>
                  <a:srgbClr val="000000"/>
                </a:solidFill>
                <a:latin typeface="Courier New" pitchFamily="49" charset="0"/>
              </a:rPr>
              <a:t>int</a:t>
            </a:r>
            <a:r>
              <a:rPr lang="en-US" sz="1800" dirty="0">
                <a:solidFill>
                  <a:srgbClr val="000000"/>
                </a:solidFill>
                <a:latin typeface="Courier New" pitchFamily="49" charset="0"/>
              </a:rPr>
              <a:t> iNumber2);</a:t>
            </a:r>
          </a:p>
          <a:p>
            <a:pPr marL="342900" indent="-220663">
              <a:spcBef>
                <a:spcPct val="20000"/>
              </a:spcBef>
              <a:buClr>
                <a:srgbClr val="003366"/>
              </a:buClr>
              <a:buFont typeface="Wingdings" pitchFamily="2" charset="2"/>
              <a:buNone/>
              <a:defRPr/>
            </a:pPr>
            <a:r>
              <a:rPr lang="en-US" sz="1800" dirty="0" err="1">
                <a:solidFill>
                  <a:srgbClr val="000000"/>
                </a:solidFill>
                <a:latin typeface="Courier New" pitchFamily="49" charset="0"/>
              </a:rPr>
              <a:t>int</a:t>
            </a:r>
            <a:r>
              <a:rPr lang="en-US" sz="1800" dirty="0">
                <a:solidFill>
                  <a:srgbClr val="000000"/>
                </a:solidFill>
                <a:latin typeface="Courier New" pitchFamily="49" charset="0"/>
              </a:rPr>
              <a:t> main(</a:t>
            </a:r>
            <a:r>
              <a:rPr lang="en-US" sz="1800" dirty="0" err="1">
                <a:solidFill>
                  <a:srgbClr val="000000"/>
                </a:solidFill>
                <a:latin typeface="Courier New" pitchFamily="49" charset="0"/>
              </a:rPr>
              <a:t>int</a:t>
            </a:r>
            <a:r>
              <a:rPr lang="en-US" sz="1800" dirty="0">
                <a:solidFill>
                  <a:srgbClr val="000000"/>
                </a:solidFill>
                <a:latin typeface="Courier New" pitchFamily="49" charset="0"/>
              </a:rPr>
              <a:t> </a:t>
            </a:r>
            <a:r>
              <a:rPr lang="en-US" sz="1800" dirty="0" err="1">
                <a:solidFill>
                  <a:srgbClr val="000000"/>
                </a:solidFill>
                <a:latin typeface="Courier New" pitchFamily="49" charset="0"/>
              </a:rPr>
              <a:t>argc</a:t>
            </a:r>
            <a:r>
              <a:rPr lang="en-US" sz="1800" dirty="0">
                <a:solidFill>
                  <a:srgbClr val="000000"/>
                </a:solidFill>
                <a:latin typeface="Courier New" pitchFamily="49" charset="0"/>
              </a:rPr>
              <a:t>, char **</a:t>
            </a:r>
            <a:r>
              <a:rPr lang="en-US" sz="1800" dirty="0" err="1">
                <a:solidFill>
                  <a:srgbClr val="000000"/>
                </a:solidFill>
                <a:latin typeface="Courier New" pitchFamily="49" charset="0"/>
              </a:rPr>
              <a:t>argv</a:t>
            </a:r>
            <a:r>
              <a:rPr lang="en-US" sz="1800" dirty="0">
                <a:solidFill>
                  <a:srgbClr val="000000"/>
                </a:solidFill>
                <a:latin typeface="Courier New" pitchFamily="49" charset="0"/>
              </a:rPr>
              <a:t>) {</a:t>
            </a:r>
          </a:p>
          <a:p>
            <a:pPr marL="342900" indent="-220663">
              <a:spcBef>
                <a:spcPct val="20000"/>
              </a:spcBef>
              <a:buClr>
                <a:srgbClr val="003366"/>
              </a:buClr>
              <a:buFont typeface="Wingdings" pitchFamily="2" charset="2"/>
              <a:buNone/>
              <a:defRPr/>
            </a:pPr>
            <a:r>
              <a:rPr lang="en-US" sz="1800" dirty="0">
                <a:solidFill>
                  <a:srgbClr val="000000"/>
                </a:solidFill>
                <a:latin typeface="Courier New" pitchFamily="49" charset="0"/>
              </a:rPr>
              <a:t>	</a:t>
            </a:r>
            <a:r>
              <a:rPr lang="en-US" sz="1800" dirty="0" err="1">
                <a:solidFill>
                  <a:srgbClr val="000000"/>
                </a:solidFill>
                <a:latin typeface="Courier New" pitchFamily="49" charset="0"/>
              </a:rPr>
              <a:t>int</a:t>
            </a:r>
            <a:r>
              <a:rPr lang="en-US" sz="1800" dirty="0">
                <a:solidFill>
                  <a:srgbClr val="000000"/>
                </a:solidFill>
                <a:latin typeface="Courier New" pitchFamily="49" charset="0"/>
              </a:rPr>
              <a:t> iValue1=100, iValue2=250;</a:t>
            </a:r>
          </a:p>
          <a:p>
            <a:pPr marL="342900" indent="-220663">
              <a:spcBef>
                <a:spcPct val="20000"/>
              </a:spcBef>
              <a:buClr>
                <a:srgbClr val="003366"/>
              </a:buClr>
              <a:buFont typeface="Wingdings" pitchFamily="2" charset="2"/>
              <a:buNone/>
              <a:defRPr/>
            </a:pPr>
            <a:r>
              <a:rPr lang="en-US" sz="1800" dirty="0">
                <a:solidFill>
                  <a:srgbClr val="000000"/>
                </a:solidFill>
                <a:latin typeface="Courier New" pitchFamily="49" charset="0"/>
              </a:rPr>
              <a:t>	</a:t>
            </a:r>
            <a:r>
              <a:rPr lang="en-US" sz="1800" dirty="0" err="1">
                <a:solidFill>
                  <a:srgbClr val="000000"/>
                </a:solidFill>
                <a:latin typeface="Courier New" pitchFamily="49" charset="0"/>
              </a:rPr>
              <a:t>printf</a:t>
            </a:r>
            <a:r>
              <a:rPr lang="en-US" sz="1800" dirty="0">
                <a:solidFill>
                  <a:srgbClr val="000000"/>
                </a:solidFill>
                <a:latin typeface="Courier New" pitchFamily="49" charset="0"/>
              </a:rPr>
              <a:t>("\n\</a:t>
            </a:r>
            <a:r>
              <a:rPr lang="en-US" sz="1800" dirty="0" err="1">
                <a:solidFill>
                  <a:srgbClr val="000000"/>
                </a:solidFill>
                <a:latin typeface="Courier New" pitchFamily="49" charset="0"/>
              </a:rPr>
              <a:t>nBefore</a:t>
            </a:r>
            <a:r>
              <a:rPr lang="en-US" sz="1800" dirty="0">
                <a:solidFill>
                  <a:srgbClr val="000000"/>
                </a:solidFill>
                <a:latin typeface="Courier New" pitchFamily="49" charset="0"/>
              </a:rPr>
              <a:t> calling the function: ");</a:t>
            </a:r>
          </a:p>
          <a:p>
            <a:pPr marL="342900" indent="-220663">
              <a:spcBef>
                <a:spcPct val="20000"/>
              </a:spcBef>
              <a:buClr>
                <a:srgbClr val="003366"/>
              </a:buClr>
              <a:buFont typeface="Wingdings" pitchFamily="2" charset="2"/>
              <a:buNone/>
              <a:defRPr/>
            </a:pPr>
            <a:r>
              <a:rPr lang="en-US" sz="1800" dirty="0">
                <a:solidFill>
                  <a:srgbClr val="000000"/>
                </a:solidFill>
                <a:latin typeface="Courier New" pitchFamily="49" charset="0"/>
              </a:rPr>
              <a:t>	</a:t>
            </a:r>
            <a:r>
              <a:rPr lang="en-US" sz="1800" dirty="0" err="1">
                <a:solidFill>
                  <a:srgbClr val="000000"/>
                </a:solidFill>
                <a:latin typeface="Courier New" pitchFamily="49" charset="0"/>
              </a:rPr>
              <a:t>printf</a:t>
            </a:r>
            <a:r>
              <a:rPr lang="en-US" sz="1800" dirty="0">
                <a:solidFill>
                  <a:srgbClr val="000000"/>
                </a:solidFill>
                <a:latin typeface="Courier New" pitchFamily="49" charset="0"/>
              </a:rPr>
              <a:t>("ivalue1=%d   iValue2=%d\n\n",iValue1,iValue2);</a:t>
            </a:r>
          </a:p>
          <a:p>
            <a:pPr marL="342900" indent="-220663">
              <a:spcBef>
                <a:spcPct val="20000"/>
              </a:spcBef>
              <a:buClr>
                <a:srgbClr val="003366"/>
              </a:buClr>
              <a:buFont typeface="Wingdings" pitchFamily="2" charset="2"/>
              <a:buNone/>
              <a:defRPr/>
            </a:pPr>
            <a:r>
              <a:rPr lang="en-US" sz="1800" dirty="0">
                <a:solidFill>
                  <a:srgbClr val="000000"/>
                </a:solidFill>
                <a:latin typeface="Courier New" pitchFamily="49" charset="0"/>
              </a:rPr>
              <a:t>	</a:t>
            </a:r>
            <a:r>
              <a:rPr lang="en-US" sz="1800" dirty="0">
                <a:solidFill>
                  <a:srgbClr val="008000"/>
                </a:solidFill>
                <a:latin typeface="Courier New" pitchFamily="49" charset="0"/>
              </a:rPr>
              <a:t>/* Call the function */</a:t>
            </a:r>
            <a:r>
              <a:rPr lang="en-US" sz="1800" dirty="0">
                <a:solidFill>
                  <a:srgbClr val="000000"/>
                </a:solidFill>
                <a:latin typeface="Courier New" pitchFamily="49" charset="0"/>
              </a:rPr>
              <a:t> </a:t>
            </a:r>
          </a:p>
          <a:p>
            <a:pPr marL="342900" indent="-220663">
              <a:spcBef>
                <a:spcPct val="20000"/>
              </a:spcBef>
              <a:buClr>
                <a:srgbClr val="003366"/>
              </a:buClr>
              <a:buFont typeface="Wingdings" pitchFamily="2" charset="2"/>
              <a:buNone/>
              <a:defRPr/>
            </a:pPr>
            <a:r>
              <a:rPr lang="en-US" sz="1800" dirty="0">
                <a:solidFill>
                  <a:schemeClr val="accent2"/>
                </a:solidFill>
                <a:latin typeface="Courier New" pitchFamily="49" charset="0"/>
              </a:rPr>
              <a:t>  </a:t>
            </a:r>
            <a:r>
              <a:rPr lang="en-US" sz="1800" dirty="0" err="1">
                <a:solidFill>
                  <a:schemeClr val="accent2"/>
                </a:solidFill>
                <a:latin typeface="Courier New" pitchFamily="49" charset="0"/>
              </a:rPr>
              <a:t>fnUpdateValues</a:t>
            </a:r>
            <a:r>
              <a:rPr lang="en-US" sz="1800" dirty="0">
                <a:solidFill>
                  <a:schemeClr val="accent2"/>
                </a:solidFill>
                <a:latin typeface="Courier New" pitchFamily="49" charset="0"/>
              </a:rPr>
              <a:t>(iValue1, iValue2);</a:t>
            </a:r>
            <a:r>
              <a:rPr lang="en-US" sz="1800" dirty="0">
                <a:solidFill>
                  <a:srgbClr val="008000"/>
                </a:solidFill>
                <a:latin typeface="Courier New" pitchFamily="49" charset="0"/>
              </a:rPr>
              <a:t>   </a:t>
            </a:r>
          </a:p>
          <a:p>
            <a:pPr marL="342900" indent="-220663">
              <a:spcBef>
                <a:spcPct val="20000"/>
              </a:spcBef>
              <a:buClr>
                <a:srgbClr val="003366"/>
              </a:buClr>
              <a:buFont typeface="Wingdings" pitchFamily="2" charset="2"/>
              <a:buNone/>
              <a:defRPr/>
            </a:pPr>
            <a:r>
              <a:rPr lang="en-US" sz="1800" dirty="0">
                <a:solidFill>
                  <a:srgbClr val="008000"/>
                </a:solidFill>
                <a:latin typeface="Courier New" pitchFamily="49" charset="0"/>
              </a:rPr>
              <a:t>	</a:t>
            </a:r>
            <a:r>
              <a:rPr lang="en-US" sz="1800" dirty="0" err="1">
                <a:solidFill>
                  <a:srgbClr val="000000"/>
                </a:solidFill>
                <a:latin typeface="Courier New" pitchFamily="49" charset="0"/>
              </a:rPr>
              <a:t>printf</a:t>
            </a:r>
            <a:r>
              <a:rPr lang="en-US" sz="1800" dirty="0">
                <a:solidFill>
                  <a:srgbClr val="000000"/>
                </a:solidFill>
                <a:latin typeface="Courier New" pitchFamily="49" charset="0"/>
              </a:rPr>
              <a:t>("After calling the function: ");</a:t>
            </a:r>
          </a:p>
          <a:p>
            <a:pPr marL="342900" indent="-220663">
              <a:spcBef>
                <a:spcPct val="20000"/>
              </a:spcBef>
              <a:buClr>
                <a:srgbClr val="003366"/>
              </a:buClr>
              <a:buFont typeface="Wingdings" pitchFamily="2" charset="2"/>
              <a:buNone/>
              <a:defRPr/>
            </a:pPr>
            <a:r>
              <a:rPr lang="en-US" sz="1800" dirty="0">
                <a:solidFill>
                  <a:srgbClr val="000000"/>
                </a:solidFill>
                <a:latin typeface="Courier New" pitchFamily="49" charset="0"/>
              </a:rPr>
              <a:t>	</a:t>
            </a:r>
            <a:r>
              <a:rPr lang="en-US" sz="1800" dirty="0" err="1">
                <a:solidFill>
                  <a:srgbClr val="000000"/>
                </a:solidFill>
                <a:latin typeface="Courier New" pitchFamily="49" charset="0"/>
              </a:rPr>
              <a:t>printf</a:t>
            </a:r>
            <a:r>
              <a:rPr lang="en-US" sz="1800" dirty="0">
                <a:solidFill>
                  <a:srgbClr val="000000"/>
                </a:solidFill>
                <a:latin typeface="Courier New" pitchFamily="49" charset="0"/>
              </a:rPr>
              <a:t>(" ivalue1=%d   iValue2=%d\n\n",iValue1,iValue2);</a:t>
            </a:r>
          </a:p>
          <a:p>
            <a:pPr marL="342900" indent="-220663">
              <a:spcBef>
                <a:spcPct val="20000"/>
              </a:spcBef>
              <a:buClr>
                <a:srgbClr val="003366"/>
              </a:buClr>
              <a:buFont typeface="Wingdings" pitchFamily="2" charset="2"/>
              <a:buNone/>
              <a:defRPr/>
            </a:pPr>
            <a:r>
              <a:rPr lang="en-US" sz="1800" dirty="0">
                <a:solidFill>
                  <a:srgbClr val="000000"/>
                </a:solidFill>
                <a:latin typeface="Courier New" pitchFamily="49" charset="0"/>
              </a:rPr>
              <a:t>	return 0; 	</a:t>
            </a:r>
          </a:p>
          <a:p>
            <a:pPr marL="342900" indent="-220663">
              <a:spcBef>
                <a:spcPct val="20000"/>
              </a:spcBef>
              <a:buClr>
                <a:srgbClr val="003366"/>
              </a:buClr>
              <a:buFont typeface="Wingdings" pitchFamily="2" charset="2"/>
              <a:buNone/>
              <a:defRPr/>
            </a:pPr>
            <a:r>
              <a:rPr lang="en-US" sz="1800" dirty="0">
                <a:solidFill>
                  <a:srgbClr val="000000"/>
                </a:solidFill>
                <a:latin typeface="Courier New" pitchFamily="49" charset="0"/>
              </a:rPr>
              <a:t>}</a:t>
            </a:r>
          </a:p>
          <a:p>
            <a:pPr marL="342900" indent="-220663">
              <a:spcBef>
                <a:spcPct val="20000"/>
              </a:spcBef>
              <a:buClr>
                <a:srgbClr val="003366"/>
              </a:buClr>
              <a:buFont typeface="Wingdings" pitchFamily="2" charset="2"/>
              <a:buNone/>
              <a:defRPr/>
            </a:pPr>
            <a:r>
              <a:rPr lang="en-US" sz="1800" dirty="0">
                <a:solidFill>
                  <a:srgbClr val="000000"/>
                </a:solidFill>
                <a:latin typeface="Courier New" pitchFamily="49" charset="0"/>
              </a:rPr>
              <a:t>void </a:t>
            </a:r>
            <a:r>
              <a:rPr lang="en-US" sz="1800" dirty="0" err="1">
                <a:solidFill>
                  <a:srgbClr val="000000"/>
                </a:solidFill>
                <a:latin typeface="Courier New" pitchFamily="49" charset="0"/>
              </a:rPr>
              <a:t>fnUpdateValues</a:t>
            </a:r>
            <a:r>
              <a:rPr lang="en-US" sz="1800" dirty="0">
                <a:solidFill>
                  <a:srgbClr val="000000"/>
                </a:solidFill>
                <a:latin typeface="Courier New" pitchFamily="49" charset="0"/>
              </a:rPr>
              <a:t>(</a:t>
            </a:r>
            <a:r>
              <a:rPr lang="en-US" sz="1800" dirty="0" err="1">
                <a:solidFill>
                  <a:srgbClr val="000000"/>
                </a:solidFill>
                <a:latin typeface="Courier New" pitchFamily="49" charset="0"/>
              </a:rPr>
              <a:t>int</a:t>
            </a:r>
            <a:r>
              <a:rPr lang="en-US" sz="1800" dirty="0">
                <a:solidFill>
                  <a:srgbClr val="000000"/>
                </a:solidFill>
                <a:latin typeface="Courier New" pitchFamily="49" charset="0"/>
              </a:rPr>
              <a:t> iNumber1, </a:t>
            </a:r>
            <a:r>
              <a:rPr lang="en-US" sz="1800" dirty="0" err="1">
                <a:solidFill>
                  <a:srgbClr val="000000"/>
                </a:solidFill>
                <a:latin typeface="Courier New" pitchFamily="49" charset="0"/>
              </a:rPr>
              <a:t>int</a:t>
            </a:r>
            <a:r>
              <a:rPr lang="en-US" sz="1800" dirty="0">
                <a:solidFill>
                  <a:srgbClr val="000000"/>
                </a:solidFill>
                <a:latin typeface="Courier New" pitchFamily="49" charset="0"/>
              </a:rPr>
              <a:t> iNumber2){</a:t>
            </a:r>
          </a:p>
          <a:p>
            <a:pPr marL="342900" indent="-220663">
              <a:spcBef>
                <a:spcPct val="20000"/>
              </a:spcBef>
              <a:buClr>
                <a:srgbClr val="003366"/>
              </a:buClr>
              <a:buFont typeface="Wingdings" pitchFamily="2" charset="2"/>
              <a:buNone/>
              <a:defRPr/>
            </a:pPr>
            <a:r>
              <a:rPr lang="en-US" sz="1800" dirty="0">
                <a:solidFill>
                  <a:srgbClr val="008000"/>
                </a:solidFill>
                <a:latin typeface="Courier New" pitchFamily="49" charset="0"/>
              </a:rPr>
              <a:t>	/* Update the values */</a:t>
            </a:r>
          </a:p>
          <a:p>
            <a:pPr marL="342900" indent="-220663">
              <a:spcBef>
                <a:spcPct val="20000"/>
              </a:spcBef>
              <a:buClr>
                <a:srgbClr val="003366"/>
              </a:buClr>
              <a:buFont typeface="Wingdings" pitchFamily="2" charset="2"/>
              <a:buNone/>
              <a:defRPr/>
            </a:pPr>
            <a:r>
              <a:rPr lang="en-US" sz="1800" dirty="0">
                <a:solidFill>
                  <a:srgbClr val="008000"/>
                </a:solidFill>
                <a:latin typeface="Courier New" pitchFamily="49" charset="0"/>
              </a:rPr>
              <a:t>	</a:t>
            </a:r>
            <a:r>
              <a:rPr lang="en-US" sz="1800" dirty="0">
                <a:solidFill>
                  <a:srgbClr val="000000"/>
                </a:solidFill>
                <a:latin typeface="Courier New" pitchFamily="49" charset="0"/>
              </a:rPr>
              <a:t>iNumber1 = iNumber1 + 15; 	</a:t>
            </a:r>
          </a:p>
          <a:p>
            <a:pPr marL="342900" indent="-220663">
              <a:spcBef>
                <a:spcPct val="20000"/>
              </a:spcBef>
              <a:buClr>
                <a:srgbClr val="003366"/>
              </a:buClr>
              <a:buFont typeface="Wingdings" pitchFamily="2" charset="2"/>
              <a:buNone/>
              <a:defRPr/>
            </a:pPr>
            <a:r>
              <a:rPr lang="en-US" sz="1800" dirty="0">
                <a:solidFill>
                  <a:srgbClr val="000000"/>
                </a:solidFill>
                <a:latin typeface="Courier New" pitchFamily="49" charset="0"/>
              </a:rPr>
              <a:t>	iNumber2 = iNumber2 - 10;</a:t>
            </a:r>
          </a:p>
          <a:p>
            <a:pPr marL="342900" indent="-220663">
              <a:spcBef>
                <a:spcPct val="20000"/>
              </a:spcBef>
              <a:buClr>
                <a:srgbClr val="003366"/>
              </a:buClr>
              <a:buFont typeface="Wingdings" pitchFamily="2" charset="2"/>
              <a:buNone/>
              <a:defRPr/>
            </a:pPr>
            <a:r>
              <a:rPr lang="en-US" sz="1800" dirty="0">
                <a:solidFill>
                  <a:srgbClr val="000000"/>
                </a:solidFill>
                <a:latin typeface="Courier New" pitchFamily="49" charset="0"/>
              </a:rPr>
              <a:t>}</a:t>
            </a:r>
          </a:p>
          <a:p>
            <a:pPr marL="342900" indent="-342900">
              <a:spcBef>
                <a:spcPct val="20000"/>
              </a:spcBef>
              <a:buClr>
                <a:srgbClr val="003366"/>
              </a:buClr>
              <a:buFont typeface="Wingdings" pitchFamily="2" charset="2"/>
              <a:buNone/>
              <a:defRPr/>
            </a:pPr>
            <a:endParaRPr lang="en-US" sz="1800" dirty="0">
              <a:solidFill>
                <a:srgbClr val="008000"/>
              </a:solidFill>
              <a:latin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247650" y="228600"/>
            <a:ext cx="9288463" cy="457200"/>
          </a:xfrm>
        </p:spPr>
        <p:txBody>
          <a:bodyPr/>
          <a:lstStyle/>
          <a:p>
            <a:pPr eaLnBrk="1" hangingPunct="1">
              <a:defRPr/>
            </a:pPr>
            <a:r>
              <a:rPr lang="en-US" smtClean="0"/>
              <a:t>Pass by Value (3 of 4)</a:t>
            </a:r>
          </a:p>
        </p:txBody>
      </p:sp>
      <p:sp>
        <p:nvSpPr>
          <p:cNvPr id="84995" name="Rectangle 3"/>
          <p:cNvSpPr>
            <a:spLocks noGrp="1" noChangeArrowheads="1"/>
          </p:cNvSpPr>
          <p:nvPr>
            <p:ph type="body" idx="1"/>
          </p:nvPr>
        </p:nvSpPr>
        <p:spPr>
          <a:xfrm>
            <a:off x="247650" y="1828800"/>
            <a:ext cx="9328150" cy="4259263"/>
          </a:xfrm>
        </p:spPr>
        <p:txBody>
          <a:bodyPr/>
          <a:lstStyle/>
          <a:p>
            <a:pPr eaLnBrk="1" hangingPunct="1">
              <a:buFont typeface="Wingdings" pitchFamily="2" charset="2"/>
              <a:buNone/>
            </a:pPr>
            <a:r>
              <a:rPr lang="en-US" smtClean="0"/>
              <a:t>	</a:t>
            </a:r>
          </a:p>
        </p:txBody>
      </p:sp>
      <p:sp>
        <p:nvSpPr>
          <p:cNvPr id="84996" name="Rectangle 4"/>
          <p:cNvSpPr>
            <a:spLocks noChangeArrowheads="1"/>
          </p:cNvSpPr>
          <p:nvPr/>
        </p:nvSpPr>
        <p:spPr bwMode="auto">
          <a:xfrm>
            <a:off x="1651000" y="2438400"/>
            <a:ext cx="16510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84997" name="WordArt 5"/>
          <p:cNvSpPr>
            <a:spLocks noChangeArrowheads="1" noChangeShapeType="1" noTextEdit="1"/>
          </p:cNvSpPr>
          <p:nvPr/>
        </p:nvSpPr>
        <p:spPr bwMode="auto">
          <a:xfrm>
            <a:off x="412750" y="2438400"/>
            <a:ext cx="1146175"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33CCCC"/>
                </a:solidFill>
                <a:latin typeface="Arial Black"/>
              </a:rPr>
              <a:t>iValue1</a:t>
            </a:r>
          </a:p>
        </p:txBody>
      </p:sp>
      <p:sp>
        <p:nvSpPr>
          <p:cNvPr id="84998" name="Rectangle 6"/>
          <p:cNvSpPr>
            <a:spLocks noChangeArrowheads="1"/>
          </p:cNvSpPr>
          <p:nvPr/>
        </p:nvSpPr>
        <p:spPr bwMode="auto">
          <a:xfrm>
            <a:off x="1651000" y="3505200"/>
            <a:ext cx="16510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84999" name="WordArt 7"/>
          <p:cNvSpPr>
            <a:spLocks noChangeArrowheads="1" noChangeShapeType="1" noTextEdit="1"/>
          </p:cNvSpPr>
          <p:nvPr/>
        </p:nvSpPr>
        <p:spPr bwMode="auto">
          <a:xfrm>
            <a:off x="412750" y="3505200"/>
            <a:ext cx="1146175"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33CCCC"/>
                </a:solidFill>
                <a:latin typeface="Arial Black"/>
              </a:rPr>
              <a:t>iValue2</a:t>
            </a:r>
          </a:p>
        </p:txBody>
      </p:sp>
      <p:sp>
        <p:nvSpPr>
          <p:cNvPr id="85000" name="WordArt 8"/>
          <p:cNvSpPr>
            <a:spLocks noChangeArrowheads="1" noChangeShapeType="1" noTextEdit="1"/>
          </p:cNvSpPr>
          <p:nvPr/>
        </p:nvSpPr>
        <p:spPr bwMode="auto">
          <a:xfrm>
            <a:off x="2228850" y="2514600"/>
            <a:ext cx="495300" cy="495300"/>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a:tailEnd/>
                </a:ln>
                <a:solidFill>
                  <a:srgbClr val="33CCCC"/>
                </a:solidFill>
                <a:latin typeface="Arial Black"/>
              </a:rPr>
              <a:t>100</a:t>
            </a:r>
          </a:p>
        </p:txBody>
      </p:sp>
      <p:sp>
        <p:nvSpPr>
          <p:cNvPr id="85001" name="WordArt 9"/>
          <p:cNvSpPr>
            <a:spLocks noChangeArrowheads="1" noChangeShapeType="1" noTextEdit="1"/>
          </p:cNvSpPr>
          <p:nvPr/>
        </p:nvSpPr>
        <p:spPr bwMode="auto">
          <a:xfrm>
            <a:off x="2228850" y="3581400"/>
            <a:ext cx="577850" cy="495300"/>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a:tailEnd/>
                </a:ln>
                <a:solidFill>
                  <a:srgbClr val="33CCCC"/>
                </a:solidFill>
                <a:latin typeface="Arial Black"/>
              </a:rPr>
              <a:t>250</a:t>
            </a:r>
          </a:p>
        </p:txBody>
      </p:sp>
      <p:sp>
        <p:nvSpPr>
          <p:cNvPr id="320522" name="Rectangle 10"/>
          <p:cNvSpPr>
            <a:spLocks noChangeArrowheads="1"/>
          </p:cNvSpPr>
          <p:nvPr/>
        </p:nvSpPr>
        <p:spPr bwMode="auto">
          <a:xfrm>
            <a:off x="7264400" y="2438400"/>
            <a:ext cx="16510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20523" name="WordArt 11"/>
          <p:cNvSpPr>
            <a:spLocks noChangeArrowheads="1" noChangeShapeType="1" noTextEdit="1"/>
          </p:cNvSpPr>
          <p:nvPr/>
        </p:nvSpPr>
        <p:spPr bwMode="auto">
          <a:xfrm>
            <a:off x="5634038" y="2609850"/>
            <a:ext cx="1465262" cy="361950"/>
          </a:xfrm>
          <a:prstGeom prst="rect">
            <a:avLst/>
          </a:prstGeom>
        </p:spPr>
        <p:txBody>
          <a:bodyPr wrap="none" fromWordArt="1">
            <a:prstTxWarp prst="textPlain">
              <a:avLst>
                <a:gd name="adj" fmla="val 50000"/>
              </a:avLst>
            </a:prstTxWarp>
          </a:bodyPr>
          <a:lstStyle/>
          <a:p>
            <a:pPr algn="ctr"/>
            <a:r>
              <a:rPr lang="en-US" sz="2000" b="1" kern="10">
                <a:ln w="9525">
                  <a:solidFill>
                    <a:srgbClr val="000000"/>
                  </a:solidFill>
                  <a:round/>
                  <a:headEnd/>
                  <a:tailEnd/>
                </a:ln>
                <a:solidFill>
                  <a:srgbClr val="33CCCC"/>
                </a:solidFill>
                <a:latin typeface="Arial Black"/>
              </a:rPr>
              <a:t>iNumber1</a:t>
            </a:r>
          </a:p>
        </p:txBody>
      </p:sp>
      <p:sp>
        <p:nvSpPr>
          <p:cNvPr id="320524" name="Rectangle 12"/>
          <p:cNvSpPr>
            <a:spLocks noChangeArrowheads="1"/>
          </p:cNvSpPr>
          <p:nvPr/>
        </p:nvSpPr>
        <p:spPr bwMode="auto">
          <a:xfrm>
            <a:off x="7264400" y="3505200"/>
            <a:ext cx="16510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20525" name="WordArt 13"/>
          <p:cNvSpPr>
            <a:spLocks noChangeArrowheads="1" noChangeShapeType="1" noTextEdit="1"/>
          </p:cNvSpPr>
          <p:nvPr/>
        </p:nvSpPr>
        <p:spPr bwMode="auto">
          <a:xfrm>
            <a:off x="5634038" y="3581400"/>
            <a:ext cx="1465262"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33CCCC"/>
                </a:solidFill>
                <a:latin typeface="Arial Black"/>
              </a:rPr>
              <a:t>iNumber2</a:t>
            </a:r>
          </a:p>
        </p:txBody>
      </p:sp>
      <p:sp>
        <p:nvSpPr>
          <p:cNvPr id="320526" name="WordArt 14"/>
          <p:cNvSpPr>
            <a:spLocks noChangeArrowheads="1" noChangeShapeType="1" noTextEdit="1"/>
          </p:cNvSpPr>
          <p:nvPr/>
        </p:nvSpPr>
        <p:spPr bwMode="auto">
          <a:xfrm>
            <a:off x="7842250" y="2514600"/>
            <a:ext cx="495300" cy="495300"/>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a:tailEnd/>
                </a:ln>
                <a:solidFill>
                  <a:srgbClr val="33CCCC"/>
                </a:solidFill>
                <a:latin typeface="Arial Black"/>
              </a:rPr>
              <a:t>100</a:t>
            </a:r>
          </a:p>
        </p:txBody>
      </p:sp>
      <p:sp>
        <p:nvSpPr>
          <p:cNvPr id="320527" name="WordArt 15"/>
          <p:cNvSpPr>
            <a:spLocks noChangeArrowheads="1" noChangeShapeType="1" noTextEdit="1"/>
          </p:cNvSpPr>
          <p:nvPr/>
        </p:nvSpPr>
        <p:spPr bwMode="auto">
          <a:xfrm>
            <a:off x="7842250" y="3581400"/>
            <a:ext cx="577850" cy="495300"/>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a:tailEnd/>
                </a:ln>
                <a:solidFill>
                  <a:srgbClr val="33CCCC"/>
                </a:solidFill>
                <a:latin typeface="Arial Black"/>
              </a:rPr>
              <a:t>250</a:t>
            </a:r>
          </a:p>
        </p:txBody>
      </p:sp>
      <p:sp>
        <p:nvSpPr>
          <p:cNvPr id="320528" name="Text Box 16"/>
          <p:cNvSpPr txBox="1">
            <a:spLocks noChangeArrowheads="1"/>
          </p:cNvSpPr>
          <p:nvPr/>
        </p:nvSpPr>
        <p:spPr bwMode="auto">
          <a:xfrm>
            <a:off x="2146300" y="5195888"/>
            <a:ext cx="5695950" cy="519112"/>
          </a:xfrm>
          <a:prstGeom prst="rect">
            <a:avLst/>
          </a:prstGeom>
          <a:solidFill>
            <a:srgbClr val="00FFFF"/>
          </a:solidFill>
          <a:ln w="9525">
            <a:noFill/>
            <a:miter lim="800000"/>
            <a:headEnd/>
            <a:tailEnd/>
          </a:ln>
        </p:spPr>
        <p:txBody>
          <a:bodyPr>
            <a:spAutoFit/>
          </a:bodyPr>
          <a:lstStyle/>
          <a:p>
            <a:pPr eaLnBrk="0" hangingPunct="0">
              <a:spcBef>
                <a:spcPct val="50000"/>
              </a:spcBef>
            </a:pPr>
            <a:r>
              <a:rPr lang="en-US" sz="2800" b="1">
                <a:solidFill>
                  <a:srgbClr val="FF0066"/>
                </a:solidFill>
                <a:latin typeface="Times New Roman" pitchFamily="18" charset="0"/>
              </a:rPr>
              <a:t>Call of function fnUpdateValues</a:t>
            </a:r>
          </a:p>
        </p:txBody>
      </p:sp>
      <p:sp>
        <p:nvSpPr>
          <p:cNvPr id="85009" name="Text Box 17"/>
          <p:cNvSpPr txBox="1">
            <a:spLocks noChangeArrowheads="1"/>
          </p:cNvSpPr>
          <p:nvPr/>
        </p:nvSpPr>
        <p:spPr bwMode="auto">
          <a:xfrm>
            <a:off x="1898650" y="1828800"/>
            <a:ext cx="1320800" cy="519113"/>
          </a:xfrm>
          <a:prstGeom prst="rect">
            <a:avLst/>
          </a:prstGeom>
          <a:solidFill>
            <a:srgbClr val="00FFFF"/>
          </a:solidFill>
          <a:ln w="9525">
            <a:noFill/>
            <a:miter lim="800000"/>
            <a:headEnd/>
            <a:tailEnd/>
          </a:ln>
        </p:spPr>
        <p:txBody>
          <a:bodyPr>
            <a:spAutoFit/>
          </a:bodyPr>
          <a:lstStyle/>
          <a:p>
            <a:pPr eaLnBrk="0" hangingPunct="0">
              <a:spcBef>
                <a:spcPct val="50000"/>
              </a:spcBef>
            </a:pPr>
            <a:r>
              <a:rPr lang="en-US" sz="2800" b="1">
                <a:solidFill>
                  <a:srgbClr val="FF0066"/>
                </a:solidFill>
                <a:latin typeface="Times New Roman" pitchFamily="18" charset="0"/>
              </a:rPr>
              <a:t>main()</a:t>
            </a:r>
          </a:p>
        </p:txBody>
      </p:sp>
      <p:sp>
        <p:nvSpPr>
          <p:cNvPr id="320530" name="Text Box 18"/>
          <p:cNvSpPr txBox="1">
            <a:spLocks noChangeArrowheads="1"/>
          </p:cNvSpPr>
          <p:nvPr/>
        </p:nvSpPr>
        <p:spPr bwMode="auto">
          <a:xfrm>
            <a:off x="5861050" y="1676400"/>
            <a:ext cx="3136900" cy="519113"/>
          </a:xfrm>
          <a:prstGeom prst="rect">
            <a:avLst/>
          </a:prstGeom>
          <a:solidFill>
            <a:srgbClr val="00FFFF"/>
          </a:solidFill>
          <a:ln w="9525">
            <a:noFill/>
            <a:miter lim="800000"/>
            <a:headEnd/>
            <a:tailEnd/>
          </a:ln>
        </p:spPr>
        <p:txBody>
          <a:bodyPr>
            <a:spAutoFit/>
          </a:bodyPr>
          <a:lstStyle/>
          <a:p>
            <a:pPr eaLnBrk="0" hangingPunct="0">
              <a:spcBef>
                <a:spcPct val="50000"/>
              </a:spcBef>
            </a:pPr>
            <a:r>
              <a:rPr lang="en-US" sz="2800" b="1">
                <a:solidFill>
                  <a:srgbClr val="FF0066"/>
                </a:solidFill>
                <a:latin typeface="Times New Roman" pitchFamily="18" charset="0"/>
              </a:rPr>
              <a:t>fnUpdateValues()</a:t>
            </a:r>
          </a:p>
        </p:txBody>
      </p:sp>
      <p:sp>
        <p:nvSpPr>
          <p:cNvPr id="320531" name="Line 19"/>
          <p:cNvSpPr>
            <a:spLocks noChangeShapeType="1"/>
          </p:cNvSpPr>
          <p:nvPr/>
        </p:nvSpPr>
        <p:spPr bwMode="auto">
          <a:xfrm>
            <a:off x="3302000" y="2743200"/>
            <a:ext cx="2228850" cy="0"/>
          </a:xfrm>
          <a:prstGeom prst="line">
            <a:avLst/>
          </a:prstGeom>
          <a:noFill/>
          <a:ln w="9525">
            <a:solidFill>
              <a:schemeClr val="tx1"/>
            </a:solidFill>
            <a:round/>
            <a:headEnd/>
            <a:tailEnd type="triangle" w="med" len="med"/>
          </a:ln>
        </p:spPr>
        <p:txBody>
          <a:bodyPr/>
          <a:lstStyle/>
          <a:p>
            <a:endParaRPr lang="en-US"/>
          </a:p>
        </p:txBody>
      </p:sp>
      <p:sp>
        <p:nvSpPr>
          <p:cNvPr id="320532" name="Line 20"/>
          <p:cNvSpPr>
            <a:spLocks noChangeShapeType="1"/>
          </p:cNvSpPr>
          <p:nvPr/>
        </p:nvSpPr>
        <p:spPr bwMode="auto">
          <a:xfrm>
            <a:off x="3302000" y="3810000"/>
            <a:ext cx="2228850" cy="0"/>
          </a:xfrm>
          <a:prstGeom prst="line">
            <a:avLst/>
          </a:prstGeom>
          <a:noFill/>
          <a:ln w="9525">
            <a:solidFill>
              <a:schemeClr val="tx1"/>
            </a:solidFill>
            <a:round/>
            <a:headEnd/>
            <a:tailEnd type="triangle" w="med" len="med"/>
          </a:ln>
        </p:spPr>
        <p:txBody>
          <a:bodyPr/>
          <a:lstStyle/>
          <a:p>
            <a:endParaRPr lang="en-US"/>
          </a:p>
        </p:txBody>
      </p:sp>
      <p:sp>
        <p:nvSpPr>
          <p:cNvPr id="320533" name="WordArt 21"/>
          <p:cNvSpPr>
            <a:spLocks noChangeArrowheads="1" noChangeShapeType="1" noTextEdit="1"/>
          </p:cNvSpPr>
          <p:nvPr/>
        </p:nvSpPr>
        <p:spPr bwMode="auto">
          <a:xfrm>
            <a:off x="7842250" y="2514600"/>
            <a:ext cx="495300" cy="495300"/>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a:tailEnd/>
                </a:ln>
                <a:solidFill>
                  <a:srgbClr val="33CCCC"/>
                </a:solidFill>
                <a:latin typeface="Arial Black"/>
              </a:rPr>
              <a:t>115</a:t>
            </a:r>
          </a:p>
        </p:txBody>
      </p:sp>
      <p:sp>
        <p:nvSpPr>
          <p:cNvPr id="320534" name="WordArt 22"/>
          <p:cNvSpPr>
            <a:spLocks noChangeArrowheads="1" noChangeShapeType="1" noTextEdit="1"/>
          </p:cNvSpPr>
          <p:nvPr/>
        </p:nvSpPr>
        <p:spPr bwMode="auto">
          <a:xfrm>
            <a:off x="7842250" y="3581400"/>
            <a:ext cx="495300" cy="495300"/>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a:tailEnd/>
                </a:ln>
                <a:solidFill>
                  <a:srgbClr val="33CCCC"/>
                </a:solidFill>
                <a:latin typeface="Arial Black"/>
              </a:rPr>
              <a:t>240</a:t>
            </a:r>
          </a:p>
        </p:txBody>
      </p:sp>
      <p:sp>
        <p:nvSpPr>
          <p:cNvPr id="320535" name="Text Box 23"/>
          <p:cNvSpPr txBox="1">
            <a:spLocks noChangeArrowheads="1"/>
          </p:cNvSpPr>
          <p:nvPr/>
        </p:nvSpPr>
        <p:spPr bwMode="auto">
          <a:xfrm>
            <a:off x="2146300" y="5181600"/>
            <a:ext cx="5695950" cy="519113"/>
          </a:xfrm>
          <a:prstGeom prst="rect">
            <a:avLst/>
          </a:prstGeom>
          <a:solidFill>
            <a:srgbClr val="00FFFF"/>
          </a:solidFill>
          <a:ln w="9525">
            <a:noFill/>
            <a:miter lim="800000"/>
            <a:headEnd/>
            <a:tailEnd/>
          </a:ln>
        </p:spPr>
        <p:txBody>
          <a:bodyPr>
            <a:spAutoFit/>
          </a:bodyPr>
          <a:lstStyle/>
          <a:p>
            <a:pPr eaLnBrk="0" hangingPunct="0">
              <a:spcBef>
                <a:spcPct val="50000"/>
              </a:spcBef>
            </a:pPr>
            <a:r>
              <a:rPr lang="en-US" sz="2800" b="1">
                <a:solidFill>
                  <a:srgbClr val="FF0066"/>
                </a:solidFill>
                <a:latin typeface="Times New Roman" pitchFamily="18" charset="0"/>
              </a:rPr>
              <a:t>End of function fnUpdateValues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28"/>
                                        </p:tgtEl>
                                        <p:attrNameLst>
                                          <p:attrName>style.visibility</p:attrName>
                                        </p:attrNameLst>
                                      </p:cBhvr>
                                      <p:to>
                                        <p:strVal val="visible"/>
                                      </p:to>
                                    </p:set>
                                    <p:animEffect transition="in" filter="blinds(horizontal)">
                                      <p:cBhvr>
                                        <p:cTn id="7" dur="3000"/>
                                        <p:tgtEl>
                                          <p:spTgt spid="320528"/>
                                        </p:tgtEl>
                                      </p:cBhvr>
                                    </p:animEffect>
                                  </p:childTnLst>
                                </p:cTn>
                              </p:par>
                            </p:childTnLst>
                          </p:cTn>
                        </p:par>
                        <p:par>
                          <p:cTn id="8" fill="hold">
                            <p:stCondLst>
                              <p:cond delay="3000"/>
                            </p:stCondLst>
                            <p:childTnLst>
                              <p:par>
                                <p:cTn id="9" presetID="6" presetClass="emph" presetSubtype="0" fill="hold" grpId="1" nodeType="afterEffect">
                                  <p:stCondLst>
                                    <p:cond delay="0"/>
                                  </p:stCondLst>
                                  <p:childTnLst>
                                    <p:animScale>
                                      <p:cBhvr>
                                        <p:cTn id="10" dur="2000" fill="hold"/>
                                        <p:tgtEl>
                                          <p:spTgt spid="320528"/>
                                        </p:tgtEl>
                                      </p:cBhvr>
                                      <p:by x="150000" y="150000"/>
                                    </p:animScale>
                                  </p:childTnLst>
                                </p:cTn>
                              </p:par>
                            </p:childTnLst>
                          </p:cTn>
                        </p:par>
                        <p:par>
                          <p:cTn id="11" fill="hold">
                            <p:stCondLst>
                              <p:cond delay="5000"/>
                            </p:stCondLst>
                            <p:childTnLst>
                              <p:par>
                                <p:cTn id="12" presetID="5" presetClass="exit" presetSubtype="10" fill="hold" grpId="2" nodeType="afterEffect">
                                  <p:stCondLst>
                                    <p:cond delay="0"/>
                                  </p:stCondLst>
                                  <p:childTnLst>
                                    <p:animEffect transition="out" filter="checkerboard(across)">
                                      <p:cBhvr>
                                        <p:cTn id="13" dur="3000"/>
                                        <p:tgtEl>
                                          <p:spTgt spid="320528"/>
                                        </p:tgtEl>
                                      </p:cBhvr>
                                    </p:animEffect>
                                    <p:set>
                                      <p:cBhvr>
                                        <p:cTn id="14" dur="1" fill="hold">
                                          <p:stCondLst>
                                            <p:cond delay="2999"/>
                                          </p:stCondLst>
                                        </p:cTn>
                                        <p:tgtEl>
                                          <p:spTgt spid="320528"/>
                                        </p:tgtEl>
                                        <p:attrNameLst>
                                          <p:attrName>style.visibility</p:attrName>
                                        </p:attrNameLst>
                                      </p:cBhvr>
                                      <p:to>
                                        <p:strVal val="hidden"/>
                                      </p:to>
                                    </p:set>
                                  </p:childTnLst>
                                </p:cTn>
                              </p:par>
                            </p:childTnLst>
                          </p:cTn>
                        </p:par>
                        <p:par>
                          <p:cTn id="15" fill="hold">
                            <p:stCondLst>
                              <p:cond delay="8000"/>
                            </p:stCondLst>
                            <p:childTnLst>
                              <p:par>
                                <p:cTn id="16" presetID="3" presetClass="entr" presetSubtype="10" fill="hold" grpId="0" nodeType="afterEffect">
                                  <p:stCondLst>
                                    <p:cond delay="0"/>
                                  </p:stCondLst>
                                  <p:childTnLst>
                                    <p:set>
                                      <p:cBhvr>
                                        <p:cTn id="17" dur="1" fill="hold">
                                          <p:stCondLst>
                                            <p:cond delay="0"/>
                                          </p:stCondLst>
                                        </p:cTn>
                                        <p:tgtEl>
                                          <p:spTgt spid="320530"/>
                                        </p:tgtEl>
                                        <p:attrNameLst>
                                          <p:attrName>style.visibility</p:attrName>
                                        </p:attrNameLst>
                                      </p:cBhvr>
                                      <p:to>
                                        <p:strVal val="visible"/>
                                      </p:to>
                                    </p:set>
                                    <p:animEffect transition="in" filter="blinds(horizontal)">
                                      <p:cBhvr>
                                        <p:cTn id="18" dur="3000"/>
                                        <p:tgtEl>
                                          <p:spTgt spid="320530"/>
                                        </p:tgtEl>
                                      </p:cBhvr>
                                    </p:animEffect>
                                  </p:childTnLst>
                                </p:cTn>
                              </p:par>
                            </p:childTnLst>
                          </p:cTn>
                        </p:par>
                        <p:par>
                          <p:cTn id="19" fill="hold">
                            <p:stCondLst>
                              <p:cond delay="11000"/>
                            </p:stCondLst>
                            <p:childTnLst>
                              <p:par>
                                <p:cTn id="20" presetID="3" presetClass="entr" presetSubtype="10" fill="hold" grpId="0" nodeType="afterEffect">
                                  <p:stCondLst>
                                    <p:cond delay="0"/>
                                  </p:stCondLst>
                                  <p:childTnLst>
                                    <p:set>
                                      <p:cBhvr>
                                        <p:cTn id="21" dur="1" fill="hold">
                                          <p:stCondLst>
                                            <p:cond delay="0"/>
                                          </p:stCondLst>
                                        </p:cTn>
                                        <p:tgtEl>
                                          <p:spTgt spid="320531"/>
                                        </p:tgtEl>
                                        <p:attrNameLst>
                                          <p:attrName>style.visibility</p:attrName>
                                        </p:attrNameLst>
                                      </p:cBhvr>
                                      <p:to>
                                        <p:strVal val="visible"/>
                                      </p:to>
                                    </p:set>
                                    <p:animEffect transition="in" filter="blinds(horizontal)">
                                      <p:cBhvr>
                                        <p:cTn id="22" dur="2000"/>
                                        <p:tgtEl>
                                          <p:spTgt spid="320531"/>
                                        </p:tgtEl>
                                      </p:cBhvr>
                                    </p:animEffect>
                                  </p:childTnLst>
                                </p:cTn>
                              </p:par>
                            </p:childTnLst>
                          </p:cTn>
                        </p:par>
                        <p:par>
                          <p:cTn id="23" fill="hold">
                            <p:stCondLst>
                              <p:cond delay="13000"/>
                            </p:stCondLst>
                            <p:childTnLst>
                              <p:par>
                                <p:cTn id="24" presetID="3" presetClass="entr" presetSubtype="10" fill="hold" grpId="0" nodeType="afterEffect">
                                  <p:stCondLst>
                                    <p:cond delay="0"/>
                                  </p:stCondLst>
                                  <p:childTnLst>
                                    <p:set>
                                      <p:cBhvr>
                                        <p:cTn id="25" dur="1" fill="hold">
                                          <p:stCondLst>
                                            <p:cond delay="0"/>
                                          </p:stCondLst>
                                        </p:cTn>
                                        <p:tgtEl>
                                          <p:spTgt spid="320523"/>
                                        </p:tgtEl>
                                        <p:attrNameLst>
                                          <p:attrName>style.visibility</p:attrName>
                                        </p:attrNameLst>
                                      </p:cBhvr>
                                      <p:to>
                                        <p:strVal val="visible"/>
                                      </p:to>
                                    </p:set>
                                    <p:animEffect transition="in" filter="blinds(horizontal)">
                                      <p:cBhvr>
                                        <p:cTn id="26" dur="2000"/>
                                        <p:tgtEl>
                                          <p:spTgt spid="320523"/>
                                        </p:tgtEl>
                                      </p:cBhvr>
                                    </p:animEffect>
                                  </p:childTnLst>
                                </p:cTn>
                              </p:par>
                            </p:childTnLst>
                          </p:cTn>
                        </p:par>
                        <p:par>
                          <p:cTn id="27" fill="hold">
                            <p:stCondLst>
                              <p:cond delay="15000"/>
                            </p:stCondLst>
                            <p:childTnLst>
                              <p:par>
                                <p:cTn id="28" presetID="3" presetClass="entr" presetSubtype="10" fill="hold" grpId="0" nodeType="afterEffect">
                                  <p:stCondLst>
                                    <p:cond delay="0"/>
                                  </p:stCondLst>
                                  <p:childTnLst>
                                    <p:set>
                                      <p:cBhvr>
                                        <p:cTn id="29" dur="1" fill="hold">
                                          <p:stCondLst>
                                            <p:cond delay="0"/>
                                          </p:stCondLst>
                                        </p:cTn>
                                        <p:tgtEl>
                                          <p:spTgt spid="320526"/>
                                        </p:tgtEl>
                                        <p:attrNameLst>
                                          <p:attrName>style.visibility</p:attrName>
                                        </p:attrNameLst>
                                      </p:cBhvr>
                                      <p:to>
                                        <p:strVal val="visible"/>
                                      </p:to>
                                    </p:set>
                                    <p:animEffect transition="in" filter="blinds(horizontal)">
                                      <p:cBhvr>
                                        <p:cTn id="30" dur="2000"/>
                                        <p:tgtEl>
                                          <p:spTgt spid="320526"/>
                                        </p:tgtEl>
                                      </p:cBhvr>
                                    </p:animEffect>
                                  </p:childTnLst>
                                </p:cTn>
                              </p:par>
                            </p:childTnLst>
                          </p:cTn>
                        </p:par>
                        <p:par>
                          <p:cTn id="31" fill="hold">
                            <p:stCondLst>
                              <p:cond delay="17000"/>
                            </p:stCondLst>
                            <p:childTnLst>
                              <p:par>
                                <p:cTn id="32" presetID="3" presetClass="entr" presetSubtype="10" fill="hold" grpId="0" nodeType="afterEffect">
                                  <p:stCondLst>
                                    <p:cond delay="0"/>
                                  </p:stCondLst>
                                  <p:childTnLst>
                                    <p:set>
                                      <p:cBhvr>
                                        <p:cTn id="33" dur="1" fill="hold">
                                          <p:stCondLst>
                                            <p:cond delay="0"/>
                                          </p:stCondLst>
                                        </p:cTn>
                                        <p:tgtEl>
                                          <p:spTgt spid="320522"/>
                                        </p:tgtEl>
                                        <p:attrNameLst>
                                          <p:attrName>style.visibility</p:attrName>
                                        </p:attrNameLst>
                                      </p:cBhvr>
                                      <p:to>
                                        <p:strVal val="visible"/>
                                      </p:to>
                                    </p:set>
                                    <p:animEffect transition="in" filter="blinds(horizontal)">
                                      <p:cBhvr>
                                        <p:cTn id="34" dur="2000"/>
                                        <p:tgtEl>
                                          <p:spTgt spid="320522"/>
                                        </p:tgtEl>
                                      </p:cBhvr>
                                    </p:animEffect>
                                  </p:childTnLst>
                                </p:cTn>
                              </p:par>
                            </p:childTnLst>
                          </p:cTn>
                        </p:par>
                        <p:par>
                          <p:cTn id="35" fill="hold">
                            <p:stCondLst>
                              <p:cond delay="19000"/>
                            </p:stCondLst>
                            <p:childTnLst>
                              <p:par>
                                <p:cTn id="36" presetID="3" presetClass="entr" presetSubtype="10" fill="hold" grpId="0" nodeType="afterEffect">
                                  <p:stCondLst>
                                    <p:cond delay="0"/>
                                  </p:stCondLst>
                                  <p:childTnLst>
                                    <p:set>
                                      <p:cBhvr>
                                        <p:cTn id="37" dur="1" fill="hold">
                                          <p:stCondLst>
                                            <p:cond delay="0"/>
                                          </p:stCondLst>
                                        </p:cTn>
                                        <p:tgtEl>
                                          <p:spTgt spid="320532"/>
                                        </p:tgtEl>
                                        <p:attrNameLst>
                                          <p:attrName>style.visibility</p:attrName>
                                        </p:attrNameLst>
                                      </p:cBhvr>
                                      <p:to>
                                        <p:strVal val="visible"/>
                                      </p:to>
                                    </p:set>
                                    <p:animEffect transition="in" filter="blinds(horizontal)">
                                      <p:cBhvr>
                                        <p:cTn id="38" dur="2000"/>
                                        <p:tgtEl>
                                          <p:spTgt spid="320532"/>
                                        </p:tgtEl>
                                      </p:cBhvr>
                                    </p:animEffect>
                                  </p:childTnLst>
                                </p:cTn>
                              </p:par>
                            </p:childTnLst>
                          </p:cTn>
                        </p:par>
                        <p:par>
                          <p:cTn id="39" fill="hold">
                            <p:stCondLst>
                              <p:cond delay="21000"/>
                            </p:stCondLst>
                            <p:childTnLst>
                              <p:par>
                                <p:cTn id="40" presetID="3" presetClass="entr" presetSubtype="10" fill="hold" grpId="0" nodeType="afterEffect">
                                  <p:stCondLst>
                                    <p:cond delay="0"/>
                                  </p:stCondLst>
                                  <p:childTnLst>
                                    <p:set>
                                      <p:cBhvr>
                                        <p:cTn id="41" dur="1" fill="hold">
                                          <p:stCondLst>
                                            <p:cond delay="0"/>
                                          </p:stCondLst>
                                        </p:cTn>
                                        <p:tgtEl>
                                          <p:spTgt spid="320525"/>
                                        </p:tgtEl>
                                        <p:attrNameLst>
                                          <p:attrName>style.visibility</p:attrName>
                                        </p:attrNameLst>
                                      </p:cBhvr>
                                      <p:to>
                                        <p:strVal val="visible"/>
                                      </p:to>
                                    </p:set>
                                    <p:animEffect transition="in" filter="blinds(horizontal)">
                                      <p:cBhvr>
                                        <p:cTn id="42" dur="2000"/>
                                        <p:tgtEl>
                                          <p:spTgt spid="320525"/>
                                        </p:tgtEl>
                                      </p:cBhvr>
                                    </p:animEffect>
                                  </p:childTnLst>
                                </p:cTn>
                              </p:par>
                            </p:childTnLst>
                          </p:cTn>
                        </p:par>
                        <p:par>
                          <p:cTn id="43" fill="hold">
                            <p:stCondLst>
                              <p:cond delay="23000"/>
                            </p:stCondLst>
                            <p:childTnLst>
                              <p:par>
                                <p:cTn id="44" presetID="3" presetClass="entr" presetSubtype="10" fill="hold" grpId="0" nodeType="afterEffect">
                                  <p:stCondLst>
                                    <p:cond delay="0"/>
                                  </p:stCondLst>
                                  <p:childTnLst>
                                    <p:set>
                                      <p:cBhvr>
                                        <p:cTn id="45" dur="1" fill="hold">
                                          <p:stCondLst>
                                            <p:cond delay="0"/>
                                          </p:stCondLst>
                                        </p:cTn>
                                        <p:tgtEl>
                                          <p:spTgt spid="320527"/>
                                        </p:tgtEl>
                                        <p:attrNameLst>
                                          <p:attrName>style.visibility</p:attrName>
                                        </p:attrNameLst>
                                      </p:cBhvr>
                                      <p:to>
                                        <p:strVal val="visible"/>
                                      </p:to>
                                    </p:set>
                                    <p:animEffect transition="in" filter="blinds(horizontal)">
                                      <p:cBhvr>
                                        <p:cTn id="46" dur="2000"/>
                                        <p:tgtEl>
                                          <p:spTgt spid="320527"/>
                                        </p:tgtEl>
                                      </p:cBhvr>
                                    </p:animEffect>
                                  </p:childTnLst>
                                </p:cTn>
                              </p:par>
                            </p:childTnLst>
                          </p:cTn>
                        </p:par>
                        <p:par>
                          <p:cTn id="47" fill="hold">
                            <p:stCondLst>
                              <p:cond delay="25000"/>
                            </p:stCondLst>
                            <p:childTnLst>
                              <p:par>
                                <p:cTn id="48" presetID="3" presetClass="entr" presetSubtype="10" fill="hold" grpId="0" nodeType="afterEffect">
                                  <p:stCondLst>
                                    <p:cond delay="0"/>
                                  </p:stCondLst>
                                  <p:childTnLst>
                                    <p:set>
                                      <p:cBhvr>
                                        <p:cTn id="49" dur="1" fill="hold">
                                          <p:stCondLst>
                                            <p:cond delay="0"/>
                                          </p:stCondLst>
                                        </p:cTn>
                                        <p:tgtEl>
                                          <p:spTgt spid="320524"/>
                                        </p:tgtEl>
                                        <p:attrNameLst>
                                          <p:attrName>style.visibility</p:attrName>
                                        </p:attrNameLst>
                                      </p:cBhvr>
                                      <p:to>
                                        <p:strVal val="visible"/>
                                      </p:to>
                                    </p:set>
                                    <p:animEffect transition="in" filter="blinds(horizontal)">
                                      <p:cBhvr>
                                        <p:cTn id="50" dur="2000"/>
                                        <p:tgtEl>
                                          <p:spTgt spid="320524"/>
                                        </p:tgtEl>
                                      </p:cBhvr>
                                    </p:animEffect>
                                  </p:childTnLst>
                                </p:cTn>
                              </p:par>
                            </p:childTnLst>
                          </p:cTn>
                        </p:par>
                        <p:par>
                          <p:cTn id="51" fill="hold">
                            <p:stCondLst>
                              <p:cond delay="27000"/>
                            </p:stCondLst>
                            <p:childTnLst>
                              <p:par>
                                <p:cTn id="52" presetID="5" presetClass="exit" presetSubtype="10" fill="hold" grpId="1" nodeType="afterEffect">
                                  <p:stCondLst>
                                    <p:cond delay="0"/>
                                  </p:stCondLst>
                                  <p:childTnLst>
                                    <p:animEffect transition="out" filter="checkerboard(across)">
                                      <p:cBhvr>
                                        <p:cTn id="53" dur="3000"/>
                                        <p:tgtEl>
                                          <p:spTgt spid="320526"/>
                                        </p:tgtEl>
                                      </p:cBhvr>
                                    </p:animEffect>
                                    <p:set>
                                      <p:cBhvr>
                                        <p:cTn id="54" dur="1" fill="hold">
                                          <p:stCondLst>
                                            <p:cond delay="2999"/>
                                          </p:stCondLst>
                                        </p:cTn>
                                        <p:tgtEl>
                                          <p:spTgt spid="320526"/>
                                        </p:tgtEl>
                                        <p:attrNameLst>
                                          <p:attrName>style.visibility</p:attrName>
                                        </p:attrNameLst>
                                      </p:cBhvr>
                                      <p:to>
                                        <p:strVal val="hidden"/>
                                      </p:to>
                                    </p:set>
                                  </p:childTnLst>
                                </p:cTn>
                              </p:par>
                            </p:childTnLst>
                          </p:cTn>
                        </p:par>
                        <p:par>
                          <p:cTn id="55" fill="hold">
                            <p:stCondLst>
                              <p:cond delay="30000"/>
                            </p:stCondLst>
                            <p:childTnLst>
                              <p:par>
                                <p:cTn id="56" presetID="3" presetClass="entr" presetSubtype="10" fill="hold" grpId="0" nodeType="afterEffect">
                                  <p:stCondLst>
                                    <p:cond delay="0"/>
                                  </p:stCondLst>
                                  <p:childTnLst>
                                    <p:set>
                                      <p:cBhvr>
                                        <p:cTn id="57" dur="1" fill="hold">
                                          <p:stCondLst>
                                            <p:cond delay="0"/>
                                          </p:stCondLst>
                                        </p:cTn>
                                        <p:tgtEl>
                                          <p:spTgt spid="320533"/>
                                        </p:tgtEl>
                                        <p:attrNameLst>
                                          <p:attrName>style.visibility</p:attrName>
                                        </p:attrNameLst>
                                      </p:cBhvr>
                                      <p:to>
                                        <p:strVal val="visible"/>
                                      </p:to>
                                    </p:set>
                                    <p:animEffect transition="in" filter="blinds(horizontal)">
                                      <p:cBhvr>
                                        <p:cTn id="58" dur="3000"/>
                                        <p:tgtEl>
                                          <p:spTgt spid="320533"/>
                                        </p:tgtEl>
                                      </p:cBhvr>
                                    </p:animEffect>
                                  </p:childTnLst>
                                </p:cTn>
                              </p:par>
                            </p:childTnLst>
                          </p:cTn>
                        </p:par>
                        <p:par>
                          <p:cTn id="59" fill="hold">
                            <p:stCondLst>
                              <p:cond delay="33000"/>
                            </p:stCondLst>
                            <p:childTnLst>
                              <p:par>
                                <p:cTn id="60" presetID="5" presetClass="exit" presetSubtype="10" fill="hold" grpId="1" nodeType="afterEffect">
                                  <p:stCondLst>
                                    <p:cond delay="0"/>
                                  </p:stCondLst>
                                  <p:childTnLst>
                                    <p:animEffect transition="out" filter="checkerboard(across)">
                                      <p:cBhvr>
                                        <p:cTn id="61" dur="3000"/>
                                        <p:tgtEl>
                                          <p:spTgt spid="320527"/>
                                        </p:tgtEl>
                                      </p:cBhvr>
                                    </p:animEffect>
                                    <p:set>
                                      <p:cBhvr>
                                        <p:cTn id="62" dur="1" fill="hold">
                                          <p:stCondLst>
                                            <p:cond delay="2999"/>
                                          </p:stCondLst>
                                        </p:cTn>
                                        <p:tgtEl>
                                          <p:spTgt spid="320527"/>
                                        </p:tgtEl>
                                        <p:attrNameLst>
                                          <p:attrName>style.visibility</p:attrName>
                                        </p:attrNameLst>
                                      </p:cBhvr>
                                      <p:to>
                                        <p:strVal val="hidden"/>
                                      </p:to>
                                    </p:set>
                                  </p:childTnLst>
                                </p:cTn>
                              </p:par>
                            </p:childTnLst>
                          </p:cTn>
                        </p:par>
                        <p:par>
                          <p:cTn id="63" fill="hold">
                            <p:stCondLst>
                              <p:cond delay="36000"/>
                            </p:stCondLst>
                            <p:childTnLst>
                              <p:par>
                                <p:cTn id="64" presetID="3" presetClass="entr" presetSubtype="10" fill="hold" grpId="0" nodeType="afterEffect">
                                  <p:stCondLst>
                                    <p:cond delay="0"/>
                                  </p:stCondLst>
                                  <p:childTnLst>
                                    <p:set>
                                      <p:cBhvr>
                                        <p:cTn id="65" dur="1" fill="hold">
                                          <p:stCondLst>
                                            <p:cond delay="0"/>
                                          </p:stCondLst>
                                        </p:cTn>
                                        <p:tgtEl>
                                          <p:spTgt spid="320534"/>
                                        </p:tgtEl>
                                        <p:attrNameLst>
                                          <p:attrName>style.visibility</p:attrName>
                                        </p:attrNameLst>
                                      </p:cBhvr>
                                      <p:to>
                                        <p:strVal val="visible"/>
                                      </p:to>
                                    </p:set>
                                    <p:animEffect transition="in" filter="blinds(horizontal)">
                                      <p:cBhvr>
                                        <p:cTn id="66" dur="3000"/>
                                        <p:tgtEl>
                                          <p:spTgt spid="320534"/>
                                        </p:tgtEl>
                                      </p:cBhvr>
                                    </p:animEffect>
                                  </p:childTnLst>
                                </p:cTn>
                              </p:par>
                            </p:childTnLst>
                          </p:cTn>
                        </p:par>
                        <p:par>
                          <p:cTn id="67" fill="hold">
                            <p:stCondLst>
                              <p:cond delay="39000"/>
                            </p:stCondLst>
                            <p:childTnLst>
                              <p:par>
                                <p:cTn id="68" presetID="3" presetClass="entr" presetSubtype="10" fill="hold" grpId="0" nodeType="afterEffect">
                                  <p:stCondLst>
                                    <p:cond delay="0"/>
                                  </p:stCondLst>
                                  <p:childTnLst>
                                    <p:set>
                                      <p:cBhvr>
                                        <p:cTn id="69" dur="1" fill="hold">
                                          <p:stCondLst>
                                            <p:cond delay="0"/>
                                          </p:stCondLst>
                                        </p:cTn>
                                        <p:tgtEl>
                                          <p:spTgt spid="320535"/>
                                        </p:tgtEl>
                                        <p:attrNameLst>
                                          <p:attrName>style.visibility</p:attrName>
                                        </p:attrNameLst>
                                      </p:cBhvr>
                                      <p:to>
                                        <p:strVal val="visible"/>
                                      </p:to>
                                    </p:set>
                                    <p:animEffect transition="in" filter="blinds(horizontal)">
                                      <p:cBhvr>
                                        <p:cTn id="70" dur="2000"/>
                                        <p:tgtEl>
                                          <p:spTgt spid="320535"/>
                                        </p:tgtEl>
                                      </p:cBhvr>
                                    </p:animEffect>
                                  </p:childTnLst>
                                </p:cTn>
                              </p:par>
                            </p:childTnLst>
                          </p:cTn>
                        </p:par>
                        <p:par>
                          <p:cTn id="71" fill="hold">
                            <p:stCondLst>
                              <p:cond delay="41000"/>
                            </p:stCondLst>
                            <p:childTnLst>
                              <p:par>
                                <p:cTn id="72" presetID="6" presetClass="emph" presetSubtype="0" fill="hold" grpId="1" nodeType="afterEffect">
                                  <p:stCondLst>
                                    <p:cond delay="0"/>
                                  </p:stCondLst>
                                  <p:childTnLst>
                                    <p:animScale>
                                      <p:cBhvr>
                                        <p:cTn id="73" dur="3000" fill="hold"/>
                                        <p:tgtEl>
                                          <p:spTgt spid="320535"/>
                                        </p:tgtEl>
                                      </p:cBhvr>
                                      <p:by x="150000" y="150000"/>
                                    </p:animScale>
                                  </p:childTnLst>
                                </p:cTn>
                              </p:par>
                            </p:childTnLst>
                          </p:cTn>
                        </p:par>
                        <p:par>
                          <p:cTn id="74" fill="hold">
                            <p:stCondLst>
                              <p:cond delay="44000"/>
                            </p:stCondLst>
                            <p:childTnLst>
                              <p:par>
                                <p:cTn id="75" presetID="5" presetClass="exit" presetSubtype="10" fill="hold" grpId="2" nodeType="afterEffect">
                                  <p:stCondLst>
                                    <p:cond delay="0"/>
                                  </p:stCondLst>
                                  <p:childTnLst>
                                    <p:animEffect transition="out" filter="checkerboard(across)">
                                      <p:cBhvr>
                                        <p:cTn id="76" dur="2000"/>
                                        <p:tgtEl>
                                          <p:spTgt spid="320535"/>
                                        </p:tgtEl>
                                      </p:cBhvr>
                                    </p:animEffect>
                                    <p:set>
                                      <p:cBhvr>
                                        <p:cTn id="77" dur="1" fill="hold">
                                          <p:stCondLst>
                                            <p:cond delay="1999"/>
                                          </p:stCondLst>
                                        </p:cTn>
                                        <p:tgtEl>
                                          <p:spTgt spid="320535"/>
                                        </p:tgtEl>
                                        <p:attrNameLst>
                                          <p:attrName>style.visibility</p:attrName>
                                        </p:attrNameLst>
                                      </p:cBhvr>
                                      <p:to>
                                        <p:strVal val="hidden"/>
                                      </p:to>
                                    </p:set>
                                  </p:childTnLst>
                                </p:cTn>
                              </p:par>
                            </p:childTnLst>
                          </p:cTn>
                        </p:par>
                        <p:par>
                          <p:cTn id="78" fill="hold">
                            <p:stCondLst>
                              <p:cond delay="46000"/>
                            </p:stCondLst>
                            <p:childTnLst>
                              <p:par>
                                <p:cTn id="79" presetID="5" presetClass="exit" presetSubtype="10" fill="hold" grpId="1" nodeType="afterEffect">
                                  <p:stCondLst>
                                    <p:cond delay="0"/>
                                  </p:stCondLst>
                                  <p:childTnLst>
                                    <p:animEffect transition="out" filter="checkerboard(across)">
                                      <p:cBhvr>
                                        <p:cTn id="80" dur="3000"/>
                                        <p:tgtEl>
                                          <p:spTgt spid="320533"/>
                                        </p:tgtEl>
                                      </p:cBhvr>
                                    </p:animEffect>
                                    <p:set>
                                      <p:cBhvr>
                                        <p:cTn id="81" dur="1" fill="hold">
                                          <p:stCondLst>
                                            <p:cond delay="2999"/>
                                          </p:stCondLst>
                                        </p:cTn>
                                        <p:tgtEl>
                                          <p:spTgt spid="320533"/>
                                        </p:tgtEl>
                                        <p:attrNameLst>
                                          <p:attrName>style.visibility</p:attrName>
                                        </p:attrNameLst>
                                      </p:cBhvr>
                                      <p:to>
                                        <p:strVal val="hidden"/>
                                      </p:to>
                                    </p:set>
                                  </p:childTnLst>
                                </p:cTn>
                              </p:par>
                            </p:childTnLst>
                          </p:cTn>
                        </p:par>
                        <p:par>
                          <p:cTn id="82" fill="hold">
                            <p:stCondLst>
                              <p:cond delay="49000"/>
                            </p:stCondLst>
                            <p:childTnLst>
                              <p:par>
                                <p:cTn id="83" presetID="5" presetClass="exit" presetSubtype="10" fill="hold" grpId="1" nodeType="afterEffect">
                                  <p:stCondLst>
                                    <p:cond delay="0"/>
                                  </p:stCondLst>
                                  <p:childTnLst>
                                    <p:animEffect transition="out" filter="checkerboard(across)">
                                      <p:cBhvr>
                                        <p:cTn id="84" dur="2000"/>
                                        <p:tgtEl>
                                          <p:spTgt spid="320522"/>
                                        </p:tgtEl>
                                      </p:cBhvr>
                                    </p:animEffect>
                                    <p:set>
                                      <p:cBhvr>
                                        <p:cTn id="85" dur="1" fill="hold">
                                          <p:stCondLst>
                                            <p:cond delay="1999"/>
                                          </p:stCondLst>
                                        </p:cTn>
                                        <p:tgtEl>
                                          <p:spTgt spid="320522"/>
                                        </p:tgtEl>
                                        <p:attrNameLst>
                                          <p:attrName>style.visibility</p:attrName>
                                        </p:attrNameLst>
                                      </p:cBhvr>
                                      <p:to>
                                        <p:strVal val="hidden"/>
                                      </p:to>
                                    </p:set>
                                  </p:childTnLst>
                                </p:cTn>
                              </p:par>
                            </p:childTnLst>
                          </p:cTn>
                        </p:par>
                        <p:par>
                          <p:cTn id="86" fill="hold">
                            <p:stCondLst>
                              <p:cond delay="51000"/>
                            </p:stCondLst>
                            <p:childTnLst>
                              <p:par>
                                <p:cTn id="87" presetID="5" presetClass="exit" presetSubtype="10" fill="hold" grpId="1" nodeType="afterEffect">
                                  <p:stCondLst>
                                    <p:cond delay="0"/>
                                  </p:stCondLst>
                                  <p:childTnLst>
                                    <p:animEffect transition="out" filter="checkerboard(across)">
                                      <p:cBhvr>
                                        <p:cTn id="88" dur="2000"/>
                                        <p:tgtEl>
                                          <p:spTgt spid="320523"/>
                                        </p:tgtEl>
                                      </p:cBhvr>
                                    </p:animEffect>
                                    <p:set>
                                      <p:cBhvr>
                                        <p:cTn id="89" dur="1" fill="hold">
                                          <p:stCondLst>
                                            <p:cond delay="1999"/>
                                          </p:stCondLst>
                                        </p:cTn>
                                        <p:tgtEl>
                                          <p:spTgt spid="320523"/>
                                        </p:tgtEl>
                                        <p:attrNameLst>
                                          <p:attrName>style.visibility</p:attrName>
                                        </p:attrNameLst>
                                      </p:cBhvr>
                                      <p:to>
                                        <p:strVal val="hidden"/>
                                      </p:to>
                                    </p:set>
                                  </p:childTnLst>
                                </p:cTn>
                              </p:par>
                            </p:childTnLst>
                          </p:cTn>
                        </p:par>
                        <p:par>
                          <p:cTn id="90" fill="hold">
                            <p:stCondLst>
                              <p:cond delay="53000"/>
                            </p:stCondLst>
                            <p:childTnLst>
                              <p:par>
                                <p:cTn id="91" presetID="5" presetClass="exit" presetSubtype="10" fill="hold" grpId="1" nodeType="afterEffect">
                                  <p:stCondLst>
                                    <p:cond delay="0"/>
                                  </p:stCondLst>
                                  <p:childTnLst>
                                    <p:animEffect transition="out" filter="checkerboard(across)">
                                      <p:cBhvr>
                                        <p:cTn id="92" dur="2000"/>
                                        <p:tgtEl>
                                          <p:spTgt spid="320531"/>
                                        </p:tgtEl>
                                      </p:cBhvr>
                                    </p:animEffect>
                                    <p:set>
                                      <p:cBhvr>
                                        <p:cTn id="93" dur="1" fill="hold">
                                          <p:stCondLst>
                                            <p:cond delay="1999"/>
                                          </p:stCondLst>
                                        </p:cTn>
                                        <p:tgtEl>
                                          <p:spTgt spid="320531"/>
                                        </p:tgtEl>
                                        <p:attrNameLst>
                                          <p:attrName>style.visibility</p:attrName>
                                        </p:attrNameLst>
                                      </p:cBhvr>
                                      <p:to>
                                        <p:strVal val="hidden"/>
                                      </p:to>
                                    </p:set>
                                  </p:childTnLst>
                                </p:cTn>
                              </p:par>
                            </p:childTnLst>
                          </p:cTn>
                        </p:par>
                        <p:par>
                          <p:cTn id="94" fill="hold">
                            <p:stCondLst>
                              <p:cond delay="55000"/>
                            </p:stCondLst>
                            <p:childTnLst>
                              <p:par>
                                <p:cTn id="95" presetID="5" presetClass="exit" presetSubtype="10" fill="hold" grpId="1" nodeType="afterEffect">
                                  <p:stCondLst>
                                    <p:cond delay="0"/>
                                  </p:stCondLst>
                                  <p:childTnLst>
                                    <p:animEffect transition="out" filter="checkerboard(across)">
                                      <p:cBhvr>
                                        <p:cTn id="96" dur="3000"/>
                                        <p:tgtEl>
                                          <p:spTgt spid="320534"/>
                                        </p:tgtEl>
                                      </p:cBhvr>
                                    </p:animEffect>
                                    <p:set>
                                      <p:cBhvr>
                                        <p:cTn id="97" dur="1" fill="hold">
                                          <p:stCondLst>
                                            <p:cond delay="2999"/>
                                          </p:stCondLst>
                                        </p:cTn>
                                        <p:tgtEl>
                                          <p:spTgt spid="320534"/>
                                        </p:tgtEl>
                                        <p:attrNameLst>
                                          <p:attrName>style.visibility</p:attrName>
                                        </p:attrNameLst>
                                      </p:cBhvr>
                                      <p:to>
                                        <p:strVal val="hidden"/>
                                      </p:to>
                                    </p:set>
                                  </p:childTnLst>
                                </p:cTn>
                              </p:par>
                            </p:childTnLst>
                          </p:cTn>
                        </p:par>
                        <p:par>
                          <p:cTn id="98" fill="hold">
                            <p:stCondLst>
                              <p:cond delay="58000"/>
                            </p:stCondLst>
                            <p:childTnLst>
                              <p:par>
                                <p:cTn id="99" presetID="5" presetClass="exit" presetSubtype="10" fill="hold" grpId="1" nodeType="afterEffect">
                                  <p:stCondLst>
                                    <p:cond delay="0"/>
                                  </p:stCondLst>
                                  <p:childTnLst>
                                    <p:animEffect transition="out" filter="checkerboard(across)">
                                      <p:cBhvr>
                                        <p:cTn id="100" dur="2000"/>
                                        <p:tgtEl>
                                          <p:spTgt spid="320524"/>
                                        </p:tgtEl>
                                      </p:cBhvr>
                                    </p:animEffect>
                                    <p:set>
                                      <p:cBhvr>
                                        <p:cTn id="101" dur="1" fill="hold">
                                          <p:stCondLst>
                                            <p:cond delay="1999"/>
                                          </p:stCondLst>
                                        </p:cTn>
                                        <p:tgtEl>
                                          <p:spTgt spid="320524"/>
                                        </p:tgtEl>
                                        <p:attrNameLst>
                                          <p:attrName>style.visibility</p:attrName>
                                        </p:attrNameLst>
                                      </p:cBhvr>
                                      <p:to>
                                        <p:strVal val="hidden"/>
                                      </p:to>
                                    </p:set>
                                  </p:childTnLst>
                                </p:cTn>
                              </p:par>
                            </p:childTnLst>
                          </p:cTn>
                        </p:par>
                        <p:par>
                          <p:cTn id="102" fill="hold">
                            <p:stCondLst>
                              <p:cond delay="60000"/>
                            </p:stCondLst>
                            <p:childTnLst>
                              <p:par>
                                <p:cTn id="103" presetID="5" presetClass="exit" presetSubtype="10" fill="hold" grpId="1" nodeType="afterEffect">
                                  <p:stCondLst>
                                    <p:cond delay="0"/>
                                  </p:stCondLst>
                                  <p:childTnLst>
                                    <p:animEffect transition="out" filter="checkerboard(across)">
                                      <p:cBhvr>
                                        <p:cTn id="104" dur="2000"/>
                                        <p:tgtEl>
                                          <p:spTgt spid="320525"/>
                                        </p:tgtEl>
                                      </p:cBhvr>
                                    </p:animEffect>
                                    <p:set>
                                      <p:cBhvr>
                                        <p:cTn id="105" dur="1" fill="hold">
                                          <p:stCondLst>
                                            <p:cond delay="1999"/>
                                          </p:stCondLst>
                                        </p:cTn>
                                        <p:tgtEl>
                                          <p:spTgt spid="320525"/>
                                        </p:tgtEl>
                                        <p:attrNameLst>
                                          <p:attrName>style.visibility</p:attrName>
                                        </p:attrNameLst>
                                      </p:cBhvr>
                                      <p:to>
                                        <p:strVal val="hidden"/>
                                      </p:to>
                                    </p:set>
                                  </p:childTnLst>
                                </p:cTn>
                              </p:par>
                            </p:childTnLst>
                          </p:cTn>
                        </p:par>
                        <p:par>
                          <p:cTn id="106" fill="hold">
                            <p:stCondLst>
                              <p:cond delay="62000"/>
                            </p:stCondLst>
                            <p:childTnLst>
                              <p:par>
                                <p:cTn id="107" presetID="5" presetClass="exit" presetSubtype="10" fill="hold" grpId="1" nodeType="afterEffect">
                                  <p:stCondLst>
                                    <p:cond delay="0"/>
                                  </p:stCondLst>
                                  <p:childTnLst>
                                    <p:animEffect transition="out" filter="checkerboard(across)">
                                      <p:cBhvr>
                                        <p:cTn id="108" dur="2000"/>
                                        <p:tgtEl>
                                          <p:spTgt spid="320532"/>
                                        </p:tgtEl>
                                      </p:cBhvr>
                                    </p:animEffect>
                                    <p:set>
                                      <p:cBhvr>
                                        <p:cTn id="109" dur="1" fill="hold">
                                          <p:stCondLst>
                                            <p:cond delay="1999"/>
                                          </p:stCondLst>
                                        </p:cTn>
                                        <p:tgtEl>
                                          <p:spTgt spid="320532"/>
                                        </p:tgtEl>
                                        <p:attrNameLst>
                                          <p:attrName>style.visibility</p:attrName>
                                        </p:attrNameLst>
                                      </p:cBhvr>
                                      <p:to>
                                        <p:strVal val="hidden"/>
                                      </p:to>
                                    </p:set>
                                  </p:childTnLst>
                                </p:cTn>
                              </p:par>
                              <p:par>
                                <p:cTn id="110" presetID="5" presetClass="exit" presetSubtype="10" fill="hold" grpId="1" nodeType="withEffect">
                                  <p:stCondLst>
                                    <p:cond delay="0"/>
                                  </p:stCondLst>
                                  <p:childTnLst>
                                    <p:animEffect transition="out" filter="checkerboard(across)">
                                      <p:cBhvr>
                                        <p:cTn id="111" dur="500"/>
                                        <p:tgtEl>
                                          <p:spTgt spid="320530"/>
                                        </p:tgtEl>
                                      </p:cBhvr>
                                    </p:animEffect>
                                    <p:set>
                                      <p:cBhvr>
                                        <p:cTn id="112" dur="1" fill="hold">
                                          <p:stCondLst>
                                            <p:cond delay="499"/>
                                          </p:stCondLst>
                                        </p:cTn>
                                        <p:tgtEl>
                                          <p:spTgt spid="3205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22" grpId="0" animBg="1"/>
      <p:bldP spid="320522" grpId="1" animBg="1"/>
      <p:bldP spid="320523" grpId="0" animBg="1"/>
      <p:bldP spid="320523" grpId="1" animBg="1"/>
      <p:bldP spid="320524" grpId="0" animBg="1"/>
      <p:bldP spid="320524" grpId="1" animBg="1"/>
      <p:bldP spid="320525" grpId="0" animBg="1"/>
      <p:bldP spid="320525" grpId="1" animBg="1"/>
      <p:bldP spid="320526" grpId="0" animBg="1"/>
      <p:bldP spid="320526" grpId="1" animBg="1"/>
      <p:bldP spid="320527" grpId="0" animBg="1"/>
      <p:bldP spid="320527" grpId="1" animBg="1"/>
      <p:bldP spid="320528" grpId="0" animBg="1"/>
      <p:bldP spid="320528" grpId="1" animBg="1"/>
      <p:bldP spid="320528" grpId="2" animBg="1"/>
      <p:bldP spid="320530" grpId="0" animBg="1"/>
      <p:bldP spid="320530" grpId="1" animBg="1"/>
      <p:bldP spid="320531" grpId="0" animBg="1"/>
      <p:bldP spid="320531" grpId="1" animBg="1"/>
      <p:bldP spid="320532" grpId="0" animBg="1"/>
      <p:bldP spid="320532" grpId="1" animBg="1"/>
      <p:bldP spid="320533" grpId="0" animBg="1"/>
      <p:bldP spid="320533" grpId="1" animBg="1"/>
      <p:bldP spid="320534" grpId="0" animBg="1"/>
      <p:bldP spid="320534" grpId="1" animBg="1"/>
      <p:bldP spid="320535" grpId="0" animBg="1"/>
      <p:bldP spid="320535" grpId="1" animBg="1"/>
      <p:bldP spid="320535"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247650" y="76200"/>
            <a:ext cx="9410700" cy="609600"/>
          </a:xfrm>
        </p:spPr>
        <p:txBody>
          <a:bodyPr/>
          <a:lstStyle/>
          <a:p>
            <a:pPr eaLnBrk="1" hangingPunct="1">
              <a:defRPr/>
            </a:pPr>
            <a:r>
              <a:rPr lang="en-US" smtClean="0"/>
              <a:t>Pass by Value (4 of 4)</a:t>
            </a:r>
          </a:p>
        </p:txBody>
      </p:sp>
      <p:sp>
        <p:nvSpPr>
          <p:cNvPr id="86019" name="Rectangle 3"/>
          <p:cNvSpPr>
            <a:spLocks noGrp="1" noChangeArrowheads="1"/>
          </p:cNvSpPr>
          <p:nvPr>
            <p:ph type="body" sz="half" idx="1"/>
          </p:nvPr>
        </p:nvSpPr>
        <p:spPr>
          <a:xfrm>
            <a:off x="247650" y="1219200"/>
            <a:ext cx="4581525" cy="4868863"/>
          </a:xfrm>
        </p:spPr>
        <p:txBody>
          <a:bodyPr/>
          <a:lstStyle/>
          <a:p>
            <a:pPr eaLnBrk="1" hangingPunct="1">
              <a:buFont typeface="Wingdings" pitchFamily="2" charset="2"/>
              <a:buNone/>
            </a:pPr>
            <a:r>
              <a:rPr lang="en-US" sz="1800" smtClean="0"/>
              <a:t>	</a:t>
            </a:r>
          </a:p>
        </p:txBody>
      </p:sp>
      <p:sp>
        <p:nvSpPr>
          <p:cNvPr id="86020" name="Text Box 13"/>
          <p:cNvSpPr txBox="1">
            <a:spLocks noChangeArrowheads="1"/>
          </p:cNvSpPr>
          <p:nvPr/>
        </p:nvSpPr>
        <p:spPr bwMode="auto">
          <a:xfrm>
            <a:off x="2574925" y="5373688"/>
            <a:ext cx="184150" cy="457200"/>
          </a:xfrm>
          <a:prstGeom prst="rect">
            <a:avLst/>
          </a:prstGeom>
          <a:noFill/>
          <a:ln w="9525">
            <a:noFill/>
            <a:miter lim="800000"/>
            <a:headEnd/>
            <a:tailEnd/>
          </a:ln>
        </p:spPr>
        <p:txBody>
          <a:bodyPr wrap="none">
            <a:spAutoFit/>
          </a:bodyPr>
          <a:lstStyle/>
          <a:p>
            <a:endParaRPr lang="en-US"/>
          </a:p>
        </p:txBody>
      </p:sp>
      <p:pic>
        <p:nvPicPr>
          <p:cNvPr id="86021" name="Picture 16"/>
          <p:cNvPicPr>
            <a:picLocks noChangeAspect="1" noChangeArrowheads="1"/>
          </p:cNvPicPr>
          <p:nvPr/>
        </p:nvPicPr>
        <p:blipFill>
          <a:blip r:embed="rId3"/>
          <a:srcRect/>
          <a:stretch>
            <a:fillRect/>
          </a:stretch>
        </p:blipFill>
        <p:spPr bwMode="auto">
          <a:xfrm>
            <a:off x="368300" y="1352550"/>
            <a:ext cx="9170988" cy="4152900"/>
          </a:xfrm>
          <a:prstGeom prst="rect">
            <a:avLst/>
          </a:prstGeom>
          <a:noFill/>
          <a:ln w="9525">
            <a:noFill/>
            <a:miter lim="800000"/>
            <a:headEnd/>
            <a:tailEnd/>
          </a:ln>
        </p:spPr>
      </p:pic>
      <p:sp>
        <p:nvSpPr>
          <p:cNvPr id="86022" name="Text Box 17"/>
          <p:cNvSpPr txBox="1">
            <a:spLocks noChangeArrowheads="1"/>
          </p:cNvSpPr>
          <p:nvPr/>
        </p:nvSpPr>
        <p:spPr bwMode="auto">
          <a:xfrm>
            <a:off x="3771900" y="2671763"/>
            <a:ext cx="990600" cy="274637"/>
          </a:xfrm>
          <a:prstGeom prst="rect">
            <a:avLst/>
          </a:prstGeom>
          <a:noFill/>
          <a:ln w="9525">
            <a:noFill/>
            <a:miter lim="800000"/>
            <a:headEnd/>
            <a:tailEnd/>
          </a:ln>
        </p:spPr>
        <p:txBody>
          <a:bodyPr>
            <a:spAutoFit/>
          </a:bodyPr>
          <a:lstStyle/>
          <a:p>
            <a:pPr>
              <a:spcBef>
                <a:spcPct val="50000"/>
              </a:spcBef>
            </a:pPr>
            <a:r>
              <a:rPr lang="en-US" sz="1200" b="1"/>
              <a:t>int argc</a:t>
            </a:r>
          </a:p>
        </p:txBody>
      </p:sp>
      <p:sp>
        <p:nvSpPr>
          <p:cNvPr id="86023" name="Text Box 19"/>
          <p:cNvSpPr txBox="1">
            <a:spLocks noChangeArrowheads="1"/>
          </p:cNvSpPr>
          <p:nvPr/>
        </p:nvSpPr>
        <p:spPr bwMode="auto">
          <a:xfrm>
            <a:off x="1838325" y="2652713"/>
            <a:ext cx="990600" cy="274637"/>
          </a:xfrm>
          <a:prstGeom prst="rect">
            <a:avLst/>
          </a:prstGeom>
          <a:noFill/>
          <a:ln w="9525">
            <a:noFill/>
            <a:miter lim="800000"/>
            <a:headEnd/>
            <a:tailEnd/>
          </a:ln>
        </p:spPr>
        <p:txBody>
          <a:bodyPr>
            <a:spAutoFit/>
          </a:bodyPr>
          <a:lstStyle/>
          <a:p>
            <a:pPr>
              <a:spcBef>
                <a:spcPct val="50000"/>
              </a:spcBef>
            </a:pPr>
            <a:r>
              <a:rPr lang="en-US" sz="1200" b="1"/>
              <a:t>int argc</a:t>
            </a:r>
          </a:p>
        </p:txBody>
      </p:sp>
      <p:sp>
        <p:nvSpPr>
          <p:cNvPr id="86024" name="Text Box 20"/>
          <p:cNvSpPr txBox="1">
            <a:spLocks noChangeArrowheads="1"/>
          </p:cNvSpPr>
          <p:nvPr/>
        </p:nvSpPr>
        <p:spPr bwMode="auto">
          <a:xfrm>
            <a:off x="6319838" y="2652713"/>
            <a:ext cx="990600" cy="274637"/>
          </a:xfrm>
          <a:prstGeom prst="rect">
            <a:avLst/>
          </a:prstGeom>
          <a:noFill/>
          <a:ln w="9525">
            <a:noFill/>
            <a:miter lim="800000"/>
            <a:headEnd/>
            <a:tailEnd/>
          </a:ln>
        </p:spPr>
        <p:txBody>
          <a:bodyPr>
            <a:spAutoFit/>
          </a:bodyPr>
          <a:lstStyle/>
          <a:p>
            <a:pPr>
              <a:spcBef>
                <a:spcPct val="50000"/>
              </a:spcBef>
            </a:pPr>
            <a:r>
              <a:rPr lang="en-US" sz="1200" b="1"/>
              <a:t>int argc</a:t>
            </a:r>
          </a:p>
        </p:txBody>
      </p:sp>
      <p:sp>
        <p:nvSpPr>
          <p:cNvPr id="86025" name="Text Box 21"/>
          <p:cNvSpPr txBox="1">
            <a:spLocks noChangeArrowheads="1"/>
          </p:cNvSpPr>
          <p:nvPr/>
        </p:nvSpPr>
        <p:spPr bwMode="auto">
          <a:xfrm>
            <a:off x="8210550" y="2638425"/>
            <a:ext cx="990600" cy="274638"/>
          </a:xfrm>
          <a:prstGeom prst="rect">
            <a:avLst/>
          </a:prstGeom>
          <a:noFill/>
          <a:ln w="9525">
            <a:noFill/>
            <a:miter lim="800000"/>
            <a:headEnd/>
            <a:tailEnd/>
          </a:ln>
        </p:spPr>
        <p:txBody>
          <a:bodyPr>
            <a:spAutoFit/>
          </a:bodyPr>
          <a:lstStyle/>
          <a:p>
            <a:pPr>
              <a:spcBef>
                <a:spcPct val="50000"/>
              </a:spcBef>
            </a:pPr>
            <a:r>
              <a:rPr lang="en-US" sz="1200" b="1"/>
              <a:t>int argc</a:t>
            </a:r>
          </a:p>
        </p:txBody>
      </p:sp>
      <p:sp>
        <p:nvSpPr>
          <p:cNvPr id="86026" name="Text Box 22"/>
          <p:cNvSpPr txBox="1">
            <a:spLocks noChangeArrowheads="1"/>
          </p:cNvSpPr>
          <p:nvPr/>
        </p:nvSpPr>
        <p:spPr bwMode="auto">
          <a:xfrm>
            <a:off x="1728788" y="2205038"/>
            <a:ext cx="1243012" cy="549275"/>
          </a:xfrm>
          <a:prstGeom prst="rect">
            <a:avLst/>
          </a:prstGeom>
          <a:noFill/>
          <a:ln w="9525">
            <a:noFill/>
            <a:miter lim="800000"/>
            <a:headEnd/>
            <a:tailEnd/>
          </a:ln>
        </p:spPr>
        <p:txBody>
          <a:bodyPr>
            <a:spAutoFit/>
          </a:bodyPr>
          <a:lstStyle/>
          <a:p>
            <a:pPr>
              <a:spcBef>
                <a:spcPct val="50000"/>
              </a:spcBef>
            </a:pPr>
            <a:r>
              <a:rPr lang="en-US" sz="1200" b="1"/>
              <a:t>iValue1=100</a:t>
            </a:r>
          </a:p>
          <a:p>
            <a:pPr>
              <a:spcBef>
                <a:spcPct val="50000"/>
              </a:spcBef>
            </a:pPr>
            <a:r>
              <a:rPr lang="en-US" sz="1200" b="1"/>
              <a:t>iValue2=250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47650" y="228600"/>
            <a:ext cx="9328150" cy="533400"/>
          </a:xfrm>
        </p:spPr>
        <p:txBody>
          <a:bodyPr lIns="90488" tIns="44450" rIns="90488" bIns="44450" anchor="b"/>
          <a:lstStyle/>
          <a:p>
            <a:pPr eaLnBrk="1" hangingPunct="1">
              <a:defRPr/>
            </a:pPr>
            <a:r>
              <a:rPr lang="en-US" dirty="0" smtClean="0"/>
              <a:t>Session Plan - Day 4</a:t>
            </a:r>
          </a:p>
        </p:txBody>
      </p:sp>
      <p:sp>
        <p:nvSpPr>
          <p:cNvPr id="28675" name="Rectangle 3"/>
          <p:cNvSpPr>
            <a:spLocks noGrp="1" noChangeArrowheads="1"/>
          </p:cNvSpPr>
          <p:nvPr>
            <p:ph type="body" idx="1"/>
          </p:nvPr>
        </p:nvSpPr>
        <p:spPr>
          <a:xfrm>
            <a:off x="762000" y="1295400"/>
            <a:ext cx="8001000" cy="4648200"/>
          </a:xfrm>
          <a:blipFill dpi="0" rotWithShape="1">
            <a:blip r:embed="rId3"/>
            <a:srcRect/>
            <a:tile tx="0" ty="0" sx="100000" sy="100000" flip="none" algn="tl"/>
          </a:blipFill>
        </p:spPr>
        <p:txBody>
          <a:bodyPr lIns="90488" tIns="44450" rIns="90488" bIns="44450"/>
          <a:lstStyle/>
          <a:p>
            <a:pPr eaLnBrk="1" hangingPunct="1"/>
            <a:endParaRPr lang="en-US" sz="2400" dirty="0" smtClean="0"/>
          </a:p>
          <a:p>
            <a:pPr eaLnBrk="1" hangingPunct="1"/>
            <a:r>
              <a:rPr lang="en-US" sz="2400" dirty="0" smtClean="0"/>
              <a:t>Modular Approach through Functions</a:t>
            </a:r>
          </a:p>
          <a:p>
            <a:pPr eaLnBrk="1" hangingPunct="1">
              <a:buFont typeface="Wingdings" pitchFamily="2" charset="2"/>
              <a:buNone/>
            </a:pPr>
            <a:endParaRPr lang="en-US" sz="2400" dirty="0" smtClean="0"/>
          </a:p>
          <a:p>
            <a:pPr eaLnBrk="1" hangingPunct="1"/>
            <a:r>
              <a:rPr lang="en-US" sz="2400" dirty="0" smtClean="0"/>
              <a:t>Scope of variables</a:t>
            </a:r>
          </a:p>
          <a:p>
            <a:pPr eaLnBrk="1" hangingPunct="1">
              <a:buFont typeface="Wingdings" pitchFamily="2" charset="2"/>
              <a:buNone/>
            </a:pPr>
            <a:endParaRPr lang="en-US" sz="2400" dirty="0" smtClean="0"/>
          </a:p>
          <a:p>
            <a:pPr eaLnBrk="1" hangingPunct="1"/>
            <a:r>
              <a:rPr lang="en-US" sz="2400" dirty="0" smtClean="0"/>
              <a:t>Parameter passing techniques</a:t>
            </a:r>
          </a:p>
          <a:p>
            <a:pPr eaLnBrk="1" hangingPunct="1"/>
            <a:endParaRPr lang="en-US" sz="2400" dirty="0" smtClean="0"/>
          </a:p>
          <a:p>
            <a:pPr eaLnBrk="1" hangingPunct="1"/>
            <a:r>
              <a:rPr lang="en-US" sz="2400" dirty="0" smtClean="0"/>
              <a:t>Recursive functions and their usage</a:t>
            </a:r>
          </a:p>
          <a:p>
            <a:pPr eaLnBrk="1" hangingPunct="1"/>
            <a:endParaRPr lang="en-US" sz="2400" dirty="0" smtClean="0"/>
          </a:p>
          <a:p>
            <a:pPr eaLnBrk="1" hangingPunct="1"/>
            <a:r>
              <a:rPr lang="en-US" sz="2400" dirty="0" smtClean="0"/>
              <a:t>Structures</a:t>
            </a:r>
          </a:p>
          <a:p>
            <a:pPr eaLnBrk="1" hangingPunct="1">
              <a:buNone/>
            </a:pPr>
            <a:endParaRPr lang="en-US" sz="2400" dirty="0" smtClean="0"/>
          </a:p>
          <a:p>
            <a:pPr eaLnBrk="1" hangingPunct="1"/>
            <a:endParaRPr lang="en-US" sz="2400" dirty="0" smtClean="0"/>
          </a:p>
          <a:p>
            <a:pPr eaLnBrk="1" hangingPunct="1">
              <a:buFont typeface="Wingdings" pitchFamily="2" charset="2"/>
              <a:buNone/>
            </a:pPr>
            <a:endParaRPr lang="en-US" sz="2400" dirty="0" smtClean="0"/>
          </a:p>
          <a:p>
            <a:pPr eaLnBrk="1" hangingPunct="1">
              <a:spcAft>
                <a:spcPct val="15000"/>
              </a:spcAft>
              <a:buFont typeface="Wingdings" pitchFamily="2" charset="2"/>
              <a:buNone/>
            </a:pPr>
            <a:endParaRPr lang="en-US" sz="2400"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47650" y="239713"/>
            <a:ext cx="9288463" cy="512762"/>
          </a:xfrm>
        </p:spPr>
        <p:txBody>
          <a:bodyPr lIns="90488" tIns="44450" rIns="90488" bIns="44450" anchor="b"/>
          <a:lstStyle/>
          <a:p>
            <a:pPr eaLnBrk="1" hangingPunct="1">
              <a:defRPr/>
            </a:pPr>
            <a:r>
              <a:rPr lang="en-US" smtClean="0"/>
              <a:t>Pass by Reference (1 of 5)</a:t>
            </a:r>
          </a:p>
        </p:txBody>
      </p:sp>
      <p:sp>
        <p:nvSpPr>
          <p:cNvPr id="87043" name="Rectangle 3"/>
          <p:cNvSpPr>
            <a:spLocks noGrp="1" noChangeArrowheads="1"/>
          </p:cNvSpPr>
          <p:nvPr>
            <p:ph type="body" idx="1"/>
          </p:nvPr>
        </p:nvSpPr>
        <p:spPr>
          <a:xfrm>
            <a:off x="247650" y="1219200"/>
            <a:ext cx="9328150" cy="4868863"/>
          </a:xfrm>
          <a:noFill/>
        </p:spPr>
        <p:txBody>
          <a:bodyPr lIns="90488" tIns="44450" rIns="90488" bIns="44450"/>
          <a:lstStyle/>
          <a:p>
            <a:pPr eaLnBrk="1" hangingPunct="1"/>
            <a:r>
              <a:rPr lang="en-US" smtClean="0"/>
              <a:t>Addresses of actual parameters are passed</a:t>
            </a:r>
          </a:p>
          <a:p>
            <a:pPr eaLnBrk="1" hangingPunct="1"/>
            <a:endParaRPr lang="en-US" smtClean="0"/>
          </a:p>
          <a:p>
            <a:pPr eaLnBrk="1" hangingPunct="1"/>
            <a:r>
              <a:rPr lang="en-US" smtClean="0"/>
              <a:t>The function should receive the addresses of the actual parameters through pointers</a:t>
            </a:r>
          </a:p>
          <a:p>
            <a:pPr eaLnBrk="1" hangingPunct="1">
              <a:buFont typeface="Wingdings" pitchFamily="2" charset="2"/>
              <a:buNone/>
            </a:pPr>
            <a:endParaRPr lang="en-US" smtClean="0"/>
          </a:p>
          <a:p>
            <a:pPr eaLnBrk="1" hangingPunct="1"/>
            <a:r>
              <a:rPr lang="en-US" smtClean="0"/>
              <a:t>The actual parameters and formal parameters if referencing the same memory location, then the changes that are made become permanent</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247650" y="152400"/>
            <a:ext cx="9288463" cy="512763"/>
          </a:xfrm>
        </p:spPr>
        <p:txBody>
          <a:bodyPr/>
          <a:lstStyle/>
          <a:p>
            <a:pPr eaLnBrk="1" hangingPunct="1">
              <a:defRPr/>
            </a:pPr>
            <a:r>
              <a:rPr lang="en-US" smtClean="0"/>
              <a:t>Pass By Reference (2 of 5)</a:t>
            </a:r>
          </a:p>
        </p:txBody>
      </p:sp>
      <p:sp>
        <p:nvSpPr>
          <p:cNvPr id="88067" name="Rectangle 4"/>
          <p:cNvSpPr>
            <a:spLocks noChangeArrowheads="1"/>
          </p:cNvSpPr>
          <p:nvPr/>
        </p:nvSpPr>
        <p:spPr bwMode="auto">
          <a:xfrm>
            <a:off x="247650" y="1143000"/>
            <a:ext cx="9163050" cy="4953000"/>
          </a:xfrm>
          <a:prstGeom prst="rect">
            <a:avLst/>
          </a:prstGeom>
          <a:solidFill>
            <a:srgbClr val="AFAFAF">
              <a:alpha val="20000"/>
            </a:srgbClr>
          </a:solidFill>
          <a:ln w="12700">
            <a:solidFill>
              <a:schemeClr val="tx1"/>
            </a:solidFill>
            <a:miter lim="800000"/>
            <a:headEnd/>
            <a:tailEnd/>
          </a:ln>
        </p:spPr>
        <p:txBody>
          <a:bodyPr lIns="0" tIns="0"/>
          <a:lstStyle/>
          <a:p>
            <a:pPr marL="342900" indent="-114300">
              <a:spcBef>
                <a:spcPct val="20000"/>
              </a:spcBef>
              <a:buClr>
                <a:srgbClr val="003366"/>
              </a:buClr>
              <a:buFont typeface="Wingdings" pitchFamily="2" charset="2"/>
              <a:buNone/>
            </a:pPr>
            <a:r>
              <a:rPr lang="en-US" sz="1800">
                <a:solidFill>
                  <a:srgbClr val="000000"/>
                </a:solidFill>
                <a:latin typeface="Courier New" pitchFamily="49" charset="0"/>
              </a:rPr>
              <a:t>void fnUpdateValues(int *piNumber1, int *piNumber2);</a:t>
            </a:r>
          </a:p>
          <a:p>
            <a:pPr marL="342900" indent="-114300">
              <a:spcBef>
                <a:spcPct val="20000"/>
              </a:spcBef>
              <a:buClr>
                <a:srgbClr val="003366"/>
              </a:buClr>
              <a:buFont typeface="Wingdings" pitchFamily="2" charset="2"/>
              <a:buNone/>
            </a:pPr>
            <a:endParaRPr lang="en-US" sz="1800">
              <a:solidFill>
                <a:srgbClr val="000000"/>
              </a:solidFill>
              <a:latin typeface="Courier New" pitchFamily="49" charset="0"/>
            </a:endParaRPr>
          </a:p>
          <a:p>
            <a:pPr marL="342900" indent="-114300">
              <a:spcBef>
                <a:spcPct val="20000"/>
              </a:spcBef>
              <a:buClr>
                <a:srgbClr val="003366"/>
              </a:buClr>
              <a:buFont typeface="Wingdings" pitchFamily="2" charset="2"/>
              <a:buNone/>
            </a:pPr>
            <a:r>
              <a:rPr lang="en-US" sz="1800">
                <a:solidFill>
                  <a:srgbClr val="000000"/>
                </a:solidFill>
                <a:latin typeface="Courier New" pitchFamily="49" charset="0"/>
              </a:rPr>
              <a:t>int main(int argc, char **argv){		</a:t>
            </a:r>
          </a:p>
          <a:p>
            <a:pPr marL="342900" indent="-114300">
              <a:spcBef>
                <a:spcPct val="20000"/>
              </a:spcBef>
              <a:buClr>
                <a:srgbClr val="003366"/>
              </a:buClr>
              <a:buFont typeface="Wingdings" pitchFamily="2" charset="2"/>
              <a:buNone/>
            </a:pPr>
            <a:r>
              <a:rPr lang="en-US" sz="1800">
                <a:solidFill>
                  <a:srgbClr val="000000"/>
                </a:solidFill>
                <a:latin typeface="Courier New" pitchFamily="49" charset="0"/>
              </a:rPr>
              <a:t>       int iValue1=100, iValue2=250;</a:t>
            </a:r>
          </a:p>
          <a:p>
            <a:pPr marL="342900" indent="-114300">
              <a:spcBef>
                <a:spcPct val="20000"/>
              </a:spcBef>
              <a:buClr>
                <a:srgbClr val="003366"/>
              </a:buClr>
              <a:buFont typeface="Wingdings" pitchFamily="2" charset="2"/>
              <a:buNone/>
            </a:pPr>
            <a:r>
              <a:rPr lang="en-US" sz="1800">
                <a:solidFill>
                  <a:srgbClr val="000000"/>
                </a:solidFill>
                <a:latin typeface="Courier New" pitchFamily="49" charset="0"/>
              </a:rPr>
              <a:t>		printf("\n\nBefore calling the function: ");</a:t>
            </a:r>
          </a:p>
          <a:p>
            <a:pPr marL="342900" indent="-114300">
              <a:spcBef>
                <a:spcPct val="20000"/>
              </a:spcBef>
              <a:buClr>
                <a:srgbClr val="003366"/>
              </a:buClr>
              <a:buFont typeface="Wingdings" pitchFamily="2" charset="2"/>
              <a:buNone/>
            </a:pPr>
            <a:r>
              <a:rPr lang="en-US" sz="1800">
                <a:solidFill>
                  <a:srgbClr val="000000"/>
                </a:solidFill>
                <a:latin typeface="Courier New" pitchFamily="49" charset="0"/>
              </a:rPr>
              <a:t>		printf("ivalue1=%d   iValue2=%d\n\n",iValue1,iValue2);</a:t>
            </a:r>
          </a:p>
          <a:p>
            <a:pPr marL="342900" indent="-114300">
              <a:spcBef>
                <a:spcPct val="20000"/>
              </a:spcBef>
              <a:buClr>
                <a:srgbClr val="003366"/>
              </a:buClr>
              <a:buFont typeface="Wingdings" pitchFamily="2" charset="2"/>
              <a:buNone/>
            </a:pPr>
            <a:r>
              <a:rPr lang="en-US" sz="1800">
                <a:solidFill>
                  <a:srgbClr val="008000"/>
                </a:solidFill>
                <a:latin typeface="Courier New" pitchFamily="49" charset="0"/>
              </a:rPr>
              <a:t>	     /* Call the function and send the address of the </a:t>
            </a:r>
          </a:p>
          <a:p>
            <a:pPr marL="342900" indent="-114300">
              <a:spcBef>
                <a:spcPct val="20000"/>
              </a:spcBef>
              <a:buClr>
                <a:srgbClr val="003366"/>
              </a:buClr>
              <a:buFont typeface="Wingdings" pitchFamily="2" charset="2"/>
              <a:buNone/>
            </a:pPr>
            <a:r>
              <a:rPr lang="en-US" sz="1800">
                <a:solidFill>
                  <a:srgbClr val="008000"/>
                </a:solidFill>
                <a:latin typeface="Courier New" pitchFamily="49" charset="0"/>
              </a:rPr>
              <a:t>         variables */</a:t>
            </a:r>
          </a:p>
          <a:p>
            <a:pPr marL="342900" indent="-114300">
              <a:spcBef>
                <a:spcPct val="20000"/>
              </a:spcBef>
              <a:buClr>
                <a:srgbClr val="003366"/>
              </a:buClr>
              <a:buFont typeface="Wingdings" pitchFamily="2" charset="2"/>
              <a:buNone/>
            </a:pPr>
            <a:r>
              <a:rPr lang="en-US" sz="1800">
                <a:solidFill>
                  <a:srgbClr val="008000"/>
                </a:solidFill>
                <a:latin typeface="Courier New" pitchFamily="49" charset="0"/>
              </a:rPr>
              <a:t>		</a:t>
            </a:r>
            <a:r>
              <a:rPr lang="en-US" sz="1800">
                <a:solidFill>
                  <a:srgbClr val="000000"/>
                </a:solidFill>
                <a:latin typeface="Courier New" pitchFamily="49" charset="0"/>
              </a:rPr>
              <a:t>fnUpdateValues(&amp;iValue1, &amp;iValue2);</a:t>
            </a:r>
          </a:p>
          <a:p>
            <a:pPr marL="342900" indent="-114300">
              <a:spcBef>
                <a:spcPct val="20000"/>
              </a:spcBef>
              <a:buClr>
                <a:srgbClr val="003366"/>
              </a:buClr>
              <a:buFont typeface="Wingdings" pitchFamily="2" charset="2"/>
              <a:buNone/>
            </a:pPr>
            <a:r>
              <a:rPr lang="en-US" sz="1800">
                <a:solidFill>
                  <a:srgbClr val="000000"/>
                </a:solidFill>
                <a:latin typeface="Courier New" pitchFamily="49" charset="0"/>
              </a:rPr>
              <a:t>		printf("After calling the function: ");</a:t>
            </a:r>
          </a:p>
          <a:p>
            <a:pPr marL="342900" indent="-114300">
              <a:spcBef>
                <a:spcPct val="20000"/>
              </a:spcBef>
              <a:buClr>
                <a:srgbClr val="003366"/>
              </a:buClr>
              <a:buFont typeface="Wingdings" pitchFamily="2" charset="2"/>
              <a:buNone/>
            </a:pPr>
            <a:r>
              <a:rPr lang="en-US" sz="1800">
                <a:solidFill>
                  <a:srgbClr val="000000"/>
                </a:solidFill>
                <a:latin typeface="Courier New" pitchFamily="49" charset="0"/>
              </a:rPr>
              <a:t>		printf(" ivalue1=%diValue2=%d\n\n",iValue1,iValue2);</a:t>
            </a:r>
          </a:p>
          <a:p>
            <a:pPr marL="342900" indent="-114300">
              <a:spcBef>
                <a:spcPct val="20000"/>
              </a:spcBef>
              <a:buClr>
                <a:srgbClr val="003366"/>
              </a:buClr>
              <a:buFont typeface="Wingdings" pitchFamily="2" charset="2"/>
              <a:buNone/>
            </a:pPr>
            <a:r>
              <a:rPr lang="en-US" sz="1800">
                <a:solidFill>
                  <a:srgbClr val="000000"/>
                </a:solidFill>
                <a:latin typeface="Courier New" pitchFamily="49" charset="0"/>
              </a:rPr>
              <a:t>		return 0; 	</a:t>
            </a:r>
          </a:p>
          <a:p>
            <a:pPr marL="342900" indent="-114300">
              <a:spcBef>
                <a:spcPct val="20000"/>
              </a:spcBef>
              <a:buClr>
                <a:srgbClr val="003366"/>
              </a:buClr>
              <a:buFont typeface="Wingdings" pitchFamily="2" charset="2"/>
              <a:buNone/>
            </a:pPr>
            <a:r>
              <a:rPr lang="en-US" sz="180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247650" y="152400"/>
            <a:ext cx="9288463" cy="512763"/>
          </a:xfrm>
        </p:spPr>
        <p:txBody>
          <a:bodyPr/>
          <a:lstStyle/>
          <a:p>
            <a:pPr eaLnBrk="1" hangingPunct="1">
              <a:defRPr/>
            </a:pPr>
            <a:r>
              <a:rPr lang="en-US" smtClean="0"/>
              <a:t>Pass By Reference (3 of 5)</a:t>
            </a:r>
          </a:p>
        </p:txBody>
      </p:sp>
      <p:sp>
        <p:nvSpPr>
          <p:cNvPr id="89091" name="Rectangle 3"/>
          <p:cNvSpPr>
            <a:spLocks noChangeArrowheads="1"/>
          </p:cNvSpPr>
          <p:nvPr/>
        </p:nvSpPr>
        <p:spPr bwMode="auto">
          <a:xfrm>
            <a:off x="247650" y="1295400"/>
            <a:ext cx="9163050" cy="1752600"/>
          </a:xfrm>
          <a:prstGeom prst="rect">
            <a:avLst/>
          </a:prstGeom>
          <a:solidFill>
            <a:srgbClr val="AFAFAF">
              <a:alpha val="20000"/>
            </a:srgbClr>
          </a:solidFill>
          <a:ln w="12700">
            <a:solidFill>
              <a:schemeClr val="tx1"/>
            </a:solidFill>
            <a:miter lim="800000"/>
            <a:headEnd/>
            <a:tailEnd/>
          </a:ln>
        </p:spPr>
        <p:txBody>
          <a:bodyPr lIns="0" tIns="0"/>
          <a:lstStyle/>
          <a:p>
            <a:pPr marL="342900" indent="-220663">
              <a:spcBef>
                <a:spcPct val="20000"/>
              </a:spcBef>
              <a:buClr>
                <a:srgbClr val="003366"/>
              </a:buClr>
              <a:buFont typeface="Wingdings" pitchFamily="2" charset="2"/>
              <a:buNone/>
            </a:pPr>
            <a:r>
              <a:rPr lang="en-US" sz="1800">
                <a:solidFill>
                  <a:srgbClr val="000000"/>
                </a:solidFill>
                <a:latin typeface="Courier New" pitchFamily="49" charset="0"/>
              </a:rPr>
              <a:t>void fnUpdateValues(int *piNumber1, int *piNumber2){</a:t>
            </a:r>
          </a:p>
          <a:p>
            <a:pPr marL="342900" indent="-220663">
              <a:spcBef>
                <a:spcPct val="20000"/>
              </a:spcBef>
              <a:buClr>
                <a:srgbClr val="003366"/>
              </a:buClr>
              <a:buFont typeface="Wingdings" pitchFamily="2" charset="2"/>
              <a:buNone/>
            </a:pPr>
            <a:r>
              <a:rPr lang="en-US" sz="1800">
                <a:solidFill>
                  <a:srgbClr val="000000"/>
                </a:solidFill>
                <a:latin typeface="Courier New" pitchFamily="49" charset="0"/>
              </a:rPr>
              <a:t>		*piNumber1 = *piNumber1 + 15; 		</a:t>
            </a:r>
          </a:p>
          <a:p>
            <a:pPr marL="342900" indent="-220663">
              <a:spcBef>
                <a:spcPct val="20000"/>
              </a:spcBef>
              <a:buClr>
                <a:srgbClr val="003366"/>
              </a:buClr>
              <a:buFont typeface="Wingdings" pitchFamily="2" charset="2"/>
              <a:buNone/>
            </a:pPr>
            <a:r>
              <a:rPr lang="en-US" sz="1800">
                <a:solidFill>
                  <a:srgbClr val="000000"/>
                </a:solidFill>
                <a:latin typeface="Courier New" pitchFamily="49" charset="0"/>
              </a:rPr>
              <a:t>		*piNumber2 = *piNumber2 - 10;</a:t>
            </a:r>
          </a:p>
          <a:p>
            <a:pPr marL="342900" indent="-220663">
              <a:spcBef>
                <a:spcPct val="20000"/>
              </a:spcBef>
              <a:buClr>
                <a:srgbClr val="003366"/>
              </a:buClr>
              <a:buFont typeface="Wingdings" pitchFamily="2" charset="2"/>
              <a:buNone/>
            </a:pPr>
            <a:r>
              <a:rPr lang="en-US" sz="180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247650" y="152400"/>
            <a:ext cx="9288463" cy="457200"/>
          </a:xfrm>
        </p:spPr>
        <p:txBody>
          <a:bodyPr/>
          <a:lstStyle/>
          <a:p>
            <a:pPr eaLnBrk="1" hangingPunct="1">
              <a:defRPr/>
            </a:pPr>
            <a:r>
              <a:rPr lang="en-US" smtClean="0"/>
              <a:t>Pass by Reference (4 of 5)</a:t>
            </a:r>
          </a:p>
        </p:txBody>
      </p:sp>
      <p:sp>
        <p:nvSpPr>
          <p:cNvPr id="90115" name="Rectangle 3"/>
          <p:cNvSpPr>
            <a:spLocks noGrp="1" noChangeArrowheads="1"/>
          </p:cNvSpPr>
          <p:nvPr>
            <p:ph type="body" idx="1"/>
          </p:nvPr>
        </p:nvSpPr>
        <p:spPr>
          <a:xfrm>
            <a:off x="247650" y="1828800"/>
            <a:ext cx="9328150" cy="4259263"/>
          </a:xfrm>
        </p:spPr>
        <p:txBody>
          <a:bodyPr/>
          <a:lstStyle/>
          <a:p>
            <a:pPr eaLnBrk="1" hangingPunct="1">
              <a:buFont typeface="Wingdings" pitchFamily="2" charset="2"/>
              <a:buNone/>
            </a:pPr>
            <a:r>
              <a:rPr lang="en-US" smtClean="0"/>
              <a:t>	</a:t>
            </a:r>
          </a:p>
        </p:txBody>
      </p:sp>
      <p:sp>
        <p:nvSpPr>
          <p:cNvPr id="90116" name="Rectangle 4"/>
          <p:cNvSpPr>
            <a:spLocks noChangeArrowheads="1"/>
          </p:cNvSpPr>
          <p:nvPr/>
        </p:nvSpPr>
        <p:spPr bwMode="auto">
          <a:xfrm>
            <a:off x="1651000" y="2438400"/>
            <a:ext cx="16510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0117" name="WordArt 5"/>
          <p:cNvSpPr>
            <a:spLocks noChangeArrowheads="1" noChangeShapeType="1" noTextEdit="1"/>
          </p:cNvSpPr>
          <p:nvPr/>
        </p:nvSpPr>
        <p:spPr bwMode="auto">
          <a:xfrm>
            <a:off x="412750" y="2438400"/>
            <a:ext cx="1146175"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33CCCC"/>
                </a:solidFill>
                <a:latin typeface="Arial Black"/>
              </a:rPr>
              <a:t>iValue1</a:t>
            </a:r>
          </a:p>
        </p:txBody>
      </p:sp>
      <p:sp>
        <p:nvSpPr>
          <p:cNvPr id="90118" name="Rectangle 6"/>
          <p:cNvSpPr>
            <a:spLocks noChangeArrowheads="1"/>
          </p:cNvSpPr>
          <p:nvPr/>
        </p:nvSpPr>
        <p:spPr bwMode="auto">
          <a:xfrm>
            <a:off x="1651000" y="3505200"/>
            <a:ext cx="16510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0119" name="WordArt 7"/>
          <p:cNvSpPr>
            <a:spLocks noChangeArrowheads="1" noChangeShapeType="1" noTextEdit="1"/>
          </p:cNvSpPr>
          <p:nvPr/>
        </p:nvSpPr>
        <p:spPr bwMode="auto">
          <a:xfrm>
            <a:off x="412750" y="3505200"/>
            <a:ext cx="1146175"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33CCCC"/>
                </a:solidFill>
                <a:latin typeface="Arial Black"/>
              </a:rPr>
              <a:t>iValue2</a:t>
            </a:r>
          </a:p>
        </p:txBody>
      </p:sp>
      <p:sp>
        <p:nvSpPr>
          <p:cNvPr id="344072" name="WordArt 8"/>
          <p:cNvSpPr>
            <a:spLocks noChangeArrowheads="1" noChangeShapeType="1" noTextEdit="1"/>
          </p:cNvSpPr>
          <p:nvPr/>
        </p:nvSpPr>
        <p:spPr bwMode="auto">
          <a:xfrm>
            <a:off x="2228850" y="2514600"/>
            <a:ext cx="495300" cy="495300"/>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a:tailEnd/>
                </a:ln>
                <a:solidFill>
                  <a:srgbClr val="33CCCC"/>
                </a:solidFill>
                <a:latin typeface="Arial Black"/>
              </a:rPr>
              <a:t>100</a:t>
            </a:r>
          </a:p>
        </p:txBody>
      </p:sp>
      <p:sp>
        <p:nvSpPr>
          <p:cNvPr id="344073" name="WordArt 9"/>
          <p:cNvSpPr>
            <a:spLocks noChangeArrowheads="1" noChangeShapeType="1" noTextEdit="1"/>
          </p:cNvSpPr>
          <p:nvPr/>
        </p:nvSpPr>
        <p:spPr bwMode="auto">
          <a:xfrm>
            <a:off x="2228850" y="3581400"/>
            <a:ext cx="577850" cy="495300"/>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a:tailEnd/>
                </a:ln>
                <a:solidFill>
                  <a:srgbClr val="33CCCC"/>
                </a:solidFill>
                <a:latin typeface="Arial Black"/>
              </a:rPr>
              <a:t>250</a:t>
            </a:r>
          </a:p>
        </p:txBody>
      </p:sp>
      <p:sp>
        <p:nvSpPr>
          <p:cNvPr id="344074" name="Rectangle 10"/>
          <p:cNvSpPr>
            <a:spLocks noChangeArrowheads="1"/>
          </p:cNvSpPr>
          <p:nvPr/>
        </p:nvSpPr>
        <p:spPr bwMode="auto">
          <a:xfrm>
            <a:off x="7264400" y="2438400"/>
            <a:ext cx="206375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4075" name="WordArt 11"/>
          <p:cNvSpPr>
            <a:spLocks noChangeArrowheads="1" noChangeShapeType="1" noTextEdit="1"/>
          </p:cNvSpPr>
          <p:nvPr/>
        </p:nvSpPr>
        <p:spPr bwMode="auto">
          <a:xfrm>
            <a:off x="5634038" y="2609850"/>
            <a:ext cx="1465262" cy="361950"/>
          </a:xfrm>
          <a:prstGeom prst="rect">
            <a:avLst/>
          </a:prstGeom>
        </p:spPr>
        <p:txBody>
          <a:bodyPr wrap="none" fromWordArt="1">
            <a:prstTxWarp prst="textPlain">
              <a:avLst>
                <a:gd name="adj" fmla="val 50000"/>
              </a:avLst>
            </a:prstTxWarp>
          </a:bodyPr>
          <a:lstStyle/>
          <a:p>
            <a:pPr algn="ctr"/>
            <a:r>
              <a:rPr lang="en-US" sz="2000" b="1" kern="10">
                <a:ln w="9525">
                  <a:solidFill>
                    <a:srgbClr val="000000"/>
                  </a:solidFill>
                  <a:round/>
                  <a:headEnd/>
                  <a:tailEnd/>
                </a:ln>
                <a:solidFill>
                  <a:srgbClr val="33CCCC"/>
                </a:solidFill>
                <a:latin typeface="Arial Black"/>
              </a:rPr>
              <a:t>piNum1</a:t>
            </a:r>
          </a:p>
        </p:txBody>
      </p:sp>
      <p:sp>
        <p:nvSpPr>
          <p:cNvPr id="344076" name="Rectangle 12"/>
          <p:cNvSpPr>
            <a:spLocks noChangeArrowheads="1"/>
          </p:cNvSpPr>
          <p:nvPr/>
        </p:nvSpPr>
        <p:spPr bwMode="auto">
          <a:xfrm>
            <a:off x="7264400" y="3505200"/>
            <a:ext cx="21463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4077" name="WordArt 13"/>
          <p:cNvSpPr>
            <a:spLocks noChangeArrowheads="1" noChangeShapeType="1" noTextEdit="1"/>
          </p:cNvSpPr>
          <p:nvPr/>
        </p:nvSpPr>
        <p:spPr bwMode="auto">
          <a:xfrm>
            <a:off x="5634038" y="3581400"/>
            <a:ext cx="1465262"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33CCCC"/>
                </a:solidFill>
                <a:latin typeface="Arial Black"/>
              </a:rPr>
              <a:t>piNum2</a:t>
            </a:r>
          </a:p>
        </p:txBody>
      </p:sp>
      <p:sp>
        <p:nvSpPr>
          <p:cNvPr id="344078" name="WordArt 14"/>
          <p:cNvSpPr>
            <a:spLocks noChangeArrowheads="1" noChangeShapeType="1" noTextEdit="1"/>
          </p:cNvSpPr>
          <p:nvPr/>
        </p:nvSpPr>
        <p:spPr bwMode="auto">
          <a:xfrm>
            <a:off x="7346950" y="2514600"/>
            <a:ext cx="1816100" cy="495300"/>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a:tailEnd/>
                </a:ln>
                <a:solidFill>
                  <a:srgbClr val="33CCCC"/>
                </a:solidFill>
                <a:latin typeface="Arial Black"/>
              </a:rPr>
              <a:t>Address of iValue1</a:t>
            </a:r>
          </a:p>
        </p:txBody>
      </p:sp>
      <p:sp>
        <p:nvSpPr>
          <p:cNvPr id="344079" name="WordArt 15"/>
          <p:cNvSpPr>
            <a:spLocks noChangeArrowheads="1" noChangeShapeType="1" noTextEdit="1"/>
          </p:cNvSpPr>
          <p:nvPr/>
        </p:nvSpPr>
        <p:spPr bwMode="auto">
          <a:xfrm>
            <a:off x="7346950" y="3581400"/>
            <a:ext cx="1981200" cy="495300"/>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a:tailEnd/>
                </a:ln>
                <a:solidFill>
                  <a:srgbClr val="33CCCC"/>
                </a:solidFill>
                <a:latin typeface="Arial Black"/>
              </a:rPr>
              <a:t>Address of iValue2</a:t>
            </a:r>
          </a:p>
        </p:txBody>
      </p:sp>
      <p:sp>
        <p:nvSpPr>
          <p:cNvPr id="344080" name="Text Box 16"/>
          <p:cNvSpPr txBox="1">
            <a:spLocks noChangeArrowheads="1"/>
          </p:cNvSpPr>
          <p:nvPr/>
        </p:nvSpPr>
        <p:spPr bwMode="auto">
          <a:xfrm>
            <a:off x="2146300" y="5195888"/>
            <a:ext cx="5695950" cy="519112"/>
          </a:xfrm>
          <a:prstGeom prst="rect">
            <a:avLst/>
          </a:prstGeom>
          <a:solidFill>
            <a:srgbClr val="00FFFF"/>
          </a:solidFill>
          <a:ln w="9525">
            <a:noFill/>
            <a:miter lim="800000"/>
            <a:headEnd/>
            <a:tailEnd/>
          </a:ln>
        </p:spPr>
        <p:txBody>
          <a:bodyPr>
            <a:spAutoFit/>
          </a:bodyPr>
          <a:lstStyle/>
          <a:p>
            <a:pPr eaLnBrk="0" hangingPunct="0">
              <a:spcBef>
                <a:spcPct val="50000"/>
              </a:spcBef>
            </a:pPr>
            <a:r>
              <a:rPr lang="en-US" sz="2800" b="1">
                <a:solidFill>
                  <a:srgbClr val="FF0066"/>
                </a:solidFill>
                <a:latin typeface="Times New Roman" pitchFamily="18" charset="0"/>
              </a:rPr>
              <a:t>Call of function fnUpdateValues</a:t>
            </a:r>
          </a:p>
        </p:txBody>
      </p:sp>
      <p:sp>
        <p:nvSpPr>
          <p:cNvPr id="90129" name="Text Box 17"/>
          <p:cNvSpPr txBox="1">
            <a:spLocks noChangeArrowheads="1"/>
          </p:cNvSpPr>
          <p:nvPr/>
        </p:nvSpPr>
        <p:spPr bwMode="auto">
          <a:xfrm>
            <a:off x="1898650" y="1828800"/>
            <a:ext cx="1320800" cy="519113"/>
          </a:xfrm>
          <a:prstGeom prst="rect">
            <a:avLst/>
          </a:prstGeom>
          <a:solidFill>
            <a:srgbClr val="00FFFF"/>
          </a:solidFill>
          <a:ln w="9525">
            <a:noFill/>
            <a:miter lim="800000"/>
            <a:headEnd/>
            <a:tailEnd/>
          </a:ln>
        </p:spPr>
        <p:txBody>
          <a:bodyPr>
            <a:spAutoFit/>
          </a:bodyPr>
          <a:lstStyle/>
          <a:p>
            <a:pPr eaLnBrk="0" hangingPunct="0">
              <a:spcBef>
                <a:spcPct val="50000"/>
              </a:spcBef>
            </a:pPr>
            <a:r>
              <a:rPr lang="en-US" sz="2800" b="1">
                <a:solidFill>
                  <a:srgbClr val="FF0066"/>
                </a:solidFill>
                <a:latin typeface="Times New Roman" pitchFamily="18" charset="0"/>
              </a:rPr>
              <a:t>main()</a:t>
            </a:r>
          </a:p>
        </p:txBody>
      </p:sp>
      <p:sp>
        <p:nvSpPr>
          <p:cNvPr id="344082" name="Text Box 18"/>
          <p:cNvSpPr txBox="1">
            <a:spLocks noChangeArrowheads="1"/>
          </p:cNvSpPr>
          <p:nvPr/>
        </p:nvSpPr>
        <p:spPr bwMode="auto">
          <a:xfrm>
            <a:off x="5861050" y="1676400"/>
            <a:ext cx="3136900" cy="519113"/>
          </a:xfrm>
          <a:prstGeom prst="rect">
            <a:avLst/>
          </a:prstGeom>
          <a:solidFill>
            <a:srgbClr val="00FFFF"/>
          </a:solidFill>
          <a:ln w="9525">
            <a:noFill/>
            <a:miter lim="800000"/>
            <a:headEnd/>
            <a:tailEnd/>
          </a:ln>
        </p:spPr>
        <p:txBody>
          <a:bodyPr>
            <a:spAutoFit/>
          </a:bodyPr>
          <a:lstStyle/>
          <a:p>
            <a:pPr eaLnBrk="0" hangingPunct="0">
              <a:spcBef>
                <a:spcPct val="50000"/>
              </a:spcBef>
            </a:pPr>
            <a:r>
              <a:rPr lang="en-US" sz="2800" b="1">
                <a:solidFill>
                  <a:srgbClr val="FF0066"/>
                </a:solidFill>
                <a:latin typeface="Times New Roman" pitchFamily="18" charset="0"/>
              </a:rPr>
              <a:t>fnUpdateValues()</a:t>
            </a:r>
          </a:p>
        </p:txBody>
      </p:sp>
      <p:sp>
        <p:nvSpPr>
          <p:cNvPr id="344083" name="Line 19"/>
          <p:cNvSpPr>
            <a:spLocks noChangeShapeType="1"/>
          </p:cNvSpPr>
          <p:nvPr/>
        </p:nvSpPr>
        <p:spPr bwMode="auto">
          <a:xfrm>
            <a:off x="3302000" y="2743200"/>
            <a:ext cx="2228850" cy="0"/>
          </a:xfrm>
          <a:prstGeom prst="line">
            <a:avLst/>
          </a:prstGeom>
          <a:noFill/>
          <a:ln w="9525">
            <a:solidFill>
              <a:schemeClr val="tx1"/>
            </a:solidFill>
            <a:round/>
            <a:headEnd/>
            <a:tailEnd type="triangle" w="med" len="med"/>
          </a:ln>
        </p:spPr>
        <p:txBody>
          <a:bodyPr/>
          <a:lstStyle/>
          <a:p>
            <a:endParaRPr lang="en-US"/>
          </a:p>
        </p:txBody>
      </p:sp>
      <p:sp>
        <p:nvSpPr>
          <p:cNvPr id="344084" name="Line 20"/>
          <p:cNvSpPr>
            <a:spLocks noChangeShapeType="1"/>
          </p:cNvSpPr>
          <p:nvPr/>
        </p:nvSpPr>
        <p:spPr bwMode="auto">
          <a:xfrm>
            <a:off x="3302000" y="3810000"/>
            <a:ext cx="2228850" cy="0"/>
          </a:xfrm>
          <a:prstGeom prst="line">
            <a:avLst/>
          </a:prstGeom>
          <a:noFill/>
          <a:ln w="9525">
            <a:solidFill>
              <a:schemeClr val="tx1"/>
            </a:solidFill>
            <a:round/>
            <a:headEnd/>
            <a:tailEnd type="triangle" w="med" len="med"/>
          </a:ln>
        </p:spPr>
        <p:txBody>
          <a:bodyPr/>
          <a:lstStyle/>
          <a:p>
            <a:endParaRPr lang="en-US"/>
          </a:p>
        </p:txBody>
      </p:sp>
      <p:sp>
        <p:nvSpPr>
          <p:cNvPr id="344087" name="Text Box 23"/>
          <p:cNvSpPr txBox="1">
            <a:spLocks noChangeArrowheads="1"/>
          </p:cNvSpPr>
          <p:nvPr/>
        </p:nvSpPr>
        <p:spPr bwMode="auto">
          <a:xfrm>
            <a:off x="2146300" y="5181600"/>
            <a:ext cx="5695950" cy="519113"/>
          </a:xfrm>
          <a:prstGeom prst="rect">
            <a:avLst/>
          </a:prstGeom>
          <a:solidFill>
            <a:srgbClr val="00FFFF"/>
          </a:solidFill>
          <a:ln w="9525">
            <a:noFill/>
            <a:miter lim="800000"/>
            <a:headEnd/>
            <a:tailEnd/>
          </a:ln>
        </p:spPr>
        <p:txBody>
          <a:bodyPr>
            <a:spAutoFit/>
          </a:bodyPr>
          <a:lstStyle/>
          <a:p>
            <a:pPr eaLnBrk="0" hangingPunct="0">
              <a:spcBef>
                <a:spcPct val="50000"/>
              </a:spcBef>
            </a:pPr>
            <a:r>
              <a:rPr lang="en-US" sz="2800" b="1">
                <a:solidFill>
                  <a:srgbClr val="FF0066"/>
                </a:solidFill>
                <a:latin typeface="Times New Roman" pitchFamily="18" charset="0"/>
              </a:rPr>
              <a:t>End of function fnUpdateValues</a:t>
            </a:r>
          </a:p>
        </p:txBody>
      </p:sp>
      <p:sp>
        <p:nvSpPr>
          <p:cNvPr id="344088" name="WordArt 24"/>
          <p:cNvSpPr>
            <a:spLocks noChangeArrowheads="1" noChangeShapeType="1" noTextEdit="1"/>
          </p:cNvSpPr>
          <p:nvPr/>
        </p:nvSpPr>
        <p:spPr bwMode="auto">
          <a:xfrm>
            <a:off x="2228850" y="2514600"/>
            <a:ext cx="495300" cy="495300"/>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a:tailEnd/>
                </a:ln>
                <a:solidFill>
                  <a:srgbClr val="33CCCC"/>
                </a:solidFill>
                <a:latin typeface="Arial Black"/>
              </a:rPr>
              <a:t>115</a:t>
            </a:r>
          </a:p>
        </p:txBody>
      </p:sp>
      <p:sp>
        <p:nvSpPr>
          <p:cNvPr id="344089" name="WordArt 25"/>
          <p:cNvSpPr>
            <a:spLocks noChangeArrowheads="1" noChangeShapeType="1" noTextEdit="1"/>
          </p:cNvSpPr>
          <p:nvPr/>
        </p:nvSpPr>
        <p:spPr bwMode="auto">
          <a:xfrm>
            <a:off x="2228850" y="3581400"/>
            <a:ext cx="577850" cy="495300"/>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a:tailEnd/>
                </a:ln>
                <a:solidFill>
                  <a:srgbClr val="33CCCC"/>
                </a:solidFill>
                <a:latin typeface="Arial Black"/>
              </a:rPr>
              <a:t>240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44080"/>
                                        </p:tgtEl>
                                        <p:attrNameLst>
                                          <p:attrName>style.visibility</p:attrName>
                                        </p:attrNameLst>
                                      </p:cBhvr>
                                      <p:to>
                                        <p:strVal val="visible"/>
                                      </p:to>
                                    </p:set>
                                    <p:animEffect transition="in" filter="blinds(horizontal)">
                                      <p:cBhvr>
                                        <p:cTn id="7" dur="3000"/>
                                        <p:tgtEl>
                                          <p:spTgt spid="344080"/>
                                        </p:tgtEl>
                                      </p:cBhvr>
                                    </p:animEffect>
                                  </p:childTnLst>
                                </p:cTn>
                              </p:par>
                            </p:childTnLst>
                          </p:cTn>
                        </p:par>
                        <p:par>
                          <p:cTn id="8" fill="hold">
                            <p:stCondLst>
                              <p:cond delay="3000"/>
                            </p:stCondLst>
                            <p:childTnLst>
                              <p:par>
                                <p:cTn id="9" presetID="3" presetClass="entr" presetSubtype="10" fill="hold" grpId="0" nodeType="afterEffect">
                                  <p:stCondLst>
                                    <p:cond delay="0"/>
                                  </p:stCondLst>
                                  <p:childTnLst>
                                    <p:set>
                                      <p:cBhvr>
                                        <p:cTn id="10" dur="1" fill="hold">
                                          <p:stCondLst>
                                            <p:cond delay="0"/>
                                          </p:stCondLst>
                                        </p:cTn>
                                        <p:tgtEl>
                                          <p:spTgt spid="344082"/>
                                        </p:tgtEl>
                                        <p:attrNameLst>
                                          <p:attrName>style.visibility</p:attrName>
                                        </p:attrNameLst>
                                      </p:cBhvr>
                                      <p:to>
                                        <p:strVal val="visible"/>
                                      </p:to>
                                    </p:set>
                                    <p:animEffect transition="in" filter="blinds(horizontal)">
                                      <p:cBhvr>
                                        <p:cTn id="11" dur="1000"/>
                                        <p:tgtEl>
                                          <p:spTgt spid="344082"/>
                                        </p:tgtEl>
                                      </p:cBhvr>
                                    </p:animEffect>
                                  </p:childTnLst>
                                </p:cTn>
                              </p:par>
                            </p:childTnLst>
                          </p:cTn>
                        </p:par>
                        <p:par>
                          <p:cTn id="12" fill="hold">
                            <p:stCondLst>
                              <p:cond delay="4000"/>
                            </p:stCondLst>
                            <p:childTnLst>
                              <p:par>
                                <p:cTn id="13" presetID="3" presetClass="exit" presetSubtype="10" fill="hold" grpId="1" nodeType="afterEffect">
                                  <p:stCondLst>
                                    <p:cond delay="0"/>
                                  </p:stCondLst>
                                  <p:childTnLst>
                                    <p:animEffect transition="out" filter="blinds(horizontal)">
                                      <p:cBhvr>
                                        <p:cTn id="14" dur="500"/>
                                        <p:tgtEl>
                                          <p:spTgt spid="344080"/>
                                        </p:tgtEl>
                                      </p:cBhvr>
                                    </p:animEffect>
                                    <p:set>
                                      <p:cBhvr>
                                        <p:cTn id="15" dur="1" fill="hold">
                                          <p:stCondLst>
                                            <p:cond delay="499"/>
                                          </p:stCondLst>
                                        </p:cTn>
                                        <p:tgtEl>
                                          <p:spTgt spid="344080"/>
                                        </p:tgtEl>
                                        <p:attrNameLst>
                                          <p:attrName>style.visibility</p:attrName>
                                        </p:attrNameLst>
                                      </p:cBhvr>
                                      <p:to>
                                        <p:strVal val="hidden"/>
                                      </p:to>
                                    </p:set>
                                  </p:childTnLst>
                                </p:cTn>
                              </p:par>
                            </p:childTnLst>
                          </p:cTn>
                        </p:par>
                        <p:par>
                          <p:cTn id="16" fill="hold">
                            <p:stCondLst>
                              <p:cond delay="4500"/>
                            </p:stCondLst>
                            <p:childTnLst>
                              <p:par>
                                <p:cTn id="17" presetID="5" presetClass="entr" presetSubtype="10" fill="hold" grpId="0" nodeType="afterEffect">
                                  <p:stCondLst>
                                    <p:cond delay="0"/>
                                  </p:stCondLst>
                                  <p:childTnLst>
                                    <p:set>
                                      <p:cBhvr>
                                        <p:cTn id="18" dur="1" fill="hold">
                                          <p:stCondLst>
                                            <p:cond delay="0"/>
                                          </p:stCondLst>
                                        </p:cTn>
                                        <p:tgtEl>
                                          <p:spTgt spid="344083"/>
                                        </p:tgtEl>
                                        <p:attrNameLst>
                                          <p:attrName>style.visibility</p:attrName>
                                        </p:attrNameLst>
                                      </p:cBhvr>
                                      <p:to>
                                        <p:strVal val="visible"/>
                                      </p:to>
                                    </p:set>
                                    <p:animEffect transition="in" filter="checkerboard(across)">
                                      <p:cBhvr>
                                        <p:cTn id="19" dur="1000"/>
                                        <p:tgtEl>
                                          <p:spTgt spid="344083"/>
                                        </p:tgtEl>
                                      </p:cBhvr>
                                    </p:animEffect>
                                  </p:childTnLst>
                                </p:cTn>
                              </p:par>
                            </p:childTnLst>
                          </p:cTn>
                        </p:par>
                        <p:par>
                          <p:cTn id="20" fill="hold">
                            <p:stCondLst>
                              <p:cond delay="5500"/>
                            </p:stCondLst>
                            <p:childTnLst>
                              <p:par>
                                <p:cTn id="21" presetID="5" presetClass="entr" presetSubtype="10" fill="hold" grpId="0" nodeType="afterEffect">
                                  <p:stCondLst>
                                    <p:cond delay="0"/>
                                  </p:stCondLst>
                                  <p:childTnLst>
                                    <p:set>
                                      <p:cBhvr>
                                        <p:cTn id="22" dur="1" fill="hold">
                                          <p:stCondLst>
                                            <p:cond delay="0"/>
                                          </p:stCondLst>
                                        </p:cTn>
                                        <p:tgtEl>
                                          <p:spTgt spid="344075"/>
                                        </p:tgtEl>
                                        <p:attrNameLst>
                                          <p:attrName>style.visibility</p:attrName>
                                        </p:attrNameLst>
                                      </p:cBhvr>
                                      <p:to>
                                        <p:strVal val="visible"/>
                                      </p:to>
                                    </p:set>
                                    <p:animEffect transition="in" filter="checkerboard(across)">
                                      <p:cBhvr>
                                        <p:cTn id="23" dur="1000"/>
                                        <p:tgtEl>
                                          <p:spTgt spid="344075"/>
                                        </p:tgtEl>
                                      </p:cBhvr>
                                    </p:animEffect>
                                  </p:childTnLst>
                                </p:cTn>
                              </p:par>
                            </p:childTnLst>
                          </p:cTn>
                        </p:par>
                        <p:par>
                          <p:cTn id="24" fill="hold">
                            <p:stCondLst>
                              <p:cond delay="6500"/>
                            </p:stCondLst>
                            <p:childTnLst>
                              <p:par>
                                <p:cTn id="25" presetID="5" presetClass="entr" presetSubtype="10" fill="hold" grpId="0" nodeType="afterEffect">
                                  <p:stCondLst>
                                    <p:cond delay="0"/>
                                  </p:stCondLst>
                                  <p:childTnLst>
                                    <p:set>
                                      <p:cBhvr>
                                        <p:cTn id="26" dur="1" fill="hold">
                                          <p:stCondLst>
                                            <p:cond delay="0"/>
                                          </p:stCondLst>
                                        </p:cTn>
                                        <p:tgtEl>
                                          <p:spTgt spid="344074"/>
                                        </p:tgtEl>
                                        <p:attrNameLst>
                                          <p:attrName>style.visibility</p:attrName>
                                        </p:attrNameLst>
                                      </p:cBhvr>
                                      <p:to>
                                        <p:strVal val="visible"/>
                                      </p:to>
                                    </p:set>
                                    <p:animEffect transition="in" filter="checkerboard(across)">
                                      <p:cBhvr>
                                        <p:cTn id="27" dur="1000"/>
                                        <p:tgtEl>
                                          <p:spTgt spid="344074"/>
                                        </p:tgtEl>
                                      </p:cBhvr>
                                    </p:animEffect>
                                  </p:childTnLst>
                                </p:cTn>
                              </p:par>
                            </p:childTnLst>
                          </p:cTn>
                        </p:par>
                        <p:par>
                          <p:cTn id="28" fill="hold">
                            <p:stCondLst>
                              <p:cond delay="7500"/>
                            </p:stCondLst>
                            <p:childTnLst>
                              <p:par>
                                <p:cTn id="29" presetID="5" presetClass="entr" presetSubtype="10" fill="hold" grpId="0" nodeType="afterEffect">
                                  <p:stCondLst>
                                    <p:cond delay="0"/>
                                  </p:stCondLst>
                                  <p:childTnLst>
                                    <p:set>
                                      <p:cBhvr>
                                        <p:cTn id="30" dur="1" fill="hold">
                                          <p:stCondLst>
                                            <p:cond delay="0"/>
                                          </p:stCondLst>
                                        </p:cTn>
                                        <p:tgtEl>
                                          <p:spTgt spid="344078"/>
                                        </p:tgtEl>
                                        <p:attrNameLst>
                                          <p:attrName>style.visibility</p:attrName>
                                        </p:attrNameLst>
                                      </p:cBhvr>
                                      <p:to>
                                        <p:strVal val="visible"/>
                                      </p:to>
                                    </p:set>
                                    <p:animEffect transition="in" filter="checkerboard(across)">
                                      <p:cBhvr>
                                        <p:cTn id="31" dur="1000"/>
                                        <p:tgtEl>
                                          <p:spTgt spid="344078"/>
                                        </p:tgtEl>
                                      </p:cBhvr>
                                    </p:animEffect>
                                  </p:childTnLst>
                                </p:cTn>
                              </p:par>
                            </p:childTnLst>
                          </p:cTn>
                        </p:par>
                        <p:par>
                          <p:cTn id="32" fill="hold">
                            <p:stCondLst>
                              <p:cond delay="8500"/>
                            </p:stCondLst>
                            <p:childTnLst>
                              <p:par>
                                <p:cTn id="33" presetID="5" presetClass="entr" presetSubtype="10" fill="hold" grpId="0" nodeType="afterEffect">
                                  <p:stCondLst>
                                    <p:cond delay="0"/>
                                  </p:stCondLst>
                                  <p:childTnLst>
                                    <p:set>
                                      <p:cBhvr>
                                        <p:cTn id="34" dur="1" fill="hold">
                                          <p:stCondLst>
                                            <p:cond delay="0"/>
                                          </p:stCondLst>
                                        </p:cTn>
                                        <p:tgtEl>
                                          <p:spTgt spid="344084"/>
                                        </p:tgtEl>
                                        <p:attrNameLst>
                                          <p:attrName>style.visibility</p:attrName>
                                        </p:attrNameLst>
                                      </p:cBhvr>
                                      <p:to>
                                        <p:strVal val="visible"/>
                                      </p:to>
                                    </p:set>
                                    <p:animEffect transition="in" filter="checkerboard(across)">
                                      <p:cBhvr>
                                        <p:cTn id="35" dur="1000"/>
                                        <p:tgtEl>
                                          <p:spTgt spid="344084"/>
                                        </p:tgtEl>
                                      </p:cBhvr>
                                    </p:animEffect>
                                  </p:childTnLst>
                                </p:cTn>
                              </p:par>
                            </p:childTnLst>
                          </p:cTn>
                        </p:par>
                        <p:par>
                          <p:cTn id="36" fill="hold">
                            <p:stCondLst>
                              <p:cond delay="9500"/>
                            </p:stCondLst>
                            <p:childTnLst>
                              <p:par>
                                <p:cTn id="37" presetID="5" presetClass="entr" presetSubtype="10" fill="hold" grpId="0" nodeType="afterEffect">
                                  <p:stCondLst>
                                    <p:cond delay="0"/>
                                  </p:stCondLst>
                                  <p:childTnLst>
                                    <p:set>
                                      <p:cBhvr>
                                        <p:cTn id="38" dur="1" fill="hold">
                                          <p:stCondLst>
                                            <p:cond delay="0"/>
                                          </p:stCondLst>
                                        </p:cTn>
                                        <p:tgtEl>
                                          <p:spTgt spid="344077"/>
                                        </p:tgtEl>
                                        <p:attrNameLst>
                                          <p:attrName>style.visibility</p:attrName>
                                        </p:attrNameLst>
                                      </p:cBhvr>
                                      <p:to>
                                        <p:strVal val="visible"/>
                                      </p:to>
                                    </p:set>
                                    <p:animEffect transition="in" filter="checkerboard(across)">
                                      <p:cBhvr>
                                        <p:cTn id="39" dur="1000"/>
                                        <p:tgtEl>
                                          <p:spTgt spid="344077"/>
                                        </p:tgtEl>
                                      </p:cBhvr>
                                    </p:animEffect>
                                  </p:childTnLst>
                                </p:cTn>
                              </p:par>
                            </p:childTnLst>
                          </p:cTn>
                        </p:par>
                        <p:par>
                          <p:cTn id="40" fill="hold">
                            <p:stCondLst>
                              <p:cond delay="10500"/>
                            </p:stCondLst>
                            <p:childTnLst>
                              <p:par>
                                <p:cTn id="41" presetID="5" presetClass="entr" presetSubtype="10" fill="hold" grpId="0" nodeType="afterEffect">
                                  <p:stCondLst>
                                    <p:cond delay="0"/>
                                  </p:stCondLst>
                                  <p:childTnLst>
                                    <p:set>
                                      <p:cBhvr>
                                        <p:cTn id="42" dur="1" fill="hold">
                                          <p:stCondLst>
                                            <p:cond delay="0"/>
                                          </p:stCondLst>
                                        </p:cTn>
                                        <p:tgtEl>
                                          <p:spTgt spid="344076"/>
                                        </p:tgtEl>
                                        <p:attrNameLst>
                                          <p:attrName>style.visibility</p:attrName>
                                        </p:attrNameLst>
                                      </p:cBhvr>
                                      <p:to>
                                        <p:strVal val="visible"/>
                                      </p:to>
                                    </p:set>
                                    <p:animEffect transition="in" filter="checkerboard(across)">
                                      <p:cBhvr>
                                        <p:cTn id="43" dur="1000"/>
                                        <p:tgtEl>
                                          <p:spTgt spid="344076"/>
                                        </p:tgtEl>
                                      </p:cBhvr>
                                    </p:animEffect>
                                  </p:childTnLst>
                                </p:cTn>
                              </p:par>
                            </p:childTnLst>
                          </p:cTn>
                        </p:par>
                        <p:par>
                          <p:cTn id="44" fill="hold">
                            <p:stCondLst>
                              <p:cond delay="11500"/>
                            </p:stCondLst>
                            <p:childTnLst>
                              <p:par>
                                <p:cTn id="45" presetID="5" presetClass="entr" presetSubtype="10" fill="hold" grpId="0" nodeType="afterEffect">
                                  <p:stCondLst>
                                    <p:cond delay="0"/>
                                  </p:stCondLst>
                                  <p:childTnLst>
                                    <p:set>
                                      <p:cBhvr>
                                        <p:cTn id="46" dur="1" fill="hold">
                                          <p:stCondLst>
                                            <p:cond delay="0"/>
                                          </p:stCondLst>
                                        </p:cTn>
                                        <p:tgtEl>
                                          <p:spTgt spid="344079"/>
                                        </p:tgtEl>
                                        <p:attrNameLst>
                                          <p:attrName>style.visibility</p:attrName>
                                        </p:attrNameLst>
                                      </p:cBhvr>
                                      <p:to>
                                        <p:strVal val="visible"/>
                                      </p:to>
                                    </p:set>
                                    <p:animEffect transition="in" filter="checkerboard(across)">
                                      <p:cBhvr>
                                        <p:cTn id="47" dur="1000"/>
                                        <p:tgtEl>
                                          <p:spTgt spid="344079"/>
                                        </p:tgtEl>
                                      </p:cBhvr>
                                    </p:animEffect>
                                  </p:childTnLst>
                                </p:cTn>
                              </p:par>
                            </p:childTnLst>
                          </p:cTn>
                        </p:par>
                        <p:par>
                          <p:cTn id="48" fill="hold">
                            <p:stCondLst>
                              <p:cond delay="12500"/>
                            </p:stCondLst>
                            <p:childTnLst>
                              <p:par>
                                <p:cTn id="49" presetID="3" presetClass="exit" presetSubtype="10" fill="hold" grpId="0" nodeType="afterEffect">
                                  <p:stCondLst>
                                    <p:cond delay="0"/>
                                  </p:stCondLst>
                                  <p:childTnLst>
                                    <p:animEffect transition="out" filter="blinds(horizontal)">
                                      <p:cBhvr>
                                        <p:cTn id="50" dur="500"/>
                                        <p:tgtEl>
                                          <p:spTgt spid="344072"/>
                                        </p:tgtEl>
                                      </p:cBhvr>
                                    </p:animEffect>
                                    <p:set>
                                      <p:cBhvr>
                                        <p:cTn id="51" dur="1" fill="hold">
                                          <p:stCondLst>
                                            <p:cond delay="499"/>
                                          </p:stCondLst>
                                        </p:cTn>
                                        <p:tgtEl>
                                          <p:spTgt spid="344072"/>
                                        </p:tgtEl>
                                        <p:attrNameLst>
                                          <p:attrName>style.visibility</p:attrName>
                                        </p:attrNameLst>
                                      </p:cBhvr>
                                      <p:to>
                                        <p:strVal val="hidden"/>
                                      </p:to>
                                    </p:set>
                                  </p:childTnLst>
                                </p:cTn>
                              </p:par>
                            </p:childTnLst>
                          </p:cTn>
                        </p:par>
                        <p:par>
                          <p:cTn id="52" fill="hold">
                            <p:stCondLst>
                              <p:cond delay="13000"/>
                            </p:stCondLst>
                            <p:childTnLst>
                              <p:par>
                                <p:cTn id="53" presetID="5" presetClass="entr" presetSubtype="10" fill="hold" grpId="0" nodeType="afterEffect">
                                  <p:stCondLst>
                                    <p:cond delay="0"/>
                                  </p:stCondLst>
                                  <p:childTnLst>
                                    <p:set>
                                      <p:cBhvr>
                                        <p:cTn id="54" dur="1" fill="hold">
                                          <p:stCondLst>
                                            <p:cond delay="0"/>
                                          </p:stCondLst>
                                        </p:cTn>
                                        <p:tgtEl>
                                          <p:spTgt spid="344088"/>
                                        </p:tgtEl>
                                        <p:attrNameLst>
                                          <p:attrName>style.visibility</p:attrName>
                                        </p:attrNameLst>
                                      </p:cBhvr>
                                      <p:to>
                                        <p:strVal val="visible"/>
                                      </p:to>
                                    </p:set>
                                    <p:animEffect transition="in" filter="checkerboard(across)">
                                      <p:cBhvr>
                                        <p:cTn id="55" dur="1000"/>
                                        <p:tgtEl>
                                          <p:spTgt spid="344088"/>
                                        </p:tgtEl>
                                      </p:cBhvr>
                                    </p:animEffect>
                                  </p:childTnLst>
                                </p:cTn>
                              </p:par>
                            </p:childTnLst>
                          </p:cTn>
                        </p:par>
                        <p:par>
                          <p:cTn id="56" fill="hold">
                            <p:stCondLst>
                              <p:cond delay="14000"/>
                            </p:stCondLst>
                            <p:childTnLst>
                              <p:par>
                                <p:cTn id="57" presetID="3" presetClass="exit" presetSubtype="10" fill="hold" grpId="0" nodeType="afterEffect">
                                  <p:stCondLst>
                                    <p:cond delay="0"/>
                                  </p:stCondLst>
                                  <p:childTnLst>
                                    <p:animEffect transition="out" filter="blinds(horizontal)">
                                      <p:cBhvr>
                                        <p:cTn id="58" dur="500"/>
                                        <p:tgtEl>
                                          <p:spTgt spid="344073"/>
                                        </p:tgtEl>
                                      </p:cBhvr>
                                    </p:animEffect>
                                    <p:set>
                                      <p:cBhvr>
                                        <p:cTn id="59" dur="1" fill="hold">
                                          <p:stCondLst>
                                            <p:cond delay="499"/>
                                          </p:stCondLst>
                                        </p:cTn>
                                        <p:tgtEl>
                                          <p:spTgt spid="344073"/>
                                        </p:tgtEl>
                                        <p:attrNameLst>
                                          <p:attrName>style.visibility</p:attrName>
                                        </p:attrNameLst>
                                      </p:cBhvr>
                                      <p:to>
                                        <p:strVal val="hidden"/>
                                      </p:to>
                                    </p:set>
                                  </p:childTnLst>
                                </p:cTn>
                              </p:par>
                            </p:childTnLst>
                          </p:cTn>
                        </p:par>
                        <p:par>
                          <p:cTn id="60" fill="hold">
                            <p:stCondLst>
                              <p:cond delay="14500"/>
                            </p:stCondLst>
                            <p:childTnLst>
                              <p:par>
                                <p:cTn id="61" presetID="5" presetClass="entr" presetSubtype="10" fill="hold" grpId="0" nodeType="afterEffect">
                                  <p:stCondLst>
                                    <p:cond delay="0"/>
                                  </p:stCondLst>
                                  <p:childTnLst>
                                    <p:set>
                                      <p:cBhvr>
                                        <p:cTn id="62" dur="1" fill="hold">
                                          <p:stCondLst>
                                            <p:cond delay="0"/>
                                          </p:stCondLst>
                                        </p:cTn>
                                        <p:tgtEl>
                                          <p:spTgt spid="344089"/>
                                        </p:tgtEl>
                                        <p:attrNameLst>
                                          <p:attrName>style.visibility</p:attrName>
                                        </p:attrNameLst>
                                      </p:cBhvr>
                                      <p:to>
                                        <p:strVal val="visible"/>
                                      </p:to>
                                    </p:set>
                                    <p:animEffect transition="in" filter="checkerboard(across)">
                                      <p:cBhvr>
                                        <p:cTn id="63" dur="1000"/>
                                        <p:tgtEl>
                                          <p:spTgt spid="344089"/>
                                        </p:tgtEl>
                                      </p:cBhvr>
                                    </p:animEffect>
                                  </p:childTnLst>
                                </p:cTn>
                              </p:par>
                            </p:childTnLst>
                          </p:cTn>
                        </p:par>
                        <p:par>
                          <p:cTn id="64" fill="hold">
                            <p:stCondLst>
                              <p:cond delay="15500"/>
                            </p:stCondLst>
                            <p:childTnLst>
                              <p:par>
                                <p:cTn id="65" presetID="3" presetClass="entr" presetSubtype="10" fill="hold" grpId="0" nodeType="afterEffect">
                                  <p:stCondLst>
                                    <p:cond delay="0"/>
                                  </p:stCondLst>
                                  <p:childTnLst>
                                    <p:set>
                                      <p:cBhvr>
                                        <p:cTn id="66" dur="1" fill="hold">
                                          <p:stCondLst>
                                            <p:cond delay="0"/>
                                          </p:stCondLst>
                                        </p:cTn>
                                        <p:tgtEl>
                                          <p:spTgt spid="344087"/>
                                        </p:tgtEl>
                                        <p:attrNameLst>
                                          <p:attrName>style.visibility</p:attrName>
                                        </p:attrNameLst>
                                      </p:cBhvr>
                                      <p:to>
                                        <p:strVal val="visible"/>
                                      </p:to>
                                    </p:set>
                                    <p:animEffect transition="in" filter="blinds(horizontal)">
                                      <p:cBhvr>
                                        <p:cTn id="67" dur="1000"/>
                                        <p:tgtEl>
                                          <p:spTgt spid="344087"/>
                                        </p:tgtEl>
                                      </p:cBhvr>
                                    </p:animEffect>
                                  </p:childTnLst>
                                </p:cTn>
                              </p:par>
                            </p:childTnLst>
                          </p:cTn>
                        </p:par>
                        <p:par>
                          <p:cTn id="68" fill="hold">
                            <p:stCondLst>
                              <p:cond delay="16500"/>
                            </p:stCondLst>
                            <p:childTnLst>
                              <p:par>
                                <p:cTn id="69" presetID="3" presetClass="exit" presetSubtype="10" fill="hold" grpId="1" nodeType="afterEffect">
                                  <p:stCondLst>
                                    <p:cond delay="0"/>
                                  </p:stCondLst>
                                  <p:childTnLst>
                                    <p:animEffect transition="out" filter="blinds(horizontal)">
                                      <p:cBhvr>
                                        <p:cTn id="70" dur="500"/>
                                        <p:tgtEl>
                                          <p:spTgt spid="344082"/>
                                        </p:tgtEl>
                                      </p:cBhvr>
                                    </p:animEffect>
                                    <p:set>
                                      <p:cBhvr>
                                        <p:cTn id="71" dur="1" fill="hold">
                                          <p:stCondLst>
                                            <p:cond delay="499"/>
                                          </p:stCondLst>
                                        </p:cTn>
                                        <p:tgtEl>
                                          <p:spTgt spid="344082"/>
                                        </p:tgtEl>
                                        <p:attrNameLst>
                                          <p:attrName>style.visibility</p:attrName>
                                        </p:attrNameLst>
                                      </p:cBhvr>
                                      <p:to>
                                        <p:strVal val="hidden"/>
                                      </p:to>
                                    </p:set>
                                  </p:childTnLst>
                                </p:cTn>
                              </p:par>
                            </p:childTnLst>
                          </p:cTn>
                        </p:par>
                        <p:par>
                          <p:cTn id="72" fill="hold">
                            <p:stCondLst>
                              <p:cond delay="17000"/>
                            </p:stCondLst>
                            <p:childTnLst>
                              <p:par>
                                <p:cTn id="73" presetID="3" presetClass="exit" presetSubtype="10" fill="hold" grpId="1" nodeType="afterEffect">
                                  <p:stCondLst>
                                    <p:cond delay="0"/>
                                  </p:stCondLst>
                                  <p:childTnLst>
                                    <p:animEffect transition="out" filter="blinds(horizontal)">
                                      <p:cBhvr>
                                        <p:cTn id="74" dur="500"/>
                                        <p:tgtEl>
                                          <p:spTgt spid="344083"/>
                                        </p:tgtEl>
                                      </p:cBhvr>
                                    </p:animEffect>
                                    <p:set>
                                      <p:cBhvr>
                                        <p:cTn id="75" dur="1" fill="hold">
                                          <p:stCondLst>
                                            <p:cond delay="499"/>
                                          </p:stCondLst>
                                        </p:cTn>
                                        <p:tgtEl>
                                          <p:spTgt spid="344083"/>
                                        </p:tgtEl>
                                        <p:attrNameLst>
                                          <p:attrName>style.visibility</p:attrName>
                                        </p:attrNameLst>
                                      </p:cBhvr>
                                      <p:to>
                                        <p:strVal val="hidden"/>
                                      </p:to>
                                    </p:set>
                                  </p:childTnLst>
                                </p:cTn>
                              </p:par>
                            </p:childTnLst>
                          </p:cTn>
                        </p:par>
                        <p:par>
                          <p:cTn id="76" fill="hold">
                            <p:stCondLst>
                              <p:cond delay="17500"/>
                            </p:stCondLst>
                            <p:childTnLst>
                              <p:par>
                                <p:cTn id="77" presetID="3" presetClass="exit" presetSubtype="10" fill="hold" grpId="1" nodeType="afterEffect">
                                  <p:stCondLst>
                                    <p:cond delay="0"/>
                                  </p:stCondLst>
                                  <p:childTnLst>
                                    <p:animEffect transition="out" filter="blinds(horizontal)">
                                      <p:cBhvr>
                                        <p:cTn id="78" dur="500"/>
                                        <p:tgtEl>
                                          <p:spTgt spid="344075"/>
                                        </p:tgtEl>
                                      </p:cBhvr>
                                    </p:animEffect>
                                    <p:set>
                                      <p:cBhvr>
                                        <p:cTn id="79" dur="1" fill="hold">
                                          <p:stCondLst>
                                            <p:cond delay="499"/>
                                          </p:stCondLst>
                                        </p:cTn>
                                        <p:tgtEl>
                                          <p:spTgt spid="344075"/>
                                        </p:tgtEl>
                                        <p:attrNameLst>
                                          <p:attrName>style.visibility</p:attrName>
                                        </p:attrNameLst>
                                      </p:cBhvr>
                                      <p:to>
                                        <p:strVal val="hidden"/>
                                      </p:to>
                                    </p:set>
                                  </p:childTnLst>
                                </p:cTn>
                              </p:par>
                            </p:childTnLst>
                          </p:cTn>
                        </p:par>
                        <p:par>
                          <p:cTn id="80" fill="hold">
                            <p:stCondLst>
                              <p:cond delay="18000"/>
                            </p:stCondLst>
                            <p:childTnLst>
                              <p:par>
                                <p:cTn id="81" presetID="3" presetClass="exit" presetSubtype="10" fill="hold" grpId="1" nodeType="afterEffect">
                                  <p:stCondLst>
                                    <p:cond delay="0"/>
                                  </p:stCondLst>
                                  <p:childTnLst>
                                    <p:animEffect transition="out" filter="blinds(horizontal)">
                                      <p:cBhvr>
                                        <p:cTn id="82" dur="500"/>
                                        <p:tgtEl>
                                          <p:spTgt spid="344074"/>
                                        </p:tgtEl>
                                      </p:cBhvr>
                                    </p:animEffect>
                                    <p:set>
                                      <p:cBhvr>
                                        <p:cTn id="83" dur="1" fill="hold">
                                          <p:stCondLst>
                                            <p:cond delay="499"/>
                                          </p:stCondLst>
                                        </p:cTn>
                                        <p:tgtEl>
                                          <p:spTgt spid="344074"/>
                                        </p:tgtEl>
                                        <p:attrNameLst>
                                          <p:attrName>style.visibility</p:attrName>
                                        </p:attrNameLst>
                                      </p:cBhvr>
                                      <p:to>
                                        <p:strVal val="hidden"/>
                                      </p:to>
                                    </p:set>
                                  </p:childTnLst>
                                </p:cTn>
                              </p:par>
                            </p:childTnLst>
                          </p:cTn>
                        </p:par>
                        <p:par>
                          <p:cTn id="84" fill="hold">
                            <p:stCondLst>
                              <p:cond delay="18500"/>
                            </p:stCondLst>
                            <p:childTnLst>
                              <p:par>
                                <p:cTn id="85" presetID="3" presetClass="exit" presetSubtype="10" fill="hold" grpId="1" nodeType="afterEffect">
                                  <p:stCondLst>
                                    <p:cond delay="0"/>
                                  </p:stCondLst>
                                  <p:childTnLst>
                                    <p:animEffect transition="out" filter="blinds(horizontal)">
                                      <p:cBhvr>
                                        <p:cTn id="86" dur="500"/>
                                        <p:tgtEl>
                                          <p:spTgt spid="344078"/>
                                        </p:tgtEl>
                                      </p:cBhvr>
                                    </p:animEffect>
                                    <p:set>
                                      <p:cBhvr>
                                        <p:cTn id="87" dur="1" fill="hold">
                                          <p:stCondLst>
                                            <p:cond delay="499"/>
                                          </p:stCondLst>
                                        </p:cTn>
                                        <p:tgtEl>
                                          <p:spTgt spid="344078"/>
                                        </p:tgtEl>
                                        <p:attrNameLst>
                                          <p:attrName>style.visibility</p:attrName>
                                        </p:attrNameLst>
                                      </p:cBhvr>
                                      <p:to>
                                        <p:strVal val="hidden"/>
                                      </p:to>
                                    </p:set>
                                  </p:childTnLst>
                                </p:cTn>
                              </p:par>
                            </p:childTnLst>
                          </p:cTn>
                        </p:par>
                        <p:par>
                          <p:cTn id="88" fill="hold">
                            <p:stCondLst>
                              <p:cond delay="19000"/>
                            </p:stCondLst>
                            <p:childTnLst>
                              <p:par>
                                <p:cTn id="89" presetID="3" presetClass="exit" presetSubtype="10" fill="hold" grpId="1" nodeType="afterEffect">
                                  <p:stCondLst>
                                    <p:cond delay="0"/>
                                  </p:stCondLst>
                                  <p:childTnLst>
                                    <p:animEffect transition="out" filter="blinds(horizontal)">
                                      <p:cBhvr>
                                        <p:cTn id="90" dur="500"/>
                                        <p:tgtEl>
                                          <p:spTgt spid="344084"/>
                                        </p:tgtEl>
                                      </p:cBhvr>
                                    </p:animEffect>
                                    <p:set>
                                      <p:cBhvr>
                                        <p:cTn id="91" dur="1" fill="hold">
                                          <p:stCondLst>
                                            <p:cond delay="499"/>
                                          </p:stCondLst>
                                        </p:cTn>
                                        <p:tgtEl>
                                          <p:spTgt spid="344084"/>
                                        </p:tgtEl>
                                        <p:attrNameLst>
                                          <p:attrName>style.visibility</p:attrName>
                                        </p:attrNameLst>
                                      </p:cBhvr>
                                      <p:to>
                                        <p:strVal val="hidden"/>
                                      </p:to>
                                    </p:set>
                                  </p:childTnLst>
                                </p:cTn>
                              </p:par>
                            </p:childTnLst>
                          </p:cTn>
                        </p:par>
                        <p:par>
                          <p:cTn id="92" fill="hold">
                            <p:stCondLst>
                              <p:cond delay="19500"/>
                            </p:stCondLst>
                            <p:childTnLst>
                              <p:par>
                                <p:cTn id="93" presetID="3" presetClass="exit" presetSubtype="10" fill="hold" grpId="1" nodeType="afterEffect">
                                  <p:stCondLst>
                                    <p:cond delay="0"/>
                                  </p:stCondLst>
                                  <p:childTnLst>
                                    <p:animEffect transition="out" filter="blinds(horizontal)">
                                      <p:cBhvr>
                                        <p:cTn id="94" dur="500"/>
                                        <p:tgtEl>
                                          <p:spTgt spid="344077"/>
                                        </p:tgtEl>
                                      </p:cBhvr>
                                    </p:animEffect>
                                    <p:set>
                                      <p:cBhvr>
                                        <p:cTn id="95" dur="1" fill="hold">
                                          <p:stCondLst>
                                            <p:cond delay="499"/>
                                          </p:stCondLst>
                                        </p:cTn>
                                        <p:tgtEl>
                                          <p:spTgt spid="344077"/>
                                        </p:tgtEl>
                                        <p:attrNameLst>
                                          <p:attrName>style.visibility</p:attrName>
                                        </p:attrNameLst>
                                      </p:cBhvr>
                                      <p:to>
                                        <p:strVal val="hidden"/>
                                      </p:to>
                                    </p:set>
                                  </p:childTnLst>
                                </p:cTn>
                              </p:par>
                            </p:childTnLst>
                          </p:cTn>
                        </p:par>
                        <p:par>
                          <p:cTn id="96" fill="hold">
                            <p:stCondLst>
                              <p:cond delay="20000"/>
                            </p:stCondLst>
                            <p:childTnLst>
                              <p:par>
                                <p:cTn id="97" presetID="3" presetClass="exit" presetSubtype="10" fill="hold" grpId="1" nodeType="afterEffect">
                                  <p:stCondLst>
                                    <p:cond delay="0"/>
                                  </p:stCondLst>
                                  <p:childTnLst>
                                    <p:animEffect transition="out" filter="blinds(horizontal)">
                                      <p:cBhvr>
                                        <p:cTn id="98" dur="500"/>
                                        <p:tgtEl>
                                          <p:spTgt spid="344079"/>
                                        </p:tgtEl>
                                      </p:cBhvr>
                                    </p:animEffect>
                                    <p:set>
                                      <p:cBhvr>
                                        <p:cTn id="99" dur="1" fill="hold">
                                          <p:stCondLst>
                                            <p:cond delay="499"/>
                                          </p:stCondLst>
                                        </p:cTn>
                                        <p:tgtEl>
                                          <p:spTgt spid="344079"/>
                                        </p:tgtEl>
                                        <p:attrNameLst>
                                          <p:attrName>style.visibility</p:attrName>
                                        </p:attrNameLst>
                                      </p:cBhvr>
                                      <p:to>
                                        <p:strVal val="hidden"/>
                                      </p:to>
                                    </p:set>
                                  </p:childTnLst>
                                </p:cTn>
                              </p:par>
                            </p:childTnLst>
                          </p:cTn>
                        </p:par>
                        <p:par>
                          <p:cTn id="100" fill="hold">
                            <p:stCondLst>
                              <p:cond delay="20500"/>
                            </p:stCondLst>
                            <p:childTnLst>
                              <p:par>
                                <p:cTn id="101" presetID="3" presetClass="exit" presetSubtype="10" fill="hold" grpId="1" nodeType="afterEffect">
                                  <p:stCondLst>
                                    <p:cond delay="0"/>
                                  </p:stCondLst>
                                  <p:childTnLst>
                                    <p:animEffect transition="out" filter="blinds(horizontal)">
                                      <p:cBhvr>
                                        <p:cTn id="102" dur="500"/>
                                        <p:tgtEl>
                                          <p:spTgt spid="344076"/>
                                        </p:tgtEl>
                                      </p:cBhvr>
                                    </p:animEffect>
                                    <p:set>
                                      <p:cBhvr>
                                        <p:cTn id="103" dur="1" fill="hold">
                                          <p:stCondLst>
                                            <p:cond delay="499"/>
                                          </p:stCondLst>
                                        </p:cTn>
                                        <p:tgtEl>
                                          <p:spTgt spid="344076"/>
                                        </p:tgtEl>
                                        <p:attrNameLst>
                                          <p:attrName>style.visibility</p:attrName>
                                        </p:attrNameLst>
                                      </p:cBhvr>
                                      <p:to>
                                        <p:strVal val="hidden"/>
                                      </p:to>
                                    </p:set>
                                  </p:childTnLst>
                                </p:cTn>
                              </p:par>
                            </p:childTnLst>
                          </p:cTn>
                        </p:par>
                        <p:par>
                          <p:cTn id="104" fill="hold">
                            <p:stCondLst>
                              <p:cond delay="21000"/>
                            </p:stCondLst>
                            <p:childTnLst>
                              <p:par>
                                <p:cTn id="105" presetID="3" presetClass="exit" presetSubtype="10" fill="hold" grpId="1" nodeType="afterEffect">
                                  <p:stCondLst>
                                    <p:cond delay="0"/>
                                  </p:stCondLst>
                                  <p:childTnLst>
                                    <p:animEffect transition="out" filter="blinds(horizontal)">
                                      <p:cBhvr>
                                        <p:cTn id="106" dur="500"/>
                                        <p:tgtEl>
                                          <p:spTgt spid="344087"/>
                                        </p:tgtEl>
                                      </p:cBhvr>
                                    </p:animEffect>
                                    <p:set>
                                      <p:cBhvr>
                                        <p:cTn id="107" dur="1" fill="hold">
                                          <p:stCondLst>
                                            <p:cond delay="499"/>
                                          </p:stCondLst>
                                        </p:cTn>
                                        <p:tgtEl>
                                          <p:spTgt spid="3440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2" grpId="0" animBg="1"/>
      <p:bldP spid="344073" grpId="0" animBg="1"/>
      <p:bldP spid="344074" grpId="0" animBg="1"/>
      <p:bldP spid="344074" grpId="1" animBg="1"/>
      <p:bldP spid="344075" grpId="0" animBg="1"/>
      <p:bldP spid="344075" grpId="1" animBg="1"/>
      <p:bldP spid="344076" grpId="0" animBg="1"/>
      <p:bldP spid="344076" grpId="1" animBg="1"/>
      <p:bldP spid="344077" grpId="0" animBg="1"/>
      <p:bldP spid="344077" grpId="1" animBg="1"/>
      <p:bldP spid="344078" grpId="0" animBg="1"/>
      <p:bldP spid="344078" grpId="1" animBg="1"/>
      <p:bldP spid="344079" grpId="0" animBg="1"/>
      <p:bldP spid="344079" grpId="1" animBg="1"/>
      <p:bldP spid="344080" grpId="0" animBg="1"/>
      <p:bldP spid="344080" grpId="1" animBg="1"/>
      <p:bldP spid="344082" grpId="0" animBg="1"/>
      <p:bldP spid="344082" grpId="1" animBg="1"/>
      <p:bldP spid="344083" grpId="0" animBg="1"/>
      <p:bldP spid="344083" grpId="1" animBg="1"/>
      <p:bldP spid="344084" grpId="0" animBg="1"/>
      <p:bldP spid="344084" grpId="1" animBg="1"/>
      <p:bldP spid="344087" grpId="0" animBg="1"/>
      <p:bldP spid="344087" grpId="1" animBg="1"/>
      <p:bldP spid="344088" grpId="0" animBg="1"/>
      <p:bldP spid="34408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247650" y="76200"/>
            <a:ext cx="9288463" cy="512763"/>
          </a:xfrm>
        </p:spPr>
        <p:txBody>
          <a:bodyPr/>
          <a:lstStyle/>
          <a:p>
            <a:pPr eaLnBrk="1" hangingPunct="1">
              <a:defRPr/>
            </a:pPr>
            <a:r>
              <a:rPr lang="en-US" smtClean="0"/>
              <a:t>Pass By Reference (5 of 5)</a:t>
            </a:r>
          </a:p>
        </p:txBody>
      </p:sp>
      <p:pic>
        <p:nvPicPr>
          <p:cNvPr id="91139" name="Picture 13"/>
          <p:cNvPicPr>
            <a:picLocks noChangeAspect="1" noChangeArrowheads="1"/>
          </p:cNvPicPr>
          <p:nvPr/>
        </p:nvPicPr>
        <p:blipFill>
          <a:blip r:embed="rId2"/>
          <a:srcRect/>
          <a:stretch>
            <a:fillRect/>
          </a:stretch>
        </p:blipFill>
        <p:spPr bwMode="auto">
          <a:xfrm>
            <a:off x="247650" y="1708150"/>
            <a:ext cx="9229725" cy="3516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247650" y="96838"/>
            <a:ext cx="9288463" cy="512762"/>
          </a:xfrm>
        </p:spPr>
        <p:txBody>
          <a:bodyPr/>
          <a:lstStyle/>
          <a:p>
            <a:pPr eaLnBrk="1" hangingPunct="1">
              <a:defRPr/>
            </a:pPr>
            <a:r>
              <a:rPr lang="en-US" smtClean="0"/>
              <a:t>Difference between pass by value and </a:t>
            </a:r>
            <a:br>
              <a:rPr lang="en-US" smtClean="0"/>
            </a:br>
            <a:r>
              <a:rPr lang="en-US" smtClean="0"/>
              <a:t>pass by reference</a:t>
            </a:r>
          </a:p>
        </p:txBody>
      </p:sp>
      <p:graphicFrame>
        <p:nvGraphicFramePr>
          <p:cNvPr id="86038" name="Group 22"/>
          <p:cNvGraphicFramePr>
            <a:graphicFrameLocks noGrp="1"/>
          </p:cNvGraphicFramePr>
          <p:nvPr/>
        </p:nvGraphicFramePr>
        <p:xfrm>
          <a:off x="381000" y="1219200"/>
          <a:ext cx="9163050" cy="3751263"/>
        </p:xfrm>
        <a:graphic>
          <a:graphicData uri="http://schemas.openxmlformats.org/drawingml/2006/table">
            <a:tbl>
              <a:tblPr/>
              <a:tblGrid>
                <a:gridCol w="4127500"/>
                <a:gridCol w="5035550"/>
              </a:tblGrid>
              <a:tr h="458788">
                <a:tc>
                  <a:txBody>
                    <a:bodyPr/>
                    <a:lstStyle/>
                    <a:p>
                      <a:pPr marL="342900" marR="0" lvl="0" indent="-342900" algn="ctr"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1" i="0" u="none" strike="noStrike" cap="none" normalizeH="0" baseline="0" dirty="0" smtClean="0">
                          <a:ln>
                            <a:noFill/>
                          </a:ln>
                          <a:solidFill>
                            <a:srgbClr val="FFFFFF"/>
                          </a:solidFill>
                          <a:effectLst/>
                          <a:latin typeface="Arial" charset="0"/>
                          <a:cs typeface="Times New Roman" pitchFamily="18" charset="0"/>
                        </a:rPr>
                        <a:t>Pass by value</a:t>
                      </a:r>
                      <a:endParaRPr kumimoji="0" lang="en-US" sz="18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0080"/>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1" i="0" u="none" strike="noStrike" cap="none" normalizeH="0" baseline="0" smtClean="0">
                          <a:ln>
                            <a:noFill/>
                          </a:ln>
                          <a:solidFill>
                            <a:srgbClr val="FFFFFF"/>
                          </a:solidFill>
                          <a:effectLst/>
                          <a:latin typeface="Arial" charset="0"/>
                          <a:cs typeface="Times New Roman" pitchFamily="18" charset="0"/>
                        </a:rPr>
                        <a:t>Pass by reference</a:t>
                      </a: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0080"/>
                    </a:solidFill>
                  </a:tcPr>
                </a:tc>
              </a:tr>
              <a:tr h="1463675">
                <a:tc>
                  <a:txBody>
                    <a:bodyPr/>
                    <a:lstStyle/>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Consumes more memory space </a:t>
                      </a:r>
                    </a:p>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because formal parameter  </a:t>
                      </a:r>
                    </a:p>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also occupies memory space. </a:t>
                      </a: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Consumes less memory space.</a:t>
                      </a:r>
                    </a:p>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Because irrespective of the actual </a:t>
                      </a:r>
                    </a:p>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arguments data type, each pointer occupies</a:t>
                      </a:r>
                    </a:p>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only 4 bytes.</a:t>
                      </a: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r>
              <a:tr h="909638">
                <a:tc>
                  <a:txBody>
                    <a:bodyPr/>
                    <a:lstStyle/>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Takes more time for execution, </a:t>
                      </a:r>
                    </a:p>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because the values are copied</a:t>
                      </a:r>
                      <a:endParaRPr kumimoji="0" lang="en-US" sz="1800" b="0" i="0" u="none" strike="noStrike" cap="none" normalizeH="0" baseline="0" smtClean="0">
                        <a:ln>
                          <a:noFill/>
                        </a:ln>
                        <a:solidFill>
                          <a:srgbClr val="000000"/>
                        </a:solidFill>
                        <a:effectLst/>
                        <a:latin typeface="Arial" charset="0"/>
                      </a:endParaRPr>
                    </a:p>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Takes less time because no values are </a:t>
                      </a:r>
                    </a:p>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cs typeface="Times New Roman" pitchFamily="18" charset="0"/>
                        </a:rPr>
                        <a:t>copied</a:t>
                      </a:r>
                      <a:endParaRPr kumimoji="0" lang="en-US" sz="1800" b="0" i="0" u="none" strike="noStrike" cap="none" normalizeH="0" baseline="0" smtClean="0">
                        <a:ln>
                          <a:noFill/>
                        </a:ln>
                        <a:solidFill>
                          <a:srgbClr val="000000"/>
                        </a:solidFill>
                        <a:effectLst/>
                        <a:latin typeface="Arial" charset="0"/>
                      </a:endParaRPr>
                    </a:p>
                    <a:p>
                      <a:pPr marL="342900" marR="0" lvl="0" indent="-342900" algn="l" defTabSz="914400" rtl="0" eaLnBrk="1" fontAlgn="base" latinLnBrk="0" hangingPunct="1">
                        <a:lnSpc>
                          <a:spcPct val="100000"/>
                        </a:lnSpc>
                        <a:spcBef>
                          <a:spcPct val="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r>
              <a:tr h="909638">
                <a:tc>
                  <a:txBody>
                    <a:bodyPr/>
                    <a:lstStyle/>
                    <a:p>
                      <a:pPr marL="11113" marR="0" lvl="0" indent="-11113" algn="l"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0000"/>
                          </a:solidFill>
                          <a:effectLst/>
                          <a:latin typeface="Arial" charset="0"/>
                        </a:rPr>
                        <a:t>Useful for functions which take few fundamental datatypes as parameter </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60325" marR="0" lvl="0" indent="-11113" algn="l" defTabSz="914400" rtl="0" eaLnBrk="1" fontAlgn="base" latinLnBrk="0" hangingPunct="1">
                        <a:lnSpc>
                          <a:spcPct val="100000"/>
                        </a:lnSpc>
                        <a:spcBef>
                          <a:spcPct val="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rgbClr val="000000"/>
                          </a:solidFill>
                          <a:effectLst/>
                          <a:latin typeface="Arial" charset="0"/>
                        </a:rPr>
                        <a:t>Useful when the </a:t>
                      </a:r>
                      <a:r>
                        <a:rPr kumimoji="0" lang="en-US" sz="1800" b="0" i="0" u="none" strike="noStrike" cap="none" normalizeH="0" baseline="0" dirty="0" err="1" smtClean="0">
                          <a:ln>
                            <a:noFill/>
                          </a:ln>
                          <a:solidFill>
                            <a:srgbClr val="000000"/>
                          </a:solidFill>
                          <a:effectLst/>
                          <a:latin typeface="Arial" charset="0"/>
                        </a:rPr>
                        <a:t>datatypes</a:t>
                      </a:r>
                      <a:r>
                        <a:rPr kumimoji="0" lang="en-US" sz="1800" b="0" i="0" u="none" strike="noStrike" cap="none" normalizeH="0" baseline="0" dirty="0" smtClean="0">
                          <a:ln>
                            <a:noFill/>
                          </a:ln>
                          <a:solidFill>
                            <a:srgbClr val="000000"/>
                          </a:solidFill>
                          <a:effectLst/>
                          <a:latin typeface="Arial" charset="0"/>
                        </a:rPr>
                        <a:t> are user defined and of large size and the number of parameters are more </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247650" y="152400"/>
            <a:ext cx="9288463" cy="512763"/>
          </a:xfrm>
        </p:spPr>
        <p:txBody>
          <a:bodyPr/>
          <a:lstStyle/>
          <a:p>
            <a:pPr eaLnBrk="1" hangingPunct="1">
              <a:defRPr/>
            </a:pPr>
            <a:r>
              <a:rPr lang="en-US" smtClean="0"/>
              <a:t>Passing array elements to a function –</a:t>
            </a:r>
            <a:br>
              <a:rPr lang="en-US" smtClean="0"/>
            </a:br>
            <a:r>
              <a:rPr lang="en-US" smtClean="0"/>
              <a:t>Pass by value</a:t>
            </a:r>
          </a:p>
        </p:txBody>
      </p:sp>
      <p:sp>
        <p:nvSpPr>
          <p:cNvPr id="93187" name="Text Box 4"/>
          <p:cNvSpPr txBox="1">
            <a:spLocks noChangeArrowheads="1"/>
          </p:cNvSpPr>
          <p:nvPr/>
        </p:nvSpPr>
        <p:spPr bwMode="auto">
          <a:xfrm>
            <a:off x="6273800" y="4038600"/>
            <a:ext cx="742950" cy="366713"/>
          </a:xfrm>
          <a:prstGeom prst="rect">
            <a:avLst/>
          </a:prstGeom>
          <a:noFill/>
          <a:ln w="12700">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endParaRPr lang="en-US" sz="1800"/>
          </a:p>
        </p:txBody>
      </p:sp>
      <p:sp>
        <p:nvSpPr>
          <p:cNvPr id="93188" name="Text Box 5"/>
          <p:cNvSpPr txBox="1">
            <a:spLocks noChangeArrowheads="1"/>
          </p:cNvSpPr>
          <p:nvPr/>
        </p:nvSpPr>
        <p:spPr bwMode="auto">
          <a:xfrm>
            <a:off x="6191250" y="3962400"/>
            <a:ext cx="495300" cy="366713"/>
          </a:xfrm>
          <a:prstGeom prst="rect">
            <a:avLst/>
          </a:prstGeom>
          <a:noFill/>
          <a:ln w="12700">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endParaRPr lang="en-US" sz="1800"/>
          </a:p>
        </p:txBody>
      </p:sp>
      <p:sp>
        <p:nvSpPr>
          <p:cNvPr id="93189" name="Rectangle 15"/>
          <p:cNvSpPr>
            <a:spLocks noChangeArrowheads="1"/>
          </p:cNvSpPr>
          <p:nvPr/>
        </p:nvSpPr>
        <p:spPr bwMode="auto">
          <a:xfrm>
            <a:off x="247650" y="1219200"/>
            <a:ext cx="9163050" cy="5029200"/>
          </a:xfrm>
          <a:prstGeom prst="rect">
            <a:avLst/>
          </a:prstGeom>
          <a:solidFill>
            <a:srgbClr val="AFAFAF">
              <a:alpha val="20000"/>
            </a:srgbClr>
          </a:solidFill>
          <a:ln w="12700">
            <a:solidFill>
              <a:schemeClr val="tx1"/>
            </a:solidFill>
            <a:miter lim="800000"/>
            <a:headEnd/>
            <a:tailEnd/>
          </a:ln>
        </p:spPr>
        <p:txBody>
          <a:bodyPr lIns="0" tIns="0"/>
          <a:lstStyle/>
          <a:p>
            <a:pPr marL="742950" lvl="1" indent="-285750">
              <a:spcBef>
                <a:spcPct val="20000"/>
              </a:spcBef>
              <a:buClr>
                <a:srgbClr val="003366"/>
              </a:buClr>
              <a:buFont typeface="Wingdings" pitchFamily="2" charset="2"/>
              <a:buNone/>
            </a:pPr>
            <a:r>
              <a:rPr lang="en-US" sz="1800">
                <a:solidFill>
                  <a:srgbClr val="000000"/>
                </a:solidFill>
                <a:latin typeface="Courier New" pitchFamily="49" charset="0"/>
              </a:rPr>
              <a:t>void fnDisplay(int iMarks);</a:t>
            </a:r>
          </a:p>
          <a:p>
            <a:pPr marL="742950" lvl="1" indent="-285750">
              <a:spcBef>
                <a:spcPct val="20000"/>
              </a:spcBef>
              <a:buClr>
                <a:srgbClr val="003366"/>
              </a:buClr>
              <a:buFont typeface="Wingdings" pitchFamily="2" charset="2"/>
              <a:buNone/>
            </a:pPr>
            <a:r>
              <a:rPr lang="en-US" sz="1800">
                <a:solidFill>
                  <a:srgbClr val="000000"/>
                </a:solidFill>
                <a:latin typeface="Courier New" pitchFamily="49" charset="0"/>
              </a:rPr>
              <a:t>int main(int argc, char **argv) {</a:t>
            </a:r>
          </a:p>
          <a:p>
            <a:pPr marL="742950" lvl="1" indent="-285750">
              <a:spcBef>
                <a:spcPct val="20000"/>
              </a:spcBef>
              <a:buClr>
                <a:srgbClr val="003366"/>
              </a:buClr>
              <a:buFont typeface="Wingdings" pitchFamily="2" charset="2"/>
              <a:buNone/>
            </a:pPr>
            <a:r>
              <a:rPr lang="en-US" sz="1800">
                <a:solidFill>
                  <a:srgbClr val="000000"/>
                </a:solidFill>
                <a:latin typeface="Courier New" pitchFamily="49" charset="0"/>
              </a:rPr>
              <a:t>	int iIndex;</a:t>
            </a:r>
          </a:p>
          <a:p>
            <a:pPr marL="742950" lvl="1" indent="-285750">
              <a:spcBef>
                <a:spcPct val="20000"/>
              </a:spcBef>
              <a:buClr>
                <a:srgbClr val="003366"/>
              </a:buClr>
              <a:buFont typeface="Wingdings" pitchFamily="2" charset="2"/>
              <a:buNone/>
            </a:pPr>
            <a:r>
              <a:rPr lang="en-US" sz="1800">
                <a:solidFill>
                  <a:srgbClr val="000000"/>
                </a:solidFill>
                <a:latin typeface="Courier New" pitchFamily="49" charset="0"/>
              </a:rPr>
              <a:t>	int aiMarks[] = {55,65};</a:t>
            </a:r>
          </a:p>
          <a:p>
            <a:pPr marL="742950" lvl="1" indent="-285750">
              <a:spcBef>
                <a:spcPct val="20000"/>
              </a:spcBef>
              <a:buClr>
                <a:srgbClr val="003366"/>
              </a:buClr>
              <a:buFont typeface="Wingdings" pitchFamily="2" charset="2"/>
              <a:buNone/>
            </a:pPr>
            <a:endParaRPr lang="en-US" sz="1800">
              <a:solidFill>
                <a:srgbClr val="000000"/>
              </a:solidFill>
              <a:latin typeface="Courier New" pitchFamily="49" charset="0"/>
            </a:endParaRPr>
          </a:p>
          <a:p>
            <a:pPr marL="742950" lvl="1" indent="-285750">
              <a:spcBef>
                <a:spcPct val="20000"/>
              </a:spcBef>
              <a:buClr>
                <a:srgbClr val="003366"/>
              </a:buClr>
              <a:buFont typeface="Wingdings" pitchFamily="2" charset="2"/>
              <a:buNone/>
            </a:pPr>
            <a:r>
              <a:rPr lang="en-US" sz="1800">
                <a:solidFill>
                  <a:srgbClr val="000000"/>
                </a:solidFill>
                <a:latin typeface="Courier New" pitchFamily="49" charset="0"/>
              </a:rPr>
              <a:t>	for(iIndex=0;iIndex&lt;=1;iIndex++) {</a:t>
            </a:r>
          </a:p>
          <a:p>
            <a:pPr marL="742950" lvl="1" indent="-285750">
              <a:spcBef>
                <a:spcPct val="20000"/>
              </a:spcBef>
              <a:buClr>
                <a:srgbClr val="003366"/>
              </a:buClr>
              <a:buFont typeface="Wingdings" pitchFamily="2" charset="2"/>
              <a:buNone/>
            </a:pPr>
            <a:r>
              <a:rPr lang="en-US" sz="1800">
                <a:solidFill>
                  <a:srgbClr val="000000"/>
                </a:solidFill>
                <a:latin typeface="Courier New" pitchFamily="49" charset="0"/>
              </a:rPr>
              <a:t>	</a:t>
            </a:r>
            <a:r>
              <a:rPr lang="en-US" sz="1800">
                <a:solidFill>
                  <a:srgbClr val="008000"/>
                </a:solidFill>
                <a:latin typeface="Courier New" pitchFamily="49" charset="0"/>
              </a:rPr>
              <a:t>	/* Call the function and send the individual elements  </a:t>
            </a:r>
          </a:p>
          <a:p>
            <a:pPr marL="742950" lvl="1" indent="-285750">
              <a:spcBef>
                <a:spcPct val="20000"/>
              </a:spcBef>
              <a:buClr>
                <a:srgbClr val="003366"/>
              </a:buClr>
              <a:buFont typeface="Wingdings" pitchFamily="2" charset="2"/>
              <a:buNone/>
            </a:pPr>
            <a:r>
              <a:rPr lang="en-US" sz="1800">
                <a:solidFill>
                  <a:srgbClr val="008000"/>
                </a:solidFill>
                <a:latin typeface="Courier New" pitchFamily="49" charset="0"/>
              </a:rPr>
              <a:t>       of the array using pass by value */</a:t>
            </a:r>
          </a:p>
          <a:p>
            <a:pPr marL="342900" indent="-342900">
              <a:spcBef>
                <a:spcPct val="20000"/>
              </a:spcBef>
              <a:buClr>
                <a:srgbClr val="003366"/>
              </a:buClr>
              <a:buFont typeface="Wingdings" pitchFamily="2" charset="2"/>
              <a:buNone/>
            </a:pPr>
            <a:r>
              <a:rPr lang="en-US" sz="1800">
                <a:solidFill>
                  <a:srgbClr val="000000"/>
                </a:solidFill>
                <a:latin typeface="Courier New" pitchFamily="49" charset="0"/>
              </a:rPr>
              <a:t>    	</a:t>
            </a:r>
            <a:r>
              <a:rPr lang="en-US" sz="1800">
                <a:solidFill>
                  <a:schemeClr val="accent2"/>
                </a:solidFill>
                <a:latin typeface="Courier New" pitchFamily="49" charset="0"/>
              </a:rPr>
              <a:t>fnDisplay( aiMarks[iIndex] );</a:t>
            </a:r>
          </a:p>
          <a:p>
            <a:pPr marL="742950" lvl="1" indent="-285750">
              <a:spcBef>
                <a:spcPct val="20000"/>
              </a:spcBef>
              <a:buClr>
                <a:srgbClr val="003366"/>
              </a:buClr>
              <a:buFont typeface="Wingdings" pitchFamily="2" charset="2"/>
              <a:buNone/>
            </a:pPr>
            <a:r>
              <a:rPr lang="en-US" sz="1800">
                <a:solidFill>
                  <a:srgbClr val="000000"/>
                </a:solidFill>
                <a:latin typeface="Courier New" pitchFamily="49" charset="0"/>
              </a:rPr>
              <a:t>  }</a:t>
            </a:r>
          </a:p>
          <a:p>
            <a:pPr marL="742950" lvl="1" indent="-285750">
              <a:spcBef>
                <a:spcPct val="20000"/>
              </a:spcBef>
              <a:buClr>
                <a:srgbClr val="003366"/>
              </a:buClr>
              <a:buFont typeface="Wingdings" pitchFamily="2" charset="2"/>
              <a:buNone/>
            </a:pPr>
            <a:r>
              <a:rPr lang="en-US" sz="1800">
                <a:solidFill>
                  <a:srgbClr val="000000"/>
                </a:solidFill>
                <a:latin typeface="Courier New" pitchFamily="49" charset="0"/>
              </a:rPr>
              <a:t>	return 0;</a:t>
            </a:r>
          </a:p>
          <a:p>
            <a:pPr marL="742950" lvl="1" indent="-285750">
              <a:spcBef>
                <a:spcPct val="20000"/>
              </a:spcBef>
              <a:buClr>
                <a:srgbClr val="003366"/>
              </a:buClr>
              <a:buFont typeface="Wingdings" pitchFamily="2" charset="2"/>
              <a:buNone/>
            </a:pPr>
            <a:r>
              <a:rPr lang="en-US" sz="1800">
                <a:solidFill>
                  <a:srgbClr val="000000"/>
                </a:solidFill>
                <a:latin typeface="Courier New" pitchFamily="49" charset="0"/>
              </a:rPr>
              <a:t>}</a:t>
            </a:r>
          </a:p>
          <a:p>
            <a:pPr marL="742950" lvl="1" indent="-285750">
              <a:spcBef>
                <a:spcPct val="20000"/>
              </a:spcBef>
              <a:buClr>
                <a:srgbClr val="003366"/>
              </a:buClr>
              <a:buFont typeface="Wingdings" pitchFamily="2" charset="2"/>
              <a:buNone/>
            </a:pPr>
            <a:r>
              <a:rPr lang="en-US" sz="1800">
                <a:solidFill>
                  <a:schemeClr val="accent2"/>
                </a:solidFill>
                <a:latin typeface="Courier New" pitchFamily="49" charset="0"/>
              </a:rPr>
              <a:t>void fnDisplay ( int iMarks)</a:t>
            </a:r>
            <a:r>
              <a:rPr lang="en-US" sz="1800">
                <a:solidFill>
                  <a:srgbClr val="000000"/>
                </a:solidFill>
                <a:latin typeface="Courier New" pitchFamily="49" charset="0"/>
              </a:rPr>
              <a:t> {</a:t>
            </a:r>
          </a:p>
          <a:p>
            <a:pPr marL="742950" lvl="1" indent="-285750">
              <a:spcBef>
                <a:spcPct val="20000"/>
              </a:spcBef>
              <a:buClr>
                <a:srgbClr val="003366"/>
              </a:buClr>
              <a:buFont typeface="Wingdings" pitchFamily="2" charset="2"/>
              <a:buNone/>
            </a:pPr>
            <a:r>
              <a:rPr lang="en-US" sz="1800">
                <a:solidFill>
                  <a:srgbClr val="000000"/>
                </a:solidFill>
                <a:latin typeface="Courier New" pitchFamily="49" charset="0"/>
              </a:rPr>
              <a:t>	printf( “%d” , iMarks);</a:t>
            </a:r>
          </a:p>
          <a:p>
            <a:pPr marL="742950" lvl="1" indent="-285750">
              <a:spcBef>
                <a:spcPct val="20000"/>
              </a:spcBef>
              <a:buClr>
                <a:srgbClr val="003366"/>
              </a:buClr>
              <a:buFont typeface="Wingdings" pitchFamily="2" charset="2"/>
              <a:buNone/>
            </a:pPr>
            <a:r>
              <a:rPr lang="en-US" sz="180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247650" y="152400"/>
            <a:ext cx="9288463" cy="512763"/>
          </a:xfrm>
        </p:spPr>
        <p:txBody>
          <a:bodyPr/>
          <a:lstStyle/>
          <a:p>
            <a:pPr eaLnBrk="1" hangingPunct="1">
              <a:defRPr/>
            </a:pPr>
            <a:r>
              <a:rPr lang="en-US" smtClean="0"/>
              <a:t>Passing arrays to a function-Pass by </a:t>
            </a:r>
            <a:br>
              <a:rPr lang="en-US" smtClean="0"/>
            </a:br>
            <a:r>
              <a:rPr lang="en-US" smtClean="0"/>
              <a:t>reference (1 of 2)</a:t>
            </a:r>
          </a:p>
        </p:txBody>
      </p:sp>
      <p:sp>
        <p:nvSpPr>
          <p:cNvPr id="94211" name="Rectangle 3"/>
          <p:cNvSpPr>
            <a:spLocks noGrp="1" noChangeArrowheads="1"/>
          </p:cNvSpPr>
          <p:nvPr>
            <p:ph type="body" idx="1"/>
          </p:nvPr>
        </p:nvSpPr>
        <p:spPr>
          <a:xfrm>
            <a:off x="330200" y="838200"/>
            <a:ext cx="9245600" cy="5356225"/>
          </a:xfrm>
        </p:spPr>
        <p:txBody>
          <a:bodyPr/>
          <a:lstStyle/>
          <a:p>
            <a:pPr eaLnBrk="1" hangingPunct="1"/>
            <a:endParaRPr lang="en-US" smtClean="0"/>
          </a:p>
          <a:p>
            <a:pPr eaLnBrk="1" hangingPunct="1"/>
            <a:endParaRPr lang="en-US" smtClean="0"/>
          </a:p>
          <a:p>
            <a:pPr eaLnBrk="1" hangingPunct="1"/>
            <a:r>
              <a:rPr lang="en-US" smtClean="0"/>
              <a:t>While passing a whole array to a function, base address of 0</a:t>
            </a:r>
            <a:r>
              <a:rPr lang="en-US" baseline="30000" smtClean="0"/>
              <a:t>th</a:t>
            </a:r>
            <a:r>
              <a:rPr lang="en-US" smtClean="0"/>
              <a:t> element gets passed</a:t>
            </a:r>
          </a:p>
          <a:p>
            <a:pPr eaLnBrk="1" hangingPunct="1">
              <a:buFont typeface="Wingdings" pitchFamily="2" charset="2"/>
              <a:buNone/>
            </a:pPr>
            <a:endParaRPr lang="en-US" smtClean="0"/>
          </a:p>
          <a:p>
            <a:pPr eaLnBrk="1" hangingPunct="1"/>
            <a:r>
              <a:rPr lang="en-US" smtClean="0"/>
              <a:t>Any changes made to the array by the called function are reflected back into the original array in calling function</a:t>
            </a:r>
            <a:endParaRPr lang="en-US" sz="2400" b="1" smtClean="0"/>
          </a:p>
          <a:p>
            <a:pPr eaLnBrk="1" hangingPunct="1">
              <a:buFont typeface="Wingdings" pitchFamily="2" charset="2"/>
              <a:buNone/>
            </a:pPr>
            <a:endParaRPr lang="en-US" sz="1000" b="1" smtClean="0">
              <a:solidFill>
                <a:srgbClr val="008000"/>
              </a:solidFill>
              <a:latin typeface="Courier New" pitchFamily="49" charset="0"/>
            </a:endParaRPr>
          </a:p>
          <a:p>
            <a:pPr eaLnBrk="1" hangingPunct="1">
              <a:buFont typeface="Wingdings" pitchFamily="2" charset="2"/>
              <a:buNone/>
            </a:pPr>
            <a:r>
              <a:rPr lang="en-US" b="1" smtClean="0">
                <a:solidFill>
                  <a:srgbClr val="008000"/>
                </a:solidFill>
                <a:latin typeface="Courier New" pitchFamily="49" charset="0"/>
              </a:rPr>
              <a:t>	</a:t>
            </a:r>
            <a:endParaRPr lang="en-US" sz="2400" b="1" smtClean="0">
              <a:solidFill>
                <a:srgbClr val="008000"/>
              </a:solidFill>
              <a:latin typeface="Courier New" pitchFamily="49" charset="0"/>
            </a:endParaRPr>
          </a:p>
        </p:txBody>
      </p:sp>
      <p:sp>
        <p:nvSpPr>
          <p:cNvPr id="94212" name="Text Box 4"/>
          <p:cNvSpPr txBox="1">
            <a:spLocks noChangeArrowheads="1"/>
          </p:cNvSpPr>
          <p:nvPr/>
        </p:nvSpPr>
        <p:spPr bwMode="auto">
          <a:xfrm>
            <a:off x="6273800" y="4038600"/>
            <a:ext cx="742950" cy="366713"/>
          </a:xfrm>
          <a:prstGeom prst="rect">
            <a:avLst/>
          </a:prstGeom>
          <a:noFill/>
          <a:ln w="12700">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endParaRPr lang="en-US" sz="1800"/>
          </a:p>
        </p:txBody>
      </p:sp>
      <p:sp>
        <p:nvSpPr>
          <p:cNvPr id="94213" name="Text Box 5"/>
          <p:cNvSpPr txBox="1">
            <a:spLocks noChangeArrowheads="1"/>
          </p:cNvSpPr>
          <p:nvPr/>
        </p:nvSpPr>
        <p:spPr bwMode="auto">
          <a:xfrm>
            <a:off x="6191250" y="3962400"/>
            <a:ext cx="495300" cy="366713"/>
          </a:xfrm>
          <a:prstGeom prst="rect">
            <a:avLst/>
          </a:prstGeom>
          <a:noFill/>
          <a:ln w="12700">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endParaRPr lang="en-US" sz="18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247650" y="96838"/>
            <a:ext cx="9288463" cy="512762"/>
          </a:xfrm>
        </p:spPr>
        <p:txBody>
          <a:bodyPr/>
          <a:lstStyle/>
          <a:p>
            <a:pPr eaLnBrk="1" hangingPunct="1">
              <a:defRPr/>
            </a:pPr>
            <a:r>
              <a:rPr lang="en-US" smtClean="0"/>
              <a:t>Passing arrays to a function-Pass by </a:t>
            </a:r>
            <a:br>
              <a:rPr lang="en-US" smtClean="0"/>
            </a:br>
            <a:r>
              <a:rPr lang="en-US" smtClean="0"/>
              <a:t>reference (2 of 2)</a:t>
            </a:r>
          </a:p>
        </p:txBody>
      </p:sp>
      <p:sp>
        <p:nvSpPr>
          <p:cNvPr id="95235" name="Text Box 4"/>
          <p:cNvSpPr txBox="1">
            <a:spLocks noChangeArrowheads="1"/>
          </p:cNvSpPr>
          <p:nvPr/>
        </p:nvSpPr>
        <p:spPr bwMode="auto">
          <a:xfrm>
            <a:off x="6273800" y="4038600"/>
            <a:ext cx="742950" cy="366713"/>
          </a:xfrm>
          <a:prstGeom prst="rect">
            <a:avLst/>
          </a:prstGeom>
          <a:noFill/>
          <a:ln w="12700">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endParaRPr lang="en-US" sz="1800"/>
          </a:p>
        </p:txBody>
      </p:sp>
      <p:sp>
        <p:nvSpPr>
          <p:cNvPr id="95236" name="Text Box 5"/>
          <p:cNvSpPr txBox="1">
            <a:spLocks noChangeArrowheads="1"/>
          </p:cNvSpPr>
          <p:nvPr/>
        </p:nvSpPr>
        <p:spPr bwMode="auto">
          <a:xfrm>
            <a:off x="6191250" y="3962400"/>
            <a:ext cx="495300" cy="366713"/>
          </a:xfrm>
          <a:prstGeom prst="rect">
            <a:avLst/>
          </a:prstGeom>
          <a:noFill/>
          <a:ln w="12700">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endParaRPr lang="en-US" sz="1800"/>
          </a:p>
        </p:txBody>
      </p:sp>
      <p:sp>
        <p:nvSpPr>
          <p:cNvPr id="95237" name="Rectangle 6"/>
          <p:cNvSpPr>
            <a:spLocks noChangeArrowheads="1"/>
          </p:cNvSpPr>
          <p:nvPr/>
        </p:nvSpPr>
        <p:spPr bwMode="auto">
          <a:xfrm>
            <a:off x="330200" y="1143000"/>
            <a:ext cx="9328150" cy="5105400"/>
          </a:xfrm>
          <a:prstGeom prst="rect">
            <a:avLst/>
          </a:prstGeom>
          <a:solidFill>
            <a:srgbClr val="AFAFAF">
              <a:alpha val="20000"/>
            </a:srgbClr>
          </a:solidFill>
          <a:ln w="12700">
            <a:solidFill>
              <a:schemeClr val="tx1"/>
            </a:solidFill>
            <a:miter lim="800000"/>
            <a:headEnd/>
            <a:tailEnd/>
          </a:ln>
        </p:spPr>
        <p:txBody>
          <a:bodyPr lIns="0" tIns="0"/>
          <a:lstStyle/>
          <a:p>
            <a:pPr marL="342900" indent="-342900">
              <a:spcBef>
                <a:spcPct val="20000"/>
              </a:spcBef>
              <a:buClr>
                <a:srgbClr val="003366"/>
              </a:buClr>
              <a:buFont typeface="Wingdings" pitchFamily="2" charset="2"/>
              <a:buNone/>
            </a:pPr>
            <a:r>
              <a:rPr lang="en-US" sz="1800">
                <a:solidFill>
                  <a:srgbClr val="008000"/>
                </a:solidFill>
                <a:latin typeface="Courier New" pitchFamily="49" charset="0"/>
              </a:rPr>
              <a:t>/* Function Prototype */</a:t>
            </a:r>
            <a:r>
              <a:rPr lang="en-US" sz="1800">
                <a:solidFill>
                  <a:srgbClr val="0000FF"/>
                </a:solidFill>
                <a:latin typeface="Courier New" pitchFamily="49" charset="0"/>
              </a:rPr>
              <a:t> </a:t>
            </a:r>
            <a:endParaRPr lang="en-US" sz="1800">
              <a:solidFill>
                <a:srgbClr val="000000"/>
              </a:solidFill>
              <a:latin typeface="Courier New" pitchFamily="49" charset="0"/>
            </a:endParaRPr>
          </a:p>
          <a:p>
            <a:pPr marL="342900" indent="-342900">
              <a:spcBef>
                <a:spcPct val="20000"/>
              </a:spcBef>
              <a:buClr>
                <a:srgbClr val="003366"/>
              </a:buClr>
              <a:buFont typeface="Wingdings" pitchFamily="2" charset="2"/>
              <a:buNone/>
            </a:pPr>
            <a:r>
              <a:rPr lang="en-US" sz="1800">
                <a:solidFill>
                  <a:srgbClr val="000000"/>
                </a:solidFill>
                <a:latin typeface="Courier New" pitchFamily="49" charset="0"/>
              </a:rPr>
              <a:t>  </a:t>
            </a:r>
            <a:r>
              <a:rPr lang="en-US" sz="1800">
                <a:solidFill>
                  <a:schemeClr val="accent2"/>
                </a:solidFill>
                <a:latin typeface="Courier New" pitchFamily="49" charset="0"/>
              </a:rPr>
              <a:t>void fnFindSq ( int aiSqNum[], int iMax);</a:t>
            </a:r>
            <a:r>
              <a:rPr lang="en-US" sz="1800">
                <a:solidFill>
                  <a:srgbClr val="000000"/>
                </a:solidFill>
                <a:latin typeface="Courier New" pitchFamily="49" charset="0"/>
              </a:rPr>
              <a:t> </a:t>
            </a:r>
          </a:p>
          <a:p>
            <a:pPr marL="342900" indent="-342900">
              <a:spcBef>
                <a:spcPct val="20000"/>
              </a:spcBef>
              <a:buClr>
                <a:srgbClr val="003366"/>
              </a:buClr>
              <a:buFont typeface="Wingdings" pitchFamily="2" charset="2"/>
              <a:buNone/>
            </a:pPr>
            <a:r>
              <a:rPr lang="en-US" sz="1800">
                <a:solidFill>
                  <a:srgbClr val="000000"/>
                </a:solidFill>
                <a:latin typeface="Courier New" pitchFamily="49" charset="0"/>
              </a:rPr>
              <a:t>  int main(int argc, char **argv) {</a:t>
            </a:r>
          </a:p>
          <a:p>
            <a:pPr marL="342900" indent="-342900">
              <a:spcBef>
                <a:spcPct val="20000"/>
              </a:spcBef>
              <a:buClr>
                <a:srgbClr val="003366"/>
              </a:buClr>
              <a:buFont typeface="Wingdings" pitchFamily="2" charset="2"/>
              <a:buNone/>
            </a:pPr>
            <a:r>
              <a:rPr lang="en-US" sz="1800">
                <a:solidFill>
                  <a:srgbClr val="000000"/>
                </a:solidFill>
                <a:latin typeface="Courier New" pitchFamily="49" charset="0"/>
              </a:rPr>
              <a:t>		int iIndex;</a:t>
            </a:r>
          </a:p>
          <a:p>
            <a:pPr marL="342900" indent="-342900">
              <a:spcBef>
                <a:spcPct val="20000"/>
              </a:spcBef>
              <a:buClr>
                <a:srgbClr val="003366"/>
              </a:buClr>
              <a:buFont typeface="Wingdings" pitchFamily="2" charset="2"/>
              <a:buNone/>
            </a:pPr>
            <a:r>
              <a:rPr lang="en-US" sz="1800">
                <a:solidFill>
                  <a:srgbClr val="000000"/>
                </a:solidFill>
                <a:latin typeface="Courier New" pitchFamily="49" charset="0"/>
              </a:rPr>
              <a:t>		int aiNum[] = {5,6,10};</a:t>
            </a:r>
          </a:p>
          <a:p>
            <a:pPr marL="342900" indent="-342900">
              <a:spcBef>
                <a:spcPct val="20000"/>
              </a:spcBef>
              <a:buClr>
                <a:srgbClr val="003366"/>
              </a:buClr>
              <a:buFont typeface="Wingdings" pitchFamily="2" charset="2"/>
              <a:buNone/>
            </a:pPr>
            <a:r>
              <a:rPr lang="en-US" sz="1800">
                <a:solidFill>
                  <a:srgbClr val="000000"/>
                </a:solidFill>
                <a:latin typeface="Courier New" pitchFamily="49" charset="0"/>
              </a:rPr>
              <a:t>		 </a:t>
            </a:r>
            <a:r>
              <a:rPr lang="en-US" sz="1800">
                <a:solidFill>
                  <a:srgbClr val="008000"/>
                </a:solidFill>
                <a:latin typeface="Courier New" pitchFamily="49" charset="0"/>
              </a:rPr>
              <a:t>/* Function Call */</a:t>
            </a:r>
            <a:r>
              <a:rPr lang="en-US" sz="1800">
                <a:solidFill>
                  <a:srgbClr val="0000FF"/>
                </a:solidFill>
                <a:latin typeface="Courier New" pitchFamily="49" charset="0"/>
              </a:rPr>
              <a:t> </a:t>
            </a:r>
          </a:p>
          <a:p>
            <a:pPr marL="342900" indent="-342900">
              <a:spcBef>
                <a:spcPct val="20000"/>
              </a:spcBef>
              <a:buClr>
                <a:srgbClr val="003366"/>
              </a:buClr>
              <a:buFont typeface="Wingdings" pitchFamily="2" charset="2"/>
              <a:buNone/>
            </a:pPr>
            <a:r>
              <a:rPr lang="en-US" sz="1800">
                <a:solidFill>
                  <a:srgbClr val="0000FF"/>
                </a:solidFill>
                <a:latin typeface="Courier New" pitchFamily="49" charset="0"/>
              </a:rPr>
              <a:t>       </a:t>
            </a:r>
            <a:r>
              <a:rPr lang="en-US" sz="1800">
                <a:solidFill>
                  <a:schemeClr val="accent2"/>
                </a:solidFill>
                <a:latin typeface="Courier New" pitchFamily="49" charset="0"/>
              </a:rPr>
              <a:t>fnFindSq( aiNum , 3 );</a:t>
            </a:r>
            <a:r>
              <a:rPr lang="en-US" sz="1800">
                <a:solidFill>
                  <a:srgbClr val="008000"/>
                </a:solidFill>
                <a:latin typeface="Courier New" pitchFamily="49" charset="0"/>
              </a:rPr>
              <a:t>	</a:t>
            </a:r>
            <a:endParaRPr lang="en-US" sz="1800">
              <a:solidFill>
                <a:srgbClr val="0000FF"/>
              </a:solidFill>
              <a:latin typeface="Courier New" pitchFamily="49" charset="0"/>
            </a:endParaRPr>
          </a:p>
          <a:p>
            <a:pPr marL="342900" indent="-342900">
              <a:spcBef>
                <a:spcPct val="20000"/>
              </a:spcBef>
              <a:buClr>
                <a:srgbClr val="003366"/>
              </a:buClr>
              <a:buFont typeface="Wingdings" pitchFamily="2" charset="2"/>
              <a:buNone/>
            </a:pPr>
            <a:r>
              <a:rPr lang="en-US" sz="1800">
                <a:solidFill>
                  <a:srgbClr val="0000FF"/>
                </a:solidFill>
                <a:latin typeface="Courier New" pitchFamily="49" charset="0"/>
              </a:rPr>
              <a:t>		</a:t>
            </a:r>
            <a:r>
              <a:rPr lang="en-US" sz="1800">
                <a:solidFill>
                  <a:srgbClr val="000000"/>
                </a:solidFill>
                <a:latin typeface="Courier New" pitchFamily="49" charset="0"/>
              </a:rPr>
              <a:t>return 0;</a:t>
            </a:r>
          </a:p>
          <a:p>
            <a:pPr marL="342900" indent="-342900">
              <a:spcBef>
                <a:spcPct val="20000"/>
              </a:spcBef>
              <a:buClr>
                <a:srgbClr val="003366"/>
              </a:buClr>
              <a:buFont typeface="Wingdings" pitchFamily="2" charset="2"/>
              <a:buNone/>
            </a:pPr>
            <a:r>
              <a:rPr lang="en-US" sz="1800">
                <a:solidFill>
                  <a:srgbClr val="000000"/>
                </a:solidFill>
                <a:latin typeface="Courier New" pitchFamily="49" charset="0"/>
              </a:rPr>
              <a:t> }</a:t>
            </a:r>
          </a:p>
          <a:p>
            <a:pPr marL="342900" indent="-342900">
              <a:spcBef>
                <a:spcPct val="20000"/>
              </a:spcBef>
              <a:buClr>
                <a:srgbClr val="003366"/>
              </a:buClr>
              <a:buFont typeface="Wingdings" pitchFamily="2" charset="2"/>
              <a:buNone/>
            </a:pPr>
            <a:r>
              <a:rPr lang="en-US" sz="1800">
                <a:solidFill>
                  <a:srgbClr val="000000"/>
                </a:solidFill>
                <a:latin typeface="Courier New" pitchFamily="49" charset="0"/>
              </a:rPr>
              <a:t> </a:t>
            </a:r>
            <a:r>
              <a:rPr lang="en-US" sz="1800">
                <a:solidFill>
                  <a:schemeClr val="accent2"/>
                </a:solidFill>
                <a:latin typeface="Courier New" pitchFamily="49" charset="0"/>
              </a:rPr>
              <a:t>void fnFindSq ( int aiSqNum[], int iMax)</a:t>
            </a:r>
            <a:r>
              <a:rPr lang="en-US" sz="1800">
                <a:solidFill>
                  <a:srgbClr val="000000"/>
                </a:solidFill>
                <a:latin typeface="Courier New" pitchFamily="49" charset="0"/>
              </a:rPr>
              <a:t> {</a:t>
            </a:r>
          </a:p>
          <a:p>
            <a:pPr marL="342900" indent="-342900">
              <a:spcBef>
                <a:spcPct val="20000"/>
              </a:spcBef>
              <a:buClr>
                <a:srgbClr val="003366"/>
              </a:buClr>
              <a:buFont typeface="Wingdings" pitchFamily="2" charset="2"/>
              <a:buNone/>
            </a:pPr>
            <a:r>
              <a:rPr lang="en-US" sz="1800">
                <a:solidFill>
                  <a:srgbClr val="000000"/>
                </a:solidFill>
                <a:latin typeface="Courier New" pitchFamily="49" charset="0"/>
              </a:rPr>
              <a:t>		</a:t>
            </a:r>
            <a:r>
              <a:rPr lang="en-US" sz="2000">
                <a:solidFill>
                  <a:srgbClr val="000000"/>
                </a:solidFill>
                <a:latin typeface="Courier New" pitchFamily="49" charset="0"/>
              </a:rPr>
              <a:t>int iCount;</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for(iCount = 0; iCount &lt; iMax; iCount ++){</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aiSqNum[iCount] = aiSqNum[iCount] * aiSqNum[iCount];</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 </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533400" y="1447800"/>
            <a:ext cx="8420100" cy="685800"/>
          </a:xfrm>
        </p:spPr>
        <p:txBody>
          <a:bodyPr lIns="90488" tIns="44450" rIns="90488" bIns="44450"/>
          <a:lstStyle/>
          <a:p>
            <a:pPr eaLnBrk="1" hangingPunct="1">
              <a:defRPr/>
            </a:pPr>
            <a:r>
              <a:rPr lang="en-US" sz="3200" dirty="0" smtClean="0"/>
              <a:t>Recursive Functions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533400" y="1447800"/>
            <a:ext cx="8420100" cy="685800"/>
          </a:xfrm>
        </p:spPr>
        <p:txBody>
          <a:bodyPr lIns="90488" tIns="44450" rIns="90488" bIns="44450"/>
          <a:lstStyle/>
          <a:p>
            <a:pPr eaLnBrk="1" hangingPunct="1">
              <a:defRPr/>
            </a:pPr>
            <a:r>
              <a:rPr lang="en-US" sz="3200" smtClean="0"/>
              <a:t>Functions</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idx="4294967295"/>
          </p:nvPr>
        </p:nvSpPr>
        <p:spPr>
          <a:xfrm>
            <a:off x="247650" y="401638"/>
            <a:ext cx="9288463" cy="512762"/>
          </a:xfrm>
        </p:spPr>
        <p:txBody>
          <a:bodyPr/>
          <a:lstStyle/>
          <a:p>
            <a:pPr eaLnBrk="1" hangingPunct="1">
              <a:defRPr/>
            </a:pPr>
            <a:r>
              <a:rPr lang="en-US" dirty="0" smtClean="0"/>
              <a:t>Recursive Functions (1 of 7)</a:t>
            </a:r>
          </a:p>
        </p:txBody>
      </p:sp>
      <p:sp>
        <p:nvSpPr>
          <p:cNvPr id="100355" name="Rectangle 3"/>
          <p:cNvSpPr>
            <a:spLocks noGrp="1" noChangeArrowheads="1"/>
          </p:cNvSpPr>
          <p:nvPr>
            <p:ph type="body" idx="4294967295"/>
          </p:nvPr>
        </p:nvSpPr>
        <p:spPr>
          <a:xfrm>
            <a:off x="247650" y="1219200"/>
            <a:ext cx="9328150" cy="4868863"/>
          </a:xfrm>
        </p:spPr>
        <p:txBody>
          <a:bodyPr/>
          <a:lstStyle/>
          <a:p>
            <a:pPr eaLnBrk="1" hangingPunct="1"/>
            <a:r>
              <a:rPr lang="en-US" smtClean="0"/>
              <a:t>When a function calls itself it is called as </a:t>
            </a:r>
            <a:r>
              <a:rPr lang="en-US" b="1" smtClean="0"/>
              <a:t>Recursion</a:t>
            </a:r>
          </a:p>
          <a:p>
            <a:pPr eaLnBrk="1" hangingPunct="1">
              <a:buFont typeface="Wingdings" pitchFamily="2" charset="2"/>
              <a:buNone/>
            </a:pPr>
            <a:endParaRPr lang="en-US" b="1" smtClean="0"/>
          </a:p>
          <a:p>
            <a:pPr eaLnBrk="1" hangingPunct="1"/>
            <a:r>
              <a:rPr lang="en-US" smtClean="0"/>
              <a:t>Many mathematical, searching and sorting algorithms, can be simply expressed in terms of a recursive definition</a:t>
            </a:r>
          </a:p>
          <a:p>
            <a:pPr eaLnBrk="1" hangingPunct="1">
              <a:buFont typeface="Wingdings" pitchFamily="2" charset="2"/>
              <a:buNone/>
            </a:pPr>
            <a:endParaRPr lang="en-US" smtClean="0"/>
          </a:p>
          <a:p>
            <a:pPr eaLnBrk="1" hangingPunct="1"/>
            <a:r>
              <a:rPr lang="en-US" smtClean="0"/>
              <a:t>A recursive definition has two parts: </a:t>
            </a:r>
          </a:p>
          <a:p>
            <a:pPr eaLnBrk="1" hangingPunct="1">
              <a:buFont typeface="Wingdings" pitchFamily="2" charset="2"/>
              <a:buNone/>
            </a:pPr>
            <a:r>
              <a:rPr lang="en-US" smtClean="0"/>
              <a:t>		</a:t>
            </a:r>
            <a:r>
              <a:rPr lang="en-US" sz="1800" b="1" smtClean="0"/>
              <a:t>Base condition</a:t>
            </a:r>
            <a:r>
              <a:rPr lang="en-US" sz="1800" smtClean="0"/>
              <a:t> : When a function will terminate</a:t>
            </a:r>
          </a:p>
          <a:p>
            <a:pPr eaLnBrk="1" hangingPunct="1">
              <a:buFont typeface="Wingdings" pitchFamily="2" charset="2"/>
              <a:buNone/>
            </a:pPr>
            <a:r>
              <a:rPr lang="en-US" sz="1800" smtClean="0"/>
              <a:t>		</a:t>
            </a:r>
            <a:r>
              <a:rPr lang="en-US" sz="1800" b="1" smtClean="0"/>
              <a:t>Recursive condition</a:t>
            </a:r>
            <a:r>
              <a:rPr lang="en-US" sz="1800" smtClean="0"/>
              <a:t> :The invocation of a recursive call to the function</a:t>
            </a:r>
          </a:p>
          <a:p>
            <a:pPr eaLnBrk="1" hangingPunct="1">
              <a:buFont typeface="Wingdings" pitchFamily="2" charset="2"/>
              <a:buNone/>
            </a:pPr>
            <a:endParaRPr lang="en-US" smtClean="0"/>
          </a:p>
          <a:p>
            <a:pPr eaLnBrk="1" hangingPunct="1"/>
            <a:r>
              <a:rPr lang="en-US" smtClean="0"/>
              <a:t>When the problem is solved through recursion the source code looks elegant</a:t>
            </a:r>
          </a:p>
          <a:p>
            <a:pPr eaLnBrk="1" hangingPunct="1">
              <a:buFont typeface="Wingdings" pitchFamily="2" charset="2"/>
              <a:buNone/>
            </a:pPr>
            <a:endParaRPr lang="en-US" smtClean="0"/>
          </a:p>
          <a:p>
            <a:pPr eaLnBrk="1" hangingPunct="1">
              <a:buFont typeface="Wingdings" pitchFamily="2" charset="2"/>
              <a:buNone/>
            </a:pPr>
            <a:r>
              <a:rPr lang="en-US" smtClean="0"/>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idx="4294967295"/>
          </p:nvPr>
        </p:nvSpPr>
        <p:spPr>
          <a:xfrm>
            <a:off x="247650" y="401638"/>
            <a:ext cx="9288463" cy="512762"/>
          </a:xfrm>
        </p:spPr>
        <p:txBody>
          <a:bodyPr/>
          <a:lstStyle/>
          <a:p>
            <a:pPr eaLnBrk="1" hangingPunct="1">
              <a:defRPr/>
            </a:pPr>
            <a:r>
              <a:rPr lang="en-US" dirty="0" smtClean="0"/>
              <a:t>Recursive Functions (2 of 7)</a:t>
            </a:r>
          </a:p>
        </p:txBody>
      </p:sp>
      <p:sp>
        <p:nvSpPr>
          <p:cNvPr id="101379" name="Rectangle 3"/>
          <p:cNvSpPr>
            <a:spLocks noChangeArrowheads="1"/>
          </p:cNvSpPr>
          <p:nvPr/>
        </p:nvSpPr>
        <p:spPr bwMode="auto">
          <a:xfrm>
            <a:off x="247650" y="1219200"/>
            <a:ext cx="8743950" cy="4267200"/>
          </a:xfrm>
          <a:prstGeom prst="rect">
            <a:avLst/>
          </a:prstGeom>
          <a:solidFill>
            <a:srgbClr val="AFAFAF">
              <a:alpha val="20000"/>
            </a:srgbClr>
          </a:solidFill>
          <a:ln w="12700">
            <a:solidFill>
              <a:schemeClr val="tx1"/>
            </a:solidFill>
            <a:miter lim="800000"/>
            <a:headEnd/>
            <a:tailEnd/>
          </a:ln>
        </p:spPr>
        <p:txBody>
          <a:bodyPr lIns="0" tIns="0"/>
          <a:lstStyle/>
          <a:p>
            <a:pPr marL="342900" indent="-342900">
              <a:spcBef>
                <a:spcPct val="20000"/>
              </a:spcBef>
              <a:buClr>
                <a:srgbClr val="003366"/>
              </a:buClr>
              <a:buFont typeface="Wingdings" pitchFamily="2" charset="2"/>
              <a:buNone/>
            </a:pPr>
            <a:r>
              <a:rPr lang="en-US" sz="2000">
                <a:solidFill>
                  <a:srgbClr val="008000"/>
                </a:solidFill>
                <a:latin typeface="Courier New" pitchFamily="49" charset="0"/>
              </a:rPr>
              <a:t>/* Finding the factorial of an integer using a </a:t>
            </a:r>
          </a:p>
          <a:p>
            <a:pPr marL="342900" indent="-342900">
              <a:spcBef>
                <a:spcPct val="20000"/>
              </a:spcBef>
              <a:buClr>
                <a:srgbClr val="003366"/>
              </a:buClr>
              <a:buFont typeface="Wingdings" pitchFamily="2" charset="2"/>
              <a:buNone/>
            </a:pPr>
            <a:r>
              <a:rPr lang="en-US" sz="2000">
                <a:solidFill>
                  <a:srgbClr val="008000"/>
                </a:solidFill>
                <a:latin typeface="Courier New" pitchFamily="49" charset="0"/>
              </a:rPr>
              <a:t>	   recursive function */</a:t>
            </a:r>
          </a:p>
          <a:p>
            <a:pPr marL="342900" indent="-342900">
              <a:spcBef>
                <a:spcPct val="20000"/>
              </a:spcBef>
              <a:buClr>
                <a:srgbClr val="003366"/>
              </a:buClr>
              <a:buFont typeface="Wingdings" pitchFamily="2" charset="2"/>
              <a:buNone/>
            </a:pPr>
            <a:endParaRPr lang="en-US" sz="2000">
              <a:solidFill>
                <a:schemeClr val="accent2"/>
              </a:solidFill>
              <a:latin typeface="Courier New" pitchFamily="49" charset="0"/>
            </a:endParaRP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int fnFactorial(int iNumber); </a:t>
            </a:r>
            <a:r>
              <a:rPr lang="en-US" sz="2000">
                <a:solidFill>
                  <a:srgbClr val="008000"/>
                </a:solidFill>
                <a:latin typeface="Courier New" pitchFamily="49" charset="0"/>
              </a:rPr>
              <a:t>/* Function Prototype */</a:t>
            </a:r>
          </a:p>
          <a:p>
            <a:pPr marL="342900" indent="-342900">
              <a:spcBef>
                <a:spcPct val="20000"/>
              </a:spcBef>
              <a:buClr>
                <a:srgbClr val="003366"/>
              </a:buClr>
              <a:buFont typeface="Wingdings" pitchFamily="2" charset="2"/>
              <a:buNone/>
            </a:pPr>
            <a:endParaRPr lang="en-US" sz="2000">
              <a:solidFill>
                <a:schemeClr val="accent2"/>
              </a:solidFill>
              <a:latin typeface="Courier New" pitchFamily="49" charset="0"/>
            </a:endParaRP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int main(int argc, char **argv) {</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int iFact;</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iFact=fnFactorial(4);</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printf("The factorial is %d\n",iFact);	</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return 0;</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idx="4294967295"/>
          </p:nvPr>
        </p:nvSpPr>
        <p:spPr>
          <a:xfrm>
            <a:off x="247650" y="228600"/>
            <a:ext cx="9288463" cy="685800"/>
          </a:xfrm>
        </p:spPr>
        <p:txBody>
          <a:bodyPr/>
          <a:lstStyle/>
          <a:p>
            <a:pPr eaLnBrk="1" hangingPunct="1">
              <a:defRPr/>
            </a:pPr>
            <a:r>
              <a:rPr lang="en-US" dirty="0" smtClean="0"/>
              <a:t>Recursive Functions (3 of 7)</a:t>
            </a:r>
          </a:p>
        </p:txBody>
      </p:sp>
      <p:sp>
        <p:nvSpPr>
          <p:cNvPr id="84995" name="Rectangle 3"/>
          <p:cNvSpPr>
            <a:spLocks noChangeArrowheads="1"/>
          </p:cNvSpPr>
          <p:nvPr/>
        </p:nvSpPr>
        <p:spPr bwMode="auto">
          <a:xfrm>
            <a:off x="268288" y="1066800"/>
            <a:ext cx="9448800" cy="4038600"/>
          </a:xfrm>
          <a:prstGeom prst="rect">
            <a:avLst/>
          </a:prstGeom>
          <a:solidFill>
            <a:srgbClr val="AFAFAF">
              <a:alpha val="20000"/>
            </a:srgbClr>
          </a:solidFill>
          <a:ln w="12700">
            <a:solidFill>
              <a:schemeClr val="tx1"/>
            </a:solidFill>
            <a:miter lim="800000"/>
            <a:headEnd/>
            <a:tailEnd/>
          </a:ln>
        </p:spPr>
        <p:txBody>
          <a:bodyPr lIns="0" tIns="0"/>
          <a:lstStyle/>
          <a:p>
            <a:pPr marL="342900" indent="-6350">
              <a:spcBef>
                <a:spcPct val="20000"/>
              </a:spcBef>
              <a:buClr>
                <a:srgbClr val="003366"/>
              </a:buClr>
              <a:buFont typeface="Wingdings" pitchFamily="2" charset="2"/>
              <a:buNone/>
              <a:defRPr/>
            </a:pPr>
            <a:r>
              <a:rPr lang="en-US" sz="2000" dirty="0" err="1">
                <a:solidFill>
                  <a:srgbClr val="000000"/>
                </a:solidFill>
                <a:latin typeface="Courier New" pitchFamily="49" charset="0"/>
              </a:rPr>
              <a:t>int</a:t>
            </a:r>
            <a:r>
              <a:rPr lang="en-US" sz="2000" dirty="0">
                <a:solidFill>
                  <a:srgbClr val="000000"/>
                </a:solidFill>
                <a:latin typeface="Courier New" pitchFamily="49" charset="0"/>
              </a:rPr>
              <a:t> </a:t>
            </a:r>
            <a:r>
              <a:rPr lang="en-US" sz="2000" dirty="0" err="1">
                <a:solidFill>
                  <a:srgbClr val="000000"/>
                </a:solidFill>
                <a:latin typeface="Courier New" pitchFamily="49" charset="0"/>
              </a:rPr>
              <a:t>fnFactorial</a:t>
            </a:r>
            <a:r>
              <a:rPr lang="en-US" sz="2000" dirty="0">
                <a:solidFill>
                  <a:srgbClr val="000000"/>
                </a:solidFill>
                <a:latin typeface="Courier New" pitchFamily="49" charset="0"/>
              </a:rPr>
              <a:t>(</a:t>
            </a:r>
            <a:r>
              <a:rPr lang="en-US" sz="2000" dirty="0" err="1">
                <a:solidFill>
                  <a:srgbClr val="000000"/>
                </a:solidFill>
                <a:latin typeface="Courier New" pitchFamily="49" charset="0"/>
              </a:rPr>
              <a:t>int</a:t>
            </a:r>
            <a:r>
              <a:rPr lang="en-US" sz="2000" dirty="0">
                <a:solidFill>
                  <a:srgbClr val="000000"/>
                </a:solidFill>
                <a:latin typeface="Courier New" pitchFamily="49" charset="0"/>
              </a:rPr>
              <a:t> </a:t>
            </a:r>
            <a:r>
              <a:rPr lang="en-US" sz="2000" dirty="0" err="1">
                <a:solidFill>
                  <a:srgbClr val="000000"/>
                </a:solidFill>
                <a:latin typeface="Courier New" pitchFamily="49" charset="0"/>
              </a:rPr>
              <a:t>iNumber</a:t>
            </a:r>
            <a:r>
              <a:rPr lang="en-US" sz="2000" dirty="0">
                <a:solidFill>
                  <a:srgbClr val="000000"/>
                </a:solidFill>
                <a:latin typeface="Courier New" pitchFamily="49" charset="0"/>
              </a:rPr>
              <a:t>){</a:t>
            </a:r>
          </a:p>
          <a:p>
            <a:pPr marL="342900" indent="-342900">
              <a:spcBef>
                <a:spcPct val="20000"/>
              </a:spcBef>
              <a:buClr>
                <a:srgbClr val="003366"/>
              </a:buClr>
              <a:buFont typeface="Wingdings" pitchFamily="2" charset="2"/>
              <a:buNone/>
              <a:defRPr/>
            </a:pPr>
            <a:r>
              <a:rPr lang="en-US" sz="2000" dirty="0">
                <a:solidFill>
                  <a:srgbClr val="000000"/>
                </a:solidFill>
                <a:latin typeface="Courier New" pitchFamily="49" charset="0"/>
              </a:rPr>
              <a:t>		</a:t>
            </a:r>
            <a:r>
              <a:rPr lang="en-US" sz="2000" dirty="0" err="1">
                <a:solidFill>
                  <a:srgbClr val="000000"/>
                </a:solidFill>
                <a:latin typeface="Courier New" pitchFamily="49" charset="0"/>
              </a:rPr>
              <a:t>int</a:t>
            </a:r>
            <a:r>
              <a:rPr lang="en-US" sz="2000" dirty="0">
                <a:solidFill>
                  <a:srgbClr val="000000"/>
                </a:solidFill>
                <a:latin typeface="Courier New" pitchFamily="49" charset="0"/>
              </a:rPr>
              <a:t> </a:t>
            </a:r>
            <a:r>
              <a:rPr lang="en-US" sz="2000" dirty="0" err="1">
                <a:solidFill>
                  <a:srgbClr val="000000"/>
                </a:solidFill>
                <a:latin typeface="Courier New" pitchFamily="49" charset="0"/>
              </a:rPr>
              <a:t>iFactorial</a:t>
            </a:r>
            <a:r>
              <a:rPr lang="en-US" sz="2000" dirty="0">
                <a:solidFill>
                  <a:srgbClr val="000000"/>
                </a:solidFill>
                <a:latin typeface="Courier New" pitchFamily="49" charset="0"/>
              </a:rPr>
              <a:t>;</a:t>
            </a:r>
          </a:p>
          <a:p>
            <a:pPr marL="342900" indent="-342900">
              <a:spcBef>
                <a:spcPct val="20000"/>
              </a:spcBef>
              <a:buClr>
                <a:srgbClr val="003366"/>
              </a:buClr>
              <a:buFont typeface="Wingdings" pitchFamily="2" charset="2"/>
              <a:buNone/>
              <a:defRPr/>
            </a:pPr>
            <a:r>
              <a:rPr lang="en-US" sz="2000" dirty="0">
                <a:solidFill>
                  <a:srgbClr val="000000"/>
                </a:solidFill>
                <a:latin typeface="Courier New" pitchFamily="49" charset="0"/>
              </a:rPr>
              <a:t>		if (</a:t>
            </a:r>
            <a:r>
              <a:rPr lang="en-US" sz="2000" dirty="0" err="1">
                <a:solidFill>
                  <a:srgbClr val="000000"/>
                </a:solidFill>
                <a:latin typeface="Courier New" pitchFamily="49" charset="0"/>
              </a:rPr>
              <a:t>iNumber</a:t>
            </a:r>
            <a:r>
              <a:rPr lang="en-US" sz="2000" dirty="0">
                <a:solidFill>
                  <a:srgbClr val="000000"/>
                </a:solidFill>
                <a:latin typeface="Courier New" pitchFamily="49" charset="0"/>
              </a:rPr>
              <a:t> &lt;= 1) {</a:t>
            </a:r>
          </a:p>
          <a:p>
            <a:pPr marL="342900" indent="-342900">
              <a:spcBef>
                <a:spcPct val="20000"/>
              </a:spcBef>
              <a:buClr>
                <a:srgbClr val="003366"/>
              </a:buClr>
              <a:buFont typeface="Wingdings" pitchFamily="2" charset="2"/>
              <a:buNone/>
              <a:defRPr/>
            </a:pPr>
            <a:r>
              <a:rPr lang="en-US" sz="2000" dirty="0">
                <a:solidFill>
                  <a:srgbClr val="000000"/>
                </a:solidFill>
                <a:latin typeface="Courier New" pitchFamily="49" charset="0"/>
              </a:rPr>
              <a:t>			return 1;</a:t>
            </a:r>
          </a:p>
          <a:p>
            <a:pPr marL="342900" indent="-342900">
              <a:spcBef>
                <a:spcPct val="20000"/>
              </a:spcBef>
              <a:buClr>
                <a:srgbClr val="003366"/>
              </a:buClr>
              <a:buFont typeface="Wingdings" pitchFamily="2" charset="2"/>
              <a:buNone/>
              <a:defRPr/>
            </a:pPr>
            <a:r>
              <a:rPr lang="en-US" sz="2000" dirty="0">
                <a:solidFill>
                  <a:srgbClr val="000000"/>
                </a:solidFill>
                <a:latin typeface="Courier New" pitchFamily="49" charset="0"/>
              </a:rPr>
              <a:t>		}</a:t>
            </a:r>
          </a:p>
          <a:p>
            <a:pPr marL="342900" indent="-342900">
              <a:spcBef>
                <a:spcPct val="20000"/>
              </a:spcBef>
              <a:buClr>
                <a:srgbClr val="003366"/>
              </a:buClr>
              <a:buFont typeface="Wingdings" pitchFamily="2" charset="2"/>
              <a:buNone/>
              <a:defRPr/>
            </a:pPr>
            <a:r>
              <a:rPr lang="en-US" sz="2000" dirty="0">
                <a:solidFill>
                  <a:srgbClr val="000000"/>
                </a:solidFill>
                <a:latin typeface="Courier New" pitchFamily="49" charset="0"/>
              </a:rPr>
              <a:t>		else {</a:t>
            </a:r>
          </a:p>
          <a:p>
            <a:pPr marL="342900" indent="-342900">
              <a:spcBef>
                <a:spcPct val="20000"/>
              </a:spcBef>
              <a:buClr>
                <a:srgbClr val="003366"/>
              </a:buClr>
              <a:buFont typeface="Wingdings" pitchFamily="2" charset="2"/>
              <a:buNone/>
              <a:defRPr/>
            </a:pPr>
            <a:r>
              <a:rPr lang="en-US" sz="2000" dirty="0">
                <a:solidFill>
                  <a:srgbClr val="000000"/>
                </a:solidFill>
                <a:latin typeface="Courier New" pitchFamily="49" charset="0"/>
              </a:rPr>
              <a:t>			</a:t>
            </a:r>
            <a:r>
              <a:rPr lang="en-US" sz="2000" dirty="0" err="1">
                <a:solidFill>
                  <a:schemeClr val="accent2"/>
                </a:solidFill>
                <a:latin typeface="Courier New" pitchFamily="49" charset="0"/>
              </a:rPr>
              <a:t>iFactorial</a:t>
            </a:r>
            <a:r>
              <a:rPr lang="en-US" sz="2000" dirty="0">
                <a:solidFill>
                  <a:schemeClr val="accent2"/>
                </a:solidFill>
                <a:latin typeface="Courier New" pitchFamily="49" charset="0"/>
              </a:rPr>
              <a:t> = </a:t>
            </a:r>
            <a:r>
              <a:rPr lang="en-US" sz="2000" dirty="0" err="1">
                <a:solidFill>
                  <a:schemeClr val="accent2"/>
                </a:solidFill>
                <a:latin typeface="Courier New" pitchFamily="49" charset="0"/>
              </a:rPr>
              <a:t>iNumber</a:t>
            </a:r>
            <a:r>
              <a:rPr lang="en-US" sz="2000" dirty="0">
                <a:solidFill>
                  <a:schemeClr val="accent2"/>
                </a:solidFill>
                <a:latin typeface="Courier New" pitchFamily="49" charset="0"/>
              </a:rPr>
              <a:t> * </a:t>
            </a:r>
            <a:r>
              <a:rPr lang="en-US" sz="2000" dirty="0" err="1">
                <a:solidFill>
                  <a:schemeClr val="accent2"/>
                </a:solidFill>
                <a:latin typeface="Courier New" pitchFamily="49" charset="0"/>
              </a:rPr>
              <a:t>fnFactorial</a:t>
            </a:r>
            <a:r>
              <a:rPr lang="en-US" sz="2000" dirty="0">
                <a:solidFill>
                  <a:schemeClr val="accent2"/>
                </a:solidFill>
                <a:latin typeface="Courier New" pitchFamily="49" charset="0"/>
              </a:rPr>
              <a:t>(</a:t>
            </a:r>
            <a:r>
              <a:rPr lang="en-US" sz="2000" dirty="0" err="1">
                <a:solidFill>
                  <a:schemeClr val="accent2"/>
                </a:solidFill>
                <a:latin typeface="Courier New" pitchFamily="49" charset="0"/>
              </a:rPr>
              <a:t>iNumber</a:t>
            </a:r>
            <a:r>
              <a:rPr lang="en-US" sz="2000" dirty="0">
                <a:solidFill>
                  <a:schemeClr val="accent2"/>
                </a:solidFill>
                <a:latin typeface="Courier New" pitchFamily="49" charset="0"/>
              </a:rPr>
              <a:t> - 1);</a:t>
            </a:r>
          </a:p>
          <a:p>
            <a:pPr marL="342900" indent="-342900">
              <a:spcBef>
                <a:spcPct val="20000"/>
              </a:spcBef>
              <a:buClr>
                <a:srgbClr val="003366"/>
              </a:buClr>
              <a:buFont typeface="Wingdings" pitchFamily="2" charset="2"/>
              <a:buNone/>
              <a:defRPr/>
            </a:pPr>
            <a:r>
              <a:rPr lang="en-US" sz="2000" dirty="0">
                <a:solidFill>
                  <a:srgbClr val="000000"/>
                </a:solidFill>
                <a:latin typeface="Courier New" pitchFamily="49" charset="0"/>
              </a:rPr>
              <a:t>		}</a:t>
            </a:r>
          </a:p>
          <a:p>
            <a:pPr marL="342900" indent="-342900">
              <a:spcBef>
                <a:spcPct val="20000"/>
              </a:spcBef>
              <a:buClr>
                <a:srgbClr val="003366"/>
              </a:buClr>
              <a:buFont typeface="Wingdings" pitchFamily="2" charset="2"/>
              <a:buNone/>
              <a:defRPr/>
            </a:pPr>
            <a:r>
              <a:rPr lang="en-US" sz="2000" dirty="0">
                <a:solidFill>
                  <a:srgbClr val="000000"/>
                </a:solidFill>
                <a:latin typeface="Courier New" pitchFamily="49" charset="0"/>
              </a:rPr>
              <a:t>		return </a:t>
            </a:r>
            <a:r>
              <a:rPr lang="en-US" sz="2000" dirty="0" err="1">
                <a:solidFill>
                  <a:srgbClr val="000000"/>
                </a:solidFill>
                <a:latin typeface="Courier New" pitchFamily="49" charset="0"/>
              </a:rPr>
              <a:t>iFactorial</a:t>
            </a:r>
            <a:r>
              <a:rPr lang="en-US" sz="2000" dirty="0">
                <a:solidFill>
                  <a:srgbClr val="000000"/>
                </a:solidFill>
                <a:latin typeface="Courier New" pitchFamily="49" charset="0"/>
              </a:rPr>
              <a:t>;</a:t>
            </a:r>
          </a:p>
          <a:p>
            <a:pPr marL="342900" indent="-342900">
              <a:spcBef>
                <a:spcPct val="20000"/>
              </a:spcBef>
              <a:buClr>
                <a:srgbClr val="003366"/>
              </a:buClr>
              <a:buFont typeface="Wingdings" pitchFamily="2" charset="2"/>
              <a:buNone/>
              <a:defRPr/>
            </a:pPr>
            <a:r>
              <a:rPr lang="en-US" sz="2000" dirty="0">
                <a:solidFill>
                  <a:srgbClr val="000000"/>
                </a:solidFill>
                <a:latin typeface="Courier New" pitchFamily="49" charset="0"/>
              </a:rPr>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idx="4294967295"/>
          </p:nvPr>
        </p:nvSpPr>
        <p:spPr>
          <a:xfrm>
            <a:off x="247650" y="369888"/>
            <a:ext cx="9410700" cy="439737"/>
          </a:xfrm>
        </p:spPr>
        <p:txBody>
          <a:bodyPr/>
          <a:lstStyle/>
          <a:p>
            <a:pPr eaLnBrk="1" hangingPunct="1">
              <a:defRPr/>
            </a:pPr>
            <a:r>
              <a:rPr lang="en-US" dirty="0" smtClean="0"/>
              <a:t>Recursive Functions (4 of 7)</a:t>
            </a:r>
          </a:p>
        </p:txBody>
      </p:sp>
      <p:pic>
        <p:nvPicPr>
          <p:cNvPr id="103427" name="Picture 3"/>
          <p:cNvPicPr>
            <a:picLocks noChangeAspect="1" noChangeArrowheads="1"/>
          </p:cNvPicPr>
          <p:nvPr/>
        </p:nvPicPr>
        <p:blipFill>
          <a:blip r:embed="rId3"/>
          <a:srcRect/>
          <a:stretch>
            <a:fillRect/>
          </a:stretch>
        </p:blipFill>
        <p:spPr bwMode="auto">
          <a:xfrm>
            <a:off x="1238250" y="1143000"/>
            <a:ext cx="72644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a:off x="4876800" y="3962400"/>
            <a:ext cx="4800600" cy="2514600"/>
          </a:xfrm>
          <a:prstGeom prst="cloudCallout">
            <a:avLst>
              <a:gd name="adj1" fmla="val -13683"/>
              <a:gd name="adj2" fmla="val -65092"/>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n-US" sz="1600" b="1" dirty="0">
                <a:solidFill>
                  <a:schemeClr val="tx1"/>
                </a:solidFill>
              </a:rPr>
              <a:t>Output will be     0  1   2  3  4  5</a:t>
            </a:r>
          </a:p>
          <a:p>
            <a:pPr algn="ctr">
              <a:buFont typeface="Wingdings" pitchFamily="2" charset="2"/>
              <a:buNone/>
              <a:defRPr/>
            </a:pPr>
            <a:r>
              <a:rPr lang="en-US" sz="1600" b="1" dirty="0">
                <a:solidFill>
                  <a:schemeClr val="tx1"/>
                </a:solidFill>
              </a:rPr>
              <a:t>It makes use of local variables , note that the values of </a:t>
            </a:r>
            <a:r>
              <a:rPr lang="en-US" sz="1600" b="1" dirty="0" err="1">
                <a:solidFill>
                  <a:schemeClr val="tx1"/>
                </a:solidFill>
              </a:rPr>
              <a:t>iValue</a:t>
            </a:r>
            <a:r>
              <a:rPr lang="en-US" sz="1600" b="1" dirty="0">
                <a:solidFill>
                  <a:schemeClr val="tx1"/>
                </a:solidFill>
              </a:rPr>
              <a:t> are different in different function calls</a:t>
            </a:r>
          </a:p>
        </p:txBody>
      </p:sp>
      <p:sp>
        <p:nvSpPr>
          <p:cNvPr id="498690" name="Rectangle 2"/>
          <p:cNvSpPr>
            <a:spLocks noGrp="1" noChangeArrowheads="1"/>
          </p:cNvSpPr>
          <p:nvPr>
            <p:ph type="title" idx="4294967295"/>
          </p:nvPr>
        </p:nvSpPr>
        <p:spPr>
          <a:xfrm>
            <a:off x="304800" y="228600"/>
            <a:ext cx="9410700" cy="609600"/>
          </a:xfrm>
        </p:spPr>
        <p:txBody>
          <a:bodyPr/>
          <a:lstStyle/>
          <a:p>
            <a:pPr eaLnBrk="1" hangingPunct="1">
              <a:defRPr/>
            </a:pPr>
            <a:r>
              <a:rPr lang="en-US" dirty="0" smtClean="0"/>
              <a:t>Recursive Functions (5 of 7)</a:t>
            </a:r>
          </a:p>
        </p:txBody>
      </p:sp>
      <p:sp>
        <p:nvSpPr>
          <p:cNvPr id="104452" name="Rectangle 3"/>
          <p:cNvSpPr>
            <a:spLocks noGrp="1" noChangeArrowheads="1"/>
          </p:cNvSpPr>
          <p:nvPr>
            <p:ph type="body" idx="4294967295"/>
          </p:nvPr>
        </p:nvSpPr>
        <p:spPr>
          <a:xfrm>
            <a:off x="228600" y="1219200"/>
            <a:ext cx="9328150" cy="4868863"/>
          </a:xfrm>
        </p:spPr>
        <p:txBody>
          <a:bodyPr/>
          <a:lstStyle/>
          <a:p>
            <a:pPr eaLnBrk="1" hangingPunct="1"/>
            <a:r>
              <a:rPr lang="en-US" smtClean="0"/>
              <a:t>Find the output of the following code snippet when the function is called as </a:t>
            </a:r>
            <a:r>
              <a:rPr lang="en-US" b="1" smtClean="0"/>
              <a:t>fnReverse(5);</a:t>
            </a:r>
          </a:p>
          <a:p>
            <a:pPr eaLnBrk="1" hangingPunct="1">
              <a:buFont typeface="Wingdings" pitchFamily="2" charset="2"/>
              <a:buNone/>
            </a:pPr>
            <a:endParaRPr lang="en-US" b="1" smtClean="0"/>
          </a:p>
          <a:p>
            <a:pPr eaLnBrk="1" hangingPunct="1">
              <a:buFont typeface="Wingdings" pitchFamily="2" charset="2"/>
              <a:buNone/>
            </a:pPr>
            <a:r>
              <a:rPr lang="en-US" smtClean="0"/>
              <a:t>	</a:t>
            </a:r>
            <a:endParaRPr lang="en-US" smtClean="0">
              <a:latin typeface="Courier New" pitchFamily="49" charset="0"/>
            </a:endParaRPr>
          </a:p>
          <a:p>
            <a:pPr eaLnBrk="1" hangingPunct="1">
              <a:buFont typeface="Wingdings" pitchFamily="2" charset="2"/>
              <a:buNone/>
            </a:pPr>
            <a:r>
              <a:rPr lang="en-US" smtClean="0"/>
              <a:t>	</a:t>
            </a:r>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r>
              <a:rPr lang="en-US" smtClean="0"/>
              <a:t> </a:t>
            </a:r>
          </a:p>
          <a:p>
            <a:pPr eaLnBrk="1" hangingPunct="1">
              <a:buFont typeface="Wingdings" pitchFamily="2" charset="2"/>
              <a:buNone/>
            </a:pPr>
            <a:endParaRPr lang="en-US" smtClean="0"/>
          </a:p>
          <a:p>
            <a:pPr eaLnBrk="1" hangingPunct="1">
              <a:buFont typeface="Wingdings" pitchFamily="2" charset="2"/>
              <a:buNone/>
            </a:pPr>
            <a:r>
              <a:rPr lang="en-US" smtClean="0"/>
              <a:t> </a:t>
            </a:r>
            <a:endParaRPr lang="en-US" b="1" smtClean="0"/>
          </a:p>
        </p:txBody>
      </p:sp>
      <p:sp>
        <p:nvSpPr>
          <p:cNvPr id="88068" name="Rectangle 4"/>
          <p:cNvSpPr>
            <a:spLocks noChangeArrowheads="1"/>
          </p:cNvSpPr>
          <p:nvPr/>
        </p:nvSpPr>
        <p:spPr bwMode="auto">
          <a:xfrm>
            <a:off x="381000" y="2209800"/>
            <a:ext cx="8007350" cy="2743200"/>
          </a:xfrm>
          <a:prstGeom prst="rect">
            <a:avLst/>
          </a:prstGeom>
          <a:solidFill>
            <a:srgbClr val="AFAFAF">
              <a:alpha val="20000"/>
            </a:srgbClr>
          </a:solidFill>
          <a:ln w="12700">
            <a:solidFill>
              <a:schemeClr val="tx1"/>
            </a:solidFill>
            <a:miter lim="800000"/>
            <a:headEnd/>
            <a:tailEnd/>
          </a:ln>
        </p:spPr>
        <p:txBody>
          <a:bodyPr lIns="0" tIns="0"/>
          <a:lstStyle/>
          <a:p>
            <a:pPr marL="342900" indent="-6350">
              <a:spcBef>
                <a:spcPct val="20000"/>
              </a:spcBef>
              <a:buClr>
                <a:srgbClr val="003366"/>
              </a:buClr>
              <a:buFont typeface="Wingdings" pitchFamily="2" charset="2"/>
              <a:buNone/>
              <a:defRPr/>
            </a:pPr>
            <a:r>
              <a:rPr lang="en-US" sz="2000" dirty="0">
                <a:solidFill>
                  <a:srgbClr val="000000"/>
                </a:solidFill>
                <a:latin typeface="Courier New" pitchFamily="49" charset="0"/>
              </a:rPr>
              <a:t>void </a:t>
            </a:r>
            <a:r>
              <a:rPr lang="en-US" sz="2000" dirty="0" err="1">
                <a:solidFill>
                  <a:srgbClr val="000000"/>
                </a:solidFill>
                <a:latin typeface="Courier New" pitchFamily="49" charset="0"/>
              </a:rPr>
              <a:t>fnReverse</a:t>
            </a:r>
            <a:r>
              <a:rPr lang="en-US" sz="2000" dirty="0">
                <a:solidFill>
                  <a:srgbClr val="000000"/>
                </a:solidFill>
                <a:latin typeface="Courier New" pitchFamily="49" charset="0"/>
              </a:rPr>
              <a:t>(</a:t>
            </a:r>
            <a:r>
              <a:rPr lang="en-US" sz="2000" dirty="0" err="1">
                <a:solidFill>
                  <a:srgbClr val="000000"/>
                </a:solidFill>
                <a:latin typeface="Courier New" pitchFamily="49" charset="0"/>
              </a:rPr>
              <a:t>int</a:t>
            </a:r>
            <a:r>
              <a:rPr lang="en-US" sz="2000" dirty="0">
                <a:solidFill>
                  <a:srgbClr val="000000"/>
                </a:solidFill>
                <a:latin typeface="Courier New" pitchFamily="49" charset="0"/>
              </a:rPr>
              <a:t> </a:t>
            </a:r>
            <a:r>
              <a:rPr lang="en-US" sz="2000" dirty="0" err="1">
                <a:solidFill>
                  <a:srgbClr val="000000"/>
                </a:solidFill>
                <a:latin typeface="Courier New" pitchFamily="49" charset="0"/>
              </a:rPr>
              <a:t>iValue</a:t>
            </a:r>
            <a:r>
              <a:rPr lang="en-US" sz="2000" dirty="0">
                <a:solidFill>
                  <a:srgbClr val="000000"/>
                </a:solidFill>
                <a:latin typeface="Courier New" pitchFamily="49" charset="0"/>
              </a:rPr>
              <a:t>) {</a:t>
            </a:r>
          </a:p>
          <a:p>
            <a:pPr marL="342900" indent="-342900">
              <a:spcBef>
                <a:spcPct val="20000"/>
              </a:spcBef>
              <a:buClr>
                <a:srgbClr val="003366"/>
              </a:buClr>
              <a:buFont typeface="Wingdings" pitchFamily="2" charset="2"/>
              <a:buNone/>
              <a:defRPr/>
            </a:pPr>
            <a:r>
              <a:rPr lang="en-US" sz="2000" dirty="0">
                <a:solidFill>
                  <a:srgbClr val="000000"/>
                </a:solidFill>
                <a:latin typeface="Courier New" pitchFamily="49" charset="0"/>
              </a:rPr>
              <a:t>		if (</a:t>
            </a:r>
            <a:r>
              <a:rPr lang="en-US" sz="2000" dirty="0" err="1">
                <a:solidFill>
                  <a:srgbClr val="000000"/>
                </a:solidFill>
                <a:latin typeface="Courier New" pitchFamily="49" charset="0"/>
              </a:rPr>
              <a:t>iValue</a:t>
            </a:r>
            <a:r>
              <a:rPr lang="en-US" sz="2000" dirty="0">
                <a:solidFill>
                  <a:srgbClr val="000000"/>
                </a:solidFill>
                <a:latin typeface="Courier New" pitchFamily="49" charset="0"/>
              </a:rPr>
              <a:t> &gt; 0) {</a:t>
            </a:r>
          </a:p>
          <a:p>
            <a:pPr marL="342900" indent="-342900">
              <a:spcBef>
                <a:spcPct val="20000"/>
              </a:spcBef>
              <a:buClr>
                <a:srgbClr val="003366"/>
              </a:buClr>
              <a:buFont typeface="Wingdings" pitchFamily="2" charset="2"/>
              <a:buNone/>
              <a:defRPr/>
            </a:pPr>
            <a:r>
              <a:rPr lang="en-US" sz="2000" dirty="0">
                <a:solidFill>
                  <a:srgbClr val="000000"/>
                </a:solidFill>
                <a:latin typeface="Courier New" pitchFamily="49" charset="0"/>
              </a:rPr>
              <a:t>			</a:t>
            </a:r>
            <a:r>
              <a:rPr lang="en-US" sz="2000" dirty="0" err="1">
                <a:solidFill>
                  <a:srgbClr val="000000"/>
                </a:solidFill>
                <a:latin typeface="Courier New" pitchFamily="49" charset="0"/>
              </a:rPr>
              <a:t>fnReverse</a:t>
            </a:r>
            <a:r>
              <a:rPr lang="en-US" sz="2000" dirty="0">
                <a:solidFill>
                  <a:srgbClr val="000000"/>
                </a:solidFill>
                <a:latin typeface="Courier New" pitchFamily="49" charset="0"/>
              </a:rPr>
              <a:t>(iValue-1);</a:t>
            </a:r>
          </a:p>
          <a:p>
            <a:pPr marL="342900" indent="-342900">
              <a:spcBef>
                <a:spcPct val="20000"/>
              </a:spcBef>
              <a:buClr>
                <a:srgbClr val="003366"/>
              </a:buClr>
              <a:buFont typeface="Wingdings" pitchFamily="2" charset="2"/>
              <a:buNone/>
              <a:defRPr/>
            </a:pPr>
            <a:r>
              <a:rPr lang="en-US" sz="2000" dirty="0">
                <a:solidFill>
                  <a:srgbClr val="000000"/>
                </a:solidFill>
                <a:latin typeface="Courier New" pitchFamily="49" charset="0"/>
              </a:rPr>
              <a:t>		}</a:t>
            </a:r>
          </a:p>
          <a:p>
            <a:pPr marL="342900" indent="-342900">
              <a:spcBef>
                <a:spcPct val="20000"/>
              </a:spcBef>
              <a:buClr>
                <a:srgbClr val="003366"/>
              </a:buClr>
              <a:buFont typeface="Wingdings" pitchFamily="2" charset="2"/>
              <a:buNone/>
              <a:defRPr/>
            </a:pPr>
            <a:r>
              <a:rPr lang="en-US" sz="2000" dirty="0">
                <a:solidFill>
                  <a:srgbClr val="000000"/>
                </a:solidFill>
                <a:latin typeface="Courier New" pitchFamily="49" charset="0"/>
              </a:rPr>
              <a:t>		</a:t>
            </a:r>
            <a:r>
              <a:rPr lang="en-US" sz="2000" dirty="0" err="1">
                <a:solidFill>
                  <a:srgbClr val="000000"/>
                </a:solidFill>
                <a:latin typeface="Courier New" pitchFamily="49" charset="0"/>
              </a:rPr>
              <a:t>printf</a:t>
            </a:r>
            <a:r>
              <a:rPr lang="en-US" sz="2000" dirty="0">
                <a:solidFill>
                  <a:srgbClr val="000000"/>
                </a:solidFill>
                <a:latin typeface="Courier New" pitchFamily="49" charset="0"/>
              </a:rPr>
              <a:t>("%d\</a:t>
            </a:r>
            <a:r>
              <a:rPr lang="en-US" sz="2000" dirty="0" err="1">
                <a:solidFill>
                  <a:srgbClr val="000000"/>
                </a:solidFill>
                <a:latin typeface="Courier New" pitchFamily="49" charset="0"/>
              </a:rPr>
              <a:t>t",iValue</a:t>
            </a:r>
            <a:r>
              <a:rPr lang="en-US" sz="2000" dirty="0">
                <a:solidFill>
                  <a:srgbClr val="000000"/>
                </a:solidFill>
                <a:latin typeface="Courier New" pitchFamily="49" charset="0"/>
              </a:rPr>
              <a:t>);</a:t>
            </a:r>
          </a:p>
          <a:p>
            <a:pPr marL="342900" indent="-342900">
              <a:spcBef>
                <a:spcPct val="20000"/>
              </a:spcBef>
              <a:buClr>
                <a:srgbClr val="003366"/>
              </a:buClr>
              <a:buFont typeface="Wingdings" pitchFamily="2" charset="2"/>
              <a:buNone/>
              <a:defRPr/>
            </a:pPr>
            <a:r>
              <a:rPr lang="en-US" sz="2000" dirty="0">
                <a:solidFill>
                  <a:srgbClr val="000000"/>
                </a:solidFill>
                <a:latin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a:off x="5410200" y="4495800"/>
            <a:ext cx="4495800" cy="1828800"/>
          </a:xfrm>
          <a:prstGeom prst="cloudCallout">
            <a:avLst>
              <a:gd name="adj1" fmla="val -38878"/>
              <a:gd name="adj2" fmla="val -111184"/>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endParaRPr lang="en-US" sz="1800" b="1" dirty="0">
              <a:solidFill>
                <a:schemeClr val="tx1"/>
              </a:solidFill>
            </a:endParaRPr>
          </a:p>
          <a:p>
            <a:pPr algn="ctr">
              <a:buFont typeface="Wingdings" pitchFamily="2" charset="2"/>
              <a:buNone/>
              <a:defRPr/>
            </a:pPr>
            <a:r>
              <a:rPr lang="en-US" sz="1800" b="1" dirty="0">
                <a:solidFill>
                  <a:schemeClr val="tx1"/>
                </a:solidFill>
              </a:rPr>
              <a:t>Output:    prints 0 six times, Note that it makes use of global variable which is common to all the function calls</a:t>
            </a:r>
          </a:p>
        </p:txBody>
      </p:sp>
      <p:sp>
        <p:nvSpPr>
          <p:cNvPr id="500738" name="Rectangle 2"/>
          <p:cNvSpPr>
            <a:spLocks noGrp="1" noChangeArrowheads="1"/>
          </p:cNvSpPr>
          <p:nvPr>
            <p:ph type="title" idx="4294967295"/>
          </p:nvPr>
        </p:nvSpPr>
        <p:spPr>
          <a:xfrm>
            <a:off x="228600" y="228600"/>
            <a:ext cx="9410700" cy="609600"/>
          </a:xfrm>
        </p:spPr>
        <p:txBody>
          <a:bodyPr/>
          <a:lstStyle/>
          <a:p>
            <a:pPr eaLnBrk="1" hangingPunct="1">
              <a:defRPr/>
            </a:pPr>
            <a:r>
              <a:rPr lang="en-US" dirty="0" smtClean="0"/>
              <a:t>Recursive Functions (6 of 7)</a:t>
            </a:r>
          </a:p>
        </p:txBody>
      </p:sp>
      <p:sp>
        <p:nvSpPr>
          <p:cNvPr id="105476" name="Rectangle 3"/>
          <p:cNvSpPr>
            <a:spLocks noGrp="1" noChangeArrowheads="1"/>
          </p:cNvSpPr>
          <p:nvPr>
            <p:ph type="body" idx="4294967295"/>
          </p:nvPr>
        </p:nvSpPr>
        <p:spPr>
          <a:xfrm>
            <a:off x="0" y="1219200"/>
            <a:ext cx="9328150" cy="4868863"/>
          </a:xfrm>
        </p:spPr>
        <p:txBody>
          <a:bodyPr/>
          <a:lstStyle/>
          <a:p>
            <a:pPr eaLnBrk="1" hangingPunct="1"/>
            <a:r>
              <a:rPr lang="en-US" smtClean="0"/>
              <a:t>Find the output of the following code snippet when the function is called as </a:t>
            </a:r>
            <a:r>
              <a:rPr lang="en-US" b="1" smtClean="0"/>
              <a:t>fnReverse();</a:t>
            </a:r>
          </a:p>
          <a:p>
            <a:pPr eaLnBrk="1" hangingPunct="1">
              <a:buFont typeface="Wingdings" pitchFamily="2" charset="2"/>
              <a:buNone/>
            </a:pPr>
            <a:r>
              <a:rPr lang="en-US" smtClean="0"/>
              <a:t>	</a:t>
            </a:r>
          </a:p>
          <a:p>
            <a:pPr eaLnBrk="1" hangingPunct="1">
              <a:buFont typeface="Wingdings" pitchFamily="2" charset="2"/>
              <a:buNone/>
            </a:pPr>
            <a:r>
              <a:rPr lang="en-US" smtClean="0">
                <a:latin typeface="Courier New" pitchFamily="49" charset="0"/>
              </a:rPr>
              <a:t>	</a:t>
            </a:r>
            <a:r>
              <a:rPr lang="en-US" smtClean="0"/>
              <a:t>	</a:t>
            </a:r>
          </a:p>
          <a:p>
            <a:pPr eaLnBrk="1" hangingPunct="1">
              <a:buFont typeface="Wingdings" pitchFamily="2" charset="2"/>
              <a:buNone/>
            </a:pPr>
            <a:r>
              <a:rPr lang="en-US" smtClean="0"/>
              <a:t>	</a:t>
            </a:r>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p:txBody>
      </p:sp>
      <p:sp>
        <p:nvSpPr>
          <p:cNvPr id="105477" name="Rectangle 4"/>
          <p:cNvSpPr>
            <a:spLocks noChangeArrowheads="1"/>
          </p:cNvSpPr>
          <p:nvPr/>
        </p:nvSpPr>
        <p:spPr bwMode="auto">
          <a:xfrm>
            <a:off x="495300" y="1981200"/>
            <a:ext cx="8039100" cy="3810000"/>
          </a:xfrm>
          <a:prstGeom prst="rect">
            <a:avLst/>
          </a:prstGeom>
          <a:solidFill>
            <a:srgbClr val="AFAFAF">
              <a:alpha val="20000"/>
            </a:srgbClr>
          </a:solidFill>
          <a:ln w="12700">
            <a:solidFill>
              <a:schemeClr val="tx1"/>
            </a:solidFill>
            <a:miter lim="800000"/>
            <a:headEnd/>
            <a:tailEnd/>
          </a:ln>
        </p:spPr>
        <p:txBody>
          <a:bodyPr lIns="0" tIns="0"/>
          <a:lstStyle/>
          <a:p>
            <a:pPr marL="342900" indent="-342900">
              <a:spcBef>
                <a:spcPct val="20000"/>
              </a:spcBef>
              <a:buClr>
                <a:srgbClr val="003366"/>
              </a:buClr>
              <a:buFont typeface="Wingdings" pitchFamily="2" charset="2"/>
              <a:buNone/>
            </a:pPr>
            <a:r>
              <a:rPr lang="en-US" sz="2000">
                <a:solidFill>
                  <a:srgbClr val="008000"/>
                </a:solidFill>
                <a:latin typeface="Courier New" pitchFamily="49" charset="0"/>
              </a:rPr>
              <a:t>/* Global Variable Declaration */</a:t>
            </a:r>
          </a:p>
          <a:p>
            <a:pPr marL="342900" indent="-342900">
              <a:spcBef>
                <a:spcPct val="20000"/>
              </a:spcBef>
              <a:buClr>
                <a:srgbClr val="003366"/>
              </a:buClr>
              <a:buFont typeface="Wingdings" pitchFamily="2" charset="2"/>
              <a:buNone/>
            </a:pPr>
            <a:r>
              <a:rPr lang="en-US" sz="2000">
                <a:solidFill>
                  <a:srgbClr val="008000"/>
                </a:solidFill>
                <a:latin typeface="Courier New" pitchFamily="49" charset="0"/>
              </a:rPr>
              <a:t>  </a:t>
            </a:r>
            <a:r>
              <a:rPr lang="en-US" sz="2000">
                <a:solidFill>
                  <a:srgbClr val="000000"/>
                </a:solidFill>
                <a:latin typeface="Courier New" pitchFamily="49" charset="0"/>
              </a:rPr>
              <a:t>int giValue = 5;	</a:t>
            </a:r>
            <a:endParaRPr lang="en-US" sz="2000">
              <a:solidFill>
                <a:srgbClr val="008000"/>
              </a:solidFill>
              <a:latin typeface="Courier New" pitchFamily="49" charset="0"/>
            </a:endParaRP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void fnReverse(){</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if (giValue &gt; 0) {</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giValue--;</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fnReverse();</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printf("%d\n",giValue);</a:t>
            </a:r>
          </a:p>
          <a:p>
            <a:pPr marL="342900" indent="-342900">
              <a:spcBef>
                <a:spcPct val="20000"/>
              </a:spcBef>
              <a:buClr>
                <a:srgbClr val="003366"/>
              </a:buClr>
              <a:buFont typeface="Wingdings" pitchFamily="2" charset="2"/>
              <a:buNone/>
            </a:pPr>
            <a:r>
              <a:rPr lang="en-US" sz="2000">
                <a:solidFill>
                  <a:srgbClr val="000000"/>
                </a:solidFill>
                <a:latin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a:off x="6553200" y="3505200"/>
            <a:ext cx="2667000" cy="1219200"/>
          </a:xfrm>
          <a:prstGeom prst="cloudCallout">
            <a:avLst>
              <a:gd name="adj1" fmla="val -88201"/>
              <a:gd name="adj2" fmla="val -58553"/>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buFont typeface="Wingdings" pitchFamily="2" charset="2"/>
              <a:buNone/>
              <a:defRPr/>
            </a:pPr>
            <a:r>
              <a:rPr lang="en-US" sz="1800" b="1" dirty="0">
                <a:solidFill>
                  <a:schemeClr val="tx1"/>
                </a:solidFill>
              </a:rPr>
              <a:t>Output: Prints the string “</a:t>
            </a:r>
            <a:r>
              <a:rPr lang="en-US" sz="1800" b="1" dirty="0" err="1">
                <a:solidFill>
                  <a:schemeClr val="tx1"/>
                </a:solidFill>
              </a:rPr>
              <a:t>tseT</a:t>
            </a:r>
            <a:r>
              <a:rPr lang="en-US" sz="1800" b="1" dirty="0">
                <a:solidFill>
                  <a:schemeClr val="tx1"/>
                </a:solidFill>
              </a:rPr>
              <a:t>”</a:t>
            </a:r>
          </a:p>
        </p:txBody>
      </p:sp>
      <p:sp>
        <p:nvSpPr>
          <p:cNvPr id="501762" name="Rectangle 2"/>
          <p:cNvSpPr>
            <a:spLocks noGrp="1" noChangeArrowheads="1"/>
          </p:cNvSpPr>
          <p:nvPr>
            <p:ph type="title" idx="4294967295"/>
          </p:nvPr>
        </p:nvSpPr>
        <p:spPr>
          <a:xfrm>
            <a:off x="228600" y="152400"/>
            <a:ext cx="9410700" cy="609600"/>
          </a:xfrm>
        </p:spPr>
        <p:txBody>
          <a:bodyPr/>
          <a:lstStyle/>
          <a:p>
            <a:pPr eaLnBrk="1" hangingPunct="1">
              <a:defRPr/>
            </a:pPr>
            <a:r>
              <a:rPr lang="en-US" dirty="0" smtClean="0"/>
              <a:t>Recursive Functions (7 of 7)</a:t>
            </a:r>
          </a:p>
        </p:txBody>
      </p:sp>
      <p:sp>
        <p:nvSpPr>
          <p:cNvPr id="106500" name="Rectangle 3"/>
          <p:cNvSpPr>
            <a:spLocks noGrp="1" noChangeArrowheads="1"/>
          </p:cNvSpPr>
          <p:nvPr>
            <p:ph type="body" idx="4294967295"/>
          </p:nvPr>
        </p:nvSpPr>
        <p:spPr>
          <a:xfrm>
            <a:off x="304800" y="990600"/>
            <a:ext cx="9245600" cy="5280025"/>
          </a:xfrm>
        </p:spPr>
        <p:txBody>
          <a:bodyPr/>
          <a:lstStyle/>
          <a:p>
            <a:pPr eaLnBrk="1" hangingPunct="1">
              <a:lnSpc>
                <a:spcPct val="90000"/>
              </a:lnSpc>
            </a:pPr>
            <a:r>
              <a:rPr lang="en-US" smtClean="0"/>
              <a:t>Find the output of the following code snippet when the function is called as </a:t>
            </a:r>
            <a:r>
              <a:rPr lang="en-US" b="1" smtClean="0"/>
              <a:t>fnReverse();</a:t>
            </a:r>
          </a:p>
          <a:p>
            <a:pPr eaLnBrk="1" hangingPunct="1">
              <a:lnSpc>
                <a:spcPct val="90000"/>
              </a:lnSpc>
              <a:buFont typeface="Wingdings" pitchFamily="2" charset="2"/>
              <a:buNone/>
            </a:pPr>
            <a:r>
              <a:rPr lang="en-US" sz="2400" smtClean="0"/>
              <a:t>	</a:t>
            </a:r>
          </a:p>
          <a:p>
            <a:pPr eaLnBrk="1" hangingPunct="1">
              <a:lnSpc>
                <a:spcPct val="90000"/>
              </a:lnSpc>
              <a:buFont typeface="Wingdings" pitchFamily="2" charset="2"/>
              <a:buNone/>
            </a:pPr>
            <a:endParaRPr lang="en-US" sz="2400" smtClean="0"/>
          </a:p>
          <a:p>
            <a:pPr eaLnBrk="1" hangingPunct="1">
              <a:lnSpc>
                <a:spcPct val="90000"/>
              </a:lnSpc>
              <a:buFont typeface="Wingdings" pitchFamily="2" charset="2"/>
              <a:buNone/>
            </a:pPr>
            <a:endParaRPr lang="en-US" sz="2400" smtClean="0"/>
          </a:p>
          <a:p>
            <a:pPr eaLnBrk="1" hangingPunct="1">
              <a:lnSpc>
                <a:spcPct val="90000"/>
              </a:lnSpc>
              <a:buFont typeface="Wingdings" pitchFamily="2" charset="2"/>
              <a:buNone/>
            </a:pPr>
            <a:endParaRPr lang="en-US" sz="2400" smtClean="0"/>
          </a:p>
          <a:p>
            <a:pPr eaLnBrk="1" hangingPunct="1">
              <a:lnSpc>
                <a:spcPct val="90000"/>
              </a:lnSpc>
              <a:buFont typeface="Wingdings" pitchFamily="2" charset="2"/>
              <a:buNone/>
            </a:pPr>
            <a:endParaRPr lang="en-US" sz="2400" smtClean="0"/>
          </a:p>
          <a:p>
            <a:pPr eaLnBrk="1" hangingPunct="1">
              <a:lnSpc>
                <a:spcPct val="90000"/>
              </a:lnSpc>
              <a:buFont typeface="Wingdings" pitchFamily="2" charset="2"/>
              <a:buNone/>
            </a:pPr>
            <a:endParaRPr lang="en-US" sz="2400" smtClean="0"/>
          </a:p>
          <a:p>
            <a:pPr eaLnBrk="1" hangingPunct="1">
              <a:lnSpc>
                <a:spcPct val="90000"/>
              </a:lnSpc>
              <a:buFont typeface="Wingdings" pitchFamily="2" charset="2"/>
              <a:buNone/>
            </a:pPr>
            <a:endParaRPr lang="en-US" sz="2400" smtClean="0"/>
          </a:p>
          <a:p>
            <a:pPr eaLnBrk="1" hangingPunct="1">
              <a:lnSpc>
                <a:spcPct val="90000"/>
              </a:lnSpc>
              <a:buFont typeface="Wingdings" pitchFamily="2" charset="2"/>
              <a:buNone/>
            </a:pPr>
            <a:endParaRPr lang="en-US" sz="2400" smtClean="0"/>
          </a:p>
          <a:p>
            <a:pPr eaLnBrk="1" hangingPunct="1">
              <a:lnSpc>
                <a:spcPct val="90000"/>
              </a:lnSpc>
              <a:buFont typeface="Wingdings" pitchFamily="2" charset="2"/>
              <a:buNone/>
            </a:pPr>
            <a:endParaRPr lang="en-US" sz="2400" smtClean="0"/>
          </a:p>
          <a:p>
            <a:pPr eaLnBrk="1" hangingPunct="1">
              <a:lnSpc>
                <a:spcPct val="90000"/>
              </a:lnSpc>
              <a:buFont typeface="Wingdings" pitchFamily="2" charset="2"/>
              <a:buNone/>
            </a:pPr>
            <a:endParaRPr lang="en-US" smtClean="0"/>
          </a:p>
        </p:txBody>
      </p:sp>
      <p:sp>
        <p:nvSpPr>
          <p:cNvPr id="90116" name="Rectangle 4"/>
          <p:cNvSpPr>
            <a:spLocks noChangeArrowheads="1"/>
          </p:cNvSpPr>
          <p:nvPr/>
        </p:nvSpPr>
        <p:spPr bwMode="auto">
          <a:xfrm>
            <a:off x="685800" y="1676400"/>
            <a:ext cx="8458200" cy="4419600"/>
          </a:xfrm>
          <a:prstGeom prst="rect">
            <a:avLst/>
          </a:prstGeom>
          <a:solidFill>
            <a:srgbClr val="AFAFAF">
              <a:alpha val="20000"/>
            </a:srgbClr>
          </a:solidFill>
          <a:ln w="12700">
            <a:solidFill>
              <a:schemeClr val="tx1"/>
            </a:solidFill>
            <a:miter lim="800000"/>
            <a:headEnd/>
            <a:tailEnd/>
          </a:ln>
        </p:spPr>
        <p:txBody>
          <a:bodyPr lIns="0" tIns="0"/>
          <a:lstStyle/>
          <a:p>
            <a:pPr marL="342900" indent="-166688">
              <a:lnSpc>
                <a:spcPct val="90000"/>
              </a:lnSpc>
              <a:spcBef>
                <a:spcPct val="20000"/>
              </a:spcBef>
              <a:buClr>
                <a:srgbClr val="003366"/>
              </a:buClr>
              <a:buFont typeface="Wingdings" pitchFamily="2" charset="2"/>
              <a:buNone/>
              <a:defRPr/>
            </a:pPr>
            <a:r>
              <a:rPr lang="en-US" sz="2000" dirty="0">
                <a:solidFill>
                  <a:srgbClr val="000000"/>
                </a:solidFill>
                <a:latin typeface="Courier New" pitchFamily="49" charset="0"/>
              </a:rPr>
              <a:t>char </a:t>
            </a:r>
            <a:r>
              <a:rPr lang="en-US" sz="2000" dirty="0" err="1">
                <a:solidFill>
                  <a:srgbClr val="000000"/>
                </a:solidFill>
                <a:latin typeface="Courier New" pitchFamily="49" charset="0"/>
              </a:rPr>
              <a:t>gacString</a:t>
            </a:r>
            <a:r>
              <a:rPr lang="en-US" sz="2000" dirty="0">
                <a:solidFill>
                  <a:srgbClr val="000000"/>
                </a:solidFill>
                <a:latin typeface="Courier New" pitchFamily="49" charset="0"/>
              </a:rPr>
              <a:t>[] = "Test";</a:t>
            </a:r>
          </a:p>
          <a:p>
            <a:pPr marL="342900" indent="-166688">
              <a:lnSpc>
                <a:spcPct val="90000"/>
              </a:lnSpc>
              <a:spcBef>
                <a:spcPct val="20000"/>
              </a:spcBef>
              <a:buClr>
                <a:srgbClr val="003366"/>
              </a:buClr>
              <a:buFont typeface="Wingdings" pitchFamily="2" charset="2"/>
              <a:buNone/>
              <a:defRPr/>
            </a:pPr>
            <a:r>
              <a:rPr lang="en-US" sz="2000" dirty="0" err="1">
                <a:solidFill>
                  <a:srgbClr val="000000"/>
                </a:solidFill>
                <a:latin typeface="Courier New" pitchFamily="49" charset="0"/>
              </a:rPr>
              <a:t>int</a:t>
            </a:r>
            <a:r>
              <a:rPr lang="en-US" sz="2000" dirty="0">
                <a:solidFill>
                  <a:srgbClr val="000000"/>
                </a:solidFill>
                <a:latin typeface="Courier New" pitchFamily="49" charset="0"/>
              </a:rPr>
              <a:t> </a:t>
            </a:r>
            <a:r>
              <a:rPr lang="en-US" sz="2000" dirty="0" err="1">
                <a:solidFill>
                  <a:srgbClr val="000000"/>
                </a:solidFill>
                <a:latin typeface="Courier New" pitchFamily="49" charset="0"/>
              </a:rPr>
              <a:t>giIndex</a:t>
            </a:r>
            <a:r>
              <a:rPr lang="en-US" sz="2000" dirty="0">
                <a:solidFill>
                  <a:srgbClr val="000000"/>
                </a:solidFill>
                <a:latin typeface="Courier New" pitchFamily="49" charset="0"/>
              </a:rPr>
              <a:t> = 0;</a:t>
            </a:r>
          </a:p>
          <a:p>
            <a:pPr marL="342900" indent="-166688">
              <a:lnSpc>
                <a:spcPct val="90000"/>
              </a:lnSpc>
              <a:spcBef>
                <a:spcPct val="20000"/>
              </a:spcBef>
              <a:buClr>
                <a:srgbClr val="003366"/>
              </a:buClr>
              <a:buFont typeface="Wingdings" pitchFamily="2" charset="2"/>
              <a:buNone/>
              <a:defRPr/>
            </a:pPr>
            <a:r>
              <a:rPr lang="en-US" sz="2000" dirty="0">
                <a:solidFill>
                  <a:srgbClr val="000000"/>
                </a:solidFill>
                <a:latin typeface="Courier New" pitchFamily="49" charset="0"/>
              </a:rPr>
              <a:t>void </a:t>
            </a:r>
            <a:r>
              <a:rPr lang="en-US" sz="2000" dirty="0" err="1">
                <a:solidFill>
                  <a:srgbClr val="000000"/>
                </a:solidFill>
                <a:latin typeface="Courier New" pitchFamily="49" charset="0"/>
              </a:rPr>
              <a:t>fnReverse</a:t>
            </a:r>
            <a:r>
              <a:rPr lang="en-US" sz="2000" dirty="0">
                <a:solidFill>
                  <a:srgbClr val="000000"/>
                </a:solidFill>
                <a:latin typeface="Courier New" pitchFamily="49" charset="0"/>
              </a:rPr>
              <a:t>(){</a:t>
            </a:r>
          </a:p>
          <a:p>
            <a:pPr marL="342900" indent="-166688">
              <a:lnSpc>
                <a:spcPct val="90000"/>
              </a:lnSpc>
              <a:spcBef>
                <a:spcPct val="20000"/>
              </a:spcBef>
              <a:buClr>
                <a:srgbClr val="003366"/>
              </a:buClr>
              <a:buFont typeface="Wingdings" pitchFamily="2" charset="2"/>
              <a:buNone/>
              <a:defRPr/>
            </a:pPr>
            <a:r>
              <a:rPr lang="en-US" sz="2000" dirty="0">
                <a:solidFill>
                  <a:srgbClr val="000000"/>
                </a:solidFill>
                <a:latin typeface="Courier New" pitchFamily="49" charset="0"/>
              </a:rPr>
              <a:t>    if (</a:t>
            </a:r>
            <a:r>
              <a:rPr lang="en-US" sz="2000" dirty="0" err="1">
                <a:solidFill>
                  <a:srgbClr val="000000"/>
                </a:solidFill>
                <a:latin typeface="Courier New" pitchFamily="49" charset="0"/>
              </a:rPr>
              <a:t>gacString</a:t>
            </a:r>
            <a:r>
              <a:rPr lang="en-US" sz="2000" dirty="0">
                <a:solidFill>
                  <a:srgbClr val="000000"/>
                </a:solidFill>
                <a:latin typeface="Courier New" pitchFamily="49" charset="0"/>
              </a:rPr>
              <a:t>[</a:t>
            </a:r>
            <a:r>
              <a:rPr lang="en-US" sz="2000" dirty="0" err="1">
                <a:solidFill>
                  <a:srgbClr val="000000"/>
                </a:solidFill>
                <a:latin typeface="Courier New" pitchFamily="49" charset="0"/>
              </a:rPr>
              <a:t>giIndex</a:t>
            </a:r>
            <a:r>
              <a:rPr lang="en-US" sz="2000" dirty="0">
                <a:solidFill>
                  <a:srgbClr val="000000"/>
                </a:solidFill>
                <a:latin typeface="Courier New" pitchFamily="49" charset="0"/>
              </a:rPr>
              <a:t>] != '\0') {</a:t>
            </a:r>
          </a:p>
          <a:p>
            <a:pPr marL="342900" indent="-166688">
              <a:lnSpc>
                <a:spcPct val="90000"/>
              </a:lnSpc>
              <a:spcBef>
                <a:spcPct val="20000"/>
              </a:spcBef>
              <a:buClr>
                <a:srgbClr val="003366"/>
              </a:buClr>
              <a:buFont typeface="Wingdings" pitchFamily="2" charset="2"/>
              <a:buNone/>
              <a:defRPr/>
            </a:pPr>
            <a:r>
              <a:rPr lang="en-US" sz="2000" dirty="0">
                <a:solidFill>
                  <a:srgbClr val="000000"/>
                </a:solidFill>
                <a:latin typeface="Courier New" pitchFamily="49" charset="0"/>
              </a:rPr>
              <a:t>			</a:t>
            </a:r>
            <a:r>
              <a:rPr lang="en-US" sz="2000" dirty="0" err="1">
                <a:solidFill>
                  <a:srgbClr val="000000"/>
                </a:solidFill>
                <a:latin typeface="Courier New" pitchFamily="49" charset="0"/>
              </a:rPr>
              <a:t>giIndex</a:t>
            </a:r>
            <a:r>
              <a:rPr lang="en-US" sz="2000" dirty="0">
                <a:solidFill>
                  <a:srgbClr val="000000"/>
                </a:solidFill>
                <a:latin typeface="Courier New" pitchFamily="49" charset="0"/>
              </a:rPr>
              <a:t>++;</a:t>
            </a:r>
          </a:p>
          <a:p>
            <a:pPr marL="342900" indent="-166688">
              <a:lnSpc>
                <a:spcPct val="90000"/>
              </a:lnSpc>
              <a:spcBef>
                <a:spcPct val="20000"/>
              </a:spcBef>
              <a:buClr>
                <a:srgbClr val="003366"/>
              </a:buClr>
              <a:buFont typeface="Wingdings" pitchFamily="2" charset="2"/>
              <a:buNone/>
              <a:defRPr/>
            </a:pPr>
            <a:r>
              <a:rPr lang="en-US" sz="2000" dirty="0">
                <a:solidFill>
                  <a:srgbClr val="000000"/>
                </a:solidFill>
                <a:latin typeface="Courier New" pitchFamily="49" charset="0"/>
              </a:rPr>
              <a:t>			</a:t>
            </a:r>
            <a:r>
              <a:rPr lang="en-US" sz="2000" dirty="0" err="1">
                <a:solidFill>
                  <a:srgbClr val="000000"/>
                </a:solidFill>
                <a:latin typeface="Courier New" pitchFamily="49" charset="0"/>
              </a:rPr>
              <a:t>fnReverse</a:t>
            </a:r>
            <a:r>
              <a:rPr lang="en-US" sz="2000" dirty="0">
                <a:solidFill>
                  <a:srgbClr val="000000"/>
                </a:solidFill>
                <a:latin typeface="Courier New" pitchFamily="49" charset="0"/>
              </a:rPr>
              <a:t>();</a:t>
            </a:r>
          </a:p>
          <a:p>
            <a:pPr marL="342900" indent="-166688">
              <a:lnSpc>
                <a:spcPct val="90000"/>
              </a:lnSpc>
              <a:spcBef>
                <a:spcPct val="20000"/>
              </a:spcBef>
              <a:buClr>
                <a:srgbClr val="003366"/>
              </a:buClr>
              <a:buFont typeface="Wingdings" pitchFamily="2" charset="2"/>
              <a:buNone/>
              <a:defRPr/>
            </a:pPr>
            <a:r>
              <a:rPr lang="en-US" sz="2000" dirty="0">
                <a:solidFill>
                  <a:srgbClr val="000000"/>
                </a:solidFill>
                <a:latin typeface="Courier New" pitchFamily="49" charset="0"/>
              </a:rPr>
              <a:t>	   }</a:t>
            </a:r>
          </a:p>
          <a:p>
            <a:pPr marL="342900" indent="-166688">
              <a:lnSpc>
                <a:spcPct val="90000"/>
              </a:lnSpc>
              <a:spcBef>
                <a:spcPct val="20000"/>
              </a:spcBef>
              <a:buClr>
                <a:srgbClr val="003366"/>
              </a:buClr>
              <a:buFont typeface="Wingdings" pitchFamily="2" charset="2"/>
              <a:buNone/>
              <a:defRPr/>
            </a:pPr>
            <a:r>
              <a:rPr lang="en-US" sz="2000" dirty="0">
                <a:solidFill>
                  <a:srgbClr val="000000"/>
                </a:solidFill>
                <a:latin typeface="Courier New" pitchFamily="49" charset="0"/>
              </a:rPr>
              <a:t>	   </a:t>
            </a:r>
            <a:r>
              <a:rPr lang="en-US" sz="2000" dirty="0" err="1">
                <a:solidFill>
                  <a:srgbClr val="000000"/>
                </a:solidFill>
                <a:latin typeface="Courier New" pitchFamily="49" charset="0"/>
              </a:rPr>
              <a:t>giIndex</a:t>
            </a:r>
            <a:r>
              <a:rPr lang="en-US" sz="2000" dirty="0">
                <a:solidFill>
                  <a:srgbClr val="000000"/>
                </a:solidFill>
                <a:latin typeface="Courier New" pitchFamily="49" charset="0"/>
              </a:rPr>
              <a:t>--;</a:t>
            </a:r>
          </a:p>
          <a:p>
            <a:pPr marL="342900" indent="-166688">
              <a:lnSpc>
                <a:spcPct val="90000"/>
              </a:lnSpc>
              <a:spcBef>
                <a:spcPct val="20000"/>
              </a:spcBef>
              <a:buClr>
                <a:srgbClr val="003366"/>
              </a:buClr>
              <a:buFont typeface="Wingdings" pitchFamily="2" charset="2"/>
              <a:buNone/>
              <a:defRPr/>
            </a:pPr>
            <a:r>
              <a:rPr lang="en-US" sz="2000" dirty="0">
                <a:solidFill>
                  <a:srgbClr val="000000"/>
                </a:solidFill>
                <a:latin typeface="Courier New" pitchFamily="49" charset="0"/>
              </a:rPr>
              <a:t>	   if (</a:t>
            </a:r>
            <a:r>
              <a:rPr lang="en-US" sz="2000" dirty="0" err="1">
                <a:solidFill>
                  <a:srgbClr val="000000"/>
                </a:solidFill>
                <a:latin typeface="Courier New" pitchFamily="49" charset="0"/>
              </a:rPr>
              <a:t>giIndex</a:t>
            </a:r>
            <a:r>
              <a:rPr lang="en-US" sz="2000" dirty="0">
                <a:solidFill>
                  <a:srgbClr val="000000"/>
                </a:solidFill>
                <a:latin typeface="Courier New" pitchFamily="49" charset="0"/>
              </a:rPr>
              <a:t> &gt;= 0){</a:t>
            </a:r>
          </a:p>
          <a:p>
            <a:pPr marL="342900" indent="-166688">
              <a:lnSpc>
                <a:spcPct val="90000"/>
              </a:lnSpc>
              <a:spcBef>
                <a:spcPct val="20000"/>
              </a:spcBef>
              <a:buClr>
                <a:srgbClr val="003366"/>
              </a:buClr>
              <a:buFont typeface="Wingdings" pitchFamily="2" charset="2"/>
              <a:buNone/>
              <a:defRPr/>
            </a:pPr>
            <a:r>
              <a:rPr lang="en-US" sz="2000" dirty="0">
                <a:solidFill>
                  <a:srgbClr val="000000"/>
                </a:solidFill>
                <a:latin typeface="Courier New" pitchFamily="49" charset="0"/>
              </a:rPr>
              <a:t>			</a:t>
            </a:r>
            <a:r>
              <a:rPr lang="en-US" sz="2000" dirty="0" err="1">
                <a:solidFill>
                  <a:srgbClr val="000000"/>
                </a:solidFill>
                <a:latin typeface="Courier New" pitchFamily="49" charset="0"/>
              </a:rPr>
              <a:t>printf</a:t>
            </a:r>
            <a:r>
              <a:rPr lang="en-US" sz="2000" dirty="0">
                <a:solidFill>
                  <a:srgbClr val="000000"/>
                </a:solidFill>
                <a:latin typeface="Courier New" pitchFamily="49" charset="0"/>
              </a:rPr>
              <a:t>("%</a:t>
            </a:r>
            <a:r>
              <a:rPr lang="en-US" sz="2000" dirty="0" err="1">
                <a:solidFill>
                  <a:srgbClr val="000000"/>
                </a:solidFill>
                <a:latin typeface="Courier New" pitchFamily="49" charset="0"/>
              </a:rPr>
              <a:t>c",gacString</a:t>
            </a:r>
            <a:r>
              <a:rPr lang="en-US" sz="2000" dirty="0">
                <a:solidFill>
                  <a:srgbClr val="000000"/>
                </a:solidFill>
                <a:latin typeface="Courier New" pitchFamily="49" charset="0"/>
              </a:rPr>
              <a:t>[</a:t>
            </a:r>
            <a:r>
              <a:rPr lang="en-US" sz="2000" dirty="0" err="1">
                <a:solidFill>
                  <a:srgbClr val="000000"/>
                </a:solidFill>
                <a:latin typeface="Courier New" pitchFamily="49" charset="0"/>
              </a:rPr>
              <a:t>giIndex</a:t>
            </a:r>
            <a:r>
              <a:rPr lang="en-US" sz="2000" dirty="0">
                <a:solidFill>
                  <a:srgbClr val="000000"/>
                </a:solidFill>
                <a:latin typeface="Courier New" pitchFamily="49" charset="0"/>
              </a:rPr>
              <a:t>]);	</a:t>
            </a:r>
          </a:p>
          <a:p>
            <a:pPr marL="342900" indent="-166688">
              <a:lnSpc>
                <a:spcPct val="90000"/>
              </a:lnSpc>
              <a:spcBef>
                <a:spcPct val="20000"/>
              </a:spcBef>
              <a:buClr>
                <a:srgbClr val="003366"/>
              </a:buClr>
              <a:buFont typeface="Wingdings" pitchFamily="2" charset="2"/>
              <a:buNone/>
              <a:defRPr/>
            </a:pPr>
            <a:r>
              <a:rPr lang="en-US" sz="2000" dirty="0">
                <a:solidFill>
                  <a:srgbClr val="000000"/>
                </a:solidFill>
                <a:latin typeface="Courier New" pitchFamily="49" charset="0"/>
              </a:rPr>
              <a:t>	   }</a:t>
            </a:r>
          </a:p>
          <a:p>
            <a:pPr marL="342900" indent="-166688">
              <a:lnSpc>
                <a:spcPct val="90000"/>
              </a:lnSpc>
              <a:spcBef>
                <a:spcPct val="20000"/>
              </a:spcBef>
              <a:buClr>
                <a:srgbClr val="003366"/>
              </a:buClr>
              <a:buFont typeface="Wingdings" pitchFamily="2" charset="2"/>
              <a:buNone/>
              <a:defRPr/>
            </a:pPr>
            <a:r>
              <a:rPr lang="en-US" sz="2000" dirty="0">
                <a:solidFill>
                  <a:srgbClr val="000000"/>
                </a:solidFill>
                <a:latin typeface="Courier New" pitchFamily="49" charset="0"/>
              </a:rPr>
              <a:t>}	</a:t>
            </a:r>
          </a:p>
          <a:p>
            <a:pPr marL="342900" indent="-342900">
              <a:spcBef>
                <a:spcPct val="20000"/>
              </a:spcBef>
              <a:buClr>
                <a:srgbClr val="003366"/>
              </a:buClr>
              <a:buFont typeface="Wingdings" pitchFamily="2" charset="2"/>
              <a:buNone/>
              <a:defRPr/>
            </a:pPr>
            <a:r>
              <a:rPr lang="en-US" sz="2000" dirty="0">
                <a:solidFill>
                  <a:srgbClr val="00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ctrTitle"/>
          </p:nvPr>
        </p:nvSpPr>
        <p:spPr>
          <a:xfrm>
            <a:off x="457200" y="1295400"/>
            <a:ext cx="8420100" cy="685800"/>
          </a:xfrm>
        </p:spPr>
        <p:txBody>
          <a:bodyPr/>
          <a:lstStyle/>
          <a:p>
            <a:pPr eaLnBrk="1" hangingPunct="1">
              <a:defRPr/>
            </a:pPr>
            <a:r>
              <a:rPr lang="en-US" sz="3200" dirty="0" smtClean="0"/>
              <a:t>Structures</a:t>
            </a:r>
          </a:p>
        </p:txBody>
      </p:sp>
      <p:sp>
        <p:nvSpPr>
          <p:cNvPr id="475139" name="Rectangle 3"/>
          <p:cNvSpPr>
            <a:spLocks noGrp="1" noChangeArrowheads="1"/>
          </p:cNvSpPr>
          <p:nvPr>
            <p:ph type="subTitle" idx="1"/>
          </p:nvPr>
        </p:nvSpPr>
        <p:spPr>
          <a:xfrm>
            <a:off x="742950" y="5181600"/>
            <a:ext cx="6934200" cy="457200"/>
          </a:xfrm>
        </p:spPr>
        <p:txBody>
          <a:bodyPr/>
          <a:lstStyle/>
          <a:p>
            <a:pPr eaLnBrk="1" hangingPunct="1">
              <a:defRPr/>
            </a:pPr>
            <a:endParaRPr lang="en-US" smtClean="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idx="4294967295"/>
          </p:nvPr>
        </p:nvSpPr>
        <p:spPr>
          <a:xfrm>
            <a:off x="247650" y="228600"/>
            <a:ext cx="9410700" cy="609600"/>
          </a:xfrm>
        </p:spPr>
        <p:txBody>
          <a:bodyPr/>
          <a:lstStyle/>
          <a:p>
            <a:pPr eaLnBrk="1" hangingPunct="1">
              <a:defRPr/>
            </a:pPr>
            <a:r>
              <a:rPr lang="en-US" smtClean="0"/>
              <a:t>Structures (1 of 2)</a:t>
            </a:r>
          </a:p>
        </p:txBody>
      </p:sp>
      <p:sp>
        <p:nvSpPr>
          <p:cNvPr id="13315" name="Rectangle 3"/>
          <p:cNvSpPr>
            <a:spLocks noGrp="1" noChangeArrowheads="1"/>
          </p:cNvSpPr>
          <p:nvPr>
            <p:ph type="body" idx="4294967295"/>
          </p:nvPr>
        </p:nvSpPr>
        <p:spPr>
          <a:xfrm>
            <a:off x="247650" y="1219200"/>
            <a:ext cx="9328150" cy="4868863"/>
          </a:xfrm>
        </p:spPr>
        <p:txBody>
          <a:bodyPr/>
          <a:lstStyle/>
          <a:p>
            <a:pPr eaLnBrk="1" hangingPunct="1"/>
            <a:r>
              <a:rPr lang="en-US" smtClean="0"/>
              <a:t>Data used in real life is complex </a:t>
            </a:r>
          </a:p>
          <a:p>
            <a:pPr eaLnBrk="1" hangingPunct="1">
              <a:buFont typeface="Wingdings" pitchFamily="2" charset="2"/>
              <a:buNone/>
            </a:pPr>
            <a:endParaRPr lang="en-US" smtClean="0"/>
          </a:p>
          <a:p>
            <a:pPr eaLnBrk="1" hangingPunct="1"/>
            <a:r>
              <a:rPr lang="en-US" smtClean="0"/>
              <a:t>The primitive data types which are provided by all programming languages are not adequate enough to handle the complexities of real life data </a:t>
            </a:r>
          </a:p>
          <a:p>
            <a:pPr eaLnBrk="1" hangingPunct="1">
              <a:buFont typeface="Wingdings" pitchFamily="2" charset="2"/>
              <a:buNone/>
            </a:pPr>
            <a:endParaRPr lang="en-US" smtClean="0"/>
          </a:p>
          <a:p>
            <a:pPr eaLnBrk="1" hangingPunct="1"/>
            <a:r>
              <a:rPr lang="en-US" b="1" smtClean="0"/>
              <a:t>Examples: </a:t>
            </a:r>
          </a:p>
          <a:p>
            <a:pPr eaLnBrk="1" hangingPunct="1">
              <a:buFont typeface="Wingdings" pitchFamily="2" charset="2"/>
              <a:buNone/>
            </a:pPr>
            <a:r>
              <a:rPr lang="en-US" smtClean="0"/>
              <a:t>	</a:t>
            </a:r>
            <a:r>
              <a:rPr lang="en-US" sz="1800" b="1" smtClean="0"/>
              <a:t>Date</a:t>
            </a:r>
            <a:r>
              <a:rPr lang="en-US" sz="1800" smtClean="0"/>
              <a:t>: A date is a combination of day of month, month and year </a:t>
            </a:r>
          </a:p>
          <a:p>
            <a:pPr eaLnBrk="1" hangingPunct="1">
              <a:buFont typeface="Wingdings" pitchFamily="2" charset="2"/>
              <a:buNone/>
            </a:pPr>
            <a:r>
              <a:rPr lang="en-US" sz="1800" smtClean="0"/>
              <a:t>	</a:t>
            </a:r>
            <a:r>
              <a:rPr lang="en-US" sz="1800" b="1" smtClean="0"/>
              <a:t>Address</a:t>
            </a:r>
            <a:r>
              <a:rPr lang="en-US" sz="1800" smtClean="0"/>
              <a:t>: Address of a person can consist of name, flat number, street, city, pin (zip) code and state</a:t>
            </a:r>
          </a:p>
          <a:p>
            <a:pPr eaLnBrk="1" hangingPunct="1">
              <a:buFont typeface="Wingdings" pitchFamily="2" charset="2"/>
              <a:buNone/>
            </a:pPr>
            <a:r>
              <a:rPr lang="en-US" sz="1800" smtClean="0"/>
              <a:t>	</a:t>
            </a:r>
            <a:r>
              <a:rPr lang="en-US" sz="1800" b="1" smtClean="0"/>
              <a:t>Account Details</a:t>
            </a:r>
            <a:r>
              <a:rPr lang="en-US" sz="1800" smtClean="0"/>
              <a:t>: Bank account information can contain the account number, customer ID and Balance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idx="4294967295"/>
          </p:nvPr>
        </p:nvSpPr>
        <p:spPr>
          <a:xfrm>
            <a:off x="247650" y="152400"/>
            <a:ext cx="9410700" cy="609600"/>
          </a:xfrm>
        </p:spPr>
        <p:txBody>
          <a:bodyPr/>
          <a:lstStyle/>
          <a:p>
            <a:pPr eaLnBrk="1" hangingPunct="1">
              <a:defRPr/>
            </a:pPr>
            <a:r>
              <a:rPr lang="en-US" smtClean="0"/>
              <a:t>Structures (2 of 2)</a:t>
            </a:r>
          </a:p>
        </p:txBody>
      </p:sp>
      <p:sp>
        <p:nvSpPr>
          <p:cNvPr id="14339" name="Rectangle 3"/>
          <p:cNvSpPr>
            <a:spLocks noGrp="1" noChangeArrowheads="1"/>
          </p:cNvSpPr>
          <p:nvPr>
            <p:ph type="body" idx="4294967295"/>
          </p:nvPr>
        </p:nvSpPr>
        <p:spPr>
          <a:xfrm>
            <a:off x="247650" y="1219200"/>
            <a:ext cx="9328150" cy="4868863"/>
          </a:xfrm>
        </p:spPr>
        <p:txBody>
          <a:bodyPr/>
          <a:lstStyle/>
          <a:p>
            <a:pPr eaLnBrk="1" hangingPunct="1"/>
            <a:r>
              <a:rPr lang="en-US" dirty="0" smtClean="0"/>
              <a:t>A structure is a collection of interrelated data for a business scenario </a:t>
            </a:r>
          </a:p>
          <a:p>
            <a:pPr eaLnBrk="1" hangingPunct="1">
              <a:buFont typeface="Wingdings" pitchFamily="2" charset="2"/>
              <a:buNone/>
            </a:pPr>
            <a:endParaRPr lang="en-US" dirty="0" smtClean="0"/>
          </a:p>
          <a:p>
            <a:pPr eaLnBrk="1" hangingPunct="1"/>
            <a:r>
              <a:rPr lang="en-US" dirty="0" smtClean="0"/>
              <a:t>The data within the structure can belong to  similar or dissimilar data type</a:t>
            </a:r>
          </a:p>
          <a:p>
            <a:pPr eaLnBrk="1" hangingPunct="1">
              <a:buFont typeface="Wingdings" pitchFamily="2" charset="2"/>
              <a:buNone/>
            </a:pPr>
            <a:endParaRPr lang="en-US" dirty="0" smtClean="0"/>
          </a:p>
          <a:p>
            <a:pPr eaLnBrk="1" hangingPunct="1"/>
            <a:r>
              <a:rPr lang="en-US" dirty="0" smtClean="0"/>
              <a:t>A structure is a mechanism provided by the language to create custom and complex data types </a:t>
            </a:r>
          </a:p>
          <a:p>
            <a:pPr eaLnBrk="1" hangingPunct="1">
              <a:buFont typeface="Wingdings" pitchFamily="2" charset="2"/>
              <a:buNone/>
            </a:pPr>
            <a:endParaRPr lang="en-US" dirty="0" smtClean="0"/>
          </a:p>
          <a:p>
            <a:pPr eaLnBrk="1" hangingPunct="1">
              <a:buFont typeface="Wingdings" pitchFamily="2" charset="2"/>
              <a:buNone/>
            </a:pPr>
            <a:r>
              <a:rPr lang="en-US" sz="1800" dirty="0" smtClean="0"/>
              <a:t> </a:t>
            </a:r>
          </a:p>
          <a:p>
            <a:pPr eaLnBrk="1" hangingPunct="1"/>
            <a:endParaRPr lang="en-US" sz="1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247650" y="76200"/>
            <a:ext cx="9410700" cy="609600"/>
          </a:xfrm>
        </p:spPr>
        <p:txBody>
          <a:bodyPr/>
          <a:lstStyle/>
          <a:p>
            <a:pPr eaLnBrk="1" hangingPunct="1">
              <a:defRPr/>
            </a:pPr>
            <a:r>
              <a:rPr lang="en-US" smtClean="0"/>
              <a:t>Functions</a:t>
            </a:r>
          </a:p>
        </p:txBody>
      </p:sp>
      <p:sp>
        <p:nvSpPr>
          <p:cNvPr id="34819" name="Rectangle 3"/>
          <p:cNvSpPr>
            <a:spLocks noGrp="1" noChangeArrowheads="1"/>
          </p:cNvSpPr>
          <p:nvPr>
            <p:ph type="body" idx="1"/>
          </p:nvPr>
        </p:nvSpPr>
        <p:spPr>
          <a:xfrm>
            <a:off x="247650" y="1143000"/>
            <a:ext cx="9328150" cy="4868863"/>
          </a:xfrm>
        </p:spPr>
        <p:txBody>
          <a:bodyPr/>
          <a:lstStyle/>
          <a:p>
            <a:pPr algn="just" eaLnBrk="1" hangingPunct="1"/>
            <a:r>
              <a:rPr lang="en-US" smtClean="0"/>
              <a:t>A function is a section of a program that performs a specific task </a:t>
            </a:r>
          </a:p>
          <a:p>
            <a:pPr algn="just" eaLnBrk="1" hangingPunct="1"/>
            <a:endParaRPr lang="en-US" smtClean="0"/>
          </a:p>
          <a:p>
            <a:pPr algn="just" eaLnBrk="1" hangingPunct="1"/>
            <a:r>
              <a:rPr lang="en-US" smtClean="0"/>
              <a:t>Function groups a number of program statements into a unit and gives it a name. This unit can be reused wherever it is required in the program</a:t>
            </a:r>
          </a:p>
          <a:p>
            <a:pPr algn="just" eaLnBrk="1" hangingPunct="1"/>
            <a:endParaRPr lang="en-US" smtClean="0"/>
          </a:p>
          <a:p>
            <a:pPr algn="just" eaLnBrk="1" hangingPunct="1"/>
            <a:r>
              <a:rPr lang="en-US" smtClean="0"/>
              <a:t>Functions employ the top down approach and hence becomes easier to develop and manage </a:t>
            </a:r>
          </a:p>
          <a:p>
            <a:pPr algn="just" eaLnBrk="1" hangingPunct="1"/>
            <a:endParaRPr lang="en-US" smtClean="0"/>
          </a:p>
          <a:p>
            <a:pPr algn="just" eaLnBrk="1" hangingPunct="1"/>
            <a:endParaRPr lang="en-US" smtClean="0"/>
          </a:p>
        </p:txBody>
      </p:sp>
      <p:sp>
        <p:nvSpPr>
          <p:cNvPr id="219141" name="Rectangle 5"/>
          <p:cNvSpPr>
            <a:spLocks noChangeArrowheads="1"/>
          </p:cNvSpPr>
          <p:nvPr/>
        </p:nvSpPr>
        <p:spPr bwMode="auto">
          <a:xfrm>
            <a:off x="1320800" y="3962400"/>
            <a:ext cx="1727200" cy="20574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4821" name="Text Box 6"/>
          <p:cNvSpPr txBox="1">
            <a:spLocks noChangeArrowheads="1"/>
          </p:cNvSpPr>
          <p:nvPr/>
        </p:nvSpPr>
        <p:spPr bwMode="auto">
          <a:xfrm>
            <a:off x="1733550" y="3505200"/>
            <a:ext cx="1651000" cy="457200"/>
          </a:xfrm>
          <a:prstGeom prst="rect">
            <a:avLst/>
          </a:prstGeom>
          <a:noFill/>
          <a:ln w="12700">
            <a:noFill/>
            <a:miter lim="800000"/>
            <a:headEnd/>
            <a:tailEnd/>
          </a:ln>
        </p:spPr>
        <p:txBody>
          <a:bodyPr>
            <a:spAutoFit/>
          </a:bodyPr>
          <a:lstStyle/>
          <a:p>
            <a:pPr eaLnBrk="0" hangingPunct="0">
              <a:spcBef>
                <a:spcPct val="50000"/>
              </a:spcBef>
            </a:pPr>
            <a:r>
              <a:rPr lang="en-US" b="1"/>
              <a:t>main()</a:t>
            </a:r>
          </a:p>
        </p:txBody>
      </p:sp>
      <p:sp>
        <p:nvSpPr>
          <p:cNvPr id="219143" name="Text Box 7"/>
          <p:cNvSpPr txBox="1">
            <a:spLocks noChangeArrowheads="1"/>
          </p:cNvSpPr>
          <p:nvPr/>
        </p:nvSpPr>
        <p:spPr bwMode="auto">
          <a:xfrm>
            <a:off x="1403350" y="4692650"/>
            <a:ext cx="1981200" cy="946150"/>
          </a:xfrm>
          <a:prstGeom prst="rect">
            <a:avLst/>
          </a:prstGeom>
          <a:noFill/>
          <a:ln w="12700">
            <a:noFill/>
            <a:miter lim="800000"/>
            <a:headEnd/>
            <a:tailEnd/>
          </a:ln>
          <a:effectLst/>
        </p:spPr>
        <p:txBody>
          <a:bodyPr>
            <a:spAutoFit/>
          </a:bodyPr>
          <a:lstStyle/>
          <a:p>
            <a:pPr eaLnBrk="0" hangingPunct="0">
              <a:spcBef>
                <a:spcPct val="50000"/>
              </a:spcBef>
              <a:defRPr/>
            </a:pPr>
            <a:r>
              <a:rPr lang="en-US"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Function call</a:t>
            </a:r>
          </a:p>
        </p:txBody>
      </p:sp>
      <p:sp>
        <p:nvSpPr>
          <p:cNvPr id="219144" name="Rectangle 8"/>
          <p:cNvSpPr>
            <a:spLocks noChangeArrowheads="1"/>
          </p:cNvSpPr>
          <p:nvPr/>
        </p:nvSpPr>
        <p:spPr bwMode="auto">
          <a:xfrm>
            <a:off x="5562600" y="4114800"/>
            <a:ext cx="1403350" cy="19050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19145" name="Text Box 9"/>
          <p:cNvSpPr txBox="1">
            <a:spLocks noChangeArrowheads="1"/>
          </p:cNvSpPr>
          <p:nvPr/>
        </p:nvSpPr>
        <p:spPr bwMode="auto">
          <a:xfrm>
            <a:off x="4953000" y="3581400"/>
            <a:ext cx="3962400" cy="457200"/>
          </a:xfrm>
          <a:prstGeom prst="rect">
            <a:avLst/>
          </a:prstGeom>
          <a:noFill/>
          <a:ln w="12700">
            <a:noFill/>
            <a:miter lim="800000"/>
            <a:headEnd/>
            <a:tailEnd/>
          </a:ln>
        </p:spPr>
        <p:txBody>
          <a:bodyPr>
            <a:spAutoFit/>
          </a:bodyPr>
          <a:lstStyle/>
          <a:p>
            <a:pPr eaLnBrk="0" hangingPunct="0">
              <a:spcBef>
                <a:spcPct val="50000"/>
              </a:spcBef>
            </a:pPr>
            <a:r>
              <a:rPr lang="en-US" b="1"/>
              <a:t>User defined function</a:t>
            </a:r>
          </a:p>
        </p:txBody>
      </p:sp>
      <p:sp>
        <p:nvSpPr>
          <p:cNvPr id="219149" name="Line 13"/>
          <p:cNvSpPr>
            <a:spLocks noChangeShapeType="1"/>
          </p:cNvSpPr>
          <p:nvPr/>
        </p:nvSpPr>
        <p:spPr bwMode="auto">
          <a:xfrm flipV="1">
            <a:off x="3048000" y="4572000"/>
            <a:ext cx="2559050" cy="304800"/>
          </a:xfrm>
          <a:prstGeom prst="line">
            <a:avLst/>
          </a:prstGeom>
          <a:noFill/>
          <a:ln w="12700">
            <a:solidFill>
              <a:schemeClr val="tx1"/>
            </a:solidFill>
            <a:round/>
            <a:headEnd/>
            <a:tailEnd type="triangle" w="med" len="med"/>
          </a:ln>
        </p:spPr>
        <p:txBody>
          <a:bodyPr anchor="ctr"/>
          <a:lstStyle/>
          <a:p>
            <a:endParaRPr lang="en-US"/>
          </a:p>
        </p:txBody>
      </p:sp>
      <p:sp>
        <p:nvSpPr>
          <p:cNvPr id="219151" name="Line 15"/>
          <p:cNvSpPr>
            <a:spLocks noChangeShapeType="1"/>
          </p:cNvSpPr>
          <p:nvPr/>
        </p:nvSpPr>
        <p:spPr bwMode="auto">
          <a:xfrm>
            <a:off x="5791200" y="4572000"/>
            <a:ext cx="908050" cy="0"/>
          </a:xfrm>
          <a:prstGeom prst="line">
            <a:avLst/>
          </a:prstGeom>
          <a:noFill/>
          <a:ln w="38100">
            <a:solidFill>
              <a:schemeClr val="tx1"/>
            </a:solidFill>
            <a:round/>
            <a:headEnd/>
            <a:tailEnd/>
          </a:ln>
        </p:spPr>
        <p:txBody>
          <a:bodyPr anchor="ctr"/>
          <a:lstStyle/>
          <a:p>
            <a:endParaRPr lang="en-US"/>
          </a:p>
        </p:txBody>
      </p:sp>
      <p:sp>
        <p:nvSpPr>
          <p:cNvPr id="219152" name="Line 16"/>
          <p:cNvSpPr>
            <a:spLocks noChangeShapeType="1"/>
          </p:cNvSpPr>
          <p:nvPr/>
        </p:nvSpPr>
        <p:spPr bwMode="auto">
          <a:xfrm>
            <a:off x="5811838" y="5029200"/>
            <a:ext cx="908050" cy="0"/>
          </a:xfrm>
          <a:prstGeom prst="line">
            <a:avLst/>
          </a:prstGeom>
          <a:noFill/>
          <a:ln w="38100">
            <a:solidFill>
              <a:schemeClr val="tx1"/>
            </a:solidFill>
            <a:round/>
            <a:headEnd/>
            <a:tailEnd/>
          </a:ln>
        </p:spPr>
        <p:txBody>
          <a:bodyPr anchor="ctr"/>
          <a:lstStyle/>
          <a:p>
            <a:endParaRPr lang="en-US"/>
          </a:p>
        </p:txBody>
      </p:sp>
      <p:sp>
        <p:nvSpPr>
          <p:cNvPr id="219153" name="Line 17"/>
          <p:cNvSpPr>
            <a:spLocks noChangeShapeType="1"/>
          </p:cNvSpPr>
          <p:nvPr/>
        </p:nvSpPr>
        <p:spPr bwMode="auto">
          <a:xfrm>
            <a:off x="5811838" y="5492750"/>
            <a:ext cx="908050" cy="0"/>
          </a:xfrm>
          <a:prstGeom prst="line">
            <a:avLst/>
          </a:prstGeom>
          <a:noFill/>
          <a:ln w="38100">
            <a:solidFill>
              <a:schemeClr val="tx1"/>
            </a:solidFill>
            <a:round/>
            <a:headEnd/>
            <a:tailEnd/>
          </a:ln>
        </p:spPr>
        <p:txBody>
          <a:bodyPr anchor="ctr"/>
          <a:lstStyle/>
          <a:p>
            <a:endParaRPr lang="en-US"/>
          </a:p>
        </p:txBody>
      </p:sp>
      <p:sp>
        <p:nvSpPr>
          <p:cNvPr id="219154" name="Line 18"/>
          <p:cNvSpPr>
            <a:spLocks noChangeShapeType="1"/>
          </p:cNvSpPr>
          <p:nvPr/>
        </p:nvSpPr>
        <p:spPr bwMode="auto">
          <a:xfrm flipH="1" flipV="1">
            <a:off x="3048000" y="4953000"/>
            <a:ext cx="2514600" cy="838200"/>
          </a:xfrm>
          <a:prstGeom prst="line">
            <a:avLst/>
          </a:prstGeom>
          <a:noFill/>
          <a:ln w="12700">
            <a:solidFill>
              <a:schemeClr val="tx1"/>
            </a:solidFill>
            <a:round/>
            <a:headEnd/>
            <a:tailEnd type="triangle" w="med" len="med"/>
          </a:ln>
        </p:spPr>
        <p:txBody>
          <a:bodyPr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19141"/>
                                        </p:tgtEl>
                                        <p:attrNameLst>
                                          <p:attrName>style.visibility</p:attrName>
                                        </p:attrNameLst>
                                      </p:cBhvr>
                                      <p:to>
                                        <p:strVal val="visible"/>
                                      </p:to>
                                    </p:set>
                                    <p:animEffect transition="in" filter="diamond(in)">
                                      <p:cBhvr>
                                        <p:cTn id="7" dur="2000"/>
                                        <p:tgtEl>
                                          <p:spTgt spid="219141"/>
                                        </p:tgtEl>
                                      </p:cBhvr>
                                    </p:animEffect>
                                  </p:childTnLst>
                                </p:cTn>
                              </p:par>
                            </p:childTnLst>
                          </p:cTn>
                        </p:par>
                        <p:par>
                          <p:cTn id="8" fill="hold">
                            <p:stCondLst>
                              <p:cond delay="2000"/>
                            </p:stCondLst>
                            <p:childTnLst>
                              <p:par>
                                <p:cTn id="9" presetID="12" presetClass="entr" presetSubtype="4" fill="hold" grpId="0" nodeType="afterEffect">
                                  <p:stCondLst>
                                    <p:cond delay="0"/>
                                  </p:stCondLst>
                                  <p:childTnLst>
                                    <p:set>
                                      <p:cBhvr>
                                        <p:cTn id="10" dur="1" fill="hold">
                                          <p:stCondLst>
                                            <p:cond delay="0"/>
                                          </p:stCondLst>
                                        </p:cTn>
                                        <p:tgtEl>
                                          <p:spTgt spid="219143"/>
                                        </p:tgtEl>
                                        <p:attrNameLst>
                                          <p:attrName>style.visibility</p:attrName>
                                        </p:attrNameLst>
                                      </p:cBhvr>
                                      <p:to>
                                        <p:strVal val="visible"/>
                                      </p:to>
                                    </p:set>
                                    <p:animEffect transition="in" filter="slide(fromBottom)">
                                      <p:cBhvr>
                                        <p:cTn id="11" dur="2000"/>
                                        <p:tgtEl>
                                          <p:spTgt spid="219143"/>
                                        </p:tgtEl>
                                      </p:cBhvr>
                                    </p:animEffect>
                                  </p:childTnLst>
                                </p:cTn>
                              </p:par>
                            </p:childTnLst>
                          </p:cTn>
                        </p:par>
                        <p:par>
                          <p:cTn id="12" fill="hold">
                            <p:stCondLst>
                              <p:cond delay="4000"/>
                            </p:stCondLst>
                            <p:childTnLst>
                              <p:par>
                                <p:cTn id="13" presetID="12" presetClass="entr" presetSubtype="4" fill="hold" grpId="0" nodeType="afterEffect">
                                  <p:stCondLst>
                                    <p:cond delay="0"/>
                                  </p:stCondLst>
                                  <p:childTnLst>
                                    <p:set>
                                      <p:cBhvr>
                                        <p:cTn id="14" dur="1" fill="hold">
                                          <p:stCondLst>
                                            <p:cond delay="0"/>
                                          </p:stCondLst>
                                        </p:cTn>
                                        <p:tgtEl>
                                          <p:spTgt spid="219145"/>
                                        </p:tgtEl>
                                        <p:attrNameLst>
                                          <p:attrName>style.visibility</p:attrName>
                                        </p:attrNameLst>
                                      </p:cBhvr>
                                      <p:to>
                                        <p:strVal val="visible"/>
                                      </p:to>
                                    </p:set>
                                    <p:animEffect transition="in" filter="slide(fromBottom)">
                                      <p:cBhvr>
                                        <p:cTn id="15" dur="2000"/>
                                        <p:tgtEl>
                                          <p:spTgt spid="219145"/>
                                        </p:tgtEl>
                                      </p:cBhvr>
                                    </p:animEffect>
                                  </p:childTnLst>
                                </p:cTn>
                              </p:par>
                            </p:childTnLst>
                          </p:cTn>
                        </p:par>
                        <p:par>
                          <p:cTn id="16" fill="hold">
                            <p:stCondLst>
                              <p:cond delay="6000"/>
                            </p:stCondLst>
                            <p:childTnLst>
                              <p:par>
                                <p:cTn id="17" presetID="8" presetClass="entr" presetSubtype="16" fill="hold" grpId="0" nodeType="afterEffect">
                                  <p:stCondLst>
                                    <p:cond delay="0"/>
                                  </p:stCondLst>
                                  <p:childTnLst>
                                    <p:set>
                                      <p:cBhvr>
                                        <p:cTn id="18" dur="1" fill="hold">
                                          <p:stCondLst>
                                            <p:cond delay="0"/>
                                          </p:stCondLst>
                                        </p:cTn>
                                        <p:tgtEl>
                                          <p:spTgt spid="219144"/>
                                        </p:tgtEl>
                                        <p:attrNameLst>
                                          <p:attrName>style.visibility</p:attrName>
                                        </p:attrNameLst>
                                      </p:cBhvr>
                                      <p:to>
                                        <p:strVal val="visible"/>
                                      </p:to>
                                    </p:set>
                                    <p:animEffect transition="in" filter="diamond(in)">
                                      <p:cBhvr>
                                        <p:cTn id="19" dur="2000"/>
                                        <p:tgtEl>
                                          <p:spTgt spid="219144"/>
                                        </p:tgtEl>
                                      </p:cBhvr>
                                    </p:animEffect>
                                  </p:childTnLst>
                                </p:cTn>
                              </p:par>
                            </p:childTnLst>
                          </p:cTn>
                        </p:par>
                        <p:par>
                          <p:cTn id="20" fill="hold">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219149"/>
                                        </p:tgtEl>
                                        <p:attrNameLst>
                                          <p:attrName>style.visibility</p:attrName>
                                        </p:attrNameLst>
                                      </p:cBhvr>
                                      <p:to>
                                        <p:strVal val="visible"/>
                                      </p:to>
                                    </p:set>
                                    <p:animEffect transition="in" filter="wipe(left)">
                                      <p:cBhvr>
                                        <p:cTn id="23" dur="2000"/>
                                        <p:tgtEl>
                                          <p:spTgt spid="219149"/>
                                        </p:tgtEl>
                                      </p:cBhvr>
                                    </p:animEffect>
                                  </p:childTnLst>
                                </p:cTn>
                              </p:par>
                            </p:childTnLst>
                          </p:cTn>
                        </p:par>
                        <p:par>
                          <p:cTn id="24" fill="hold">
                            <p:stCondLst>
                              <p:cond delay="10000"/>
                            </p:stCondLst>
                            <p:childTnLst>
                              <p:par>
                                <p:cTn id="25" presetID="22" presetClass="entr" presetSubtype="8" fill="hold" grpId="0" nodeType="afterEffect">
                                  <p:stCondLst>
                                    <p:cond delay="0"/>
                                  </p:stCondLst>
                                  <p:childTnLst>
                                    <p:set>
                                      <p:cBhvr>
                                        <p:cTn id="26" dur="1" fill="hold">
                                          <p:stCondLst>
                                            <p:cond delay="0"/>
                                          </p:stCondLst>
                                        </p:cTn>
                                        <p:tgtEl>
                                          <p:spTgt spid="219151"/>
                                        </p:tgtEl>
                                        <p:attrNameLst>
                                          <p:attrName>style.visibility</p:attrName>
                                        </p:attrNameLst>
                                      </p:cBhvr>
                                      <p:to>
                                        <p:strVal val="visible"/>
                                      </p:to>
                                    </p:set>
                                    <p:animEffect transition="in" filter="wipe(left)">
                                      <p:cBhvr>
                                        <p:cTn id="27" dur="2000"/>
                                        <p:tgtEl>
                                          <p:spTgt spid="219151"/>
                                        </p:tgtEl>
                                      </p:cBhvr>
                                    </p:animEffect>
                                  </p:childTnLst>
                                </p:cTn>
                              </p:par>
                            </p:childTnLst>
                          </p:cTn>
                        </p:par>
                        <p:par>
                          <p:cTn id="28" fill="hold">
                            <p:stCondLst>
                              <p:cond delay="12000"/>
                            </p:stCondLst>
                            <p:childTnLst>
                              <p:par>
                                <p:cTn id="29" presetID="22" presetClass="entr" presetSubtype="8" fill="hold" grpId="0" nodeType="afterEffect">
                                  <p:stCondLst>
                                    <p:cond delay="0"/>
                                  </p:stCondLst>
                                  <p:childTnLst>
                                    <p:set>
                                      <p:cBhvr>
                                        <p:cTn id="30" dur="1" fill="hold">
                                          <p:stCondLst>
                                            <p:cond delay="0"/>
                                          </p:stCondLst>
                                        </p:cTn>
                                        <p:tgtEl>
                                          <p:spTgt spid="219152"/>
                                        </p:tgtEl>
                                        <p:attrNameLst>
                                          <p:attrName>style.visibility</p:attrName>
                                        </p:attrNameLst>
                                      </p:cBhvr>
                                      <p:to>
                                        <p:strVal val="visible"/>
                                      </p:to>
                                    </p:set>
                                    <p:animEffect transition="in" filter="wipe(left)">
                                      <p:cBhvr>
                                        <p:cTn id="31" dur="2000"/>
                                        <p:tgtEl>
                                          <p:spTgt spid="219152"/>
                                        </p:tgtEl>
                                      </p:cBhvr>
                                    </p:animEffect>
                                  </p:childTnLst>
                                </p:cTn>
                              </p:par>
                            </p:childTnLst>
                          </p:cTn>
                        </p:par>
                        <p:par>
                          <p:cTn id="32" fill="hold">
                            <p:stCondLst>
                              <p:cond delay="14000"/>
                            </p:stCondLst>
                            <p:childTnLst>
                              <p:par>
                                <p:cTn id="33" presetID="22" presetClass="entr" presetSubtype="8" fill="hold" grpId="0" nodeType="afterEffect">
                                  <p:stCondLst>
                                    <p:cond delay="0"/>
                                  </p:stCondLst>
                                  <p:childTnLst>
                                    <p:set>
                                      <p:cBhvr>
                                        <p:cTn id="34" dur="1" fill="hold">
                                          <p:stCondLst>
                                            <p:cond delay="0"/>
                                          </p:stCondLst>
                                        </p:cTn>
                                        <p:tgtEl>
                                          <p:spTgt spid="219153"/>
                                        </p:tgtEl>
                                        <p:attrNameLst>
                                          <p:attrName>style.visibility</p:attrName>
                                        </p:attrNameLst>
                                      </p:cBhvr>
                                      <p:to>
                                        <p:strVal val="visible"/>
                                      </p:to>
                                    </p:set>
                                    <p:animEffect transition="in" filter="wipe(left)">
                                      <p:cBhvr>
                                        <p:cTn id="35" dur="2000"/>
                                        <p:tgtEl>
                                          <p:spTgt spid="219153"/>
                                        </p:tgtEl>
                                      </p:cBhvr>
                                    </p:animEffect>
                                  </p:childTnLst>
                                </p:cTn>
                              </p:par>
                            </p:childTnLst>
                          </p:cTn>
                        </p:par>
                        <p:par>
                          <p:cTn id="36" fill="hold">
                            <p:stCondLst>
                              <p:cond delay="16000"/>
                            </p:stCondLst>
                            <p:childTnLst>
                              <p:par>
                                <p:cTn id="37" presetID="22" presetClass="entr" presetSubtype="4" fill="hold" grpId="0" nodeType="afterEffect">
                                  <p:stCondLst>
                                    <p:cond delay="0"/>
                                  </p:stCondLst>
                                  <p:childTnLst>
                                    <p:set>
                                      <p:cBhvr>
                                        <p:cTn id="38" dur="1" fill="hold">
                                          <p:stCondLst>
                                            <p:cond delay="0"/>
                                          </p:stCondLst>
                                        </p:cTn>
                                        <p:tgtEl>
                                          <p:spTgt spid="219154"/>
                                        </p:tgtEl>
                                        <p:attrNameLst>
                                          <p:attrName>style.visibility</p:attrName>
                                        </p:attrNameLst>
                                      </p:cBhvr>
                                      <p:to>
                                        <p:strVal val="visible"/>
                                      </p:to>
                                    </p:set>
                                    <p:animEffect transition="in" filter="wipe(down)">
                                      <p:cBhvr>
                                        <p:cTn id="39" dur="2000"/>
                                        <p:tgtEl>
                                          <p:spTgt spid="21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animBg="1"/>
      <p:bldP spid="219143" grpId="0"/>
      <p:bldP spid="219144" grpId="0" animBg="1"/>
      <p:bldP spid="219145" grpId="0"/>
      <p:bldP spid="219149" grpId="0" animBg="1"/>
      <p:bldP spid="219151" grpId="0" animBg="1"/>
      <p:bldP spid="219152" grpId="0" animBg="1"/>
      <p:bldP spid="219153" grpId="0" animBg="1"/>
      <p:bldP spid="21915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idx="4294967295"/>
          </p:nvPr>
        </p:nvSpPr>
        <p:spPr>
          <a:xfrm>
            <a:off x="247650" y="152400"/>
            <a:ext cx="9410700" cy="609600"/>
          </a:xfrm>
        </p:spPr>
        <p:txBody>
          <a:bodyPr/>
          <a:lstStyle/>
          <a:p>
            <a:pPr eaLnBrk="1" hangingPunct="1">
              <a:defRPr/>
            </a:pPr>
            <a:r>
              <a:rPr lang="en-US" smtClean="0"/>
              <a:t>Declaring a Structure (1 of 4)</a:t>
            </a:r>
          </a:p>
        </p:txBody>
      </p:sp>
      <p:sp>
        <p:nvSpPr>
          <p:cNvPr id="15363" name="Rectangle 3"/>
          <p:cNvSpPr>
            <a:spLocks noGrp="1" noChangeArrowheads="1"/>
          </p:cNvSpPr>
          <p:nvPr>
            <p:ph type="body" idx="4294967295"/>
          </p:nvPr>
        </p:nvSpPr>
        <p:spPr>
          <a:xfrm>
            <a:off x="247650" y="1219200"/>
            <a:ext cx="9328150" cy="4868863"/>
          </a:xfrm>
        </p:spPr>
        <p:txBody>
          <a:bodyPr/>
          <a:lstStyle/>
          <a:p>
            <a:pPr eaLnBrk="1" hangingPunct="1">
              <a:lnSpc>
                <a:spcPct val="90000"/>
              </a:lnSpc>
            </a:pPr>
            <a:r>
              <a:rPr lang="en-US" smtClean="0"/>
              <a:t>A structure can be declared using the ‘struct’ keyword </a:t>
            </a:r>
          </a:p>
          <a:p>
            <a:pPr eaLnBrk="1" hangingPunct="1">
              <a:lnSpc>
                <a:spcPct val="90000"/>
              </a:lnSpc>
            </a:pPr>
            <a:r>
              <a:rPr lang="en-US" smtClean="0"/>
              <a:t>The set of variables that form the structure must be declared with a valid name similar to declaring variables </a:t>
            </a:r>
          </a:p>
          <a:p>
            <a:pPr eaLnBrk="1" hangingPunct="1">
              <a:lnSpc>
                <a:spcPct val="90000"/>
              </a:lnSpc>
            </a:pPr>
            <a:r>
              <a:rPr lang="en-US" smtClean="0"/>
              <a:t>Each variable inside a structure can be of different data type or same data type</a:t>
            </a:r>
          </a:p>
          <a:p>
            <a:pPr eaLnBrk="1" hangingPunct="1">
              <a:lnSpc>
                <a:spcPct val="90000"/>
              </a:lnSpc>
            </a:pPr>
            <a:r>
              <a:rPr lang="en-US" b="1" smtClean="0"/>
              <a:t>Syntax:</a:t>
            </a:r>
          </a:p>
          <a:p>
            <a:pPr eaLnBrk="1" hangingPunct="1">
              <a:lnSpc>
                <a:spcPct val="90000"/>
              </a:lnSpc>
              <a:buFont typeface="Wingdings" pitchFamily="2" charset="2"/>
              <a:buNone/>
            </a:pPr>
            <a:r>
              <a:rPr lang="en-US" b="1" smtClean="0"/>
              <a:t>	</a:t>
            </a:r>
            <a:r>
              <a:rPr lang="en-US" sz="1800" smtClean="0">
                <a:latin typeface="Courier New" pitchFamily="49" charset="0"/>
              </a:rPr>
              <a:t>struct tag-name{</a:t>
            </a:r>
          </a:p>
          <a:p>
            <a:pPr eaLnBrk="1" hangingPunct="1">
              <a:lnSpc>
                <a:spcPct val="90000"/>
              </a:lnSpc>
              <a:buFont typeface="Wingdings" pitchFamily="2" charset="2"/>
              <a:buNone/>
            </a:pPr>
            <a:r>
              <a:rPr lang="en-US" sz="1800" smtClean="0">
                <a:latin typeface="Courier New" pitchFamily="49" charset="0"/>
              </a:rPr>
              <a:t>		data-type member-1;</a:t>
            </a:r>
          </a:p>
          <a:p>
            <a:pPr eaLnBrk="1" hangingPunct="1">
              <a:lnSpc>
                <a:spcPct val="90000"/>
              </a:lnSpc>
              <a:buFont typeface="Wingdings" pitchFamily="2" charset="2"/>
              <a:buNone/>
            </a:pPr>
            <a:r>
              <a:rPr lang="en-US" sz="1800" smtClean="0">
                <a:latin typeface="Courier New" pitchFamily="49" charset="0"/>
              </a:rPr>
              <a:t>		data-type member-2;</a:t>
            </a:r>
          </a:p>
          <a:p>
            <a:pPr eaLnBrk="1" hangingPunct="1">
              <a:lnSpc>
                <a:spcPct val="90000"/>
              </a:lnSpc>
              <a:buFont typeface="Wingdings" pitchFamily="2" charset="2"/>
              <a:buNone/>
            </a:pPr>
            <a:r>
              <a:rPr lang="en-US" sz="1800" smtClean="0">
                <a:latin typeface="Courier New" pitchFamily="49" charset="0"/>
              </a:rPr>
              <a:t>		……</a:t>
            </a:r>
          </a:p>
          <a:p>
            <a:pPr eaLnBrk="1" hangingPunct="1">
              <a:lnSpc>
                <a:spcPct val="90000"/>
              </a:lnSpc>
              <a:buFont typeface="Wingdings" pitchFamily="2" charset="2"/>
              <a:buNone/>
            </a:pPr>
            <a:r>
              <a:rPr lang="en-US" sz="1800" smtClean="0">
                <a:latin typeface="Courier New" pitchFamily="49" charset="0"/>
              </a:rPr>
              <a:t>		data-type member-n;</a:t>
            </a:r>
          </a:p>
          <a:p>
            <a:pPr eaLnBrk="1" hangingPunct="1">
              <a:lnSpc>
                <a:spcPct val="90000"/>
              </a:lnSpc>
              <a:buFont typeface="Wingdings" pitchFamily="2" charset="2"/>
              <a:buNone/>
            </a:pPr>
            <a:r>
              <a:rPr lang="en-US" sz="1800" smtClean="0">
                <a:latin typeface="Courier New" pitchFamily="49" charset="0"/>
              </a:rPr>
              <a:t>	};</a:t>
            </a:r>
          </a:p>
          <a:p>
            <a:pPr eaLnBrk="1" hangingPunct="1">
              <a:lnSpc>
                <a:spcPct val="90000"/>
              </a:lnSpc>
            </a:pPr>
            <a:r>
              <a:rPr lang="en-US" smtClean="0"/>
              <a:t>A structure declaration ends with a semicolon</a:t>
            </a:r>
          </a:p>
          <a:p>
            <a:pPr eaLnBrk="1" hangingPunct="1">
              <a:lnSpc>
                <a:spcPct val="90000"/>
              </a:lnSpc>
              <a:buFont typeface="Wingdings" pitchFamily="2" charset="2"/>
              <a:buNone/>
            </a:pPr>
            <a:endParaRPr lang="en-US" sz="1800" b="1" smtClean="0"/>
          </a:p>
          <a:p>
            <a:pPr eaLnBrk="1" hangingPunct="1">
              <a:lnSpc>
                <a:spcPct val="90000"/>
              </a:lnSpc>
            </a:pPr>
            <a:endParaRPr lang="en-US" sz="1800" smtClean="0"/>
          </a:p>
          <a:p>
            <a:pPr eaLnBrk="1" hangingPunct="1">
              <a:lnSpc>
                <a:spcPct val="90000"/>
              </a:lnSpc>
              <a:buFont typeface="Wingdings" pitchFamily="2" charset="2"/>
              <a:buNone/>
            </a:pPr>
            <a:r>
              <a:rPr lang="en-US" sz="1800" smtClean="0"/>
              <a:t> </a:t>
            </a:r>
          </a:p>
          <a:p>
            <a:pPr eaLnBrk="1" hangingPunct="1">
              <a:lnSpc>
                <a:spcPct val="90000"/>
              </a:lnSpc>
            </a:pPr>
            <a:endParaRPr lang="en-US" sz="180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idx="4294967295"/>
          </p:nvPr>
        </p:nvSpPr>
        <p:spPr>
          <a:xfrm>
            <a:off x="247650" y="152400"/>
            <a:ext cx="9410700" cy="609600"/>
          </a:xfrm>
        </p:spPr>
        <p:txBody>
          <a:bodyPr/>
          <a:lstStyle/>
          <a:p>
            <a:pPr eaLnBrk="1" hangingPunct="1">
              <a:defRPr/>
            </a:pPr>
            <a:r>
              <a:rPr lang="en-US" smtClean="0"/>
              <a:t>Declaring a Structure (2 of 4)</a:t>
            </a:r>
          </a:p>
        </p:txBody>
      </p:sp>
      <p:sp>
        <p:nvSpPr>
          <p:cNvPr id="16387" name="Rectangle 3"/>
          <p:cNvSpPr>
            <a:spLocks noGrp="1" noChangeArrowheads="1"/>
          </p:cNvSpPr>
          <p:nvPr>
            <p:ph type="body" idx="4294967295"/>
          </p:nvPr>
        </p:nvSpPr>
        <p:spPr>
          <a:xfrm>
            <a:off x="330200" y="1196975"/>
            <a:ext cx="9245600" cy="5280025"/>
          </a:xfrm>
        </p:spPr>
        <p:txBody>
          <a:bodyPr/>
          <a:lstStyle/>
          <a:p>
            <a:pPr eaLnBrk="1" hangingPunct="1">
              <a:lnSpc>
                <a:spcPct val="90000"/>
              </a:lnSpc>
              <a:buFont typeface="Wingdings" pitchFamily="2" charset="2"/>
              <a:buNone/>
            </a:pPr>
            <a:endParaRPr lang="en-US" sz="1800" smtClean="0"/>
          </a:p>
          <a:p>
            <a:pPr eaLnBrk="1" hangingPunct="1">
              <a:lnSpc>
                <a:spcPct val="90000"/>
              </a:lnSpc>
            </a:pPr>
            <a:r>
              <a:rPr lang="en-US" smtClean="0"/>
              <a:t>Date is a simple data structure, but not available as a built-in data type </a:t>
            </a:r>
          </a:p>
          <a:p>
            <a:pPr eaLnBrk="1" hangingPunct="1">
              <a:lnSpc>
                <a:spcPct val="90000"/>
              </a:lnSpc>
              <a:buFont typeface="Wingdings" pitchFamily="2" charset="2"/>
              <a:buNone/>
            </a:pPr>
            <a:endParaRPr lang="en-US" smtClean="0"/>
          </a:p>
          <a:p>
            <a:pPr eaLnBrk="1" hangingPunct="1">
              <a:lnSpc>
                <a:spcPct val="90000"/>
              </a:lnSpc>
            </a:pPr>
            <a:r>
              <a:rPr lang="en-US" smtClean="0"/>
              <a:t>A date has three components:</a:t>
            </a:r>
          </a:p>
          <a:p>
            <a:pPr lvl="1" eaLnBrk="1" hangingPunct="1">
              <a:lnSpc>
                <a:spcPct val="90000"/>
              </a:lnSpc>
            </a:pPr>
            <a:r>
              <a:rPr lang="en-US" smtClean="0"/>
              <a:t>day of month (integer, Range: 1-31)</a:t>
            </a:r>
          </a:p>
          <a:p>
            <a:pPr lvl="1" eaLnBrk="1" hangingPunct="1">
              <a:lnSpc>
                <a:spcPct val="90000"/>
              </a:lnSpc>
            </a:pPr>
            <a:r>
              <a:rPr lang="en-US" smtClean="0"/>
              <a:t>month (integer,  Range: 1-12)</a:t>
            </a:r>
          </a:p>
          <a:p>
            <a:pPr lvl="1" eaLnBrk="1" hangingPunct="1">
              <a:lnSpc>
                <a:spcPct val="90000"/>
              </a:lnSpc>
            </a:pPr>
            <a:r>
              <a:rPr lang="en-US" smtClean="0"/>
              <a:t>year (integer, four digits)</a:t>
            </a:r>
          </a:p>
          <a:p>
            <a:pPr lvl="1" eaLnBrk="1" hangingPunct="1">
              <a:lnSpc>
                <a:spcPct val="90000"/>
              </a:lnSpc>
              <a:buFont typeface="Wingdings" pitchFamily="2" charset="2"/>
              <a:buNone/>
            </a:pPr>
            <a:endParaRPr lang="en-US" sz="2000" smtClean="0"/>
          </a:p>
          <a:p>
            <a:pPr lvl="1" eaLnBrk="1" hangingPunct="1">
              <a:lnSpc>
                <a:spcPct val="90000"/>
              </a:lnSpc>
              <a:buFont typeface="Wingdings" pitchFamily="2" charset="2"/>
              <a:buNone/>
            </a:pPr>
            <a:endParaRPr lang="en-US" smtClean="0"/>
          </a:p>
          <a:p>
            <a:pPr eaLnBrk="1" hangingPunct="1">
              <a:lnSpc>
                <a:spcPct val="90000"/>
              </a:lnSpc>
              <a:buFont typeface="Wingdings" pitchFamily="2" charset="2"/>
              <a:buNone/>
            </a:pPr>
            <a:endParaRPr lang="en-US" smtClean="0"/>
          </a:p>
          <a:p>
            <a:pPr eaLnBrk="1" hangingPunct="1">
              <a:lnSpc>
                <a:spcPct val="90000"/>
              </a:lnSpc>
              <a:buFont typeface="Symbol" pitchFamily="18" charset="2"/>
              <a:buChar char=""/>
            </a:pPr>
            <a:endParaRPr lang="en-US" smtClean="0"/>
          </a:p>
          <a:p>
            <a:pPr eaLnBrk="1" hangingPunct="1">
              <a:lnSpc>
                <a:spcPct val="90000"/>
              </a:lnSpc>
              <a:buFont typeface="Wingdings" pitchFamily="2" charset="2"/>
              <a:buNone/>
            </a:pPr>
            <a:r>
              <a:rPr lang="en-US" sz="1600" smtClean="0"/>
              <a:t> </a:t>
            </a:r>
          </a:p>
          <a:p>
            <a:pPr eaLnBrk="1" hangingPunct="1">
              <a:lnSpc>
                <a:spcPct val="90000"/>
              </a:lnSpc>
            </a:pPr>
            <a:endParaRPr lang="en-US" sz="160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idx="4294967295"/>
          </p:nvPr>
        </p:nvSpPr>
        <p:spPr>
          <a:xfrm>
            <a:off x="247650" y="76200"/>
            <a:ext cx="9410700" cy="609600"/>
          </a:xfrm>
        </p:spPr>
        <p:txBody>
          <a:bodyPr/>
          <a:lstStyle/>
          <a:p>
            <a:pPr eaLnBrk="1" hangingPunct="1">
              <a:defRPr/>
            </a:pPr>
            <a:r>
              <a:rPr lang="en-US" smtClean="0"/>
              <a:t>Declaring a Structure (3 of 4)</a:t>
            </a:r>
          </a:p>
        </p:txBody>
      </p:sp>
      <p:sp>
        <p:nvSpPr>
          <p:cNvPr id="17411" name="Rectangle 3"/>
          <p:cNvSpPr>
            <a:spLocks noGrp="1" noChangeArrowheads="1"/>
          </p:cNvSpPr>
          <p:nvPr>
            <p:ph type="body" idx="4294967295"/>
          </p:nvPr>
        </p:nvSpPr>
        <p:spPr>
          <a:xfrm>
            <a:off x="330200" y="1196975"/>
            <a:ext cx="9245600" cy="4746625"/>
          </a:xfrm>
        </p:spPr>
        <p:txBody>
          <a:bodyPr/>
          <a:lstStyle/>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latin typeface="Courier New" pitchFamily="49" charset="0"/>
              </a:rPr>
              <a:t>struct date {</a:t>
            </a:r>
          </a:p>
          <a:p>
            <a:pPr lvl="1" eaLnBrk="1" hangingPunct="1">
              <a:lnSpc>
                <a:spcPct val="90000"/>
              </a:lnSpc>
              <a:buFont typeface="Wingdings" pitchFamily="2" charset="2"/>
              <a:buNone/>
            </a:pPr>
            <a:r>
              <a:rPr lang="en-US" smtClean="0">
                <a:latin typeface="Courier New" pitchFamily="49" charset="0"/>
              </a:rPr>
              <a:t>	short iDay;</a:t>
            </a:r>
          </a:p>
          <a:p>
            <a:pPr lvl="1" eaLnBrk="1" hangingPunct="1">
              <a:lnSpc>
                <a:spcPct val="90000"/>
              </a:lnSpc>
              <a:buFont typeface="Wingdings" pitchFamily="2" charset="2"/>
              <a:buNone/>
            </a:pPr>
            <a:r>
              <a:rPr lang="en-US" smtClean="0">
                <a:latin typeface="Courier New" pitchFamily="49" charset="0"/>
              </a:rPr>
              <a:t>	short iMonth;</a:t>
            </a:r>
          </a:p>
          <a:p>
            <a:pPr lvl="1" eaLnBrk="1" hangingPunct="1">
              <a:lnSpc>
                <a:spcPct val="90000"/>
              </a:lnSpc>
              <a:buFont typeface="Wingdings" pitchFamily="2" charset="2"/>
              <a:buNone/>
            </a:pPr>
            <a:r>
              <a:rPr lang="en-US" smtClean="0">
                <a:latin typeface="Courier New" pitchFamily="49" charset="0"/>
              </a:rPr>
              <a:t>	short iYear;</a:t>
            </a:r>
          </a:p>
          <a:p>
            <a:pPr lvl="1" eaLnBrk="1" hangingPunct="1">
              <a:lnSpc>
                <a:spcPct val="90000"/>
              </a:lnSpc>
              <a:buFont typeface="Wingdings" pitchFamily="2" charset="2"/>
              <a:buNone/>
            </a:pPr>
            <a:r>
              <a:rPr lang="en-US" smtClean="0">
                <a:latin typeface="Courier New" pitchFamily="49" charset="0"/>
              </a:rPr>
              <a:t>};</a:t>
            </a:r>
          </a:p>
          <a:p>
            <a:pPr lvl="1" eaLnBrk="1" hangingPunct="1">
              <a:lnSpc>
                <a:spcPct val="90000"/>
              </a:lnSpc>
              <a:buFont typeface="Wingdings" pitchFamily="2" charset="2"/>
              <a:buNone/>
            </a:pPr>
            <a:endParaRPr lang="en-US" sz="2000" smtClean="0">
              <a:latin typeface="Courier New" pitchFamily="49" charset="0"/>
            </a:endParaRPr>
          </a:p>
          <a:p>
            <a:pPr eaLnBrk="1" hangingPunct="1">
              <a:lnSpc>
                <a:spcPct val="90000"/>
              </a:lnSpc>
            </a:pPr>
            <a:r>
              <a:rPr lang="en-US" smtClean="0"/>
              <a:t>In the above structure declaration, date is the tag-name</a:t>
            </a:r>
          </a:p>
          <a:p>
            <a:pPr eaLnBrk="1" hangingPunct="1">
              <a:lnSpc>
                <a:spcPct val="90000"/>
              </a:lnSpc>
              <a:buFont typeface="Wingdings" pitchFamily="2" charset="2"/>
              <a:buNone/>
            </a:pPr>
            <a:endParaRPr lang="en-US" smtClean="0"/>
          </a:p>
          <a:p>
            <a:pPr eaLnBrk="1" hangingPunct="1">
              <a:lnSpc>
                <a:spcPct val="90000"/>
              </a:lnSpc>
            </a:pPr>
            <a:r>
              <a:rPr lang="en-US" smtClean="0"/>
              <a:t>Each variable declared inside a structure is known as a ‘member’ variable </a:t>
            </a:r>
          </a:p>
          <a:p>
            <a:pPr eaLnBrk="1" hangingPunct="1">
              <a:lnSpc>
                <a:spcPct val="90000"/>
              </a:lnSpc>
              <a:buFont typeface="Wingdings" pitchFamily="2" charset="2"/>
              <a:buNone/>
            </a:pPr>
            <a:endParaRPr lang="en-US" smtClean="0"/>
          </a:p>
          <a:p>
            <a:pPr eaLnBrk="1" hangingPunct="1">
              <a:lnSpc>
                <a:spcPct val="90000"/>
              </a:lnSpc>
            </a:pPr>
            <a:r>
              <a:rPr lang="en-US" smtClean="0"/>
              <a:t>In the date structure,</a:t>
            </a:r>
            <a:r>
              <a:rPr lang="en-US" smtClean="0">
                <a:solidFill>
                  <a:srgbClr val="0000FF"/>
                </a:solidFill>
              </a:rPr>
              <a:t> </a:t>
            </a:r>
            <a:r>
              <a:rPr lang="en-US" b="1" smtClean="0"/>
              <a:t>iDay</a:t>
            </a:r>
            <a:r>
              <a:rPr lang="en-US" smtClean="0"/>
              <a:t>, </a:t>
            </a:r>
            <a:r>
              <a:rPr lang="en-US" b="1" smtClean="0"/>
              <a:t>iMonth</a:t>
            </a:r>
            <a:r>
              <a:rPr lang="en-US" smtClean="0"/>
              <a:t> and </a:t>
            </a:r>
            <a:r>
              <a:rPr lang="en-US" b="1" smtClean="0"/>
              <a:t>iYear</a:t>
            </a:r>
            <a:r>
              <a:rPr lang="en-US" smtClean="0"/>
              <a:t> are member variables </a:t>
            </a:r>
          </a:p>
          <a:p>
            <a:pPr eaLnBrk="1" hangingPunct="1">
              <a:lnSpc>
                <a:spcPct val="90000"/>
              </a:lnSpc>
              <a:buFont typeface="Wingdings" pitchFamily="2" charset="2"/>
              <a:buNone/>
            </a:pPr>
            <a:endParaRPr lang="en-US" smtClean="0"/>
          </a:p>
          <a:p>
            <a:pPr eaLnBrk="1" hangingPunct="1">
              <a:lnSpc>
                <a:spcPct val="90000"/>
              </a:lnSpc>
              <a:buFont typeface="Symbol" pitchFamily="18" charset="2"/>
              <a:buChar char=""/>
            </a:pPr>
            <a:endParaRPr lang="en-US" sz="1800" smtClean="0"/>
          </a:p>
          <a:p>
            <a:pPr eaLnBrk="1" hangingPunct="1">
              <a:lnSpc>
                <a:spcPct val="90000"/>
              </a:lnSpc>
              <a:buFont typeface="Wingdings" pitchFamily="2" charset="2"/>
              <a:buNone/>
            </a:pPr>
            <a:r>
              <a:rPr lang="en-US" sz="1400" smtClean="0"/>
              <a:t> </a:t>
            </a:r>
          </a:p>
          <a:p>
            <a:pPr eaLnBrk="1" hangingPunct="1">
              <a:lnSpc>
                <a:spcPct val="90000"/>
              </a:lnSpc>
            </a:pPr>
            <a:endParaRPr lang="en-US" sz="140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idx="4294967295"/>
          </p:nvPr>
        </p:nvSpPr>
        <p:spPr>
          <a:xfrm>
            <a:off x="247650" y="152400"/>
            <a:ext cx="9410700" cy="609600"/>
          </a:xfrm>
        </p:spPr>
        <p:txBody>
          <a:bodyPr/>
          <a:lstStyle/>
          <a:p>
            <a:pPr eaLnBrk="1" hangingPunct="1">
              <a:defRPr/>
            </a:pPr>
            <a:r>
              <a:rPr lang="en-US" smtClean="0"/>
              <a:t>Declaring a Structure (4 of 4)</a:t>
            </a:r>
          </a:p>
        </p:txBody>
      </p:sp>
      <p:sp>
        <p:nvSpPr>
          <p:cNvPr id="18435" name="Rectangle 3"/>
          <p:cNvSpPr>
            <a:spLocks noGrp="1" noChangeArrowheads="1"/>
          </p:cNvSpPr>
          <p:nvPr>
            <p:ph type="body" idx="4294967295"/>
          </p:nvPr>
        </p:nvSpPr>
        <p:spPr>
          <a:xfrm>
            <a:off x="247650" y="1219200"/>
            <a:ext cx="9328150" cy="4868863"/>
          </a:xfrm>
        </p:spPr>
        <p:txBody>
          <a:bodyPr/>
          <a:lstStyle/>
          <a:p>
            <a:pPr eaLnBrk="1" hangingPunct="1"/>
            <a:r>
              <a:rPr lang="en-US" smtClean="0"/>
              <a:t>A structure is generally declared globally above function ‘main’</a:t>
            </a:r>
          </a:p>
          <a:p>
            <a:pPr eaLnBrk="1" hangingPunct="1">
              <a:buFont typeface="Wingdings" pitchFamily="2" charset="2"/>
              <a:buNone/>
            </a:pPr>
            <a:endParaRPr lang="en-US" smtClean="0"/>
          </a:p>
          <a:p>
            <a:pPr eaLnBrk="1" hangingPunct="1"/>
            <a:r>
              <a:rPr lang="en-US" smtClean="0"/>
              <a:t>The member variables cannot be initialized within a structure declaration. It will lead to compilation error if member variables are initialized with in structure declaration</a:t>
            </a:r>
          </a:p>
          <a:p>
            <a:pPr eaLnBrk="1" hangingPunct="1">
              <a:buFont typeface="Wingdings" pitchFamily="2" charset="2"/>
              <a:buNone/>
            </a:pPr>
            <a:endParaRPr lang="en-US" smtClean="0"/>
          </a:p>
          <a:p>
            <a:pPr eaLnBrk="1" hangingPunct="1"/>
            <a:r>
              <a:rPr lang="en-US" smtClean="0"/>
              <a:t>The structure is allocated memory only after declaring a variable of type structure</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idx="4294967295"/>
          </p:nvPr>
        </p:nvSpPr>
        <p:spPr>
          <a:xfrm>
            <a:off x="247650" y="76200"/>
            <a:ext cx="7753350" cy="609600"/>
          </a:xfrm>
        </p:spPr>
        <p:txBody>
          <a:bodyPr/>
          <a:lstStyle/>
          <a:p>
            <a:pPr eaLnBrk="1" hangingPunct="1">
              <a:defRPr/>
            </a:pPr>
            <a:r>
              <a:rPr lang="en-US" sz="2400" dirty="0" smtClean="0"/>
              <a:t>Accessing Member Variables of a Structure (1 of 3)</a:t>
            </a:r>
          </a:p>
        </p:txBody>
      </p:sp>
      <p:sp>
        <p:nvSpPr>
          <p:cNvPr id="22531" name="Rectangle 3"/>
          <p:cNvSpPr>
            <a:spLocks noGrp="1" noChangeArrowheads="1"/>
          </p:cNvSpPr>
          <p:nvPr>
            <p:ph type="body" idx="4294967295"/>
          </p:nvPr>
        </p:nvSpPr>
        <p:spPr>
          <a:xfrm>
            <a:off x="247650" y="1219200"/>
            <a:ext cx="9328150" cy="4868863"/>
          </a:xfrm>
        </p:spPr>
        <p:txBody>
          <a:bodyPr/>
          <a:lstStyle/>
          <a:p>
            <a:pPr eaLnBrk="1" hangingPunct="1"/>
            <a:r>
              <a:rPr lang="en-US" smtClean="0"/>
              <a:t>Each member variable in a structure can be accessed individually  </a:t>
            </a:r>
          </a:p>
          <a:p>
            <a:pPr eaLnBrk="1" hangingPunct="1"/>
            <a:r>
              <a:rPr lang="en-US" smtClean="0"/>
              <a:t>Once a structure is declared, it can be used just like any primitive data type </a:t>
            </a:r>
          </a:p>
          <a:p>
            <a:pPr eaLnBrk="1" hangingPunct="1"/>
            <a:r>
              <a:rPr lang="en-US" smtClean="0"/>
              <a:t>In order to access the structure members, a variable of structure should be created</a:t>
            </a:r>
          </a:p>
          <a:p>
            <a:pPr eaLnBrk="1" hangingPunct="1"/>
            <a:r>
              <a:rPr lang="en-US" b="1" smtClean="0"/>
              <a:t>Example</a:t>
            </a:r>
            <a:r>
              <a:rPr lang="en-US" smtClean="0"/>
              <a:t>:</a:t>
            </a:r>
          </a:p>
          <a:p>
            <a:pPr eaLnBrk="1" hangingPunct="1">
              <a:buFont typeface="Wingdings" pitchFamily="2" charset="2"/>
              <a:buNone/>
            </a:pPr>
            <a:r>
              <a:rPr lang="en-US" smtClean="0"/>
              <a:t>	</a:t>
            </a:r>
            <a:r>
              <a:rPr lang="en-US" sz="1800" smtClean="0">
                <a:latin typeface="Courier New" pitchFamily="49" charset="0"/>
              </a:rPr>
              <a:t>struct date sToday;</a:t>
            </a:r>
          </a:p>
          <a:p>
            <a:pPr eaLnBrk="1" hangingPunct="1">
              <a:buFont typeface="Wingdings" pitchFamily="2" charset="2"/>
              <a:buNone/>
            </a:pPr>
            <a:endParaRPr lang="en-US" sz="1800" smtClean="0">
              <a:latin typeface="Courier New" pitchFamily="49" charset="0"/>
            </a:endParaRPr>
          </a:p>
          <a:p>
            <a:pPr eaLnBrk="1" hangingPunct="1"/>
            <a:r>
              <a:rPr lang="en-US" smtClean="0"/>
              <a:t>To access individual members of the structure, the ‘.’ operator is used </a:t>
            </a:r>
          </a:p>
          <a:p>
            <a:pPr eaLnBrk="1" hangingPunct="1"/>
            <a:r>
              <a:rPr lang="en-US" b="1" smtClean="0"/>
              <a:t>Example</a:t>
            </a:r>
            <a:r>
              <a:rPr lang="en-US" smtClean="0"/>
              <a:t>:</a:t>
            </a:r>
          </a:p>
          <a:p>
            <a:pPr eaLnBrk="1" hangingPunct="1">
              <a:buFont typeface="Wingdings" pitchFamily="2" charset="2"/>
              <a:buNone/>
            </a:pPr>
            <a:r>
              <a:rPr lang="en-US" smtClean="0"/>
              <a:t>	</a:t>
            </a:r>
          </a:p>
          <a:p>
            <a:pPr eaLnBrk="1" hangingPunct="1">
              <a:buFont typeface="Wingdings" pitchFamily="2" charset="2"/>
              <a:buNone/>
            </a:pPr>
            <a:r>
              <a:rPr lang="en-US" sz="1800" smtClean="0">
                <a:latin typeface="Courier New" pitchFamily="49" charset="0"/>
              </a:rPr>
              <a:t>			sToday.iDay = 30;</a:t>
            </a:r>
          </a:p>
          <a:p>
            <a:pPr eaLnBrk="1" hangingPunct="1">
              <a:buFont typeface="Wingdings" pitchFamily="2" charset="2"/>
              <a:buNone/>
            </a:pPr>
            <a:r>
              <a:rPr lang="en-US" sz="1800" smtClean="0">
                <a:latin typeface="Courier New" pitchFamily="49" charset="0"/>
              </a:rPr>
              <a:t>			sToday.iMonth = 4;</a:t>
            </a:r>
          </a:p>
          <a:p>
            <a:pPr eaLnBrk="1" hangingPunct="1">
              <a:buFont typeface="Wingdings" pitchFamily="2" charset="2"/>
              <a:buNone/>
            </a:pPr>
            <a:r>
              <a:rPr lang="en-US" sz="1800" smtClean="0">
                <a:latin typeface="Courier New" pitchFamily="49" charset="0"/>
              </a:rPr>
              <a:t>			sToday.iYear = 2007;</a:t>
            </a:r>
          </a:p>
          <a:p>
            <a:pPr eaLnBrk="1" hangingPunct="1"/>
            <a:endParaRPr lang="en-US" sz="1800" smtClean="0">
              <a:latin typeface="Courier New" pitchFamily="49" charset="0"/>
            </a:endParaRPr>
          </a:p>
          <a:p>
            <a:pPr eaLnBrk="1" hangingPunct="1"/>
            <a:endParaRPr lang="en-US" sz="1800" smtClean="0"/>
          </a:p>
        </p:txBody>
      </p:sp>
      <p:sp>
        <p:nvSpPr>
          <p:cNvPr id="4" name="Rectangular Callout 3"/>
          <p:cNvSpPr/>
          <p:nvPr/>
        </p:nvSpPr>
        <p:spPr>
          <a:xfrm>
            <a:off x="4876800" y="2362200"/>
            <a:ext cx="3276600" cy="609600"/>
          </a:xfrm>
          <a:prstGeom prst="wedgeRectCallout">
            <a:avLst>
              <a:gd name="adj1" fmla="val -103786"/>
              <a:gd name="adj2" fmla="val 369643"/>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effectLst>
            <a:glow rad="101600">
              <a:srgbClr val="008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Dot operator used to access the members of the structure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loud Callout 6"/>
          <p:cNvSpPr/>
          <p:nvPr/>
        </p:nvSpPr>
        <p:spPr>
          <a:xfrm>
            <a:off x="5867400" y="4191000"/>
            <a:ext cx="3733800" cy="1447800"/>
          </a:xfrm>
          <a:prstGeom prst="cloudCallout">
            <a:avLst>
              <a:gd name="adj1" fmla="val -58928"/>
              <a:gd name="adj2" fmla="val -3775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Can the same initialization be done during the structure declaration???</a:t>
            </a:r>
          </a:p>
        </p:txBody>
      </p:sp>
      <p:sp>
        <p:nvSpPr>
          <p:cNvPr id="20483" name="Rectangle 3"/>
          <p:cNvSpPr>
            <a:spLocks noChangeArrowheads="1"/>
          </p:cNvSpPr>
          <p:nvPr/>
        </p:nvSpPr>
        <p:spPr bwMode="auto">
          <a:xfrm>
            <a:off x="228600" y="990600"/>
            <a:ext cx="9372600" cy="5105400"/>
          </a:xfrm>
          <a:prstGeom prst="rect">
            <a:avLst/>
          </a:prstGeom>
          <a:solidFill>
            <a:srgbClr val="AFAFAF">
              <a:alpha val="20000"/>
            </a:srgbClr>
          </a:solidFill>
          <a:ln w="12700">
            <a:solidFill>
              <a:schemeClr val="tx1"/>
            </a:solidFill>
            <a:miter lim="800000"/>
            <a:headEnd/>
            <a:tailEnd/>
          </a:ln>
        </p:spPr>
        <p:txBody>
          <a:bodyPr lIns="0" tIns="0"/>
          <a:lstStyle/>
          <a:p>
            <a:pPr marL="342900" indent="-227013">
              <a:spcBef>
                <a:spcPct val="20000"/>
              </a:spcBef>
              <a:buClr>
                <a:srgbClr val="003366"/>
              </a:buClr>
              <a:buFont typeface="Wingdings" pitchFamily="2" charset="2"/>
              <a:buNone/>
              <a:defRPr/>
            </a:pPr>
            <a:r>
              <a:rPr lang="en-US" sz="2200" dirty="0" err="1">
                <a:solidFill>
                  <a:srgbClr val="000000"/>
                </a:solidFill>
                <a:latin typeface="Courier New" pitchFamily="49" charset="0"/>
              </a:rPr>
              <a:t>int</a:t>
            </a:r>
            <a:r>
              <a:rPr lang="en-US" sz="2200" dirty="0">
                <a:solidFill>
                  <a:srgbClr val="000000"/>
                </a:solidFill>
                <a:latin typeface="Courier New" pitchFamily="49" charset="0"/>
              </a:rPr>
              <a:t> main (</a:t>
            </a:r>
            <a:r>
              <a:rPr lang="en-US" sz="2200" dirty="0" err="1">
                <a:solidFill>
                  <a:srgbClr val="000000"/>
                </a:solidFill>
                <a:latin typeface="Courier New" pitchFamily="49" charset="0"/>
              </a:rPr>
              <a:t>int</a:t>
            </a:r>
            <a:r>
              <a:rPr lang="en-US" sz="2200" dirty="0">
                <a:solidFill>
                  <a:srgbClr val="000000"/>
                </a:solidFill>
                <a:latin typeface="Courier New" pitchFamily="49" charset="0"/>
              </a:rPr>
              <a:t> </a:t>
            </a:r>
            <a:r>
              <a:rPr lang="en-US" sz="2200" dirty="0" err="1">
                <a:solidFill>
                  <a:srgbClr val="000000"/>
                </a:solidFill>
                <a:latin typeface="Courier New" pitchFamily="49" charset="0"/>
              </a:rPr>
              <a:t>argc</a:t>
            </a:r>
            <a:r>
              <a:rPr lang="en-US" sz="2200" dirty="0">
                <a:solidFill>
                  <a:srgbClr val="000000"/>
                </a:solidFill>
                <a:latin typeface="Courier New" pitchFamily="49" charset="0"/>
              </a:rPr>
              <a:t>, char** </a:t>
            </a:r>
            <a:r>
              <a:rPr lang="en-US" sz="2200" dirty="0" err="1">
                <a:solidFill>
                  <a:srgbClr val="000000"/>
                </a:solidFill>
                <a:latin typeface="Courier New" pitchFamily="49" charset="0"/>
              </a:rPr>
              <a:t>argv</a:t>
            </a:r>
            <a:r>
              <a:rPr lang="en-US" sz="2200" dirty="0">
                <a:solidFill>
                  <a:srgbClr val="000000"/>
                </a:solidFill>
                <a:latin typeface="Courier New" pitchFamily="49" charset="0"/>
              </a:rPr>
              <a:t>) {</a:t>
            </a:r>
          </a:p>
          <a:p>
            <a:pPr marL="342900" indent="-342900">
              <a:spcBef>
                <a:spcPct val="20000"/>
              </a:spcBef>
              <a:buClr>
                <a:srgbClr val="003366"/>
              </a:buClr>
              <a:buFont typeface="Wingdings" pitchFamily="2" charset="2"/>
              <a:buNone/>
              <a:defRPr/>
            </a:pPr>
            <a:r>
              <a:rPr lang="en-US" sz="2200" dirty="0">
                <a:solidFill>
                  <a:srgbClr val="008000"/>
                </a:solidFill>
                <a:latin typeface="Courier New" pitchFamily="49" charset="0"/>
              </a:rPr>
              <a:t>	/* Declare two instances of date structure */</a:t>
            </a:r>
          </a:p>
          <a:p>
            <a:pPr marL="342900" indent="-342900">
              <a:spcBef>
                <a:spcPct val="20000"/>
              </a:spcBef>
              <a:buClr>
                <a:srgbClr val="003366"/>
              </a:buClr>
              <a:buFont typeface="Wingdings" pitchFamily="2" charset="2"/>
              <a:buNone/>
              <a:defRPr/>
            </a:pPr>
            <a:r>
              <a:rPr lang="en-US" sz="2200" dirty="0">
                <a:solidFill>
                  <a:srgbClr val="000000"/>
                </a:solidFill>
                <a:latin typeface="Courier New" pitchFamily="49" charset="0"/>
              </a:rPr>
              <a:t>	</a:t>
            </a:r>
            <a:r>
              <a:rPr lang="en-US" sz="2200" dirty="0" err="1">
                <a:solidFill>
                  <a:srgbClr val="000000"/>
                </a:solidFill>
                <a:latin typeface="Courier New" pitchFamily="49" charset="0"/>
              </a:rPr>
              <a:t>struct</a:t>
            </a:r>
            <a:r>
              <a:rPr lang="en-US" sz="2200" dirty="0">
                <a:solidFill>
                  <a:srgbClr val="000000"/>
                </a:solidFill>
                <a:latin typeface="Courier New" pitchFamily="49" charset="0"/>
              </a:rPr>
              <a:t> date </a:t>
            </a:r>
            <a:r>
              <a:rPr lang="en-US" sz="2200" dirty="0" err="1">
                <a:solidFill>
                  <a:srgbClr val="000000"/>
                </a:solidFill>
                <a:latin typeface="Courier New" pitchFamily="49" charset="0"/>
              </a:rPr>
              <a:t>sToday</a:t>
            </a:r>
            <a:r>
              <a:rPr lang="en-US" sz="2200" dirty="0">
                <a:solidFill>
                  <a:srgbClr val="000000"/>
                </a:solidFill>
                <a:latin typeface="Courier New" pitchFamily="49" charset="0"/>
              </a:rPr>
              <a:t>, </a:t>
            </a:r>
            <a:r>
              <a:rPr lang="en-US" sz="2200" dirty="0" err="1">
                <a:solidFill>
                  <a:srgbClr val="000000"/>
                </a:solidFill>
                <a:latin typeface="Courier New" pitchFamily="49" charset="0"/>
              </a:rPr>
              <a:t>sTomorrow</a:t>
            </a:r>
            <a:r>
              <a:rPr lang="en-US" sz="2200" dirty="0">
                <a:solidFill>
                  <a:srgbClr val="000000"/>
                </a:solidFill>
                <a:latin typeface="Courier New" pitchFamily="49" charset="0"/>
              </a:rPr>
              <a:t>;</a:t>
            </a:r>
          </a:p>
          <a:p>
            <a:pPr marL="342900" indent="-342900">
              <a:spcBef>
                <a:spcPct val="20000"/>
              </a:spcBef>
              <a:buClr>
                <a:srgbClr val="003366"/>
              </a:buClr>
              <a:buFont typeface="Wingdings" pitchFamily="2" charset="2"/>
              <a:buNone/>
              <a:defRPr/>
            </a:pPr>
            <a:r>
              <a:rPr lang="en-US" sz="2200" dirty="0">
                <a:solidFill>
                  <a:srgbClr val="000000"/>
                </a:solidFill>
                <a:latin typeface="Courier New" pitchFamily="49" charset="0"/>
              </a:rPr>
              <a:t>	</a:t>
            </a:r>
          </a:p>
          <a:p>
            <a:pPr marL="342900" indent="-342900">
              <a:spcBef>
                <a:spcPct val="20000"/>
              </a:spcBef>
              <a:buClr>
                <a:srgbClr val="003366"/>
              </a:buClr>
              <a:buFont typeface="Wingdings" pitchFamily="2" charset="2"/>
              <a:buNone/>
              <a:defRPr/>
            </a:pPr>
            <a:r>
              <a:rPr lang="en-US" sz="2200" dirty="0">
                <a:solidFill>
                  <a:srgbClr val="000000"/>
                </a:solidFill>
                <a:latin typeface="Courier New" pitchFamily="49" charset="0"/>
              </a:rPr>
              <a:t>	</a:t>
            </a:r>
            <a:r>
              <a:rPr lang="en-US" sz="2200" dirty="0">
                <a:solidFill>
                  <a:srgbClr val="008000"/>
                </a:solidFill>
                <a:latin typeface="Courier New" pitchFamily="49" charset="0"/>
              </a:rPr>
              <a:t>/* Set 'day', 'month' and 'year' in instance </a:t>
            </a:r>
            <a:r>
              <a:rPr lang="en-US" sz="2200" dirty="0" err="1">
                <a:solidFill>
                  <a:srgbClr val="008000"/>
                </a:solidFill>
                <a:latin typeface="Courier New" pitchFamily="49" charset="0"/>
              </a:rPr>
              <a:t>sToday</a:t>
            </a:r>
            <a:r>
              <a:rPr lang="en-US" sz="2200" dirty="0">
                <a:solidFill>
                  <a:srgbClr val="008000"/>
                </a:solidFill>
                <a:latin typeface="Courier New" pitchFamily="49" charset="0"/>
              </a:rPr>
              <a:t> */</a:t>
            </a:r>
          </a:p>
          <a:p>
            <a:pPr marL="342900" indent="-342900">
              <a:spcBef>
                <a:spcPct val="20000"/>
              </a:spcBef>
              <a:buClr>
                <a:srgbClr val="003366"/>
              </a:buClr>
              <a:buFont typeface="Wingdings" pitchFamily="2" charset="2"/>
              <a:buNone/>
              <a:defRPr/>
            </a:pPr>
            <a:r>
              <a:rPr lang="en-US" sz="2200" dirty="0">
                <a:solidFill>
                  <a:srgbClr val="000000"/>
                </a:solidFill>
                <a:latin typeface="Courier New" pitchFamily="49" charset="0"/>
              </a:rPr>
              <a:t>	</a:t>
            </a:r>
            <a:r>
              <a:rPr lang="en-US" sz="2200" dirty="0" err="1">
                <a:solidFill>
                  <a:srgbClr val="3333CC"/>
                </a:solidFill>
                <a:latin typeface="Courier New" pitchFamily="49" charset="0"/>
              </a:rPr>
              <a:t>sToday.iDay</a:t>
            </a:r>
            <a:r>
              <a:rPr lang="en-US" sz="2200" dirty="0">
                <a:solidFill>
                  <a:srgbClr val="3333CC"/>
                </a:solidFill>
                <a:latin typeface="Courier New" pitchFamily="49" charset="0"/>
              </a:rPr>
              <a:t> = 30;</a:t>
            </a:r>
          </a:p>
          <a:p>
            <a:pPr marL="342900" indent="-342900">
              <a:spcBef>
                <a:spcPct val="20000"/>
              </a:spcBef>
              <a:buClr>
                <a:srgbClr val="003366"/>
              </a:buClr>
              <a:buFont typeface="Wingdings" pitchFamily="2" charset="2"/>
              <a:buNone/>
              <a:defRPr/>
            </a:pPr>
            <a:r>
              <a:rPr lang="en-US" sz="2200" dirty="0">
                <a:solidFill>
                  <a:srgbClr val="3333CC"/>
                </a:solidFill>
                <a:latin typeface="Courier New" pitchFamily="49" charset="0"/>
              </a:rPr>
              <a:t>	</a:t>
            </a:r>
            <a:r>
              <a:rPr lang="en-US" sz="2200" dirty="0" err="1">
                <a:solidFill>
                  <a:srgbClr val="3333CC"/>
                </a:solidFill>
                <a:latin typeface="Courier New" pitchFamily="49" charset="0"/>
              </a:rPr>
              <a:t>sToday.iMonth</a:t>
            </a:r>
            <a:r>
              <a:rPr lang="en-US" sz="2200" dirty="0">
                <a:solidFill>
                  <a:srgbClr val="3333CC"/>
                </a:solidFill>
                <a:latin typeface="Courier New" pitchFamily="49" charset="0"/>
              </a:rPr>
              <a:t> = 4;</a:t>
            </a:r>
          </a:p>
          <a:p>
            <a:pPr marL="342900" indent="-342900">
              <a:spcBef>
                <a:spcPct val="20000"/>
              </a:spcBef>
              <a:buClr>
                <a:srgbClr val="003366"/>
              </a:buClr>
              <a:buFont typeface="Wingdings" pitchFamily="2" charset="2"/>
              <a:buNone/>
              <a:defRPr/>
            </a:pPr>
            <a:r>
              <a:rPr lang="en-US" sz="2200" dirty="0">
                <a:solidFill>
                  <a:srgbClr val="3333CC"/>
                </a:solidFill>
                <a:latin typeface="Courier New" pitchFamily="49" charset="0"/>
              </a:rPr>
              <a:t>	</a:t>
            </a:r>
            <a:r>
              <a:rPr lang="en-US" sz="2200" dirty="0" err="1">
                <a:solidFill>
                  <a:srgbClr val="3333CC"/>
                </a:solidFill>
                <a:latin typeface="Courier New" pitchFamily="49" charset="0"/>
              </a:rPr>
              <a:t>sToday.iYear</a:t>
            </a:r>
            <a:r>
              <a:rPr lang="en-US" sz="2200" dirty="0">
                <a:solidFill>
                  <a:srgbClr val="3333CC"/>
                </a:solidFill>
                <a:latin typeface="Courier New" pitchFamily="49" charset="0"/>
              </a:rPr>
              <a:t> = 2007;</a:t>
            </a:r>
          </a:p>
          <a:p>
            <a:pPr marL="342900" indent="-342900">
              <a:spcBef>
                <a:spcPct val="20000"/>
              </a:spcBef>
              <a:buClr>
                <a:srgbClr val="003366"/>
              </a:buClr>
              <a:buFont typeface="Wingdings" pitchFamily="2" charset="2"/>
              <a:buNone/>
              <a:defRPr/>
            </a:pPr>
            <a:r>
              <a:rPr lang="en-US" sz="2200" dirty="0">
                <a:solidFill>
                  <a:srgbClr val="000000"/>
                </a:solidFill>
                <a:latin typeface="Courier New" pitchFamily="49" charset="0"/>
              </a:rPr>
              <a:t>	</a:t>
            </a:r>
            <a:r>
              <a:rPr lang="en-US" sz="2200" dirty="0">
                <a:solidFill>
                  <a:srgbClr val="008000"/>
                </a:solidFill>
                <a:latin typeface="Courier New" pitchFamily="49" charset="0"/>
              </a:rPr>
              <a:t>/* Set </a:t>
            </a:r>
            <a:r>
              <a:rPr lang="en-US" sz="2200" dirty="0" err="1">
                <a:solidFill>
                  <a:srgbClr val="008000"/>
                </a:solidFill>
                <a:latin typeface="Courier New" pitchFamily="49" charset="0"/>
              </a:rPr>
              <a:t>sTomorrow's</a:t>
            </a:r>
            <a:r>
              <a:rPr lang="en-US" sz="2200" dirty="0">
                <a:solidFill>
                  <a:srgbClr val="008000"/>
                </a:solidFill>
                <a:latin typeface="Courier New" pitchFamily="49" charset="0"/>
              </a:rPr>
              <a:t> date */</a:t>
            </a:r>
          </a:p>
          <a:p>
            <a:pPr marL="342900" indent="-342900">
              <a:spcBef>
                <a:spcPct val="20000"/>
              </a:spcBef>
              <a:buClr>
                <a:srgbClr val="003366"/>
              </a:buClr>
              <a:buFont typeface="Wingdings" pitchFamily="2" charset="2"/>
              <a:buNone/>
              <a:defRPr/>
            </a:pPr>
            <a:r>
              <a:rPr lang="en-US" sz="2200" dirty="0">
                <a:solidFill>
                  <a:srgbClr val="000000"/>
                </a:solidFill>
                <a:latin typeface="Courier New" pitchFamily="49" charset="0"/>
              </a:rPr>
              <a:t>	</a:t>
            </a:r>
            <a:r>
              <a:rPr lang="en-US" sz="2200" dirty="0" err="1">
                <a:solidFill>
                  <a:srgbClr val="3333CC"/>
                </a:solidFill>
                <a:latin typeface="Courier New" pitchFamily="49" charset="0"/>
              </a:rPr>
              <a:t>sTomorrow.iDay</a:t>
            </a:r>
            <a:r>
              <a:rPr lang="en-US" sz="2200" dirty="0">
                <a:solidFill>
                  <a:srgbClr val="3333CC"/>
                </a:solidFill>
                <a:latin typeface="Courier New" pitchFamily="49" charset="0"/>
              </a:rPr>
              <a:t> = 1;</a:t>
            </a:r>
          </a:p>
          <a:p>
            <a:pPr marL="342900" indent="-342900">
              <a:spcBef>
                <a:spcPct val="20000"/>
              </a:spcBef>
              <a:buClr>
                <a:srgbClr val="003366"/>
              </a:buClr>
              <a:buFont typeface="Wingdings" pitchFamily="2" charset="2"/>
              <a:buNone/>
              <a:defRPr/>
            </a:pPr>
            <a:r>
              <a:rPr lang="en-US" sz="2200" dirty="0">
                <a:solidFill>
                  <a:srgbClr val="3333CC"/>
                </a:solidFill>
                <a:latin typeface="Courier New" pitchFamily="49" charset="0"/>
              </a:rPr>
              <a:t>	</a:t>
            </a:r>
            <a:r>
              <a:rPr lang="en-US" sz="2200" dirty="0" err="1">
                <a:solidFill>
                  <a:srgbClr val="3333CC"/>
                </a:solidFill>
                <a:latin typeface="Courier New" pitchFamily="49" charset="0"/>
              </a:rPr>
              <a:t>sTomorrow.iMonth</a:t>
            </a:r>
            <a:r>
              <a:rPr lang="en-US" sz="2200" dirty="0">
                <a:solidFill>
                  <a:srgbClr val="3333CC"/>
                </a:solidFill>
                <a:latin typeface="Courier New" pitchFamily="49" charset="0"/>
              </a:rPr>
              <a:t> = 5;</a:t>
            </a:r>
          </a:p>
          <a:p>
            <a:pPr marL="342900" indent="-342900">
              <a:spcBef>
                <a:spcPct val="20000"/>
              </a:spcBef>
              <a:buClr>
                <a:srgbClr val="003366"/>
              </a:buClr>
              <a:buFont typeface="Wingdings" pitchFamily="2" charset="2"/>
              <a:buNone/>
              <a:defRPr/>
            </a:pPr>
            <a:r>
              <a:rPr lang="en-US" sz="2200" dirty="0">
                <a:solidFill>
                  <a:srgbClr val="3333CC"/>
                </a:solidFill>
                <a:latin typeface="Courier New" pitchFamily="49" charset="0"/>
              </a:rPr>
              <a:t>	</a:t>
            </a:r>
            <a:r>
              <a:rPr lang="en-US" sz="2200" dirty="0" err="1">
                <a:solidFill>
                  <a:srgbClr val="3333CC"/>
                </a:solidFill>
                <a:latin typeface="Courier New" pitchFamily="49" charset="0"/>
              </a:rPr>
              <a:t>sTomorrow.iYear</a:t>
            </a:r>
            <a:r>
              <a:rPr lang="en-US" sz="2200" dirty="0">
                <a:solidFill>
                  <a:srgbClr val="3333CC"/>
                </a:solidFill>
                <a:latin typeface="Courier New" pitchFamily="49" charset="0"/>
              </a:rPr>
              <a:t> = 2007;</a:t>
            </a:r>
          </a:p>
        </p:txBody>
      </p:sp>
      <p:sp>
        <p:nvSpPr>
          <p:cNvPr id="4" name="Right Brace 3"/>
          <p:cNvSpPr/>
          <p:nvPr/>
        </p:nvSpPr>
        <p:spPr>
          <a:xfrm>
            <a:off x="3886200" y="3429001"/>
            <a:ext cx="304800" cy="9144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 name="Rectangular Callout 4"/>
          <p:cNvSpPr/>
          <p:nvPr/>
        </p:nvSpPr>
        <p:spPr>
          <a:xfrm>
            <a:off x="5943600" y="2971800"/>
            <a:ext cx="2590800" cy="533400"/>
          </a:xfrm>
          <a:prstGeom prst="wedgeRectCallout">
            <a:avLst>
              <a:gd name="adj1" fmla="val -117535"/>
              <a:gd name="adj2" fmla="val 118296"/>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effectLst>
            <a:glow rad="1016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Initializing members of the structure variable</a:t>
            </a:r>
          </a:p>
        </p:txBody>
      </p:sp>
      <p:sp>
        <p:nvSpPr>
          <p:cNvPr id="8" name="Rectangle 2"/>
          <p:cNvSpPr txBox="1">
            <a:spLocks noChangeArrowheads="1"/>
          </p:cNvSpPr>
          <p:nvPr/>
        </p:nvSpPr>
        <p:spPr bwMode="auto">
          <a:xfrm>
            <a:off x="334963" y="177800"/>
            <a:ext cx="7753350" cy="609600"/>
          </a:xfrm>
          <a:prstGeom prst="rect">
            <a:avLst/>
          </a:prstGeom>
          <a:noFill/>
          <a:ln w="9525">
            <a:noFill/>
            <a:miter lim="800000"/>
            <a:headEnd/>
            <a:tailEnd/>
          </a:ln>
          <a:effectLst>
            <a:outerShdw dist="35921" dir="2700000" algn="ctr" rotWithShape="0">
              <a:schemeClr val="tx1"/>
            </a:outerShdw>
          </a:effectLst>
        </p:spPr>
        <p:txBody>
          <a:bodyPr anchor="ctr"/>
          <a:lstStyle/>
          <a:p>
            <a:pPr>
              <a:defRPr/>
            </a:pPr>
            <a:r>
              <a:rPr lang="en-US" sz="2400" b="1" kern="0" dirty="0">
                <a:solidFill>
                  <a:srgbClr val="FFFFFF"/>
                </a:solidFill>
                <a:latin typeface="+mj-lt"/>
                <a:ea typeface="+mj-ea"/>
                <a:cs typeface="+mj-cs"/>
              </a:rPr>
              <a:t>Accessing Member Variables of a Structure (2 of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ppt_x"/>
                                          </p:val>
                                        </p:tav>
                                        <p:tav tm="100000">
                                          <p:val>
                                            <p:strVal val="#ppt_x"/>
                                          </p:val>
                                        </p:tav>
                                      </p:tavLst>
                                    </p:anim>
                                    <p:anim calcmode="lin" valueType="num">
                                      <p:cBhvr additive="base">
                                        <p:cTn id="8"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7"/>
                                        </p:tgtEl>
                                        <p:attrNameLst>
                                          <p:attrName>ppt_x</p:attrName>
                                        </p:attrNameLst>
                                      </p:cBhvr>
                                      <p:tavLst>
                                        <p:tav tm="0">
                                          <p:val>
                                            <p:strVal val="ppt_x"/>
                                          </p:val>
                                        </p:tav>
                                        <p:tav tm="100000">
                                          <p:val>
                                            <p:strVal val="ppt_x"/>
                                          </p:val>
                                        </p:tav>
                                      </p:tavLst>
                                    </p:anim>
                                    <p:anim calcmode="lin" valueType="num">
                                      <p:cBhvr additive="base">
                                        <p:cTn id="31" dur="500"/>
                                        <p:tgtEl>
                                          <p:spTgt spid="7"/>
                                        </p:tgtEl>
                                        <p:attrNameLst>
                                          <p:attrName>ppt_y</p:attrName>
                                        </p:attrNameLst>
                                      </p:cBhvr>
                                      <p:tavLst>
                                        <p:tav tm="0">
                                          <p:val>
                                            <p:strVal val="ppt_y"/>
                                          </p:val>
                                        </p:tav>
                                        <p:tav tm="100000">
                                          <p:val>
                                            <p:strVal val="1+ppt_h/2"/>
                                          </p:val>
                                        </p:tav>
                                      </p:tavLst>
                                    </p:anim>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0483" grpId="0" animBg="1"/>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330200" y="1295400"/>
            <a:ext cx="9245600" cy="2895600"/>
          </a:xfrm>
          <a:prstGeom prst="rect">
            <a:avLst/>
          </a:prstGeom>
          <a:solidFill>
            <a:srgbClr val="AFAFAF">
              <a:alpha val="20000"/>
            </a:srgbClr>
          </a:solidFill>
          <a:ln w="12700">
            <a:solidFill>
              <a:schemeClr val="tx1"/>
            </a:solidFill>
            <a:miter lim="800000"/>
            <a:headEnd/>
            <a:tailEnd/>
          </a:ln>
        </p:spPr>
        <p:txBody>
          <a:bodyPr lIns="0" tIns="0"/>
          <a:lstStyle/>
          <a:p>
            <a:pPr marL="342900" indent="-342900">
              <a:spcBef>
                <a:spcPct val="20000"/>
              </a:spcBef>
              <a:buClr>
                <a:srgbClr val="003366"/>
              </a:buClr>
              <a:buFont typeface="Wingdings" pitchFamily="2" charset="2"/>
              <a:buNone/>
            </a:pPr>
            <a:r>
              <a:rPr lang="en-US" dirty="0">
                <a:solidFill>
                  <a:srgbClr val="000000"/>
                </a:solidFill>
                <a:latin typeface="Courier New" pitchFamily="49" charset="0"/>
              </a:rPr>
              <a:t>	</a:t>
            </a:r>
            <a:r>
              <a:rPr lang="en-US" dirty="0">
                <a:solidFill>
                  <a:srgbClr val="008000"/>
                </a:solidFill>
                <a:latin typeface="Courier New" pitchFamily="49" charset="0"/>
              </a:rPr>
              <a:t>/* Print the contents of the structure */</a:t>
            </a:r>
          </a:p>
          <a:p>
            <a:pPr marL="342900" indent="-342900">
              <a:spcBef>
                <a:spcPct val="20000"/>
              </a:spcBef>
              <a:buClr>
                <a:srgbClr val="003366"/>
              </a:buClr>
              <a:buFont typeface="Wingdings" pitchFamily="2" charset="2"/>
              <a:buNone/>
            </a:pPr>
            <a:r>
              <a:rPr lang="en-US" dirty="0">
                <a:solidFill>
                  <a:srgbClr val="000000"/>
                </a:solidFill>
                <a:latin typeface="Courier New" pitchFamily="49" charset="0"/>
              </a:rPr>
              <a:t>	</a:t>
            </a:r>
            <a:r>
              <a:rPr lang="en-US" dirty="0" err="1">
                <a:solidFill>
                  <a:srgbClr val="000000"/>
                </a:solidFill>
                <a:latin typeface="Courier New" pitchFamily="49" charset="0"/>
              </a:rPr>
              <a:t>printf</a:t>
            </a:r>
            <a:r>
              <a:rPr lang="en-US" dirty="0">
                <a:solidFill>
                  <a:srgbClr val="000000"/>
                </a:solidFill>
                <a:latin typeface="Courier New" pitchFamily="49" charset="0"/>
              </a:rPr>
              <a:t> ("Today's date is: %d-%d-%d\n", </a:t>
            </a:r>
          </a:p>
          <a:p>
            <a:pPr marL="342900" indent="-342900">
              <a:spcBef>
                <a:spcPct val="20000"/>
              </a:spcBef>
              <a:buClr>
                <a:srgbClr val="003366"/>
              </a:buClr>
              <a:buFont typeface="Wingdings" pitchFamily="2" charset="2"/>
              <a:buNone/>
            </a:pPr>
            <a:r>
              <a:rPr lang="en-US" dirty="0">
                <a:solidFill>
                  <a:srgbClr val="000000"/>
                </a:solidFill>
                <a:latin typeface="Courier New" pitchFamily="49" charset="0"/>
              </a:rPr>
              <a:t>		</a:t>
            </a:r>
            <a:r>
              <a:rPr lang="en-US" dirty="0" err="1">
                <a:solidFill>
                  <a:srgbClr val="000000"/>
                </a:solidFill>
                <a:latin typeface="Courier New" pitchFamily="49" charset="0"/>
              </a:rPr>
              <a:t>sToday.iDay</a:t>
            </a:r>
            <a:r>
              <a:rPr lang="en-US" dirty="0">
                <a:solidFill>
                  <a:srgbClr val="000000"/>
                </a:solidFill>
                <a:latin typeface="Courier New" pitchFamily="49" charset="0"/>
              </a:rPr>
              <a:t>, </a:t>
            </a:r>
            <a:r>
              <a:rPr lang="en-US" dirty="0" err="1">
                <a:solidFill>
                  <a:srgbClr val="000000"/>
                </a:solidFill>
                <a:latin typeface="Courier New" pitchFamily="49" charset="0"/>
              </a:rPr>
              <a:t>sToday.iMonth</a:t>
            </a:r>
            <a:r>
              <a:rPr lang="en-US" dirty="0">
                <a:solidFill>
                  <a:srgbClr val="000000"/>
                </a:solidFill>
                <a:latin typeface="Courier New" pitchFamily="49" charset="0"/>
              </a:rPr>
              <a:t>, </a:t>
            </a:r>
            <a:r>
              <a:rPr lang="en-US" dirty="0" err="1">
                <a:solidFill>
                  <a:srgbClr val="000000"/>
                </a:solidFill>
                <a:latin typeface="Courier New" pitchFamily="49" charset="0"/>
              </a:rPr>
              <a:t>sToday.iYear</a:t>
            </a:r>
            <a:r>
              <a:rPr lang="en-US" dirty="0">
                <a:solidFill>
                  <a:srgbClr val="000000"/>
                </a:solidFill>
                <a:latin typeface="Courier New" pitchFamily="49" charset="0"/>
              </a:rPr>
              <a:t>);</a:t>
            </a:r>
          </a:p>
          <a:p>
            <a:pPr marL="342900" indent="-342900">
              <a:spcBef>
                <a:spcPct val="20000"/>
              </a:spcBef>
              <a:buClr>
                <a:srgbClr val="003366"/>
              </a:buClr>
              <a:buFont typeface="Wingdings" pitchFamily="2" charset="2"/>
              <a:buNone/>
            </a:pPr>
            <a:r>
              <a:rPr lang="en-US" dirty="0">
                <a:solidFill>
                  <a:srgbClr val="000000"/>
                </a:solidFill>
                <a:latin typeface="Courier New" pitchFamily="49" charset="0"/>
              </a:rPr>
              <a:t>	</a:t>
            </a:r>
            <a:r>
              <a:rPr lang="en-US" dirty="0" err="1">
                <a:solidFill>
                  <a:srgbClr val="000000"/>
                </a:solidFill>
                <a:latin typeface="Courier New" pitchFamily="49" charset="0"/>
              </a:rPr>
              <a:t>printf</a:t>
            </a:r>
            <a:r>
              <a:rPr lang="en-US" dirty="0">
                <a:solidFill>
                  <a:srgbClr val="000000"/>
                </a:solidFill>
                <a:latin typeface="Courier New" pitchFamily="49" charset="0"/>
              </a:rPr>
              <a:t> ("Tomorrow's date is: %d-%d-%d\n", </a:t>
            </a:r>
          </a:p>
          <a:p>
            <a:pPr marL="342900" indent="-342900">
              <a:spcBef>
                <a:spcPct val="20000"/>
              </a:spcBef>
              <a:buClr>
                <a:srgbClr val="003366"/>
              </a:buClr>
              <a:buFont typeface="Wingdings" pitchFamily="2" charset="2"/>
              <a:buNone/>
            </a:pPr>
            <a:r>
              <a:rPr lang="en-US" dirty="0">
                <a:solidFill>
                  <a:srgbClr val="000000"/>
                </a:solidFill>
                <a:latin typeface="Courier New" pitchFamily="49" charset="0"/>
              </a:rPr>
              <a:t>		</a:t>
            </a:r>
            <a:r>
              <a:rPr lang="en-US" dirty="0" err="1">
                <a:solidFill>
                  <a:srgbClr val="000000"/>
                </a:solidFill>
                <a:latin typeface="Courier New" pitchFamily="49" charset="0"/>
              </a:rPr>
              <a:t>sTomorrow.iDay</a:t>
            </a:r>
            <a:r>
              <a:rPr lang="en-US" dirty="0">
                <a:solidFill>
                  <a:srgbClr val="000000"/>
                </a:solidFill>
                <a:latin typeface="Courier New" pitchFamily="49" charset="0"/>
              </a:rPr>
              <a:t>, </a:t>
            </a:r>
            <a:r>
              <a:rPr lang="en-US" dirty="0" err="1">
                <a:solidFill>
                  <a:srgbClr val="000000"/>
                </a:solidFill>
                <a:latin typeface="Courier New" pitchFamily="49" charset="0"/>
              </a:rPr>
              <a:t>sTomorrow.iMonth</a:t>
            </a:r>
            <a:r>
              <a:rPr lang="en-US" dirty="0">
                <a:solidFill>
                  <a:srgbClr val="000000"/>
                </a:solidFill>
                <a:latin typeface="Courier New" pitchFamily="49" charset="0"/>
              </a:rPr>
              <a:t>, </a:t>
            </a:r>
            <a:r>
              <a:rPr lang="en-US" dirty="0" err="1">
                <a:solidFill>
                  <a:srgbClr val="000000"/>
                </a:solidFill>
                <a:latin typeface="Courier New" pitchFamily="49" charset="0"/>
              </a:rPr>
              <a:t>sTomorrow.iYear</a:t>
            </a:r>
            <a:r>
              <a:rPr lang="en-US" dirty="0">
                <a:solidFill>
                  <a:srgbClr val="000000"/>
                </a:solidFill>
                <a:latin typeface="Courier New" pitchFamily="49" charset="0"/>
              </a:rPr>
              <a:t>); </a:t>
            </a:r>
          </a:p>
          <a:p>
            <a:pPr marL="342900" indent="-342900">
              <a:spcBef>
                <a:spcPct val="20000"/>
              </a:spcBef>
              <a:buClr>
                <a:srgbClr val="003366"/>
              </a:buClr>
              <a:buFont typeface="Wingdings" pitchFamily="2" charset="2"/>
              <a:buNone/>
            </a:pPr>
            <a:r>
              <a:rPr lang="en-US" dirty="0">
                <a:solidFill>
                  <a:srgbClr val="000000"/>
                </a:solidFill>
                <a:latin typeface="Courier New" pitchFamily="49" charset="0"/>
              </a:rPr>
              <a:t>}</a:t>
            </a:r>
          </a:p>
          <a:p>
            <a:pPr marL="342900" indent="-342900">
              <a:spcBef>
                <a:spcPct val="20000"/>
              </a:spcBef>
              <a:buClr>
                <a:srgbClr val="003366"/>
              </a:buClr>
              <a:buFont typeface="Wingdings" pitchFamily="2" charset="2"/>
              <a:buNone/>
            </a:pPr>
            <a:r>
              <a:rPr lang="en-US" dirty="0">
                <a:solidFill>
                  <a:srgbClr val="000000"/>
                </a:solidFill>
                <a:latin typeface="Courier New" pitchFamily="49" charset="0"/>
              </a:rPr>
              <a:t>	</a:t>
            </a:r>
          </a:p>
        </p:txBody>
      </p:sp>
      <p:sp>
        <p:nvSpPr>
          <p:cNvPr id="4" name="Rectangle 2"/>
          <p:cNvSpPr txBox="1">
            <a:spLocks noChangeArrowheads="1"/>
          </p:cNvSpPr>
          <p:nvPr/>
        </p:nvSpPr>
        <p:spPr bwMode="auto">
          <a:xfrm>
            <a:off x="334963" y="177800"/>
            <a:ext cx="7753350" cy="609600"/>
          </a:xfrm>
          <a:prstGeom prst="rect">
            <a:avLst/>
          </a:prstGeom>
          <a:noFill/>
          <a:ln w="9525">
            <a:noFill/>
            <a:miter lim="800000"/>
            <a:headEnd/>
            <a:tailEnd/>
          </a:ln>
          <a:effectLst>
            <a:outerShdw dist="35921" dir="2700000" algn="ctr" rotWithShape="0">
              <a:schemeClr val="tx1"/>
            </a:outerShdw>
          </a:effectLst>
        </p:spPr>
        <p:txBody>
          <a:bodyPr anchor="ctr"/>
          <a:lstStyle/>
          <a:p>
            <a:pPr>
              <a:defRPr/>
            </a:pPr>
            <a:r>
              <a:rPr lang="en-US" sz="2400" b="1" kern="0" dirty="0">
                <a:solidFill>
                  <a:srgbClr val="FFFFFF"/>
                </a:solidFill>
                <a:latin typeface="+mj-lt"/>
                <a:ea typeface="+mj-ea"/>
                <a:cs typeface="+mj-cs"/>
              </a:rPr>
              <a:t>Accessing Member Variables of a Structure (3 of 3)</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idx="4294967295"/>
          </p:nvPr>
        </p:nvSpPr>
        <p:spPr>
          <a:xfrm>
            <a:off x="247650" y="76200"/>
            <a:ext cx="9410700" cy="609600"/>
          </a:xfrm>
        </p:spPr>
        <p:txBody>
          <a:bodyPr/>
          <a:lstStyle/>
          <a:p>
            <a:pPr eaLnBrk="1" hangingPunct="1">
              <a:defRPr/>
            </a:pPr>
            <a:r>
              <a:rPr lang="en-US" smtClean="0"/>
              <a:t>typedef Keyword (1 of 2)</a:t>
            </a:r>
          </a:p>
        </p:txBody>
      </p:sp>
      <p:sp>
        <p:nvSpPr>
          <p:cNvPr id="25603" name="Rectangle 3"/>
          <p:cNvSpPr>
            <a:spLocks noGrp="1" noChangeArrowheads="1"/>
          </p:cNvSpPr>
          <p:nvPr>
            <p:ph type="body" idx="4294967295"/>
          </p:nvPr>
        </p:nvSpPr>
        <p:spPr>
          <a:xfrm>
            <a:off x="247650" y="1219200"/>
            <a:ext cx="9328150" cy="4868863"/>
          </a:xfrm>
        </p:spPr>
        <p:txBody>
          <a:bodyPr/>
          <a:lstStyle/>
          <a:p>
            <a:pPr eaLnBrk="1" hangingPunct="1"/>
            <a:r>
              <a:rPr lang="en-US" smtClean="0"/>
              <a:t>One type of data can be renamed with a different name using the ‘typedef’ keyword (typedef is a short form of ‘define type’)</a:t>
            </a:r>
          </a:p>
          <a:p>
            <a:pPr eaLnBrk="1" hangingPunct="1">
              <a:buFont typeface="Wingdings" pitchFamily="2" charset="2"/>
              <a:buNone/>
            </a:pPr>
            <a:endParaRPr lang="en-US" smtClean="0"/>
          </a:p>
          <a:p>
            <a:pPr eaLnBrk="1" hangingPunct="1"/>
            <a:r>
              <a:rPr lang="en-US" smtClean="0"/>
              <a:t> A struct date had to be instantiated by using:</a:t>
            </a:r>
            <a:endParaRPr lang="en-US" b="1" smtClean="0"/>
          </a:p>
          <a:p>
            <a:pPr eaLnBrk="1" hangingPunct="1">
              <a:buFont typeface="Wingdings" pitchFamily="2" charset="2"/>
              <a:buNone/>
            </a:pPr>
            <a:r>
              <a:rPr lang="en-US" smtClean="0"/>
              <a:t>	</a:t>
            </a:r>
            <a:r>
              <a:rPr lang="en-US" sz="1800" smtClean="0">
                <a:solidFill>
                  <a:srgbClr val="008000"/>
                </a:solidFill>
                <a:latin typeface="Courier New" pitchFamily="49" charset="0"/>
              </a:rPr>
              <a:t>/* Create an instance of date structure */</a:t>
            </a:r>
          </a:p>
          <a:p>
            <a:pPr eaLnBrk="1" hangingPunct="1">
              <a:buFont typeface="Wingdings" pitchFamily="2" charset="2"/>
              <a:buNone/>
            </a:pPr>
            <a:r>
              <a:rPr lang="en-US" sz="1800" b="1" smtClean="0">
                <a:latin typeface="Courier New" pitchFamily="49" charset="0"/>
              </a:rPr>
              <a:t>	</a:t>
            </a:r>
            <a:r>
              <a:rPr lang="en-US" sz="1800" smtClean="0">
                <a:latin typeface="Courier New" pitchFamily="49" charset="0"/>
              </a:rPr>
              <a:t>struct date sToday;</a:t>
            </a:r>
          </a:p>
          <a:p>
            <a:pPr eaLnBrk="1" hangingPunct="1">
              <a:buFont typeface="Wingdings" pitchFamily="2" charset="2"/>
              <a:buNone/>
            </a:pPr>
            <a:endParaRPr lang="en-US" sz="1800" smtClean="0">
              <a:latin typeface="Courier New" pitchFamily="49" charset="0"/>
            </a:endParaRPr>
          </a:p>
          <a:p>
            <a:pPr eaLnBrk="1" hangingPunct="1"/>
            <a:r>
              <a:rPr lang="en-US" smtClean="0"/>
              <a:t>Alternately, typedef can be used to create the date structure</a:t>
            </a:r>
          </a:p>
          <a:p>
            <a:pPr eaLnBrk="1" hangingPunct="1">
              <a:buFont typeface="Wingdings" pitchFamily="2" charset="2"/>
              <a:buNone/>
            </a:pPr>
            <a:endParaRPr lang="en-US" smtClean="0"/>
          </a:p>
          <a:p>
            <a:pPr eaLnBrk="1" hangingPunct="1"/>
            <a:r>
              <a:rPr lang="en-US" smtClean="0"/>
              <a:t>It is a good practice while defining the structure and doing a typedef to keep the tag name same as the structure’s name with an underscore (‘_’) prefix </a:t>
            </a:r>
          </a:p>
          <a:p>
            <a:pPr eaLnBrk="1" hangingPunct="1">
              <a:buFont typeface="Wingdings" pitchFamily="2" charset="2"/>
              <a:buNone/>
            </a:pPr>
            <a:r>
              <a:rPr lang="en-US" smtClean="0"/>
              <a:t/>
            </a:r>
            <a:br>
              <a:rPr lang="en-US" smtClean="0"/>
            </a:br>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idx="4294967295"/>
          </p:nvPr>
        </p:nvSpPr>
        <p:spPr>
          <a:xfrm>
            <a:off x="247650" y="76200"/>
            <a:ext cx="9410700" cy="609600"/>
          </a:xfrm>
        </p:spPr>
        <p:txBody>
          <a:bodyPr/>
          <a:lstStyle/>
          <a:p>
            <a:pPr eaLnBrk="1" hangingPunct="1">
              <a:defRPr/>
            </a:pPr>
            <a:r>
              <a:rPr lang="en-US" smtClean="0"/>
              <a:t>typedef Keyword (2 of 2)</a:t>
            </a:r>
          </a:p>
        </p:txBody>
      </p:sp>
      <p:sp>
        <p:nvSpPr>
          <p:cNvPr id="26627" name="Rectangle 3"/>
          <p:cNvSpPr>
            <a:spLocks noGrp="1" noChangeArrowheads="1"/>
          </p:cNvSpPr>
          <p:nvPr>
            <p:ph type="body" idx="4294967295"/>
          </p:nvPr>
        </p:nvSpPr>
        <p:spPr>
          <a:xfrm>
            <a:off x="247650" y="1219200"/>
            <a:ext cx="9328150" cy="609600"/>
          </a:xfrm>
        </p:spPr>
        <p:txBody>
          <a:bodyPr/>
          <a:lstStyle/>
          <a:p>
            <a:pPr eaLnBrk="1" hangingPunct="1">
              <a:lnSpc>
                <a:spcPct val="90000"/>
              </a:lnSpc>
            </a:pPr>
            <a:r>
              <a:rPr lang="en-US" sz="1800" b="1" smtClean="0"/>
              <a:t>Example</a:t>
            </a:r>
            <a:r>
              <a:rPr lang="en-US" sz="1800" smtClean="0"/>
              <a:t>:</a:t>
            </a:r>
          </a:p>
          <a:p>
            <a:pPr eaLnBrk="1" hangingPunct="1">
              <a:lnSpc>
                <a:spcPct val="90000"/>
              </a:lnSpc>
              <a:buFont typeface="Wingdings" pitchFamily="2" charset="2"/>
              <a:buNone/>
            </a:pPr>
            <a:r>
              <a:rPr lang="en-US" sz="1600" smtClean="0"/>
              <a:t>	</a:t>
            </a:r>
            <a:endParaRPr lang="en-US" sz="1600" smtClean="0">
              <a:latin typeface="Courier New" pitchFamily="49" charset="0"/>
            </a:endParaRPr>
          </a:p>
        </p:txBody>
      </p:sp>
      <p:sp>
        <p:nvSpPr>
          <p:cNvPr id="26628" name="Rectangle 4"/>
          <p:cNvSpPr>
            <a:spLocks noChangeArrowheads="1"/>
          </p:cNvSpPr>
          <p:nvPr/>
        </p:nvSpPr>
        <p:spPr bwMode="auto">
          <a:xfrm>
            <a:off x="330200" y="1524000"/>
            <a:ext cx="9245600" cy="4648200"/>
          </a:xfrm>
          <a:prstGeom prst="rect">
            <a:avLst/>
          </a:prstGeom>
          <a:solidFill>
            <a:srgbClr val="AFAFAF">
              <a:alpha val="20000"/>
            </a:srgbClr>
          </a:solidFill>
          <a:ln w="12700">
            <a:solidFill>
              <a:schemeClr val="tx1"/>
            </a:solidFill>
            <a:miter lim="800000"/>
            <a:headEnd/>
            <a:tailEnd/>
          </a:ln>
        </p:spPr>
        <p:txBody>
          <a:bodyPr lIns="0" tIns="0"/>
          <a:lstStyle/>
          <a:p>
            <a:pPr marL="342900" indent="-342900">
              <a:spcBef>
                <a:spcPct val="20000"/>
              </a:spcBef>
              <a:buClr>
                <a:srgbClr val="003366"/>
              </a:buClr>
              <a:buFont typeface="Wingdings" pitchFamily="2" charset="2"/>
              <a:buNone/>
            </a:pPr>
            <a:r>
              <a:rPr lang="en-US" dirty="0">
                <a:solidFill>
                  <a:srgbClr val="000000"/>
                </a:solidFill>
                <a:latin typeface="Courier New" pitchFamily="49" charset="0"/>
              </a:rPr>
              <a:t>	</a:t>
            </a:r>
            <a:r>
              <a:rPr lang="en-US" sz="2200" dirty="0">
                <a:solidFill>
                  <a:srgbClr val="008000"/>
                </a:solidFill>
                <a:latin typeface="Courier New" pitchFamily="49" charset="0"/>
              </a:rPr>
              <a:t>/* Declare the structure date */</a:t>
            </a:r>
          </a:p>
          <a:p>
            <a:pPr marL="342900" indent="-342900">
              <a:spcBef>
                <a:spcPct val="20000"/>
              </a:spcBef>
              <a:buClr>
                <a:srgbClr val="003366"/>
              </a:buClr>
              <a:buFont typeface="Wingdings" pitchFamily="2" charset="2"/>
              <a:buNone/>
            </a:pPr>
            <a:r>
              <a:rPr lang="en-US" sz="2200" dirty="0">
                <a:solidFill>
                  <a:srgbClr val="000000"/>
                </a:solidFill>
                <a:latin typeface="Courier New" pitchFamily="49" charset="0"/>
              </a:rPr>
              <a:t>	</a:t>
            </a:r>
            <a:r>
              <a:rPr lang="en-US" sz="2200" dirty="0" err="1">
                <a:solidFill>
                  <a:srgbClr val="000000"/>
                </a:solidFill>
                <a:latin typeface="Courier New" pitchFamily="49" charset="0"/>
              </a:rPr>
              <a:t>struct</a:t>
            </a:r>
            <a:r>
              <a:rPr lang="en-US" sz="2200" dirty="0">
                <a:solidFill>
                  <a:srgbClr val="000000"/>
                </a:solidFill>
                <a:latin typeface="Courier New" pitchFamily="49" charset="0"/>
              </a:rPr>
              <a:t> _date {</a:t>
            </a:r>
          </a:p>
          <a:p>
            <a:pPr marL="342900" indent="-342900">
              <a:spcBef>
                <a:spcPct val="20000"/>
              </a:spcBef>
              <a:buClr>
                <a:srgbClr val="003366"/>
              </a:buClr>
              <a:buFont typeface="Wingdings" pitchFamily="2" charset="2"/>
              <a:buNone/>
            </a:pPr>
            <a:r>
              <a:rPr lang="en-US" sz="2200" dirty="0">
                <a:solidFill>
                  <a:srgbClr val="000000"/>
                </a:solidFill>
                <a:latin typeface="Courier New" pitchFamily="49" charset="0"/>
              </a:rPr>
              <a:t>		short </a:t>
            </a:r>
            <a:r>
              <a:rPr lang="en-US" sz="2200" dirty="0" err="1">
                <a:solidFill>
                  <a:srgbClr val="000000"/>
                </a:solidFill>
                <a:latin typeface="Courier New" pitchFamily="49" charset="0"/>
              </a:rPr>
              <a:t>iDay</a:t>
            </a:r>
            <a:r>
              <a:rPr lang="en-US" sz="2200" dirty="0">
                <a:solidFill>
                  <a:srgbClr val="000000"/>
                </a:solidFill>
                <a:latin typeface="Courier New" pitchFamily="49" charset="0"/>
              </a:rPr>
              <a:t>;</a:t>
            </a:r>
          </a:p>
          <a:p>
            <a:pPr marL="342900" indent="-342900">
              <a:spcBef>
                <a:spcPct val="20000"/>
              </a:spcBef>
              <a:buClr>
                <a:srgbClr val="003366"/>
              </a:buClr>
              <a:buFont typeface="Wingdings" pitchFamily="2" charset="2"/>
              <a:buNone/>
            </a:pPr>
            <a:r>
              <a:rPr lang="en-US" sz="2200" dirty="0">
                <a:solidFill>
                  <a:srgbClr val="000000"/>
                </a:solidFill>
                <a:latin typeface="Courier New" pitchFamily="49" charset="0"/>
              </a:rPr>
              <a:t>		short </a:t>
            </a:r>
            <a:r>
              <a:rPr lang="en-US" sz="2200" dirty="0" err="1">
                <a:solidFill>
                  <a:srgbClr val="000000"/>
                </a:solidFill>
                <a:latin typeface="Courier New" pitchFamily="49" charset="0"/>
              </a:rPr>
              <a:t>iMonth</a:t>
            </a:r>
            <a:r>
              <a:rPr lang="en-US" sz="2200" dirty="0">
                <a:solidFill>
                  <a:srgbClr val="000000"/>
                </a:solidFill>
                <a:latin typeface="Courier New" pitchFamily="49" charset="0"/>
              </a:rPr>
              <a:t>;</a:t>
            </a:r>
          </a:p>
          <a:p>
            <a:pPr marL="342900" indent="-342900">
              <a:spcBef>
                <a:spcPct val="20000"/>
              </a:spcBef>
              <a:buClr>
                <a:srgbClr val="003366"/>
              </a:buClr>
              <a:buFont typeface="Wingdings" pitchFamily="2" charset="2"/>
              <a:buNone/>
            </a:pPr>
            <a:r>
              <a:rPr lang="en-US" sz="2200" dirty="0">
                <a:solidFill>
                  <a:srgbClr val="000000"/>
                </a:solidFill>
                <a:latin typeface="Courier New" pitchFamily="49" charset="0"/>
              </a:rPr>
              <a:t>		short </a:t>
            </a:r>
            <a:r>
              <a:rPr lang="en-US" sz="2200" dirty="0" err="1">
                <a:solidFill>
                  <a:srgbClr val="000000"/>
                </a:solidFill>
                <a:latin typeface="Courier New" pitchFamily="49" charset="0"/>
              </a:rPr>
              <a:t>iYear</a:t>
            </a:r>
            <a:r>
              <a:rPr lang="en-US" sz="2200" dirty="0">
                <a:solidFill>
                  <a:srgbClr val="000000"/>
                </a:solidFill>
                <a:latin typeface="Courier New" pitchFamily="49" charset="0"/>
              </a:rPr>
              <a:t>;</a:t>
            </a:r>
          </a:p>
          <a:p>
            <a:pPr marL="342900" indent="-342900">
              <a:spcBef>
                <a:spcPct val="20000"/>
              </a:spcBef>
              <a:buClr>
                <a:srgbClr val="003366"/>
              </a:buClr>
              <a:buFont typeface="Wingdings" pitchFamily="2" charset="2"/>
              <a:buNone/>
            </a:pPr>
            <a:r>
              <a:rPr lang="en-US" sz="2200" dirty="0">
                <a:solidFill>
                  <a:srgbClr val="000000"/>
                </a:solidFill>
                <a:latin typeface="Courier New" pitchFamily="49" charset="0"/>
              </a:rPr>
              <a:t>	};</a:t>
            </a:r>
          </a:p>
          <a:p>
            <a:pPr marL="342900" indent="-342900">
              <a:spcBef>
                <a:spcPct val="20000"/>
              </a:spcBef>
              <a:buClr>
                <a:srgbClr val="003366"/>
              </a:buClr>
              <a:buFont typeface="Wingdings" pitchFamily="2" charset="2"/>
              <a:buNone/>
            </a:pPr>
            <a:r>
              <a:rPr lang="en-US" sz="2200" dirty="0">
                <a:solidFill>
                  <a:srgbClr val="000000"/>
                </a:solidFill>
                <a:latin typeface="Courier New" pitchFamily="49" charset="0"/>
              </a:rPr>
              <a:t>	</a:t>
            </a:r>
            <a:r>
              <a:rPr lang="en-US" sz="2200" dirty="0">
                <a:solidFill>
                  <a:srgbClr val="008000"/>
                </a:solidFill>
                <a:latin typeface="Courier New" pitchFamily="49" charset="0"/>
              </a:rPr>
              <a:t>/* Define the structure ‘_date’ as a new data type   </a:t>
            </a:r>
          </a:p>
          <a:p>
            <a:pPr marL="342900" indent="-342900">
              <a:spcBef>
                <a:spcPct val="20000"/>
              </a:spcBef>
              <a:buClr>
                <a:srgbClr val="003366"/>
              </a:buClr>
              <a:buFont typeface="Wingdings" pitchFamily="2" charset="2"/>
              <a:buNone/>
            </a:pPr>
            <a:r>
              <a:rPr lang="en-US" sz="2200" dirty="0">
                <a:solidFill>
                  <a:srgbClr val="008000"/>
                </a:solidFill>
                <a:latin typeface="Courier New" pitchFamily="49" charset="0"/>
              </a:rPr>
              <a:t>    ‘date’ */</a:t>
            </a:r>
          </a:p>
          <a:p>
            <a:pPr marL="342900" indent="-342900">
              <a:spcBef>
                <a:spcPct val="20000"/>
              </a:spcBef>
              <a:buClr>
                <a:srgbClr val="003366"/>
              </a:buClr>
              <a:buFont typeface="Wingdings" pitchFamily="2" charset="2"/>
              <a:buNone/>
            </a:pPr>
            <a:r>
              <a:rPr lang="en-US" sz="2200" dirty="0">
                <a:solidFill>
                  <a:srgbClr val="000000"/>
                </a:solidFill>
                <a:latin typeface="Courier New" pitchFamily="49" charset="0"/>
              </a:rPr>
              <a:t>	</a:t>
            </a:r>
            <a:r>
              <a:rPr lang="en-US" sz="2200" dirty="0" err="1">
                <a:solidFill>
                  <a:srgbClr val="000000"/>
                </a:solidFill>
                <a:latin typeface="Courier New" pitchFamily="49" charset="0"/>
              </a:rPr>
              <a:t>typedef</a:t>
            </a:r>
            <a:r>
              <a:rPr lang="en-US" sz="2200" dirty="0">
                <a:solidFill>
                  <a:srgbClr val="000000"/>
                </a:solidFill>
                <a:latin typeface="Courier New" pitchFamily="49" charset="0"/>
              </a:rPr>
              <a:t> </a:t>
            </a:r>
            <a:r>
              <a:rPr lang="en-US" sz="2200" dirty="0" err="1">
                <a:solidFill>
                  <a:srgbClr val="000000"/>
                </a:solidFill>
                <a:latin typeface="Courier New" pitchFamily="49" charset="0"/>
              </a:rPr>
              <a:t>struct</a:t>
            </a:r>
            <a:r>
              <a:rPr lang="en-US" sz="2200" dirty="0">
                <a:solidFill>
                  <a:srgbClr val="000000"/>
                </a:solidFill>
                <a:latin typeface="Courier New" pitchFamily="49" charset="0"/>
              </a:rPr>
              <a:t> _date </a:t>
            </a:r>
            <a:r>
              <a:rPr lang="en-US" sz="2200" dirty="0" err="1">
                <a:solidFill>
                  <a:srgbClr val="000000"/>
                </a:solidFill>
                <a:latin typeface="Courier New" pitchFamily="49" charset="0"/>
              </a:rPr>
              <a:t>date</a:t>
            </a:r>
            <a:r>
              <a:rPr lang="en-US" sz="2200" dirty="0" smtClean="0">
                <a:solidFill>
                  <a:srgbClr val="000000"/>
                </a:solidFill>
                <a:latin typeface="Courier New" pitchFamily="49" charset="0"/>
              </a:rPr>
              <a:t>;</a:t>
            </a:r>
            <a:endParaRPr lang="en-US" sz="2200" dirty="0">
              <a:solidFill>
                <a:srgbClr val="000000"/>
              </a:solidFill>
              <a:latin typeface="Courier New" pitchFamily="49" charset="0"/>
            </a:endParaRPr>
          </a:p>
          <a:p>
            <a:pPr marL="342900" indent="-342900">
              <a:spcBef>
                <a:spcPct val="20000"/>
              </a:spcBef>
              <a:buClr>
                <a:srgbClr val="003366"/>
              </a:buClr>
              <a:buFont typeface="Wingdings" pitchFamily="2" charset="2"/>
              <a:buNone/>
            </a:pPr>
            <a:r>
              <a:rPr lang="en-US" sz="2200" dirty="0">
                <a:solidFill>
                  <a:srgbClr val="000000"/>
                </a:solidFill>
                <a:latin typeface="Courier New" pitchFamily="49" charset="0"/>
              </a:rPr>
              <a:t>	</a:t>
            </a:r>
            <a:r>
              <a:rPr lang="en-US" sz="2200" dirty="0">
                <a:solidFill>
                  <a:srgbClr val="008000"/>
                </a:solidFill>
                <a:latin typeface="Courier New" pitchFamily="49" charset="0"/>
              </a:rPr>
              <a:t>/* Create an instance of date structure */</a:t>
            </a:r>
          </a:p>
          <a:p>
            <a:pPr marL="342900" indent="-342900">
              <a:spcBef>
                <a:spcPct val="20000"/>
              </a:spcBef>
              <a:buClr>
                <a:srgbClr val="003366"/>
              </a:buClr>
              <a:buFont typeface="Wingdings" pitchFamily="2" charset="2"/>
              <a:buNone/>
            </a:pPr>
            <a:r>
              <a:rPr lang="en-US" sz="2200" dirty="0">
                <a:solidFill>
                  <a:srgbClr val="000000"/>
                </a:solidFill>
                <a:latin typeface="Courier New" pitchFamily="49" charset="0"/>
              </a:rPr>
              <a:t>	date </a:t>
            </a:r>
            <a:r>
              <a:rPr lang="en-US" sz="2200" dirty="0" err="1">
                <a:solidFill>
                  <a:srgbClr val="000000"/>
                </a:solidFill>
                <a:latin typeface="Courier New" pitchFamily="49" charset="0"/>
              </a:rPr>
              <a:t>sToday</a:t>
            </a:r>
            <a:r>
              <a:rPr lang="en-US" sz="2200" dirty="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idx="4294967295"/>
          </p:nvPr>
        </p:nvSpPr>
        <p:spPr>
          <a:xfrm>
            <a:off x="247650" y="152400"/>
            <a:ext cx="9410700" cy="609600"/>
          </a:xfrm>
        </p:spPr>
        <p:txBody>
          <a:bodyPr/>
          <a:lstStyle/>
          <a:p>
            <a:pPr eaLnBrk="1" hangingPunct="1">
              <a:defRPr/>
            </a:pPr>
            <a:r>
              <a:rPr lang="en-US" smtClean="0"/>
              <a:t>Structure within a Structure (1 of 3)</a:t>
            </a:r>
          </a:p>
        </p:txBody>
      </p:sp>
      <p:sp>
        <p:nvSpPr>
          <p:cNvPr id="29699" name="Rectangle 3"/>
          <p:cNvSpPr>
            <a:spLocks noChangeArrowheads="1"/>
          </p:cNvSpPr>
          <p:nvPr/>
        </p:nvSpPr>
        <p:spPr bwMode="auto">
          <a:xfrm>
            <a:off x="304800" y="1219200"/>
            <a:ext cx="8007350" cy="4114800"/>
          </a:xfrm>
          <a:prstGeom prst="rect">
            <a:avLst/>
          </a:prstGeom>
          <a:solidFill>
            <a:srgbClr val="AFAFAF">
              <a:alpha val="20000"/>
            </a:srgbClr>
          </a:solidFill>
          <a:ln w="12700">
            <a:solidFill>
              <a:schemeClr val="tx1"/>
            </a:solidFill>
            <a:miter lim="800000"/>
            <a:headEnd/>
            <a:tailEnd/>
          </a:ln>
        </p:spPr>
        <p:txBody>
          <a:bodyPr lIns="0" tIns="0"/>
          <a:lstStyle/>
          <a:p>
            <a:pPr marL="342900" indent="-342900">
              <a:spcBef>
                <a:spcPct val="20000"/>
              </a:spcBef>
              <a:buClr>
                <a:srgbClr val="003366"/>
              </a:buClr>
              <a:buFont typeface="Wingdings" pitchFamily="2" charset="2"/>
              <a:buNone/>
            </a:pPr>
            <a:r>
              <a:rPr lang="en-US" sz="2200" dirty="0" err="1">
                <a:solidFill>
                  <a:srgbClr val="000000"/>
                </a:solidFill>
                <a:latin typeface="Courier New" pitchFamily="49" charset="0"/>
              </a:rPr>
              <a:t>typedef</a:t>
            </a:r>
            <a:r>
              <a:rPr lang="en-US" sz="2200" dirty="0">
                <a:solidFill>
                  <a:srgbClr val="000000"/>
                </a:solidFill>
                <a:latin typeface="Courier New" pitchFamily="49" charset="0"/>
              </a:rPr>
              <a:t> </a:t>
            </a:r>
            <a:r>
              <a:rPr lang="en-US" sz="2200" dirty="0" err="1">
                <a:solidFill>
                  <a:srgbClr val="000000"/>
                </a:solidFill>
                <a:latin typeface="Courier New" pitchFamily="49" charset="0"/>
              </a:rPr>
              <a:t>struct</a:t>
            </a:r>
            <a:r>
              <a:rPr lang="en-US" sz="2200" dirty="0">
                <a:solidFill>
                  <a:srgbClr val="000000"/>
                </a:solidFill>
                <a:latin typeface="Courier New" pitchFamily="49" charset="0"/>
              </a:rPr>
              <a:t> _</a:t>
            </a:r>
            <a:r>
              <a:rPr lang="en-US" sz="2200" dirty="0" err="1">
                <a:solidFill>
                  <a:srgbClr val="000000"/>
                </a:solidFill>
                <a:latin typeface="Courier New" pitchFamily="49" charset="0"/>
              </a:rPr>
              <a:t>accountdetails</a:t>
            </a:r>
            <a:r>
              <a:rPr lang="en-US" sz="2200" dirty="0">
                <a:solidFill>
                  <a:srgbClr val="000000"/>
                </a:solidFill>
                <a:latin typeface="Courier New" pitchFamily="49" charset="0"/>
              </a:rPr>
              <a:t> {</a:t>
            </a:r>
          </a:p>
          <a:p>
            <a:pPr marL="342900" indent="-342900">
              <a:spcBef>
                <a:spcPct val="20000"/>
              </a:spcBef>
              <a:buClr>
                <a:srgbClr val="003366"/>
              </a:buClr>
              <a:buFont typeface="Wingdings" pitchFamily="2" charset="2"/>
              <a:buNone/>
            </a:pPr>
            <a:r>
              <a:rPr lang="en-US" sz="2200" dirty="0">
                <a:solidFill>
                  <a:srgbClr val="000000"/>
                </a:solidFill>
                <a:latin typeface="Courier New" pitchFamily="49" charset="0"/>
              </a:rPr>
              <a:t>		</a:t>
            </a:r>
            <a:r>
              <a:rPr lang="en-US" sz="2200" dirty="0" err="1">
                <a:solidFill>
                  <a:srgbClr val="000000"/>
                </a:solidFill>
                <a:latin typeface="Courier New" pitchFamily="49" charset="0"/>
              </a:rPr>
              <a:t>int</a:t>
            </a:r>
            <a:r>
              <a:rPr lang="en-US" sz="2200" dirty="0">
                <a:solidFill>
                  <a:srgbClr val="000000"/>
                </a:solidFill>
                <a:latin typeface="Courier New" pitchFamily="49" charset="0"/>
              </a:rPr>
              <a:t> </a:t>
            </a:r>
            <a:r>
              <a:rPr lang="en-US" sz="2200" dirty="0" err="1">
                <a:solidFill>
                  <a:srgbClr val="000000"/>
                </a:solidFill>
                <a:latin typeface="Courier New" pitchFamily="49" charset="0"/>
              </a:rPr>
              <a:t>iAccountNumber</a:t>
            </a:r>
            <a:r>
              <a:rPr lang="en-US" sz="2200" dirty="0">
                <a:solidFill>
                  <a:srgbClr val="000000"/>
                </a:solidFill>
                <a:latin typeface="Courier New" pitchFamily="49" charset="0"/>
              </a:rPr>
              <a:t>;</a:t>
            </a:r>
          </a:p>
          <a:p>
            <a:pPr marL="342900" indent="-342900">
              <a:spcBef>
                <a:spcPct val="20000"/>
              </a:spcBef>
              <a:buClr>
                <a:srgbClr val="003366"/>
              </a:buClr>
              <a:buFont typeface="Wingdings" pitchFamily="2" charset="2"/>
              <a:buNone/>
            </a:pPr>
            <a:r>
              <a:rPr lang="en-US" sz="2200" dirty="0">
                <a:solidFill>
                  <a:srgbClr val="000000"/>
                </a:solidFill>
                <a:latin typeface="Courier New" pitchFamily="49" charset="0"/>
              </a:rPr>
              <a:t>		char </a:t>
            </a:r>
            <a:r>
              <a:rPr lang="en-US" sz="2200" dirty="0" err="1">
                <a:solidFill>
                  <a:srgbClr val="000000"/>
                </a:solidFill>
                <a:latin typeface="Courier New" pitchFamily="49" charset="0"/>
              </a:rPr>
              <a:t>cAccountType</a:t>
            </a:r>
            <a:r>
              <a:rPr lang="en-US" sz="2200" dirty="0">
                <a:solidFill>
                  <a:srgbClr val="000000"/>
                </a:solidFill>
                <a:latin typeface="Courier New" pitchFamily="49" charset="0"/>
              </a:rPr>
              <a:t>;</a:t>
            </a:r>
          </a:p>
          <a:p>
            <a:pPr marL="342900" indent="-342900">
              <a:spcBef>
                <a:spcPct val="20000"/>
              </a:spcBef>
              <a:buClr>
                <a:srgbClr val="003366"/>
              </a:buClr>
              <a:buFont typeface="Wingdings" pitchFamily="2" charset="2"/>
              <a:buNone/>
            </a:pPr>
            <a:r>
              <a:rPr lang="en-US" sz="2200" dirty="0">
                <a:solidFill>
                  <a:srgbClr val="000000"/>
                </a:solidFill>
                <a:latin typeface="Courier New" pitchFamily="49" charset="0"/>
              </a:rPr>
              <a:t>		char </a:t>
            </a:r>
            <a:r>
              <a:rPr lang="en-US" sz="2200" dirty="0" err="1">
                <a:solidFill>
                  <a:srgbClr val="000000"/>
                </a:solidFill>
                <a:latin typeface="Courier New" pitchFamily="49" charset="0"/>
              </a:rPr>
              <a:t>acCustomerName</a:t>
            </a:r>
            <a:r>
              <a:rPr lang="en-US" sz="2200" dirty="0">
                <a:solidFill>
                  <a:srgbClr val="000000"/>
                </a:solidFill>
                <a:latin typeface="Courier New" pitchFamily="49" charset="0"/>
              </a:rPr>
              <a:t>[10];</a:t>
            </a:r>
          </a:p>
          <a:p>
            <a:pPr marL="342900" indent="-342900">
              <a:spcBef>
                <a:spcPct val="20000"/>
              </a:spcBef>
              <a:buClr>
                <a:srgbClr val="003366"/>
              </a:buClr>
              <a:buFont typeface="Wingdings" pitchFamily="2" charset="2"/>
              <a:buNone/>
            </a:pPr>
            <a:r>
              <a:rPr lang="en-US" sz="2200" dirty="0">
                <a:solidFill>
                  <a:srgbClr val="000000"/>
                </a:solidFill>
                <a:latin typeface="Courier New" pitchFamily="49" charset="0"/>
              </a:rPr>
              <a:t>		</a:t>
            </a:r>
            <a:r>
              <a:rPr lang="en-US" sz="2200" dirty="0">
                <a:solidFill>
                  <a:srgbClr val="3333CC"/>
                </a:solidFill>
                <a:latin typeface="Courier New" pitchFamily="49" charset="0"/>
              </a:rPr>
              <a:t>date </a:t>
            </a:r>
            <a:r>
              <a:rPr lang="en-US" sz="2200" dirty="0" err="1">
                <a:solidFill>
                  <a:srgbClr val="3333CC"/>
                </a:solidFill>
                <a:latin typeface="Courier New" pitchFamily="49" charset="0"/>
              </a:rPr>
              <a:t>sOpenDate</a:t>
            </a:r>
            <a:r>
              <a:rPr lang="en-US" sz="2200" dirty="0">
                <a:solidFill>
                  <a:srgbClr val="3333CC"/>
                </a:solidFill>
                <a:latin typeface="Courier New" pitchFamily="49" charset="0"/>
              </a:rPr>
              <a:t>;</a:t>
            </a:r>
          </a:p>
          <a:p>
            <a:pPr marL="342900" indent="-342900">
              <a:spcBef>
                <a:spcPct val="20000"/>
              </a:spcBef>
              <a:buClr>
                <a:srgbClr val="003366"/>
              </a:buClr>
              <a:buFont typeface="Wingdings" pitchFamily="2" charset="2"/>
              <a:buNone/>
            </a:pPr>
            <a:r>
              <a:rPr lang="en-US" sz="2200" dirty="0">
                <a:solidFill>
                  <a:srgbClr val="000000"/>
                </a:solidFill>
                <a:latin typeface="Courier New" pitchFamily="49" charset="0"/>
              </a:rPr>
              <a:t>		double </a:t>
            </a:r>
            <a:r>
              <a:rPr lang="en-US" sz="2200" dirty="0" err="1">
                <a:solidFill>
                  <a:srgbClr val="000000"/>
                </a:solidFill>
                <a:latin typeface="Courier New" pitchFamily="49" charset="0"/>
              </a:rPr>
              <a:t>dBalance</a:t>
            </a:r>
            <a:r>
              <a:rPr lang="en-US" sz="2200" dirty="0">
                <a:solidFill>
                  <a:srgbClr val="000000"/>
                </a:solidFill>
                <a:latin typeface="Courier New" pitchFamily="49" charset="0"/>
              </a:rPr>
              <a:t>;</a:t>
            </a:r>
          </a:p>
          <a:p>
            <a:pPr marL="342900" indent="-342900">
              <a:spcBef>
                <a:spcPct val="20000"/>
              </a:spcBef>
              <a:buClr>
                <a:srgbClr val="003366"/>
              </a:buClr>
              <a:buFont typeface="Wingdings" pitchFamily="2" charset="2"/>
              <a:buNone/>
            </a:pPr>
            <a:r>
              <a:rPr lang="en-US" sz="2200" dirty="0">
                <a:solidFill>
                  <a:srgbClr val="000000"/>
                </a:solidFill>
                <a:latin typeface="Courier New" pitchFamily="49" charset="0"/>
              </a:rPr>
              <a:t>	} </a:t>
            </a:r>
            <a:r>
              <a:rPr lang="en-US" sz="2200" dirty="0" err="1">
                <a:solidFill>
                  <a:srgbClr val="000000"/>
                </a:solidFill>
                <a:latin typeface="Courier New" pitchFamily="49" charset="0"/>
              </a:rPr>
              <a:t>accountdetails</a:t>
            </a:r>
            <a:r>
              <a:rPr lang="en-US" sz="2200" dirty="0">
                <a:solidFill>
                  <a:srgbClr val="000000"/>
                </a:solidFill>
                <a:latin typeface="Courier New" pitchFamily="49" charset="0"/>
              </a:rPr>
              <a:t>;</a:t>
            </a:r>
          </a:p>
          <a:p>
            <a:pPr marL="342900" indent="-342900">
              <a:spcBef>
                <a:spcPct val="20000"/>
              </a:spcBef>
              <a:buClr>
                <a:srgbClr val="003366"/>
              </a:buClr>
              <a:buFont typeface="Wingdings" pitchFamily="2" charset="2"/>
              <a:buNone/>
            </a:pPr>
            <a:endParaRPr lang="en-US" sz="2200" dirty="0">
              <a:solidFill>
                <a:srgbClr val="000000"/>
              </a:solidFill>
              <a:latin typeface="Courier New" pitchFamily="49" charset="0"/>
            </a:endParaRPr>
          </a:p>
          <a:p>
            <a:pPr marL="342900" indent="-342900">
              <a:spcBef>
                <a:spcPct val="20000"/>
              </a:spcBef>
              <a:buClr>
                <a:srgbClr val="003366"/>
              </a:buClr>
              <a:buFont typeface="Wingdings" pitchFamily="2" charset="2"/>
              <a:buNone/>
            </a:pPr>
            <a:r>
              <a:rPr lang="en-US" sz="2200" dirty="0">
                <a:solidFill>
                  <a:srgbClr val="3333CC"/>
                </a:solidFill>
                <a:latin typeface="Courier New" pitchFamily="49" charset="0"/>
              </a:rPr>
              <a:t>	</a:t>
            </a:r>
            <a:r>
              <a:rPr lang="en-US" sz="2200" dirty="0">
                <a:solidFill>
                  <a:srgbClr val="008000"/>
                </a:solidFill>
                <a:latin typeface="Courier New" pitchFamily="49" charset="0"/>
              </a:rPr>
              <a:t>/* Declare an instance of </a:t>
            </a:r>
            <a:r>
              <a:rPr lang="en-US" sz="2200" dirty="0" err="1">
                <a:solidFill>
                  <a:srgbClr val="008000"/>
                </a:solidFill>
                <a:latin typeface="Courier New" pitchFamily="49" charset="0"/>
              </a:rPr>
              <a:t>accountdetails</a:t>
            </a:r>
            <a:r>
              <a:rPr lang="en-US" sz="2200" dirty="0">
                <a:solidFill>
                  <a:srgbClr val="008000"/>
                </a:solidFill>
                <a:latin typeface="Courier New" pitchFamily="49" charset="0"/>
              </a:rPr>
              <a:t> */</a:t>
            </a:r>
          </a:p>
          <a:p>
            <a:pPr marL="342900" indent="-342900">
              <a:spcBef>
                <a:spcPct val="20000"/>
              </a:spcBef>
              <a:buClr>
                <a:srgbClr val="003366"/>
              </a:buClr>
              <a:buFont typeface="Wingdings" pitchFamily="2" charset="2"/>
              <a:buNone/>
            </a:pPr>
            <a:r>
              <a:rPr lang="en-US" sz="2200" dirty="0">
                <a:solidFill>
                  <a:srgbClr val="000000"/>
                </a:solidFill>
                <a:latin typeface="Courier New" pitchFamily="49" charset="0"/>
              </a:rPr>
              <a:t>	</a:t>
            </a:r>
            <a:r>
              <a:rPr lang="en-US" sz="2200" dirty="0" err="1">
                <a:solidFill>
                  <a:srgbClr val="000000"/>
                </a:solidFill>
                <a:latin typeface="Courier New" pitchFamily="49" charset="0"/>
              </a:rPr>
              <a:t>accountdetails</a:t>
            </a:r>
            <a:r>
              <a:rPr lang="en-US" sz="2200" dirty="0">
                <a:solidFill>
                  <a:srgbClr val="000000"/>
                </a:solidFill>
                <a:latin typeface="Courier New" pitchFamily="49" charset="0"/>
              </a:rPr>
              <a:t> </a:t>
            </a:r>
            <a:r>
              <a:rPr lang="en-US" sz="2200" dirty="0" err="1">
                <a:solidFill>
                  <a:srgbClr val="000000"/>
                </a:solidFill>
                <a:latin typeface="Courier New" pitchFamily="49" charset="0"/>
              </a:rPr>
              <a:t>sAccount</a:t>
            </a:r>
            <a:r>
              <a:rPr lang="en-US" sz="2200" dirty="0">
                <a:solidFill>
                  <a:srgbClr val="000000"/>
                </a:solidFill>
                <a:latin typeface="Courier New" pitchFamily="49" charset="0"/>
              </a:rPr>
              <a:t>; </a:t>
            </a:r>
          </a:p>
        </p:txBody>
      </p:sp>
      <p:sp>
        <p:nvSpPr>
          <p:cNvPr id="4" name="Rectangular Callout 3"/>
          <p:cNvSpPr/>
          <p:nvPr/>
        </p:nvSpPr>
        <p:spPr>
          <a:xfrm>
            <a:off x="6248400" y="1524000"/>
            <a:ext cx="2514600" cy="533400"/>
          </a:xfrm>
          <a:prstGeom prst="wedgeRectCallout">
            <a:avLst>
              <a:gd name="adj1" fmla="val -152083"/>
              <a:gd name="adj2" fmla="val 221363"/>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Another structure within a structure</a:t>
            </a:r>
          </a:p>
        </p:txBody>
      </p:sp>
      <p:sp>
        <p:nvSpPr>
          <p:cNvPr id="5" name="Cloud Callout 4"/>
          <p:cNvSpPr/>
          <p:nvPr/>
        </p:nvSpPr>
        <p:spPr>
          <a:xfrm>
            <a:off x="6629400" y="2514600"/>
            <a:ext cx="2667000" cy="1752600"/>
          </a:xfrm>
          <a:prstGeom prst="cloudCallout">
            <a:avLst>
              <a:gd name="adj1" fmla="val -96346"/>
              <a:gd name="adj2" fmla="val -7662"/>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Should the structure be defined before??</a:t>
            </a:r>
          </a:p>
        </p:txBody>
      </p:sp>
      <p:sp>
        <p:nvSpPr>
          <p:cNvPr id="6" name="Cloud Callout 5"/>
          <p:cNvSpPr/>
          <p:nvPr/>
        </p:nvSpPr>
        <p:spPr>
          <a:xfrm>
            <a:off x="6172200" y="4343400"/>
            <a:ext cx="2667000" cy="1752600"/>
          </a:xfrm>
          <a:prstGeom prst="cloudCallout">
            <a:avLst>
              <a:gd name="adj1" fmla="val -43052"/>
              <a:gd name="adj2" fmla="val -8722"/>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Yes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247650" y="152400"/>
            <a:ext cx="9410700" cy="609600"/>
          </a:xfrm>
        </p:spPr>
        <p:txBody>
          <a:bodyPr/>
          <a:lstStyle/>
          <a:p>
            <a:pPr eaLnBrk="1" hangingPunct="1">
              <a:defRPr/>
            </a:pPr>
            <a:r>
              <a:rPr lang="en-US" dirty="0" smtClean="0"/>
              <a:t>Advantages of Functions</a:t>
            </a:r>
          </a:p>
        </p:txBody>
      </p:sp>
      <p:sp>
        <p:nvSpPr>
          <p:cNvPr id="36867" name="Rectangle 3"/>
          <p:cNvSpPr>
            <a:spLocks noGrp="1" noChangeArrowheads="1"/>
          </p:cNvSpPr>
          <p:nvPr>
            <p:ph type="body" idx="1"/>
          </p:nvPr>
        </p:nvSpPr>
        <p:spPr>
          <a:xfrm>
            <a:off x="247650" y="1219200"/>
            <a:ext cx="9328150" cy="4868863"/>
          </a:xfrm>
        </p:spPr>
        <p:txBody>
          <a:bodyPr/>
          <a:lstStyle/>
          <a:p>
            <a:pPr eaLnBrk="1" hangingPunct="1"/>
            <a:r>
              <a:rPr lang="en-US" smtClean="0"/>
              <a:t>The functions can be developed by different people and can be combined together as one application </a:t>
            </a:r>
          </a:p>
          <a:p>
            <a:pPr eaLnBrk="1" hangingPunct="1"/>
            <a:endParaRPr lang="en-US" smtClean="0"/>
          </a:p>
          <a:p>
            <a:pPr eaLnBrk="1" hangingPunct="1"/>
            <a:r>
              <a:rPr lang="en-US" smtClean="0"/>
              <a:t>Solving a problem using different functions makes programming much simpler with fewer defects</a:t>
            </a:r>
          </a:p>
          <a:p>
            <a:pPr eaLnBrk="1" hangingPunct="1"/>
            <a:endParaRPr lang="en-US" smtClean="0"/>
          </a:p>
          <a:p>
            <a:pPr eaLnBrk="1" hangingPunct="1"/>
            <a:r>
              <a:rPr lang="en-US" smtClean="0"/>
              <a:t>Easy to code, modify, debug and also understand the code</a:t>
            </a:r>
          </a:p>
          <a:p>
            <a:pPr eaLnBrk="1" hangingPunct="1">
              <a:buFont typeface="Wingdings" pitchFamily="2" charset="2"/>
              <a:buNone/>
            </a:pPr>
            <a:endParaRPr lang="en-US" smtClean="0"/>
          </a:p>
          <a:p>
            <a:pPr eaLnBrk="1" hangingPunct="1"/>
            <a:r>
              <a:rPr lang="en-US" smtClean="0"/>
              <a:t>Functions support </a:t>
            </a:r>
            <a:r>
              <a:rPr lang="en-US" b="1" i="1" smtClean="0"/>
              <a:t>reusability</a:t>
            </a:r>
            <a:r>
              <a:rPr lang="en-US" smtClean="0"/>
              <a:t> ie. once a function is written it can be called from any other module without having to rewrite the same. This saves time in rewriting the same code </a:t>
            </a:r>
            <a:br>
              <a:rPr lang="en-US" smtClean="0"/>
            </a:br>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idx="4294967295"/>
          </p:nvPr>
        </p:nvSpPr>
        <p:spPr>
          <a:xfrm>
            <a:off x="247650" y="152400"/>
            <a:ext cx="9410700" cy="609600"/>
          </a:xfrm>
        </p:spPr>
        <p:txBody>
          <a:bodyPr/>
          <a:lstStyle/>
          <a:p>
            <a:pPr eaLnBrk="1" hangingPunct="1">
              <a:defRPr/>
            </a:pPr>
            <a:r>
              <a:rPr lang="en-US" smtClean="0"/>
              <a:t>Structure within a Structure (2 of 3)</a:t>
            </a:r>
          </a:p>
        </p:txBody>
      </p:sp>
      <p:sp>
        <p:nvSpPr>
          <p:cNvPr id="1028" name="Rectangle 3"/>
          <p:cNvSpPr>
            <a:spLocks noChangeArrowheads="1"/>
          </p:cNvSpPr>
          <p:nvPr/>
        </p:nvSpPr>
        <p:spPr bwMode="auto">
          <a:xfrm>
            <a:off x="412750" y="1295400"/>
            <a:ext cx="8007350" cy="3276600"/>
          </a:xfrm>
          <a:prstGeom prst="rect">
            <a:avLst/>
          </a:prstGeom>
          <a:solidFill>
            <a:srgbClr val="AFAFAF">
              <a:alpha val="20000"/>
            </a:srgbClr>
          </a:solidFill>
          <a:ln w="12700">
            <a:solidFill>
              <a:schemeClr val="tx1"/>
            </a:solidFill>
            <a:miter lim="800000"/>
            <a:headEnd/>
            <a:tailEnd/>
          </a:ln>
        </p:spPr>
        <p:txBody>
          <a:bodyPr lIns="0" tIns="0"/>
          <a:lstStyle/>
          <a:p>
            <a:pPr marL="342900" indent="-342900">
              <a:spcBef>
                <a:spcPct val="20000"/>
              </a:spcBef>
              <a:buClr>
                <a:srgbClr val="003366"/>
              </a:buClr>
              <a:buFont typeface="Wingdings" pitchFamily="2" charset="2"/>
              <a:buNone/>
            </a:pPr>
            <a:r>
              <a:rPr lang="en-US" dirty="0">
                <a:solidFill>
                  <a:srgbClr val="000000"/>
                </a:solidFill>
                <a:latin typeface="Courier New" pitchFamily="49" charset="0"/>
              </a:rPr>
              <a:t>  </a:t>
            </a:r>
            <a:r>
              <a:rPr lang="en-US" sz="2000" dirty="0" err="1">
                <a:solidFill>
                  <a:srgbClr val="000000"/>
                </a:solidFill>
                <a:latin typeface="Courier New" pitchFamily="49" charset="0"/>
              </a:rPr>
              <a:t>sAccount.iAccountNumber</a:t>
            </a:r>
            <a:r>
              <a:rPr lang="en-US" sz="2000" dirty="0">
                <a:solidFill>
                  <a:srgbClr val="000000"/>
                </a:solidFill>
                <a:latin typeface="Courier New" pitchFamily="49" charset="0"/>
              </a:rPr>
              <a:t> = 702984;</a:t>
            </a:r>
          </a:p>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	</a:t>
            </a:r>
            <a:r>
              <a:rPr lang="en-US" sz="2000" dirty="0" err="1">
                <a:solidFill>
                  <a:srgbClr val="000000"/>
                </a:solidFill>
                <a:latin typeface="Courier New" pitchFamily="49" charset="0"/>
              </a:rPr>
              <a:t>sAccount.cAccountType</a:t>
            </a:r>
            <a:r>
              <a:rPr lang="en-US" sz="2000" dirty="0">
                <a:solidFill>
                  <a:srgbClr val="000000"/>
                </a:solidFill>
                <a:latin typeface="Courier New" pitchFamily="49" charset="0"/>
              </a:rPr>
              <a:t> = 'S';</a:t>
            </a:r>
          </a:p>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	</a:t>
            </a:r>
            <a:r>
              <a:rPr lang="en-US" sz="2000" dirty="0" err="1">
                <a:solidFill>
                  <a:srgbClr val="000000"/>
                </a:solidFill>
                <a:latin typeface="Courier New" pitchFamily="49" charset="0"/>
              </a:rPr>
              <a:t>sAccount.dBalance</a:t>
            </a:r>
            <a:r>
              <a:rPr lang="en-US" sz="2000" dirty="0">
                <a:solidFill>
                  <a:srgbClr val="000000"/>
                </a:solidFill>
                <a:latin typeface="Courier New" pitchFamily="49" charset="0"/>
              </a:rPr>
              <a:t> = 5000.0;</a:t>
            </a:r>
          </a:p>
          <a:p>
            <a:pPr marL="342900" indent="-342900">
              <a:spcBef>
                <a:spcPct val="20000"/>
              </a:spcBef>
              <a:buClr>
                <a:srgbClr val="003366"/>
              </a:buClr>
              <a:buFont typeface="Wingdings" pitchFamily="2" charset="2"/>
              <a:buNone/>
            </a:pPr>
            <a:endParaRPr lang="en-US" sz="2000" dirty="0">
              <a:solidFill>
                <a:srgbClr val="000000"/>
              </a:solidFill>
              <a:latin typeface="Courier New" pitchFamily="49" charset="0"/>
            </a:endParaRPr>
          </a:p>
          <a:p>
            <a:pPr marL="342900" indent="-342900">
              <a:spcBef>
                <a:spcPct val="20000"/>
              </a:spcBef>
              <a:buClr>
                <a:srgbClr val="003366"/>
              </a:buClr>
              <a:buFont typeface="Wingdings" pitchFamily="2" charset="2"/>
              <a:buNone/>
            </a:pPr>
            <a:r>
              <a:rPr lang="en-US" sz="2000" dirty="0">
                <a:solidFill>
                  <a:srgbClr val="3333CC"/>
                </a:solidFill>
                <a:latin typeface="Courier New" pitchFamily="49" charset="0"/>
              </a:rPr>
              <a:t>	</a:t>
            </a:r>
            <a:r>
              <a:rPr lang="en-US" sz="2000" dirty="0">
                <a:solidFill>
                  <a:srgbClr val="008000"/>
                </a:solidFill>
                <a:latin typeface="Courier New" pitchFamily="49" charset="0"/>
              </a:rPr>
              <a:t>/* Populating the date </a:t>
            </a:r>
            <a:r>
              <a:rPr lang="en-US" sz="2000" dirty="0" err="1">
                <a:solidFill>
                  <a:srgbClr val="008000"/>
                </a:solidFill>
                <a:latin typeface="Courier New" pitchFamily="49" charset="0"/>
              </a:rPr>
              <a:t>sturucture</a:t>
            </a:r>
            <a:r>
              <a:rPr lang="en-US" sz="2000" dirty="0">
                <a:solidFill>
                  <a:srgbClr val="008000"/>
                </a:solidFill>
                <a:latin typeface="Courier New" pitchFamily="49" charset="0"/>
              </a:rPr>
              <a:t> within the   </a:t>
            </a:r>
          </a:p>
          <a:p>
            <a:pPr marL="342900" indent="-342900">
              <a:spcBef>
                <a:spcPct val="20000"/>
              </a:spcBef>
              <a:buClr>
                <a:srgbClr val="003366"/>
              </a:buClr>
              <a:buFont typeface="Wingdings" pitchFamily="2" charset="2"/>
              <a:buNone/>
            </a:pPr>
            <a:r>
              <a:rPr lang="en-US" sz="2000" dirty="0">
                <a:solidFill>
                  <a:srgbClr val="008000"/>
                </a:solidFill>
                <a:latin typeface="Courier New" pitchFamily="49" charset="0"/>
              </a:rPr>
              <a:t>    </a:t>
            </a:r>
            <a:r>
              <a:rPr lang="en-US" sz="2000" dirty="0" err="1">
                <a:solidFill>
                  <a:srgbClr val="008000"/>
                </a:solidFill>
                <a:latin typeface="Courier New" pitchFamily="49" charset="0"/>
              </a:rPr>
              <a:t>accountdetails</a:t>
            </a:r>
            <a:r>
              <a:rPr lang="en-US" sz="2000" dirty="0">
                <a:solidFill>
                  <a:srgbClr val="008000"/>
                </a:solidFill>
                <a:latin typeface="Courier New" pitchFamily="49" charset="0"/>
              </a:rPr>
              <a:t> structure */</a:t>
            </a:r>
          </a:p>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	</a:t>
            </a:r>
            <a:r>
              <a:rPr lang="en-US" sz="2000" dirty="0" err="1">
                <a:solidFill>
                  <a:srgbClr val="3333CC"/>
                </a:solidFill>
                <a:latin typeface="Courier New" pitchFamily="49" charset="0"/>
              </a:rPr>
              <a:t>sAccount.sOpenDate.iDay</a:t>
            </a:r>
            <a:r>
              <a:rPr lang="en-US" sz="2000" dirty="0">
                <a:solidFill>
                  <a:srgbClr val="3333CC"/>
                </a:solidFill>
                <a:latin typeface="Courier New" pitchFamily="49" charset="0"/>
              </a:rPr>
              <a:t> = 1;</a:t>
            </a:r>
          </a:p>
          <a:p>
            <a:pPr marL="342900" indent="-342900">
              <a:spcBef>
                <a:spcPct val="20000"/>
              </a:spcBef>
              <a:buClr>
                <a:srgbClr val="003366"/>
              </a:buClr>
              <a:buFont typeface="Wingdings" pitchFamily="2" charset="2"/>
              <a:buNone/>
            </a:pPr>
            <a:r>
              <a:rPr lang="en-US" sz="2000" dirty="0">
                <a:solidFill>
                  <a:srgbClr val="3333CC"/>
                </a:solidFill>
                <a:latin typeface="Courier New" pitchFamily="49" charset="0"/>
              </a:rPr>
              <a:t>	</a:t>
            </a:r>
            <a:r>
              <a:rPr lang="en-US" sz="2000" dirty="0" err="1">
                <a:solidFill>
                  <a:srgbClr val="3333CC"/>
                </a:solidFill>
                <a:latin typeface="Courier New" pitchFamily="49" charset="0"/>
              </a:rPr>
              <a:t>sAccount.sOpenDate.iMonth</a:t>
            </a:r>
            <a:r>
              <a:rPr lang="en-US" sz="2000" dirty="0">
                <a:solidFill>
                  <a:srgbClr val="3333CC"/>
                </a:solidFill>
                <a:latin typeface="Courier New" pitchFamily="49" charset="0"/>
              </a:rPr>
              <a:t> = 6;</a:t>
            </a:r>
          </a:p>
          <a:p>
            <a:pPr marL="342900" indent="-342900">
              <a:spcBef>
                <a:spcPct val="20000"/>
              </a:spcBef>
              <a:buClr>
                <a:srgbClr val="003366"/>
              </a:buClr>
              <a:buFont typeface="Wingdings" pitchFamily="2" charset="2"/>
              <a:buNone/>
            </a:pPr>
            <a:r>
              <a:rPr lang="en-US" sz="2000" dirty="0">
                <a:solidFill>
                  <a:srgbClr val="3333CC"/>
                </a:solidFill>
                <a:latin typeface="Courier New" pitchFamily="49" charset="0"/>
              </a:rPr>
              <a:t>	</a:t>
            </a:r>
            <a:r>
              <a:rPr lang="en-US" sz="2000" dirty="0" err="1">
                <a:solidFill>
                  <a:srgbClr val="3333CC"/>
                </a:solidFill>
                <a:latin typeface="Courier New" pitchFamily="49" charset="0"/>
              </a:rPr>
              <a:t>sAccount.sOpenDate.iYear</a:t>
            </a:r>
            <a:r>
              <a:rPr lang="en-US" sz="2000" dirty="0">
                <a:solidFill>
                  <a:srgbClr val="3333CC"/>
                </a:solidFill>
                <a:latin typeface="Courier New" pitchFamily="49" charset="0"/>
              </a:rPr>
              <a:t> = 2005;</a:t>
            </a:r>
          </a:p>
        </p:txBody>
      </p:sp>
      <p:sp>
        <p:nvSpPr>
          <p:cNvPr id="5" name="Rectangular Callout 4"/>
          <p:cNvSpPr/>
          <p:nvPr/>
        </p:nvSpPr>
        <p:spPr>
          <a:xfrm>
            <a:off x="533400" y="4953000"/>
            <a:ext cx="3276600" cy="762000"/>
          </a:xfrm>
          <a:prstGeom prst="wedgeRectCallout">
            <a:avLst>
              <a:gd name="adj1" fmla="val -6550"/>
              <a:gd name="adj2" fmla="val -153214"/>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effectLst>
            <a:glow rad="1016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First Dot operator to refer the elements of outer structure</a:t>
            </a:r>
          </a:p>
        </p:txBody>
      </p:sp>
      <p:sp>
        <p:nvSpPr>
          <p:cNvPr id="6" name="Rectangular Callout 5"/>
          <p:cNvSpPr/>
          <p:nvPr/>
        </p:nvSpPr>
        <p:spPr>
          <a:xfrm>
            <a:off x="4114800" y="4953000"/>
            <a:ext cx="3276600" cy="762000"/>
          </a:xfrm>
          <a:prstGeom prst="wedgeRectCallout">
            <a:avLst>
              <a:gd name="adj1" fmla="val -73318"/>
              <a:gd name="adj2" fmla="val -154643"/>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effectLst>
            <a:glow rad="1016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Second Dot operator to refer the elements of inner structure</a:t>
            </a:r>
          </a:p>
        </p:txBody>
      </p:sp>
      <p:graphicFrame>
        <p:nvGraphicFramePr>
          <p:cNvPr id="1026" name="Object 11"/>
          <p:cNvGraphicFramePr>
            <a:graphicFrameLocks noChangeAspect="1"/>
          </p:cNvGraphicFramePr>
          <p:nvPr/>
        </p:nvGraphicFramePr>
        <p:xfrm>
          <a:off x="8305800" y="4876800"/>
          <a:ext cx="914400" cy="771525"/>
        </p:xfrm>
        <a:graphic>
          <a:graphicData uri="http://schemas.openxmlformats.org/presentationml/2006/ole">
            <p:oleObj spid="_x0000_s398338" name="Package" showAsIcon="1" r:id="rId4" imgW="914400" imgH="771480" progId="Package">
              <p:embed/>
            </p:oleObj>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idx="4294967295"/>
          </p:nvPr>
        </p:nvSpPr>
        <p:spPr>
          <a:xfrm>
            <a:off x="247650" y="152400"/>
            <a:ext cx="9410700" cy="609600"/>
          </a:xfrm>
        </p:spPr>
        <p:txBody>
          <a:bodyPr/>
          <a:lstStyle/>
          <a:p>
            <a:pPr eaLnBrk="1" hangingPunct="1">
              <a:defRPr/>
            </a:pPr>
            <a:r>
              <a:rPr lang="en-US" smtClean="0"/>
              <a:t>Structure within a Structure (3 of 3)</a:t>
            </a:r>
          </a:p>
        </p:txBody>
      </p:sp>
      <p:pic>
        <p:nvPicPr>
          <p:cNvPr id="30723" name="Picture 3"/>
          <p:cNvPicPr>
            <a:picLocks noChangeAspect="1" noChangeArrowheads="1"/>
          </p:cNvPicPr>
          <p:nvPr/>
        </p:nvPicPr>
        <p:blipFill>
          <a:blip r:embed="rId2"/>
          <a:srcRect/>
          <a:stretch>
            <a:fillRect/>
          </a:stretch>
        </p:blipFill>
        <p:spPr bwMode="auto">
          <a:xfrm>
            <a:off x="152400" y="1066800"/>
            <a:ext cx="6604000" cy="4953000"/>
          </a:xfrm>
          <a:prstGeom prst="rect">
            <a:avLst/>
          </a:prstGeom>
          <a:noFill/>
          <a:ln w="9525">
            <a:noFill/>
            <a:miter lim="800000"/>
            <a:headEnd/>
            <a:tailEnd/>
          </a:ln>
        </p:spPr>
      </p:pic>
      <p:sp>
        <p:nvSpPr>
          <p:cNvPr id="4" name="Right Brace 3"/>
          <p:cNvSpPr/>
          <p:nvPr/>
        </p:nvSpPr>
        <p:spPr>
          <a:xfrm>
            <a:off x="6629400" y="3657600"/>
            <a:ext cx="381000" cy="990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 name="Right Brace 4"/>
          <p:cNvSpPr/>
          <p:nvPr/>
        </p:nvSpPr>
        <p:spPr>
          <a:xfrm>
            <a:off x="6781800" y="1447800"/>
            <a:ext cx="609600" cy="4419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 name="Rectangular Callout 5"/>
          <p:cNvSpPr/>
          <p:nvPr/>
        </p:nvSpPr>
        <p:spPr>
          <a:xfrm>
            <a:off x="7424738" y="1905000"/>
            <a:ext cx="2438400" cy="685800"/>
          </a:xfrm>
          <a:prstGeom prst="wedgeRectCallout">
            <a:avLst>
              <a:gd name="adj1" fmla="val -51559"/>
              <a:gd name="adj2" fmla="val 200066"/>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effectLst>
            <a:glow rad="1016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Memory allotted for the entire structure</a:t>
            </a:r>
          </a:p>
        </p:txBody>
      </p:sp>
      <p:sp>
        <p:nvSpPr>
          <p:cNvPr id="7" name="Rectangular Callout 6"/>
          <p:cNvSpPr/>
          <p:nvPr/>
        </p:nvSpPr>
        <p:spPr>
          <a:xfrm>
            <a:off x="7500938" y="4876800"/>
            <a:ext cx="2362200" cy="609600"/>
          </a:xfrm>
          <a:prstGeom prst="wedgeRectCallout">
            <a:avLst>
              <a:gd name="adj1" fmla="val -72680"/>
              <a:gd name="adj2" fmla="val -16097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effectLst>
            <a:glow rad="1016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Memory allotted for inner structure</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idx="4294967295"/>
          </p:nvPr>
        </p:nvSpPr>
        <p:spPr>
          <a:xfrm>
            <a:off x="247650" y="152400"/>
            <a:ext cx="9410700" cy="609600"/>
          </a:xfrm>
        </p:spPr>
        <p:txBody>
          <a:bodyPr/>
          <a:lstStyle/>
          <a:p>
            <a:pPr eaLnBrk="1" hangingPunct="1">
              <a:defRPr/>
            </a:pPr>
            <a:r>
              <a:rPr lang="en-US" smtClean="0"/>
              <a:t>Pointer to a Structure</a:t>
            </a:r>
          </a:p>
        </p:txBody>
      </p:sp>
      <p:pic>
        <p:nvPicPr>
          <p:cNvPr id="31747" name="Picture 3"/>
          <p:cNvPicPr>
            <a:picLocks noChangeAspect="1" noChangeArrowheads="1"/>
          </p:cNvPicPr>
          <p:nvPr/>
        </p:nvPicPr>
        <p:blipFill>
          <a:blip r:embed="rId2"/>
          <a:srcRect/>
          <a:stretch>
            <a:fillRect/>
          </a:stretch>
        </p:blipFill>
        <p:spPr bwMode="auto">
          <a:xfrm>
            <a:off x="577850" y="1155700"/>
            <a:ext cx="8667750" cy="459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ular Callout 3"/>
          <p:cNvSpPr/>
          <p:nvPr/>
        </p:nvSpPr>
        <p:spPr>
          <a:xfrm>
            <a:off x="8001000" y="3200400"/>
            <a:ext cx="1600200" cy="1295400"/>
          </a:xfrm>
          <a:prstGeom prst="wedgeRectCallout">
            <a:avLst>
              <a:gd name="adj1" fmla="val -340155"/>
              <a:gd name="adj2" fmla="val 37773"/>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effectLst>
            <a:glow rad="1016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Arrow operator to refer the members of structure</a:t>
            </a:r>
          </a:p>
        </p:txBody>
      </p:sp>
      <p:sp>
        <p:nvSpPr>
          <p:cNvPr id="387074" name="Rectangle 2"/>
          <p:cNvSpPr>
            <a:spLocks noGrp="1" noChangeArrowheads="1"/>
          </p:cNvSpPr>
          <p:nvPr>
            <p:ph type="title" idx="4294967295"/>
          </p:nvPr>
        </p:nvSpPr>
        <p:spPr>
          <a:xfrm>
            <a:off x="247650" y="152400"/>
            <a:ext cx="9410700" cy="609600"/>
          </a:xfrm>
        </p:spPr>
        <p:txBody>
          <a:bodyPr/>
          <a:lstStyle/>
          <a:p>
            <a:pPr eaLnBrk="1" hangingPunct="1">
              <a:defRPr/>
            </a:pPr>
            <a:r>
              <a:rPr lang="en-US" smtClean="0"/>
              <a:t>Accessing Member Variables using a Pointer</a:t>
            </a:r>
          </a:p>
        </p:txBody>
      </p:sp>
      <p:sp>
        <p:nvSpPr>
          <p:cNvPr id="32774" name="Rectangle 3"/>
          <p:cNvSpPr>
            <a:spLocks noGrp="1" noChangeArrowheads="1"/>
          </p:cNvSpPr>
          <p:nvPr>
            <p:ph type="body" idx="4294967295"/>
          </p:nvPr>
        </p:nvSpPr>
        <p:spPr>
          <a:xfrm>
            <a:off x="247650" y="1219200"/>
            <a:ext cx="8362950" cy="4868863"/>
          </a:xfrm>
        </p:spPr>
        <p:txBody>
          <a:bodyPr/>
          <a:lstStyle/>
          <a:p>
            <a:pPr eaLnBrk="1" hangingPunct="1"/>
            <a:r>
              <a:rPr lang="en-US" smtClean="0"/>
              <a:t>In order to access the members of a structure using a pointer, -&gt; (hyphen and greater than symbol) operator is used</a:t>
            </a:r>
          </a:p>
          <a:p>
            <a:pPr eaLnBrk="1" hangingPunct="1"/>
            <a:r>
              <a:rPr lang="en-US" smtClean="0"/>
              <a:t>Example:</a:t>
            </a:r>
          </a:p>
          <a:p>
            <a:pPr eaLnBrk="1" hangingPunct="1">
              <a:buFont typeface="Wingdings" pitchFamily="2" charset="2"/>
              <a:buNone/>
            </a:pPr>
            <a:r>
              <a:rPr lang="en-US" smtClean="0"/>
              <a:t>	</a:t>
            </a:r>
            <a:r>
              <a:rPr lang="en-US" sz="1800" smtClean="0">
                <a:latin typeface="Courier New" pitchFamily="49" charset="0"/>
              </a:rPr>
              <a:t>date sToday,*psToday;</a:t>
            </a:r>
          </a:p>
          <a:p>
            <a:pPr eaLnBrk="1" hangingPunct="1">
              <a:buFont typeface="Wingdings" pitchFamily="2" charset="2"/>
              <a:buNone/>
            </a:pPr>
            <a:r>
              <a:rPr lang="en-US" sz="1800" smtClean="0">
                <a:latin typeface="Courier New" pitchFamily="49" charset="0"/>
              </a:rPr>
              <a:t> </a:t>
            </a:r>
            <a:r>
              <a:rPr lang="en-US" sz="1800" smtClean="0">
                <a:solidFill>
                  <a:srgbClr val="008000"/>
                </a:solidFill>
                <a:latin typeface="Courier New" pitchFamily="49" charset="0"/>
              </a:rPr>
              <a:t>/* Assign the address of the structure variable to the   </a:t>
            </a:r>
          </a:p>
          <a:p>
            <a:pPr eaLnBrk="1" hangingPunct="1">
              <a:buFont typeface="Wingdings" pitchFamily="2" charset="2"/>
              <a:buNone/>
            </a:pPr>
            <a:r>
              <a:rPr lang="en-US" sz="1800" smtClean="0">
                <a:solidFill>
                  <a:srgbClr val="008000"/>
                </a:solidFill>
                <a:latin typeface="Courier New" pitchFamily="49" charset="0"/>
              </a:rPr>
              <a:t>    pointer */</a:t>
            </a:r>
          </a:p>
          <a:p>
            <a:pPr eaLnBrk="1" hangingPunct="1">
              <a:buFont typeface="Wingdings" pitchFamily="2" charset="2"/>
              <a:buNone/>
            </a:pPr>
            <a:r>
              <a:rPr lang="en-US" sz="1800" smtClean="0">
                <a:solidFill>
                  <a:schemeClr val="accent2"/>
                </a:solidFill>
                <a:latin typeface="Courier New" pitchFamily="49" charset="0"/>
              </a:rPr>
              <a:t> </a:t>
            </a:r>
            <a:r>
              <a:rPr lang="en-US" sz="1800" smtClean="0">
                <a:latin typeface="Courier New" pitchFamily="49" charset="0"/>
              </a:rPr>
              <a:t>psToday = &amp;sToday;</a:t>
            </a:r>
          </a:p>
          <a:p>
            <a:pPr eaLnBrk="1" hangingPunct="1">
              <a:buFont typeface="Wingdings" pitchFamily="2" charset="2"/>
              <a:buNone/>
            </a:pPr>
            <a:r>
              <a:rPr lang="en-US" sz="1800" smtClean="0">
                <a:solidFill>
                  <a:srgbClr val="3333CC"/>
                </a:solidFill>
                <a:latin typeface="Courier New" pitchFamily="49" charset="0"/>
              </a:rPr>
              <a:t> </a:t>
            </a:r>
            <a:r>
              <a:rPr lang="en-US" sz="1800" smtClean="0">
                <a:solidFill>
                  <a:srgbClr val="008000"/>
                </a:solidFill>
                <a:latin typeface="Courier New" pitchFamily="49" charset="0"/>
              </a:rPr>
              <a:t>/* Initialize the members of the structure using the</a:t>
            </a:r>
          </a:p>
          <a:p>
            <a:pPr eaLnBrk="1" hangingPunct="1">
              <a:buFont typeface="Wingdings" pitchFamily="2" charset="2"/>
              <a:buNone/>
            </a:pPr>
            <a:r>
              <a:rPr lang="en-US" sz="1800" smtClean="0">
                <a:solidFill>
                  <a:srgbClr val="008000"/>
                </a:solidFill>
                <a:latin typeface="Courier New" pitchFamily="49" charset="0"/>
              </a:rPr>
              <a:t>    pointer */</a:t>
            </a:r>
          </a:p>
          <a:p>
            <a:pPr eaLnBrk="1" hangingPunct="1">
              <a:buFont typeface="Wingdings" pitchFamily="2" charset="2"/>
              <a:buNone/>
            </a:pPr>
            <a:r>
              <a:rPr lang="en-US" sz="1800" smtClean="0">
                <a:latin typeface="Courier New" pitchFamily="49" charset="0"/>
              </a:rPr>
              <a:t>			psToday-&gt;iDay = 30;</a:t>
            </a:r>
          </a:p>
          <a:p>
            <a:pPr eaLnBrk="1" hangingPunct="1">
              <a:buFont typeface="Wingdings" pitchFamily="2" charset="2"/>
              <a:buNone/>
            </a:pPr>
            <a:r>
              <a:rPr lang="en-US" sz="1800" smtClean="0">
                <a:latin typeface="Courier New" pitchFamily="49" charset="0"/>
              </a:rPr>
              <a:t>			psToday-&gt;iMonth = 6;</a:t>
            </a:r>
          </a:p>
          <a:p>
            <a:pPr eaLnBrk="1" hangingPunct="1">
              <a:buFont typeface="Wingdings" pitchFamily="2" charset="2"/>
              <a:buNone/>
            </a:pPr>
            <a:r>
              <a:rPr lang="en-US" sz="1800" smtClean="0">
                <a:latin typeface="Courier New" pitchFamily="49" charset="0"/>
              </a:rPr>
              <a:t>			psToday-&gt;iYear = 2005;</a:t>
            </a:r>
          </a:p>
        </p:txBody>
      </p:sp>
      <p:sp>
        <p:nvSpPr>
          <p:cNvPr id="6" name="Folded Corner 5"/>
          <p:cNvSpPr/>
          <p:nvPr/>
        </p:nvSpPr>
        <p:spPr>
          <a:xfrm>
            <a:off x="685800" y="5410200"/>
            <a:ext cx="8077200" cy="685800"/>
          </a:xfrm>
          <a:prstGeom prst="foldedCorner">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effectLst>
            <a:glow rad="1397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How many arrow operators are required to access the members of a structure within  a structure??</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idx="4294967295"/>
          </p:nvPr>
        </p:nvSpPr>
        <p:spPr>
          <a:xfrm>
            <a:off x="247650" y="76200"/>
            <a:ext cx="9410700" cy="609600"/>
          </a:xfrm>
        </p:spPr>
        <p:txBody>
          <a:bodyPr/>
          <a:lstStyle/>
          <a:p>
            <a:pPr eaLnBrk="1" hangingPunct="1">
              <a:defRPr/>
            </a:pPr>
            <a:r>
              <a:rPr lang="en-US" smtClean="0"/>
              <a:t>Reading Structure Members using scanf </a:t>
            </a:r>
          </a:p>
        </p:txBody>
      </p:sp>
      <p:sp>
        <p:nvSpPr>
          <p:cNvPr id="30723" name="Rectangle 3"/>
          <p:cNvSpPr>
            <a:spLocks noChangeArrowheads="1"/>
          </p:cNvSpPr>
          <p:nvPr/>
        </p:nvSpPr>
        <p:spPr bwMode="auto">
          <a:xfrm>
            <a:off x="228600" y="1143000"/>
            <a:ext cx="9245600" cy="4038600"/>
          </a:xfrm>
          <a:prstGeom prst="rect">
            <a:avLst/>
          </a:prstGeom>
          <a:solidFill>
            <a:srgbClr val="AFAFAF">
              <a:alpha val="20000"/>
            </a:srgbClr>
          </a:solidFill>
          <a:ln w="12700">
            <a:solidFill>
              <a:schemeClr val="tx1"/>
            </a:solidFill>
            <a:miter lim="800000"/>
            <a:headEnd/>
            <a:tailEnd/>
          </a:ln>
        </p:spPr>
        <p:txBody>
          <a:bodyPr lIns="0" tIns="0"/>
          <a:lstStyle/>
          <a:p>
            <a:pPr marL="342900" indent="-168275">
              <a:spcBef>
                <a:spcPct val="20000"/>
              </a:spcBef>
              <a:buClr>
                <a:srgbClr val="003366"/>
              </a:buClr>
              <a:buFont typeface="Wingdings" pitchFamily="2" charset="2"/>
              <a:buNone/>
              <a:defRPr/>
            </a:pPr>
            <a:r>
              <a:rPr lang="en-US" sz="2000" dirty="0" err="1">
                <a:solidFill>
                  <a:srgbClr val="000000"/>
                </a:solidFill>
                <a:latin typeface="Courier New" pitchFamily="49" charset="0"/>
              </a:rPr>
              <a:t>int</a:t>
            </a:r>
            <a:r>
              <a:rPr lang="en-US" sz="2000" dirty="0">
                <a:solidFill>
                  <a:srgbClr val="000000"/>
                </a:solidFill>
                <a:latin typeface="Courier New" pitchFamily="49" charset="0"/>
              </a:rPr>
              <a:t> main (</a:t>
            </a:r>
            <a:r>
              <a:rPr lang="en-US" sz="2000" dirty="0" err="1">
                <a:solidFill>
                  <a:srgbClr val="000000"/>
                </a:solidFill>
                <a:latin typeface="Courier New" pitchFamily="49" charset="0"/>
              </a:rPr>
              <a:t>int</a:t>
            </a:r>
            <a:r>
              <a:rPr lang="en-US" sz="2000" dirty="0">
                <a:solidFill>
                  <a:srgbClr val="000000"/>
                </a:solidFill>
                <a:latin typeface="Courier New" pitchFamily="49" charset="0"/>
              </a:rPr>
              <a:t> </a:t>
            </a:r>
            <a:r>
              <a:rPr lang="en-US" sz="2000" dirty="0" err="1">
                <a:solidFill>
                  <a:srgbClr val="000000"/>
                </a:solidFill>
                <a:latin typeface="Courier New" pitchFamily="49" charset="0"/>
              </a:rPr>
              <a:t>argc</a:t>
            </a:r>
            <a:r>
              <a:rPr lang="en-US" sz="2000" dirty="0">
                <a:solidFill>
                  <a:srgbClr val="000000"/>
                </a:solidFill>
                <a:latin typeface="Courier New" pitchFamily="49" charset="0"/>
              </a:rPr>
              <a:t>, char** </a:t>
            </a:r>
            <a:r>
              <a:rPr lang="en-US" sz="2000" dirty="0" err="1">
                <a:solidFill>
                  <a:srgbClr val="000000"/>
                </a:solidFill>
                <a:latin typeface="Courier New" pitchFamily="49" charset="0"/>
              </a:rPr>
              <a:t>argv</a:t>
            </a:r>
            <a:r>
              <a:rPr lang="en-US" sz="2000" dirty="0">
                <a:solidFill>
                  <a:srgbClr val="000000"/>
                </a:solidFill>
                <a:latin typeface="Courier New" pitchFamily="49" charset="0"/>
              </a:rPr>
              <a:t>)  {</a:t>
            </a:r>
          </a:p>
          <a:p>
            <a:pPr marL="342900" indent="-168275">
              <a:spcBef>
                <a:spcPct val="20000"/>
              </a:spcBef>
              <a:buClr>
                <a:srgbClr val="003366"/>
              </a:buClr>
              <a:buFont typeface="Wingdings" pitchFamily="2" charset="2"/>
              <a:buNone/>
              <a:defRPr/>
            </a:pPr>
            <a:r>
              <a:rPr lang="en-US" sz="2000" dirty="0">
                <a:solidFill>
                  <a:srgbClr val="000000"/>
                </a:solidFill>
                <a:latin typeface="Courier New" pitchFamily="49" charset="0"/>
              </a:rPr>
              <a:t>		date </a:t>
            </a:r>
            <a:r>
              <a:rPr lang="en-US" sz="2000" dirty="0" err="1">
                <a:solidFill>
                  <a:srgbClr val="000000"/>
                </a:solidFill>
                <a:latin typeface="Courier New" pitchFamily="49" charset="0"/>
              </a:rPr>
              <a:t>sToday</a:t>
            </a:r>
            <a:r>
              <a:rPr lang="en-US" sz="2000" dirty="0">
                <a:solidFill>
                  <a:srgbClr val="000000"/>
                </a:solidFill>
                <a:latin typeface="Courier New" pitchFamily="49" charset="0"/>
              </a:rPr>
              <a:t>;</a:t>
            </a:r>
          </a:p>
          <a:p>
            <a:pPr marL="342900" indent="-168275">
              <a:spcBef>
                <a:spcPct val="20000"/>
              </a:spcBef>
              <a:buClr>
                <a:srgbClr val="003366"/>
              </a:buClr>
              <a:buFont typeface="Wingdings" pitchFamily="2" charset="2"/>
              <a:buNone/>
              <a:defRPr/>
            </a:pPr>
            <a:r>
              <a:rPr lang="en-US" sz="2000" dirty="0">
                <a:solidFill>
                  <a:srgbClr val="000000"/>
                </a:solidFill>
                <a:latin typeface="Courier New" pitchFamily="49" charset="0"/>
              </a:rPr>
              <a:t>		</a:t>
            </a:r>
            <a:r>
              <a:rPr lang="en-US" sz="2000" dirty="0" err="1">
                <a:solidFill>
                  <a:srgbClr val="000000"/>
                </a:solidFill>
                <a:latin typeface="Courier New" pitchFamily="49" charset="0"/>
              </a:rPr>
              <a:t>printf</a:t>
            </a:r>
            <a:r>
              <a:rPr lang="en-US" sz="2000" dirty="0">
                <a:solidFill>
                  <a:srgbClr val="000000"/>
                </a:solidFill>
                <a:latin typeface="Courier New" pitchFamily="49" charset="0"/>
              </a:rPr>
              <a:t>(“Enter Today’s Date in format day month </a:t>
            </a:r>
          </a:p>
          <a:p>
            <a:pPr marL="342900" indent="-168275">
              <a:spcBef>
                <a:spcPct val="20000"/>
              </a:spcBef>
              <a:buClr>
                <a:srgbClr val="003366"/>
              </a:buClr>
              <a:buFont typeface="Wingdings" pitchFamily="2" charset="2"/>
              <a:buNone/>
              <a:defRPr/>
            </a:pPr>
            <a:r>
              <a:rPr lang="en-US" sz="2000" dirty="0">
                <a:solidFill>
                  <a:srgbClr val="000000"/>
                </a:solidFill>
                <a:latin typeface="Courier New" pitchFamily="49" charset="0"/>
              </a:rPr>
              <a:t>              year”);</a:t>
            </a:r>
          </a:p>
          <a:p>
            <a:pPr marL="342900" indent="-168275">
              <a:spcBef>
                <a:spcPct val="20000"/>
              </a:spcBef>
              <a:buClr>
                <a:srgbClr val="003366"/>
              </a:buClr>
              <a:buFont typeface="Wingdings" pitchFamily="2" charset="2"/>
              <a:buNone/>
              <a:defRPr/>
            </a:pPr>
            <a:r>
              <a:rPr lang="en-US" sz="2000" dirty="0">
                <a:solidFill>
                  <a:srgbClr val="000000"/>
                </a:solidFill>
                <a:latin typeface="Courier New" pitchFamily="49" charset="0"/>
              </a:rPr>
              <a:t>		</a:t>
            </a:r>
            <a:r>
              <a:rPr lang="en-US" sz="2000" dirty="0" err="1">
                <a:solidFill>
                  <a:srgbClr val="3333CC"/>
                </a:solidFill>
                <a:latin typeface="Courier New" pitchFamily="49" charset="0"/>
              </a:rPr>
              <a:t>scanf</a:t>
            </a:r>
            <a:r>
              <a:rPr lang="en-US" sz="2000" dirty="0">
                <a:solidFill>
                  <a:srgbClr val="3333CC"/>
                </a:solidFill>
                <a:latin typeface="Courier New" pitchFamily="49" charset="0"/>
              </a:rPr>
              <a:t>(“%</a:t>
            </a:r>
            <a:r>
              <a:rPr lang="en-US" sz="2000" dirty="0" err="1">
                <a:solidFill>
                  <a:srgbClr val="3333CC"/>
                </a:solidFill>
                <a:latin typeface="Courier New" pitchFamily="49" charset="0"/>
              </a:rPr>
              <a:t>d%d%d”,&amp;sToday.iDay</a:t>
            </a:r>
            <a:r>
              <a:rPr lang="en-US" sz="2000" dirty="0">
                <a:solidFill>
                  <a:srgbClr val="3333CC"/>
                </a:solidFill>
                <a:latin typeface="Courier New" pitchFamily="49" charset="0"/>
              </a:rPr>
              <a:t>, &amp;</a:t>
            </a:r>
            <a:r>
              <a:rPr lang="en-US" sz="2000" dirty="0" err="1">
                <a:solidFill>
                  <a:srgbClr val="3333CC"/>
                </a:solidFill>
                <a:latin typeface="Courier New" pitchFamily="49" charset="0"/>
              </a:rPr>
              <a:t>sToday.iMonth</a:t>
            </a:r>
            <a:r>
              <a:rPr lang="en-US" sz="2000" dirty="0">
                <a:solidFill>
                  <a:srgbClr val="3333CC"/>
                </a:solidFill>
                <a:latin typeface="Courier New" pitchFamily="49" charset="0"/>
              </a:rPr>
              <a:t>, </a:t>
            </a:r>
          </a:p>
          <a:p>
            <a:pPr marL="342900" indent="-168275">
              <a:spcBef>
                <a:spcPct val="20000"/>
              </a:spcBef>
              <a:buClr>
                <a:srgbClr val="003366"/>
              </a:buClr>
              <a:buFont typeface="Wingdings" pitchFamily="2" charset="2"/>
              <a:buNone/>
              <a:defRPr/>
            </a:pPr>
            <a:r>
              <a:rPr lang="en-US" sz="2000" dirty="0">
                <a:solidFill>
                  <a:srgbClr val="3333CC"/>
                </a:solidFill>
                <a:latin typeface="Courier New" pitchFamily="49" charset="0"/>
              </a:rPr>
              <a:t>             &amp;</a:t>
            </a:r>
            <a:r>
              <a:rPr lang="en-US" sz="2000" dirty="0" err="1">
                <a:solidFill>
                  <a:srgbClr val="3333CC"/>
                </a:solidFill>
                <a:latin typeface="Courier New" pitchFamily="49" charset="0"/>
              </a:rPr>
              <a:t>sToday.iYear</a:t>
            </a:r>
            <a:r>
              <a:rPr lang="en-US" sz="2000" dirty="0">
                <a:solidFill>
                  <a:srgbClr val="3333CC"/>
                </a:solidFill>
                <a:latin typeface="Courier New" pitchFamily="49" charset="0"/>
              </a:rPr>
              <a:t>);</a:t>
            </a:r>
          </a:p>
          <a:p>
            <a:pPr marL="342900" indent="-168275">
              <a:spcBef>
                <a:spcPct val="20000"/>
              </a:spcBef>
              <a:buClr>
                <a:srgbClr val="003366"/>
              </a:buClr>
              <a:buFont typeface="Wingdings" pitchFamily="2" charset="2"/>
              <a:buNone/>
              <a:defRPr/>
            </a:pPr>
            <a:r>
              <a:rPr lang="en-US" sz="2000" dirty="0">
                <a:solidFill>
                  <a:srgbClr val="000000"/>
                </a:solidFill>
                <a:latin typeface="Courier New" pitchFamily="49" charset="0"/>
              </a:rPr>
              <a:t>		 </a:t>
            </a:r>
            <a:r>
              <a:rPr lang="en-US" sz="2000" dirty="0" err="1">
                <a:solidFill>
                  <a:srgbClr val="000000"/>
                </a:solidFill>
                <a:latin typeface="Courier New" pitchFamily="49" charset="0"/>
              </a:rPr>
              <a:t>printf</a:t>
            </a:r>
            <a:r>
              <a:rPr lang="en-US" sz="2000" dirty="0">
                <a:solidFill>
                  <a:srgbClr val="000000"/>
                </a:solidFill>
                <a:latin typeface="Courier New" pitchFamily="49" charset="0"/>
              </a:rPr>
              <a:t>(“Today is %d-%d-%d”, </a:t>
            </a:r>
          </a:p>
          <a:p>
            <a:pPr marL="342900" indent="-168275">
              <a:spcBef>
                <a:spcPct val="20000"/>
              </a:spcBef>
              <a:buClr>
                <a:srgbClr val="003366"/>
              </a:buClr>
              <a:buFont typeface="Wingdings" pitchFamily="2" charset="2"/>
              <a:buNone/>
              <a:defRPr/>
            </a:pPr>
            <a:r>
              <a:rPr lang="en-US" sz="2000" dirty="0">
                <a:solidFill>
                  <a:srgbClr val="000000"/>
                </a:solidFill>
                <a:latin typeface="Courier New" pitchFamily="49" charset="0"/>
              </a:rPr>
              <a:t>                     </a:t>
            </a:r>
            <a:r>
              <a:rPr lang="en-US" sz="2000" dirty="0" err="1">
                <a:solidFill>
                  <a:srgbClr val="000000"/>
                </a:solidFill>
                <a:latin typeface="Courier New" pitchFamily="49" charset="0"/>
              </a:rPr>
              <a:t>sToday.iDay,sToday.iMonth,sToday.iYear</a:t>
            </a:r>
            <a:r>
              <a:rPr lang="en-US" sz="2000" dirty="0">
                <a:solidFill>
                  <a:srgbClr val="000000"/>
                </a:solidFill>
                <a:latin typeface="Courier New" pitchFamily="49" charset="0"/>
              </a:rPr>
              <a:t>); </a:t>
            </a:r>
          </a:p>
          <a:p>
            <a:pPr marL="342900" indent="-168275">
              <a:spcBef>
                <a:spcPct val="20000"/>
              </a:spcBef>
              <a:buClr>
                <a:srgbClr val="003366"/>
              </a:buClr>
              <a:buFont typeface="Wingdings" pitchFamily="2" charset="2"/>
              <a:buNone/>
              <a:defRPr/>
            </a:pPr>
            <a:r>
              <a:rPr lang="en-US" sz="2000" dirty="0">
                <a:solidFill>
                  <a:srgbClr val="000000"/>
                </a:solidFill>
                <a:latin typeface="Courier New" pitchFamily="49" charset="0"/>
              </a:rPr>
              <a:t>		return 0;</a:t>
            </a:r>
          </a:p>
          <a:p>
            <a:pPr marL="342900" indent="-168275">
              <a:spcBef>
                <a:spcPct val="20000"/>
              </a:spcBef>
              <a:buClr>
                <a:srgbClr val="003366"/>
              </a:buClr>
              <a:buFont typeface="Wingdings" pitchFamily="2" charset="2"/>
              <a:buNone/>
              <a:defRPr/>
            </a:pPr>
            <a:r>
              <a:rPr lang="en-US" sz="2000" dirty="0">
                <a:solidFill>
                  <a:srgbClr val="000000"/>
                </a:solidFill>
                <a:latin typeface="Courier New" pitchFamily="49" charset="0"/>
              </a:rPr>
              <a:t>}</a:t>
            </a:r>
          </a:p>
          <a:p>
            <a:pPr marL="342900" indent="-342900">
              <a:spcBef>
                <a:spcPct val="20000"/>
              </a:spcBef>
              <a:buClr>
                <a:srgbClr val="003366"/>
              </a:buClr>
              <a:buFont typeface="Wingdings" pitchFamily="2" charset="2"/>
              <a:buNone/>
              <a:defRPr/>
            </a:pPr>
            <a:r>
              <a:rPr lang="en-US" sz="2000" dirty="0">
                <a:solidFill>
                  <a:srgbClr val="000000"/>
                </a:solidFill>
              </a:rPr>
              <a:t>		</a:t>
            </a:r>
          </a:p>
        </p:txBody>
      </p:sp>
      <p:sp>
        <p:nvSpPr>
          <p:cNvPr id="33796" name="Rectangle 3"/>
          <p:cNvSpPr>
            <a:spLocks noChangeArrowheads="1"/>
          </p:cNvSpPr>
          <p:nvPr/>
        </p:nvSpPr>
        <p:spPr bwMode="auto">
          <a:xfrm>
            <a:off x="228600" y="5257800"/>
            <a:ext cx="9296400" cy="769441"/>
          </a:xfrm>
          <a:prstGeom prst="rect">
            <a:avLst/>
          </a:prstGeom>
          <a:noFill/>
          <a:ln w="9525">
            <a:noFill/>
            <a:miter lim="800000"/>
            <a:headEnd/>
            <a:tailEnd/>
          </a:ln>
        </p:spPr>
        <p:txBody>
          <a:bodyPr wrap="square">
            <a:spAutoFit/>
          </a:bodyPr>
          <a:lstStyle/>
          <a:p>
            <a:r>
              <a:rPr lang="en-US" sz="2200" b="1" i="1" dirty="0"/>
              <a:t>For more reference on structures refer </a:t>
            </a:r>
            <a:endParaRPr lang="en-US" sz="2200" b="1" i="1" dirty="0">
              <a:hlinkClick r:id="rId2" action="ppaction://hlinkfile"/>
            </a:endParaRPr>
          </a:p>
          <a:p>
            <a:r>
              <a:rPr lang="en-US" sz="2200" b="1" i="1" dirty="0"/>
              <a:t>http://172.25.103.176/InternalTutorial/itut_451955/itut_451955.doc</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idx="4294967295"/>
          </p:nvPr>
        </p:nvSpPr>
        <p:spPr>
          <a:xfrm>
            <a:off x="247650" y="76200"/>
            <a:ext cx="9410700" cy="609600"/>
          </a:xfrm>
        </p:spPr>
        <p:txBody>
          <a:bodyPr/>
          <a:lstStyle/>
          <a:p>
            <a:pPr eaLnBrk="1" hangingPunct="1">
              <a:defRPr/>
            </a:pPr>
            <a:r>
              <a:rPr lang="en-US" smtClean="0"/>
              <a:t>Passing Structures to Functions – Pass</a:t>
            </a:r>
            <a:br>
              <a:rPr lang="en-US" smtClean="0"/>
            </a:br>
            <a:r>
              <a:rPr lang="en-US" smtClean="0"/>
              <a:t> by Value</a:t>
            </a:r>
          </a:p>
        </p:txBody>
      </p:sp>
      <p:sp>
        <p:nvSpPr>
          <p:cNvPr id="38915" name="Rectangle 3"/>
          <p:cNvSpPr>
            <a:spLocks noChangeArrowheads="1"/>
          </p:cNvSpPr>
          <p:nvPr/>
        </p:nvSpPr>
        <p:spPr bwMode="auto">
          <a:xfrm>
            <a:off x="304800" y="990600"/>
            <a:ext cx="8915400" cy="5257800"/>
          </a:xfrm>
          <a:prstGeom prst="rect">
            <a:avLst/>
          </a:prstGeom>
          <a:solidFill>
            <a:srgbClr val="AFAFAF">
              <a:alpha val="20000"/>
            </a:srgbClr>
          </a:solidFill>
          <a:ln w="12700">
            <a:solidFill>
              <a:schemeClr val="tx1"/>
            </a:solidFill>
            <a:miter lim="800000"/>
            <a:headEnd/>
            <a:tailEnd/>
          </a:ln>
        </p:spPr>
        <p:txBody>
          <a:bodyPr lIns="0" tIns="0"/>
          <a:lstStyle/>
          <a:p>
            <a:pPr marL="342900" indent="-342900">
              <a:spcBef>
                <a:spcPct val="20000"/>
              </a:spcBef>
              <a:buClr>
                <a:srgbClr val="003366"/>
              </a:buClr>
              <a:buFont typeface="Wingdings" pitchFamily="2" charset="2"/>
              <a:buNone/>
            </a:pPr>
            <a:r>
              <a:rPr lang="en-US" sz="1800" dirty="0">
                <a:solidFill>
                  <a:srgbClr val="008000"/>
                </a:solidFill>
                <a:latin typeface="Courier New" pitchFamily="49" charset="0"/>
              </a:rPr>
              <a:t>/* Prototype declaration */</a:t>
            </a:r>
          </a:p>
          <a:p>
            <a:pPr marL="342900" indent="-342900">
              <a:spcBef>
                <a:spcPct val="20000"/>
              </a:spcBef>
              <a:buClr>
                <a:srgbClr val="003366"/>
              </a:buClr>
              <a:buFont typeface="Wingdings" pitchFamily="2" charset="2"/>
              <a:buNone/>
            </a:pPr>
            <a:r>
              <a:rPr lang="en-US" sz="1800" dirty="0">
                <a:solidFill>
                  <a:srgbClr val="000000"/>
                </a:solidFill>
              </a:rPr>
              <a:t>	</a:t>
            </a:r>
            <a:r>
              <a:rPr lang="en-US" sz="1800" dirty="0">
                <a:solidFill>
                  <a:srgbClr val="3333CC"/>
                </a:solidFill>
                <a:latin typeface="Courier New" pitchFamily="49" charset="0"/>
              </a:rPr>
              <a:t>date </a:t>
            </a:r>
            <a:r>
              <a:rPr lang="en-US" sz="1800" dirty="0" err="1">
                <a:solidFill>
                  <a:srgbClr val="3333CC"/>
                </a:solidFill>
                <a:latin typeface="Courier New" pitchFamily="49" charset="0"/>
              </a:rPr>
              <a:t>fnInitializeDate</a:t>
            </a:r>
            <a:r>
              <a:rPr lang="en-US" sz="1800" dirty="0">
                <a:solidFill>
                  <a:srgbClr val="3333CC"/>
                </a:solidFill>
                <a:latin typeface="Courier New" pitchFamily="49" charset="0"/>
              </a:rPr>
              <a:t>(date </a:t>
            </a:r>
            <a:r>
              <a:rPr lang="en-US" sz="1800" dirty="0" err="1">
                <a:solidFill>
                  <a:srgbClr val="3333CC"/>
                </a:solidFill>
                <a:latin typeface="Courier New" pitchFamily="49" charset="0"/>
              </a:rPr>
              <a:t>sTemp</a:t>
            </a:r>
            <a:r>
              <a:rPr lang="en-US" sz="1800" dirty="0">
                <a:solidFill>
                  <a:srgbClr val="3333CC"/>
                </a:solidFill>
                <a:latin typeface="Courier New" pitchFamily="49" charset="0"/>
              </a:rPr>
              <a:t>); </a:t>
            </a:r>
          </a:p>
          <a:p>
            <a:pPr marL="342900" indent="-342900">
              <a:spcBef>
                <a:spcPct val="20000"/>
              </a:spcBef>
              <a:buClr>
                <a:srgbClr val="003366"/>
              </a:buClr>
              <a:buFont typeface="Wingdings" pitchFamily="2" charset="2"/>
              <a:buNone/>
            </a:pPr>
            <a:r>
              <a:rPr lang="en-US" sz="1800" dirty="0">
                <a:solidFill>
                  <a:srgbClr val="000000"/>
                </a:solidFill>
                <a:latin typeface="Courier New" pitchFamily="49" charset="0"/>
              </a:rPr>
              <a:t>	</a:t>
            </a:r>
            <a:r>
              <a:rPr lang="en-US" sz="1800" dirty="0" err="1">
                <a:solidFill>
                  <a:srgbClr val="000000"/>
                </a:solidFill>
                <a:latin typeface="Courier New" pitchFamily="49" charset="0"/>
              </a:rPr>
              <a:t>int</a:t>
            </a:r>
            <a:r>
              <a:rPr lang="en-US" sz="1800" dirty="0">
                <a:solidFill>
                  <a:srgbClr val="000000"/>
                </a:solidFill>
                <a:latin typeface="Courier New" pitchFamily="49" charset="0"/>
              </a:rPr>
              <a:t> main (</a:t>
            </a:r>
            <a:r>
              <a:rPr lang="en-US" sz="1800" dirty="0" err="1">
                <a:solidFill>
                  <a:srgbClr val="000000"/>
                </a:solidFill>
                <a:latin typeface="Courier New" pitchFamily="49" charset="0"/>
              </a:rPr>
              <a:t>int</a:t>
            </a:r>
            <a:r>
              <a:rPr lang="en-US" sz="1800" dirty="0">
                <a:solidFill>
                  <a:srgbClr val="000000"/>
                </a:solidFill>
                <a:latin typeface="Courier New" pitchFamily="49" charset="0"/>
              </a:rPr>
              <a:t> </a:t>
            </a:r>
            <a:r>
              <a:rPr lang="en-US" sz="1800" dirty="0" err="1">
                <a:solidFill>
                  <a:srgbClr val="000000"/>
                </a:solidFill>
                <a:latin typeface="Courier New" pitchFamily="49" charset="0"/>
              </a:rPr>
              <a:t>argc</a:t>
            </a:r>
            <a:r>
              <a:rPr lang="en-US" sz="1800" dirty="0">
                <a:solidFill>
                  <a:srgbClr val="000000"/>
                </a:solidFill>
                <a:latin typeface="Courier New" pitchFamily="49" charset="0"/>
              </a:rPr>
              <a:t>, char** </a:t>
            </a:r>
            <a:r>
              <a:rPr lang="en-US" sz="1800" dirty="0" err="1">
                <a:solidFill>
                  <a:srgbClr val="000000"/>
                </a:solidFill>
                <a:latin typeface="Courier New" pitchFamily="49" charset="0"/>
              </a:rPr>
              <a:t>argv</a:t>
            </a:r>
            <a:r>
              <a:rPr lang="en-US" sz="1800" dirty="0">
                <a:solidFill>
                  <a:srgbClr val="000000"/>
                </a:solidFill>
                <a:latin typeface="Courier New" pitchFamily="49" charset="0"/>
              </a:rPr>
              <a:t>)  {</a:t>
            </a:r>
          </a:p>
          <a:p>
            <a:pPr marL="342900" indent="-342900">
              <a:spcBef>
                <a:spcPct val="20000"/>
              </a:spcBef>
              <a:buClr>
                <a:srgbClr val="003366"/>
              </a:buClr>
              <a:buFont typeface="Wingdings" pitchFamily="2" charset="2"/>
              <a:buNone/>
            </a:pPr>
            <a:r>
              <a:rPr lang="en-US" sz="1800" dirty="0">
                <a:solidFill>
                  <a:srgbClr val="000000"/>
                </a:solidFill>
                <a:latin typeface="Courier New" pitchFamily="49" charset="0"/>
              </a:rPr>
              <a:t>		date </a:t>
            </a:r>
            <a:r>
              <a:rPr lang="en-US" sz="1800" dirty="0" err="1">
                <a:solidFill>
                  <a:srgbClr val="000000"/>
                </a:solidFill>
                <a:latin typeface="Courier New" pitchFamily="49" charset="0"/>
              </a:rPr>
              <a:t>sToday</a:t>
            </a:r>
            <a:r>
              <a:rPr lang="en-US" sz="1800" dirty="0">
                <a:solidFill>
                  <a:srgbClr val="000000"/>
                </a:solidFill>
                <a:latin typeface="Courier New" pitchFamily="49" charset="0"/>
              </a:rPr>
              <a:t>;</a:t>
            </a:r>
          </a:p>
          <a:p>
            <a:pPr marL="342900" indent="-342900">
              <a:spcBef>
                <a:spcPct val="20000"/>
              </a:spcBef>
              <a:buClr>
                <a:srgbClr val="003366"/>
              </a:buClr>
              <a:buFont typeface="Wingdings" pitchFamily="2" charset="2"/>
              <a:buNone/>
            </a:pPr>
            <a:r>
              <a:rPr lang="en-US" sz="1800" dirty="0">
                <a:solidFill>
                  <a:srgbClr val="000000"/>
                </a:solidFill>
                <a:latin typeface="Courier New" pitchFamily="49" charset="0"/>
              </a:rPr>
              <a:t>		</a:t>
            </a:r>
            <a:r>
              <a:rPr lang="en-US" sz="1800" dirty="0" err="1">
                <a:solidFill>
                  <a:srgbClr val="3333CC"/>
                </a:solidFill>
                <a:latin typeface="Courier New" pitchFamily="49" charset="0"/>
              </a:rPr>
              <a:t>sToday</a:t>
            </a:r>
            <a:r>
              <a:rPr lang="en-US" sz="1800" dirty="0">
                <a:solidFill>
                  <a:srgbClr val="3333CC"/>
                </a:solidFill>
                <a:latin typeface="Courier New" pitchFamily="49" charset="0"/>
              </a:rPr>
              <a:t> = </a:t>
            </a:r>
            <a:r>
              <a:rPr lang="en-US" sz="1800" dirty="0" err="1">
                <a:solidFill>
                  <a:srgbClr val="3333CC"/>
                </a:solidFill>
                <a:latin typeface="Courier New" pitchFamily="49" charset="0"/>
              </a:rPr>
              <a:t>fnInitializeDate</a:t>
            </a:r>
            <a:r>
              <a:rPr lang="en-US" sz="1800" dirty="0">
                <a:solidFill>
                  <a:srgbClr val="3333CC"/>
                </a:solidFill>
                <a:latin typeface="Courier New" pitchFamily="49" charset="0"/>
              </a:rPr>
              <a:t>(</a:t>
            </a:r>
            <a:r>
              <a:rPr lang="en-US" sz="1800" dirty="0" err="1">
                <a:solidFill>
                  <a:srgbClr val="3333CC"/>
                </a:solidFill>
                <a:latin typeface="Courier New" pitchFamily="49" charset="0"/>
              </a:rPr>
              <a:t>sToday</a:t>
            </a:r>
            <a:r>
              <a:rPr lang="en-US" sz="1800" dirty="0">
                <a:solidFill>
                  <a:srgbClr val="3333CC"/>
                </a:solidFill>
                <a:latin typeface="Courier New" pitchFamily="49" charset="0"/>
              </a:rPr>
              <a:t>);</a:t>
            </a:r>
          </a:p>
          <a:p>
            <a:pPr marL="342900" indent="-342900">
              <a:spcBef>
                <a:spcPct val="20000"/>
              </a:spcBef>
              <a:buClr>
                <a:srgbClr val="003366"/>
              </a:buClr>
              <a:buFont typeface="Wingdings" pitchFamily="2" charset="2"/>
              <a:buNone/>
            </a:pPr>
            <a:r>
              <a:rPr lang="en-US" sz="1800" dirty="0">
                <a:solidFill>
                  <a:srgbClr val="000000"/>
                </a:solidFill>
                <a:latin typeface="Courier New" pitchFamily="49" charset="0"/>
              </a:rPr>
              <a:t>		</a:t>
            </a:r>
            <a:r>
              <a:rPr lang="en-US" sz="1800" dirty="0" err="1">
                <a:solidFill>
                  <a:srgbClr val="000000"/>
                </a:solidFill>
                <a:latin typeface="Courier New" pitchFamily="49" charset="0"/>
              </a:rPr>
              <a:t>printf</a:t>
            </a:r>
            <a:r>
              <a:rPr lang="en-US" sz="1800" dirty="0">
                <a:solidFill>
                  <a:srgbClr val="000000"/>
                </a:solidFill>
                <a:latin typeface="Courier New" pitchFamily="49" charset="0"/>
              </a:rPr>
              <a:t>(“Today is %d-%d-%d”,   </a:t>
            </a:r>
          </a:p>
          <a:p>
            <a:pPr marL="342900" indent="-342900">
              <a:spcBef>
                <a:spcPct val="20000"/>
              </a:spcBef>
              <a:buClr>
                <a:srgbClr val="003366"/>
              </a:buClr>
              <a:buFont typeface="Wingdings" pitchFamily="2" charset="2"/>
              <a:buNone/>
            </a:pPr>
            <a:r>
              <a:rPr lang="en-US" sz="1800" dirty="0">
                <a:solidFill>
                  <a:srgbClr val="000000"/>
                </a:solidFill>
                <a:latin typeface="Courier New" pitchFamily="49" charset="0"/>
              </a:rPr>
              <a:t>                    </a:t>
            </a:r>
            <a:r>
              <a:rPr lang="en-US" sz="1800" dirty="0" err="1">
                <a:solidFill>
                  <a:srgbClr val="000000"/>
                </a:solidFill>
                <a:latin typeface="Courier New" pitchFamily="49" charset="0"/>
              </a:rPr>
              <a:t>sToday.iDay,sToday.iMonth,sToday.iYear</a:t>
            </a:r>
            <a:r>
              <a:rPr lang="en-US" sz="1800" dirty="0">
                <a:solidFill>
                  <a:srgbClr val="000000"/>
                </a:solidFill>
                <a:latin typeface="Courier New" pitchFamily="49" charset="0"/>
              </a:rPr>
              <a:t>);</a:t>
            </a:r>
          </a:p>
          <a:p>
            <a:pPr marL="342900" indent="-342900">
              <a:spcBef>
                <a:spcPct val="20000"/>
              </a:spcBef>
              <a:buClr>
                <a:srgbClr val="003366"/>
              </a:buClr>
              <a:buFont typeface="Wingdings" pitchFamily="2" charset="2"/>
              <a:buNone/>
            </a:pPr>
            <a:r>
              <a:rPr lang="en-US" sz="1800" dirty="0">
                <a:solidFill>
                  <a:srgbClr val="000000"/>
                </a:solidFill>
                <a:latin typeface="Courier New" pitchFamily="49" charset="0"/>
              </a:rPr>
              <a:t>		return 0;</a:t>
            </a:r>
          </a:p>
          <a:p>
            <a:pPr marL="342900" indent="-342900">
              <a:spcBef>
                <a:spcPct val="20000"/>
              </a:spcBef>
              <a:buClr>
                <a:srgbClr val="003366"/>
              </a:buClr>
              <a:buFont typeface="Wingdings" pitchFamily="2" charset="2"/>
              <a:buNone/>
            </a:pPr>
            <a:r>
              <a:rPr lang="en-US" sz="1800" dirty="0">
                <a:solidFill>
                  <a:srgbClr val="000000"/>
                </a:solidFill>
                <a:latin typeface="Courier New" pitchFamily="49" charset="0"/>
              </a:rPr>
              <a:t>	}</a:t>
            </a:r>
          </a:p>
          <a:p>
            <a:pPr marL="342900" indent="-342900">
              <a:spcBef>
                <a:spcPct val="20000"/>
              </a:spcBef>
              <a:buClr>
                <a:srgbClr val="003366"/>
              </a:buClr>
              <a:buFont typeface="Wingdings" pitchFamily="2" charset="2"/>
              <a:buNone/>
            </a:pPr>
            <a:r>
              <a:rPr lang="en-US" sz="1800" dirty="0">
                <a:solidFill>
                  <a:srgbClr val="000000"/>
                </a:solidFill>
                <a:latin typeface="Courier New" pitchFamily="49" charset="0"/>
              </a:rPr>
              <a:t>	</a:t>
            </a:r>
            <a:r>
              <a:rPr lang="en-US" sz="1800" dirty="0">
                <a:solidFill>
                  <a:srgbClr val="3333CC"/>
                </a:solidFill>
                <a:latin typeface="Courier New" pitchFamily="49" charset="0"/>
              </a:rPr>
              <a:t>date </a:t>
            </a:r>
            <a:r>
              <a:rPr lang="en-US" sz="1800" dirty="0" err="1">
                <a:solidFill>
                  <a:srgbClr val="3333CC"/>
                </a:solidFill>
                <a:latin typeface="Courier New" pitchFamily="49" charset="0"/>
              </a:rPr>
              <a:t>fnInitializeDate</a:t>
            </a:r>
            <a:r>
              <a:rPr lang="en-US" sz="1800" dirty="0">
                <a:solidFill>
                  <a:srgbClr val="3333CC"/>
                </a:solidFill>
                <a:latin typeface="Courier New" pitchFamily="49" charset="0"/>
              </a:rPr>
              <a:t>(date </a:t>
            </a:r>
            <a:r>
              <a:rPr lang="en-US" sz="1800" dirty="0" err="1">
                <a:solidFill>
                  <a:srgbClr val="3333CC"/>
                </a:solidFill>
                <a:latin typeface="Courier New" pitchFamily="49" charset="0"/>
              </a:rPr>
              <a:t>sTemp</a:t>
            </a:r>
            <a:r>
              <a:rPr lang="en-US" sz="1800" dirty="0">
                <a:solidFill>
                  <a:srgbClr val="3333CC"/>
                </a:solidFill>
                <a:latin typeface="Courier New" pitchFamily="49" charset="0"/>
              </a:rPr>
              <a:t>)</a:t>
            </a:r>
            <a:r>
              <a:rPr lang="en-US" sz="1800" dirty="0">
                <a:solidFill>
                  <a:srgbClr val="000000"/>
                </a:solidFill>
                <a:latin typeface="Courier New" pitchFamily="49" charset="0"/>
              </a:rPr>
              <a:t>{</a:t>
            </a:r>
          </a:p>
          <a:p>
            <a:pPr marL="342900" indent="-342900">
              <a:spcBef>
                <a:spcPct val="20000"/>
              </a:spcBef>
              <a:buClr>
                <a:srgbClr val="003366"/>
              </a:buClr>
              <a:buFont typeface="Wingdings" pitchFamily="2" charset="2"/>
              <a:buNone/>
            </a:pPr>
            <a:r>
              <a:rPr lang="en-US" sz="1800" dirty="0">
                <a:solidFill>
                  <a:srgbClr val="000000"/>
                </a:solidFill>
                <a:latin typeface="Courier New" pitchFamily="49" charset="0"/>
              </a:rPr>
              <a:t>		</a:t>
            </a:r>
            <a:r>
              <a:rPr lang="en-US" sz="1800" dirty="0" err="1">
                <a:solidFill>
                  <a:srgbClr val="000000"/>
                </a:solidFill>
                <a:latin typeface="Courier New" pitchFamily="49" charset="0"/>
              </a:rPr>
              <a:t>sTemp.iDay</a:t>
            </a:r>
            <a:r>
              <a:rPr lang="en-US" sz="1800" dirty="0">
                <a:solidFill>
                  <a:srgbClr val="000000"/>
                </a:solidFill>
                <a:latin typeface="Courier New" pitchFamily="49" charset="0"/>
              </a:rPr>
              <a:t> = 30;</a:t>
            </a:r>
          </a:p>
          <a:p>
            <a:pPr marL="342900" indent="-342900">
              <a:spcBef>
                <a:spcPct val="20000"/>
              </a:spcBef>
              <a:buClr>
                <a:srgbClr val="003366"/>
              </a:buClr>
              <a:buFont typeface="Wingdings" pitchFamily="2" charset="2"/>
              <a:buNone/>
            </a:pPr>
            <a:r>
              <a:rPr lang="en-US" sz="1800" dirty="0">
                <a:solidFill>
                  <a:srgbClr val="000000"/>
                </a:solidFill>
                <a:latin typeface="Courier New" pitchFamily="49" charset="0"/>
              </a:rPr>
              <a:t>		</a:t>
            </a:r>
            <a:r>
              <a:rPr lang="en-US" sz="1800" dirty="0" err="1">
                <a:solidFill>
                  <a:srgbClr val="000000"/>
                </a:solidFill>
                <a:latin typeface="Courier New" pitchFamily="49" charset="0"/>
              </a:rPr>
              <a:t>sTemp.iMonth</a:t>
            </a:r>
            <a:r>
              <a:rPr lang="en-US" sz="1800" dirty="0">
                <a:solidFill>
                  <a:srgbClr val="000000"/>
                </a:solidFill>
                <a:latin typeface="Courier New" pitchFamily="49" charset="0"/>
              </a:rPr>
              <a:t> = 4;</a:t>
            </a:r>
          </a:p>
          <a:p>
            <a:pPr marL="342900" indent="-342900">
              <a:spcBef>
                <a:spcPct val="20000"/>
              </a:spcBef>
              <a:buClr>
                <a:srgbClr val="003366"/>
              </a:buClr>
              <a:buFont typeface="Wingdings" pitchFamily="2" charset="2"/>
              <a:buNone/>
            </a:pPr>
            <a:r>
              <a:rPr lang="en-US" sz="1800" dirty="0">
                <a:solidFill>
                  <a:srgbClr val="000000"/>
                </a:solidFill>
                <a:latin typeface="Courier New" pitchFamily="49" charset="0"/>
              </a:rPr>
              <a:t>		</a:t>
            </a:r>
            <a:r>
              <a:rPr lang="en-US" sz="1800" dirty="0" err="1">
                <a:solidFill>
                  <a:srgbClr val="000000"/>
                </a:solidFill>
                <a:latin typeface="Courier New" pitchFamily="49" charset="0"/>
              </a:rPr>
              <a:t>sTemp.iYear</a:t>
            </a:r>
            <a:r>
              <a:rPr lang="en-US" sz="1800" dirty="0">
                <a:solidFill>
                  <a:srgbClr val="000000"/>
                </a:solidFill>
                <a:latin typeface="Courier New" pitchFamily="49" charset="0"/>
              </a:rPr>
              <a:t> = 2007;</a:t>
            </a:r>
          </a:p>
          <a:p>
            <a:pPr marL="342900" indent="-342900">
              <a:spcBef>
                <a:spcPct val="20000"/>
              </a:spcBef>
              <a:buClr>
                <a:srgbClr val="003366"/>
              </a:buClr>
              <a:buFont typeface="Wingdings" pitchFamily="2" charset="2"/>
              <a:buNone/>
            </a:pPr>
            <a:r>
              <a:rPr lang="en-US" sz="1800" dirty="0">
                <a:solidFill>
                  <a:srgbClr val="000000"/>
                </a:solidFill>
                <a:latin typeface="Courier New" pitchFamily="49" charset="0"/>
              </a:rPr>
              <a:t>		</a:t>
            </a:r>
            <a:r>
              <a:rPr lang="en-US" sz="1800" dirty="0">
                <a:solidFill>
                  <a:srgbClr val="3333CC"/>
                </a:solidFill>
                <a:latin typeface="Courier New" pitchFamily="49" charset="0"/>
              </a:rPr>
              <a:t>return(</a:t>
            </a:r>
            <a:r>
              <a:rPr lang="en-US" sz="1800" dirty="0" err="1">
                <a:solidFill>
                  <a:srgbClr val="3333CC"/>
                </a:solidFill>
                <a:latin typeface="Courier New" pitchFamily="49" charset="0"/>
              </a:rPr>
              <a:t>sTemp</a:t>
            </a:r>
            <a:r>
              <a:rPr lang="en-US" sz="1800" dirty="0">
                <a:solidFill>
                  <a:srgbClr val="3333CC"/>
                </a:solidFill>
                <a:latin typeface="Courier New" pitchFamily="49" charset="0"/>
              </a:rPr>
              <a:t>);</a:t>
            </a:r>
          </a:p>
          <a:p>
            <a:pPr marL="342900" indent="-342900">
              <a:spcBef>
                <a:spcPct val="20000"/>
              </a:spcBef>
              <a:buClr>
                <a:srgbClr val="003366"/>
              </a:buClr>
              <a:buFont typeface="Wingdings" pitchFamily="2" charset="2"/>
              <a:buNone/>
            </a:pPr>
            <a:r>
              <a:rPr lang="en-US" sz="1800" dirty="0">
                <a:solidFill>
                  <a:srgbClr val="000000"/>
                </a:solidFill>
                <a:latin typeface="Courier New" pitchFamily="49" charset="0"/>
              </a:rPr>
              <a:t>	}</a:t>
            </a:r>
          </a:p>
          <a:p>
            <a:pPr marL="342900" indent="-342900">
              <a:spcBef>
                <a:spcPct val="20000"/>
              </a:spcBef>
              <a:buClr>
                <a:srgbClr val="003366"/>
              </a:buClr>
              <a:buFont typeface="Wingdings" pitchFamily="2" charset="2"/>
              <a:buNone/>
            </a:pPr>
            <a:endParaRPr lang="en-US" b="1" dirty="0">
              <a:solidFill>
                <a:srgbClr val="000000"/>
              </a:solidFill>
              <a:latin typeface="Courier New" pitchFamily="49" charset="0"/>
            </a:endParaRPr>
          </a:p>
          <a:p>
            <a:pPr marL="342900" indent="-342900">
              <a:spcBef>
                <a:spcPct val="20000"/>
              </a:spcBef>
              <a:buClr>
                <a:srgbClr val="003366"/>
              </a:buClr>
              <a:buFont typeface="Wingdings" pitchFamily="2" charset="2"/>
              <a:buNone/>
            </a:pPr>
            <a:r>
              <a:rPr lang="en-US" sz="2000" dirty="0">
                <a:solidFill>
                  <a:srgbClr val="000000"/>
                </a:solidFill>
              </a:rPr>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idx="4294967295"/>
          </p:nvPr>
        </p:nvSpPr>
        <p:spPr>
          <a:xfrm>
            <a:off x="247650" y="152400"/>
            <a:ext cx="9410700" cy="609600"/>
          </a:xfrm>
        </p:spPr>
        <p:txBody>
          <a:bodyPr/>
          <a:lstStyle/>
          <a:p>
            <a:pPr eaLnBrk="1" hangingPunct="1">
              <a:defRPr/>
            </a:pPr>
            <a:r>
              <a:rPr lang="en-US" sz="2800" smtClean="0"/>
              <a:t>Passing Structures to Functions – Pass by </a:t>
            </a:r>
            <a:br>
              <a:rPr lang="en-US" sz="2800" smtClean="0"/>
            </a:br>
            <a:r>
              <a:rPr lang="en-US" sz="2800" smtClean="0"/>
              <a:t>Reference</a:t>
            </a:r>
            <a:r>
              <a:rPr lang="en-US" sz="2800" b="0" smtClean="0"/>
              <a:t> </a:t>
            </a:r>
          </a:p>
        </p:txBody>
      </p:sp>
      <p:sp>
        <p:nvSpPr>
          <p:cNvPr id="37891" name="Rectangle 3"/>
          <p:cNvSpPr>
            <a:spLocks noChangeArrowheads="1"/>
          </p:cNvSpPr>
          <p:nvPr/>
        </p:nvSpPr>
        <p:spPr bwMode="auto">
          <a:xfrm>
            <a:off x="330200" y="1219200"/>
            <a:ext cx="8966200" cy="4724400"/>
          </a:xfrm>
          <a:prstGeom prst="rect">
            <a:avLst/>
          </a:prstGeom>
          <a:solidFill>
            <a:srgbClr val="AFAFAF">
              <a:alpha val="20000"/>
            </a:srgbClr>
          </a:solidFill>
          <a:ln w="12700">
            <a:solidFill>
              <a:schemeClr val="tx1"/>
            </a:solidFill>
            <a:miter lim="800000"/>
            <a:headEnd/>
            <a:tailEnd/>
          </a:ln>
        </p:spPr>
        <p:txBody>
          <a:bodyPr lIns="0" tIns="0"/>
          <a:lstStyle/>
          <a:p>
            <a:pPr marL="342900" indent="4763">
              <a:spcBef>
                <a:spcPct val="20000"/>
              </a:spcBef>
              <a:buClr>
                <a:srgbClr val="003366"/>
              </a:buClr>
              <a:buFont typeface="Wingdings" pitchFamily="2" charset="2"/>
              <a:buNone/>
              <a:defRPr/>
            </a:pPr>
            <a:r>
              <a:rPr lang="en-US" sz="1800" dirty="0">
                <a:solidFill>
                  <a:srgbClr val="008000"/>
                </a:solidFill>
                <a:latin typeface="Courier New" pitchFamily="49" charset="0"/>
              </a:rPr>
              <a:t>/* Prototype declaration */</a:t>
            </a:r>
          </a:p>
          <a:p>
            <a:pPr marL="342900" indent="4763">
              <a:spcBef>
                <a:spcPct val="20000"/>
              </a:spcBef>
              <a:buClr>
                <a:srgbClr val="003366"/>
              </a:buClr>
              <a:buFont typeface="Wingdings" pitchFamily="2" charset="2"/>
              <a:buNone/>
              <a:defRPr/>
            </a:pPr>
            <a:r>
              <a:rPr lang="en-US" sz="1800" dirty="0">
                <a:solidFill>
                  <a:srgbClr val="3333CC"/>
                </a:solidFill>
                <a:latin typeface="Courier New" pitchFamily="49" charset="0"/>
              </a:rPr>
              <a:t>void  </a:t>
            </a:r>
            <a:r>
              <a:rPr lang="en-US" sz="1800" dirty="0" err="1">
                <a:solidFill>
                  <a:srgbClr val="3333CC"/>
                </a:solidFill>
                <a:latin typeface="Courier New" pitchFamily="49" charset="0"/>
              </a:rPr>
              <a:t>fnInitializeDateUsingPointer</a:t>
            </a:r>
            <a:r>
              <a:rPr lang="en-US" sz="1800" dirty="0">
                <a:solidFill>
                  <a:srgbClr val="3333CC"/>
                </a:solidFill>
                <a:latin typeface="Courier New" pitchFamily="49" charset="0"/>
              </a:rPr>
              <a:t>(date *</a:t>
            </a:r>
            <a:r>
              <a:rPr lang="en-US" sz="1800" dirty="0" err="1">
                <a:solidFill>
                  <a:srgbClr val="3333CC"/>
                </a:solidFill>
                <a:latin typeface="Courier New" pitchFamily="49" charset="0"/>
              </a:rPr>
              <a:t>psTemp</a:t>
            </a:r>
            <a:r>
              <a:rPr lang="en-US" sz="1800" dirty="0">
                <a:solidFill>
                  <a:srgbClr val="3333CC"/>
                </a:solidFill>
                <a:latin typeface="Courier New" pitchFamily="49" charset="0"/>
              </a:rPr>
              <a:t>); </a:t>
            </a:r>
          </a:p>
          <a:p>
            <a:pPr marL="342900" indent="4763">
              <a:spcBef>
                <a:spcPct val="20000"/>
              </a:spcBef>
              <a:buClr>
                <a:srgbClr val="003366"/>
              </a:buClr>
              <a:buFont typeface="Wingdings" pitchFamily="2" charset="2"/>
              <a:buNone/>
              <a:defRPr/>
            </a:pPr>
            <a:r>
              <a:rPr lang="en-US" sz="1800" dirty="0" err="1">
                <a:solidFill>
                  <a:srgbClr val="000000"/>
                </a:solidFill>
                <a:latin typeface="Courier New" pitchFamily="49" charset="0"/>
              </a:rPr>
              <a:t>int</a:t>
            </a:r>
            <a:r>
              <a:rPr lang="en-US" sz="1800" dirty="0">
                <a:solidFill>
                  <a:srgbClr val="000000"/>
                </a:solidFill>
                <a:latin typeface="Courier New" pitchFamily="49" charset="0"/>
              </a:rPr>
              <a:t> main (</a:t>
            </a:r>
            <a:r>
              <a:rPr lang="en-US" sz="1800" dirty="0" err="1">
                <a:solidFill>
                  <a:srgbClr val="000000"/>
                </a:solidFill>
                <a:latin typeface="Courier New" pitchFamily="49" charset="0"/>
              </a:rPr>
              <a:t>int</a:t>
            </a:r>
            <a:r>
              <a:rPr lang="en-US" sz="1800" dirty="0">
                <a:solidFill>
                  <a:srgbClr val="000000"/>
                </a:solidFill>
                <a:latin typeface="Courier New" pitchFamily="49" charset="0"/>
              </a:rPr>
              <a:t> </a:t>
            </a:r>
            <a:r>
              <a:rPr lang="en-US" sz="1800" dirty="0" err="1">
                <a:solidFill>
                  <a:srgbClr val="000000"/>
                </a:solidFill>
                <a:latin typeface="Courier New" pitchFamily="49" charset="0"/>
              </a:rPr>
              <a:t>argc</a:t>
            </a:r>
            <a:r>
              <a:rPr lang="en-US" sz="1800" dirty="0">
                <a:solidFill>
                  <a:srgbClr val="000000"/>
                </a:solidFill>
                <a:latin typeface="Courier New" pitchFamily="49" charset="0"/>
              </a:rPr>
              <a:t>, char** </a:t>
            </a:r>
            <a:r>
              <a:rPr lang="en-US" sz="1800" dirty="0" err="1">
                <a:solidFill>
                  <a:srgbClr val="000000"/>
                </a:solidFill>
                <a:latin typeface="Courier New" pitchFamily="49" charset="0"/>
              </a:rPr>
              <a:t>argv</a:t>
            </a:r>
            <a:r>
              <a:rPr lang="en-US" sz="1800" dirty="0">
                <a:solidFill>
                  <a:srgbClr val="000000"/>
                </a:solidFill>
                <a:latin typeface="Courier New" pitchFamily="49" charset="0"/>
              </a:rPr>
              <a:t>)  {</a:t>
            </a:r>
          </a:p>
          <a:p>
            <a:pPr marL="342900" indent="4763">
              <a:spcBef>
                <a:spcPct val="20000"/>
              </a:spcBef>
              <a:buClr>
                <a:srgbClr val="003366"/>
              </a:buClr>
              <a:buFont typeface="Wingdings" pitchFamily="2" charset="2"/>
              <a:buNone/>
              <a:defRPr/>
            </a:pPr>
            <a:r>
              <a:rPr lang="en-US" sz="1800" dirty="0">
                <a:solidFill>
                  <a:srgbClr val="000000"/>
                </a:solidFill>
                <a:latin typeface="Courier New" pitchFamily="49" charset="0"/>
              </a:rPr>
              <a:t>		date </a:t>
            </a:r>
            <a:r>
              <a:rPr lang="en-US" sz="1800" dirty="0" err="1">
                <a:solidFill>
                  <a:srgbClr val="000000"/>
                </a:solidFill>
                <a:latin typeface="Courier New" pitchFamily="49" charset="0"/>
              </a:rPr>
              <a:t>sToday</a:t>
            </a:r>
            <a:r>
              <a:rPr lang="en-US" sz="1800" dirty="0">
                <a:solidFill>
                  <a:srgbClr val="000000"/>
                </a:solidFill>
                <a:latin typeface="Courier New" pitchFamily="49" charset="0"/>
              </a:rPr>
              <a:t>;</a:t>
            </a:r>
          </a:p>
          <a:p>
            <a:pPr marL="342900" indent="4763">
              <a:spcBef>
                <a:spcPct val="20000"/>
              </a:spcBef>
              <a:buClr>
                <a:srgbClr val="003366"/>
              </a:buClr>
              <a:buFont typeface="Wingdings" pitchFamily="2" charset="2"/>
              <a:buNone/>
              <a:defRPr/>
            </a:pPr>
            <a:r>
              <a:rPr lang="en-US" sz="1800" dirty="0">
                <a:solidFill>
                  <a:srgbClr val="000000"/>
                </a:solidFill>
                <a:latin typeface="Courier New" pitchFamily="49" charset="0"/>
              </a:rPr>
              <a:t>		</a:t>
            </a:r>
            <a:r>
              <a:rPr lang="en-US" sz="1800" dirty="0" err="1">
                <a:solidFill>
                  <a:srgbClr val="3333CC"/>
                </a:solidFill>
                <a:latin typeface="Courier New" pitchFamily="49" charset="0"/>
              </a:rPr>
              <a:t>fnInitializeDateUsingPointer</a:t>
            </a:r>
            <a:r>
              <a:rPr lang="en-US" sz="1800" dirty="0">
                <a:solidFill>
                  <a:srgbClr val="3333CC"/>
                </a:solidFill>
                <a:latin typeface="Courier New" pitchFamily="49" charset="0"/>
              </a:rPr>
              <a:t>(&amp;</a:t>
            </a:r>
            <a:r>
              <a:rPr lang="en-US" sz="1800" dirty="0" err="1">
                <a:solidFill>
                  <a:srgbClr val="3333CC"/>
                </a:solidFill>
                <a:latin typeface="Courier New" pitchFamily="49" charset="0"/>
              </a:rPr>
              <a:t>sToday</a:t>
            </a:r>
            <a:r>
              <a:rPr lang="en-US" sz="1800" dirty="0">
                <a:solidFill>
                  <a:srgbClr val="3333CC"/>
                </a:solidFill>
                <a:latin typeface="Courier New" pitchFamily="49" charset="0"/>
              </a:rPr>
              <a:t>);</a:t>
            </a:r>
          </a:p>
          <a:p>
            <a:pPr marL="342900" indent="4763">
              <a:spcBef>
                <a:spcPct val="20000"/>
              </a:spcBef>
              <a:buClr>
                <a:srgbClr val="003366"/>
              </a:buClr>
              <a:buFont typeface="Wingdings" pitchFamily="2" charset="2"/>
              <a:buNone/>
              <a:defRPr/>
            </a:pPr>
            <a:r>
              <a:rPr lang="en-US" sz="1800" dirty="0">
                <a:solidFill>
                  <a:srgbClr val="000000"/>
                </a:solidFill>
                <a:latin typeface="Courier New" pitchFamily="49" charset="0"/>
              </a:rPr>
              <a:t>		</a:t>
            </a:r>
            <a:r>
              <a:rPr lang="en-US" sz="1800" dirty="0" err="1">
                <a:solidFill>
                  <a:srgbClr val="000000"/>
                </a:solidFill>
                <a:latin typeface="Courier New" pitchFamily="49" charset="0"/>
              </a:rPr>
              <a:t>printf</a:t>
            </a:r>
            <a:r>
              <a:rPr lang="en-US" sz="1800" dirty="0">
                <a:solidFill>
                  <a:srgbClr val="000000"/>
                </a:solidFill>
                <a:latin typeface="Courier New" pitchFamily="49" charset="0"/>
              </a:rPr>
              <a:t>(“Today is %d-%d-%d”, </a:t>
            </a:r>
          </a:p>
          <a:p>
            <a:pPr marL="342900" indent="4763">
              <a:spcBef>
                <a:spcPct val="20000"/>
              </a:spcBef>
              <a:buClr>
                <a:srgbClr val="003366"/>
              </a:buClr>
              <a:buFont typeface="Wingdings" pitchFamily="2" charset="2"/>
              <a:buNone/>
              <a:defRPr/>
            </a:pPr>
            <a:r>
              <a:rPr lang="en-US" sz="1800" dirty="0">
                <a:solidFill>
                  <a:srgbClr val="000000"/>
                </a:solidFill>
                <a:latin typeface="Courier New" pitchFamily="49" charset="0"/>
              </a:rPr>
              <a:t>                     </a:t>
            </a:r>
            <a:r>
              <a:rPr lang="en-US" sz="1800" dirty="0" err="1">
                <a:solidFill>
                  <a:srgbClr val="000000"/>
                </a:solidFill>
                <a:latin typeface="Courier New" pitchFamily="49" charset="0"/>
              </a:rPr>
              <a:t>sToday.iDay,sToday.iMonth,sToday.iYear</a:t>
            </a:r>
            <a:r>
              <a:rPr lang="en-US" sz="1800" dirty="0">
                <a:solidFill>
                  <a:srgbClr val="000000"/>
                </a:solidFill>
                <a:latin typeface="Courier New" pitchFamily="49" charset="0"/>
              </a:rPr>
              <a:t>);</a:t>
            </a:r>
          </a:p>
          <a:p>
            <a:pPr marL="342900" indent="4763">
              <a:spcBef>
                <a:spcPct val="20000"/>
              </a:spcBef>
              <a:buClr>
                <a:srgbClr val="003366"/>
              </a:buClr>
              <a:buFont typeface="Wingdings" pitchFamily="2" charset="2"/>
              <a:buNone/>
              <a:defRPr/>
            </a:pPr>
            <a:r>
              <a:rPr lang="en-US" sz="1800" dirty="0">
                <a:solidFill>
                  <a:srgbClr val="000000"/>
                </a:solidFill>
                <a:latin typeface="Courier New" pitchFamily="49" charset="0"/>
              </a:rPr>
              <a:t>		return 0;</a:t>
            </a:r>
          </a:p>
          <a:p>
            <a:pPr marL="342900" indent="4763">
              <a:spcBef>
                <a:spcPct val="20000"/>
              </a:spcBef>
              <a:buClr>
                <a:srgbClr val="003366"/>
              </a:buClr>
              <a:buFont typeface="Wingdings" pitchFamily="2" charset="2"/>
              <a:buNone/>
              <a:defRPr/>
            </a:pPr>
            <a:r>
              <a:rPr lang="en-US" sz="1800" dirty="0">
                <a:solidFill>
                  <a:srgbClr val="000000"/>
                </a:solidFill>
                <a:latin typeface="Courier New" pitchFamily="49" charset="0"/>
              </a:rPr>
              <a:t>}</a:t>
            </a:r>
          </a:p>
          <a:p>
            <a:pPr marL="342900" indent="-342900">
              <a:spcBef>
                <a:spcPct val="20000"/>
              </a:spcBef>
              <a:buClr>
                <a:srgbClr val="003366"/>
              </a:buClr>
              <a:buFont typeface="Wingdings" pitchFamily="2" charset="2"/>
              <a:buNone/>
              <a:defRPr/>
            </a:pPr>
            <a:r>
              <a:rPr lang="en-US" sz="1800" dirty="0">
                <a:solidFill>
                  <a:srgbClr val="000000"/>
                </a:solidFill>
                <a:latin typeface="Courier New" pitchFamily="49" charset="0"/>
              </a:rPr>
              <a:t>	</a:t>
            </a:r>
            <a:r>
              <a:rPr lang="en-US" sz="1800" dirty="0">
                <a:solidFill>
                  <a:srgbClr val="3333CC"/>
                </a:solidFill>
                <a:latin typeface="Courier New" pitchFamily="49" charset="0"/>
              </a:rPr>
              <a:t>void  </a:t>
            </a:r>
            <a:r>
              <a:rPr lang="en-US" sz="1800" dirty="0" err="1">
                <a:solidFill>
                  <a:srgbClr val="3333CC"/>
                </a:solidFill>
                <a:latin typeface="Courier New" pitchFamily="49" charset="0"/>
              </a:rPr>
              <a:t>fnInitializeDateUsingPointer</a:t>
            </a:r>
            <a:r>
              <a:rPr lang="en-US" sz="1800" dirty="0">
                <a:solidFill>
                  <a:srgbClr val="3333CC"/>
                </a:solidFill>
                <a:latin typeface="Courier New" pitchFamily="49" charset="0"/>
              </a:rPr>
              <a:t>(date *</a:t>
            </a:r>
            <a:r>
              <a:rPr lang="en-US" sz="1800" dirty="0" err="1">
                <a:solidFill>
                  <a:srgbClr val="3333CC"/>
                </a:solidFill>
                <a:latin typeface="Courier New" pitchFamily="49" charset="0"/>
              </a:rPr>
              <a:t>psTemp</a:t>
            </a:r>
            <a:r>
              <a:rPr lang="en-US" sz="1800" dirty="0">
                <a:solidFill>
                  <a:srgbClr val="3333CC"/>
                </a:solidFill>
                <a:latin typeface="Courier New" pitchFamily="49" charset="0"/>
              </a:rPr>
              <a:t>)</a:t>
            </a:r>
            <a:r>
              <a:rPr lang="en-US" sz="1800" dirty="0">
                <a:solidFill>
                  <a:srgbClr val="000000"/>
                </a:solidFill>
                <a:latin typeface="Courier New" pitchFamily="49" charset="0"/>
              </a:rPr>
              <a:t>{</a:t>
            </a:r>
          </a:p>
          <a:p>
            <a:pPr marL="342900" indent="-342900">
              <a:spcBef>
                <a:spcPct val="20000"/>
              </a:spcBef>
              <a:buClr>
                <a:srgbClr val="003366"/>
              </a:buClr>
              <a:buFont typeface="Wingdings" pitchFamily="2" charset="2"/>
              <a:buNone/>
              <a:defRPr/>
            </a:pPr>
            <a:r>
              <a:rPr lang="en-US" sz="1800" dirty="0">
                <a:solidFill>
                  <a:srgbClr val="000000"/>
                </a:solidFill>
                <a:latin typeface="Courier New" pitchFamily="49" charset="0"/>
              </a:rPr>
              <a:t>		</a:t>
            </a:r>
            <a:r>
              <a:rPr lang="en-US" sz="1800" dirty="0" err="1">
                <a:solidFill>
                  <a:srgbClr val="000000"/>
                </a:solidFill>
                <a:latin typeface="Courier New" pitchFamily="49" charset="0"/>
              </a:rPr>
              <a:t>psTemp</a:t>
            </a:r>
            <a:r>
              <a:rPr lang="en-US" sz="1800" dirty="0">
                <a:solidFill>
                  <a:srgbClr val="000000"/>
                </a:solidFill>
                <a:latin typeface="Courier New" pitchFamily="49" charset="0"/>
              </a:rPr>
              <a:t>-&gt;</a:t>
            </a:r>
            <a:r>
              <a:rPr lang="en-US" sz="1800" dirty="0" err="1">
                <a:solidFill>
                  <a:srgbClr val="000000"/>
                </a:solidFill>
                <a:latin typeface="Courier New" pitchFamily="49" charset="0"/>
              </a:rPr>
              <a:t>iDay</a:t>
            </a:r>
            <a:r>
              <a:rPr lang="en-US" sz="1800" dirty="0">
                <a:solidFill>
                  <a:srgbClr val="000000"/>
                </a:solidFill>
                <a:latin typeface="Courier New" pitchFamily="49" charset="0"/>
              </a:rPr>
              <a:t> = 30;</a:t>
            </a:r>
          </a:p>
          <a:p>
            <a:pPr marL="342900" indent="-342900">
              <a:spcBef>
                <a:spcPct val="20000"/>
              </a:spcBef>
              <a:buClr>
                <a:srgbClr val="003366"/>
              </a:buClr>
              <a:buFont typeface="Wingdings" pitchFamily="2" charset="2"/>
              <a:buNone/>
              <a:defRPr/>
            </a:pPr>
            <a:r>
              <a:rPr lang="en-US" sz="1800" dirty="0">
                <a:solidFill>
                  <a:srgbClr val="000000"/>
                </a:solidFill>
                <a:latin typeface="Courier New" pitchFamily="49" charset="0"/>
              </a:rPr>
              <a:t>		</a:t>
            </a:r>
            <a:r>
              <a:rPr lang="en-US" sz="1800" dirty="0" err="1">
                <a:solidFill>
                  <a:srgbClr val="000000"/>
                </a:solidFill>
                <a:latin typeface="Courier New" pitchFamily="49" charset="0"/>
              </a:rPr>
              <a:t>psTemp</a:t>
            </a:r>
            <a:r>
              <a:rPr lang="en-US" sz="1800" dirty="0">
                <a:solidFill>
                  <a:srgbClr val="000000"/>
                </a:solidFill>
                <a:latin typeface="Courier New" pitchFamily="49" charset="0"/>
              </a:rPr>
              <a:t>-&gt;</a:t>
            </a:r>
            <a:r>
              <a:rPr lang="en-US" sz="1800" dirty="0" err="1">
                <a:solidFill>
                  <a:srgbClr val="000000"/>
                </a:solidFill>
                <a:latin typeface="Courier New" pitchFamily="49" charset="0"/>
              </a:rPr>
              <a:t>iMonth</a:t>
            </a:r>
            <a:r>
              <a:rPr lang="en-US" sz="1800" dirty="0">
                <a:solidFill>
                  <a:srgbClr val="000000"/>
                </a:solidFill>
                <a:latin typeface="Courier New" pitchFamily="49" charset="0"/>
              </a:rPr>
              <a:t> = 4;</a:t>
            </a:r>
          </a:p>
          <a:p>
            <a:pPr marL="342900" indent="-342900">
              <a:spcBef>
                <a:spcPct val="20000"/>
              </a:spcBef>
              <a:buClr>
                <a:srgbClr val="003366"/>
              </a:buClr>
              <a:buFont typeface="Wingdings" pitchFamily="2" charset="2"/>
              <a:buNone/>
              <a:defRPr/>
            </a:pPr>
            <a:r>
              <a:rPr lang="en-US" sz="1800" dirty="0">
                <a:solidFill>
                  <a:srgbClr val="000000"/>
                </a:solidFill>
                <a:latin typeface="Courier New" pitchFamily="49" charset="0"/>
              </a:rPr>
              <a:t>		</a:t>
            </a:r>
            <a:r>
              <a:rPr lang="en-US" sz="1800" dirty="0" err="1">
                <a:solidFill>
                  <a:srgbClr val="000000"/>
                </a:solidFill>
                <a:latin typeface="Courier New" pitchFamily="49" charset="0"/>
              </a:rPr>
              <a:t>psTemp</a:t>
            </a:r>
            <a:r>
              <a:rPr lang="en-US" sz="1800" dirty="0">
                <a:solidFill>
                  <a:srgbClr val="000000"/>
                </a:solidFill>
                <a:latin typeface="Courier New" pitchFamily="49" charset="0"/>
              </a:rPr>
              <a:t>-&gt;</a:t>
            </a:r>
            <a:r>
              <a:rPr lang="en-US" sz="1800" dirty="0" err="1">
                <a:solidFill>
                  <a:srgbClr val="000000"/>
                </a:solidFill>
                <a:latin typeface="Courier New" pitchFamily="49" charset="0"/>
              </a:rPr>
              <a:t>iYear</a:t>
            </a:r>
            <a:r>
              <a:rPr lang="en-US" sz="1800" dirty="0">
                <a:solidFill>
                  <a:srgbClr val="000000"/>
                </a:solidFill>
                <a:latin typeface="Courier New" pitchFamily="49" charset="0"/>
              </a:rPr>
              <a:t> = 2007;</a:t>
            </a:r>
          </a:p>
          <a:p>
            <a:pPr marL="342900" indent="-342900">
              <a:spcBef>
                <a:spcPct val="20000"/>
              </a:spcBef>
              <a:buClr>
                <a:srgbClr val="003366"/>
              </a:buClr>
              <a:buFont typeface="Wingdings" pitchFamily="2" charset="2"/>
              <a:buNone/>
              <a:defRPr/>
            </a:pPr>
            <a:r>
              <a:rPr lang="en-US" sz="1800" dirty="0">
                <a:solidFill>
                  <a:srgbClr val="000000"/>
                </a:solidFill>
                <a:latin typeface="Courier New" pitchFamily="49" charset="0"/>
              </a:rPr>
              <a:t>	}</a:t>
            </a:r>
          </a:p>
          <a:p>
            <a:pPr marL="342900" indent="-342900">
              <a:spcBef>
                <a:spcPct val="20000"/>
              </a:spcBef>
              <a:buClr>
                <a:srgbClr val="003366"/>
              </a:buClr>
              <a:buFont typeface="Wingdings" pitchFamily="2" charset="2"/>
              <a:buNone/>
              <a:defRPr/>
            </a:pPr>
            <a:endParaRPr lang="en-US" b="1" dirty="0">
              <a:solidFill>
                <a:srgbClr val="000000"/>
              </a:solidFill>
              <a:latin typeface="Courier New" pitchFamily="49" charset="0"/>
            </a:endParaRPr>
          </a:p>
          <a:p>
            <a:pPr marL="342900" indent="-342900">
              <a:spcBef>
                <a:spcPct val="20000"/>
              </a:spcBef>
              <a:buClr>
                <a:srgbClr val="003366"/>
              </a:buClr>
              <a:buFont typeface="Wingdings" pitchFamily="2" charset="2"/>
              <a:buNone/>
              <a:defRPr/>
            </a:pPr>
            <a:endParaRPr lang="en-US" dirty="0">
              <a:solidFill>
                <a:srgbClr val="000000"/>
              </a:solidFill>
              <a:latin typeface="Courier New" pitchFamily="49" charset="0"/>
            </a:endParaRPr>
          </a:p>
          <a:p>
            <a:pPr marL="342900" indent="-342900">
              <a:spcBef>
                <a:spcPct val="20000"/>
              </a:spcBef>
              <a:buClr>
                <a:srgbClr val="003366"/>
              </a:buClr>
              <a:buFont typeface="Wingdings" pitchFamily="2" charset="2"/>
              <a:buNone/>
              <a:defRPr/>
            </a:pPr>
            <a:r>
              <a:rPr lang="en-US" sz="2000" dirty="0">
                <a:solidFill>
                  <a:srgbClr val="000000"/>
                </a:solidFill>
              </a:rPr>
              <a:t>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idx="4294967295"/>
          </p:nvPr>
        </p:nvSpPr>
        <p:spPr>
          <a:xfrm>
            <a:off x="228600" y="152400"/>
            <a:ext cx="9410700" cy="609600"/>
          </a:xfrm>
        </p:spPr>
        <p:txBody>
          <a:bodyPr/>
          <a:lstStyle/>
          <a:p>
            <a:pPr eaLnBrk="1" hangingPunct="1">
              <a:defRPr/>
            </a:pPr>
            <a:r>
              <a:rPr lang="en-US" dirty="0" smtClean="0"/>
              <a:t>Here is a crossword for you….</a:t>
            </a:r>
          </a:p>
        </p:txBody>
      </p:sp>
      <p:grpSp>
        <p:nvGrpSpPr>
          <p:cNvPr id="2" name="Group 18"/>
          <p:cNvGrpSpPr>
            <a:grpSpLocks/>
          </p:cNvGrpSpPr>
          <p:nvPr/>
        </p:nvGrpSpPr>
        <p:grpSpPr bwMode="auto">
          <a:xfrm>
            <a:off x="381000" y="762000"/>
            <a:ext cx="8958263" cy="5476875"/>
            <a:chOff x="381000" y="804343"/>
            <a:chExt cx="8957731" cy="5434909"/>
          </a:xfrm>
        </p:grpSpPr>
        <p:sp>
          <p:nvSpPr>
            <p:cNvPr id="6" name="TextBox 5"/>
            <p:cNvSpPr txBox="1"/>
            <p:nvPr/>
          </p:nvSpPr>
          <p:spPr>
            <a:xfrm>
              <a:off x="381000" y="4208505"/>
              <a:ext cx="6476615" cy="2030747"/>
            </a:xfrm>
            <a:prstGeom prst="rect">
              <a:avLst/>
            </a:prstGeom>
            <a:noFill/>
          </p:spPr>
          <p:txBody>
            <a:bodyPr>
              <a:spAutoFit/>
            </a:bodyPr>
            <a:lstStyle/>
            <a:p>
              <a:pPr>
                <a:defRPr/>
              </a:pPr>
              <a:r>
                <a:rPr lang="en-US" sz="1400" b="1" dirty="0"/>
                <a:t>Across</a:t>
              </a:r>
            </a:p>
            <a:p>
              <a:pPr marL="342900" indent="-342900">
                <a:buFont typeface="+mj-lt"/>
                <a:buAutoNum type="arabicPeriod"/>
                <a:defRPr/>
              </a:pPr>
              <a:r>
                <a:rPr lang="en-US" sz="1400" dirty="0"/>
                <a:t>Do you think the return statement is mandatory or optional in every function?</a:t>
              </a:r>
            </a:p>
            <a:p>
              <a:pPr marL="342900" indent="-342900">
                <a:buFont typeface="+mj-lt"/>
                <a:buAutoNum type="arabicPeriod"/>
                <a:defRPr/>
              </a:pPr>
              <a:r>
                <a:rPr lang="en-US" sz="1400" dirty="0"/>
                <a:t>The value sent back by the called function to the calling function is __________value</a:t>
              </a:r>
            </a:p>
            <a:p>
              <a:pPr marL="342900" indent="-342900">
                <a:buFont typeface="+mj-lt"/>
                <a:buAutoNum type="arabicPeriod"/>
                <a:defRPr/>
              </a:pPr>
              <a:r>
                <a:rPr lang="en-US" sz="1400" dirty="0"/>
                <a:t>Functions support ______________</a:t>
              </a:r>
            </a:p>
            <a:p>
              <a:pPr marL="342900" indent="-342900">
                <a:buFont typeface="+mj-lt"/>
                <a:buAutoNum type="arabicPeriod"/>
                <a:defRPr/>
              </a:pPr>
              <a:r>
                <a:rPr lang="en-US" sz="1400" dirty="0"/>
                <a:t>This section of a program performs a specific task </a:t>
              </a:r>
            </a:p>
            <a:p>
              <a:pPr marL="342900" indent="-342900">
                <a:buFont typeface="+mj-lt"/>
                <a:buAutoNum type="arabicPeriod"/>
                <a:defRPr/>
              </a:pPr>
              <a:r>
                <a:rPr lang="en-US" sz="1400" dirty="0"/>
                <a:t>In this call method, values get copied between actual and formal arguments</a:t>
              </a:r>
            </a:p>
            <a:p>
              <a:pPr marL="342900" indent="-342900">
                <a:buFont typeface="+mj-lt"/>
                <a:buAutoNum type="arabicPeriod"/>
                <a:defRPr/>
              </a:pPr>
              <a:r>
                <a:rPr lang="en-US" sz="1400" dirty="0"/>
                <a:t>Arrays are always passed by this call method</a:t>
              </a:r>
            </a:p>
          </p:txBody>
        </p:sp>
        <p:sp>
          <p:nvSpPr>
            <p:cNvPr id="7" name="TextBox 6"/>
            <p:cNvSpPr txBox="1"/>
            <p:nvPr/>
          </p:nvSpPr>
          <p:spPr>
            <a:xfrm>
              <a:off x="6748085" y="2285724"/>
              <a:ext cx="2590646" cy="3108838"/>
            </a:xfrm>
            <a:prstGeom prst="rect">
              <a:avLst/>
            </a:prstGeom>
            <a:noFill/>
          </p:spPr>
          <p:txBody>
            <a:bodyPr>
              <a:spAutoFit/>
            </a:bodyPr>
            <a:lstStyle/>
            <a:p>
              <a:pPr>
                <a:defRPr/>
              </a:pPr>
              <a:r>
                <a:rPr lang="en-US" sz="1400" b="1" dirty="0"/>
                <a:t>Down</a:t>
              </a:r>
            </a:p>
            <a:p>
              <a:pPr marL="342900" indent="-342900">
                <a:buFont typeface="+mj-lt"/>
                <a:buAutoNum type="arabicPeriod" startAt="7"/>
                <a:defRPr/>
              </a:pPr>
              <a:r>
                <a:rPr lang="en-US" sz="1400" dirty="0"/>
                <a:t>The formal and actual argument names need not be ________</a:t>
              </a:r>
            </a:p>
            <a:p>
              <a:pPr marL="342900" indent="-342900">
                <a:buFont typeface="+mj-lt"/>
                <a:buAutoNum type="arabicPeriod" startAt="7"/>
                <a:defRPr/>
              </a:pPr>
              <a:r>
                <a:rPr lang="en-US" sz="1400" dirty="0"/>
                <a:t>Through a return statement a function can return only this many values back to the calling function explicitly</a:t>
              </a:r>
            </a:p>
            <a:p>
              <a:pPr marL="342900" indent="-342900">
                <a:buFont typeface="+mj-lt"/>
                <a:buAutoNum type="arabicPeriod" startAt="7"/>
                <a:defRPr/>
              </a:pPr>
              <a:r>
                <a:rPr lang="en-US" sz="1400" dirty="0"/>
                <a:t>This is an alternate name for a parameter</a:t>
              </a:r>
            </a:p>
            <a:p>
              <a:pPr marL="342900" indent="-342900">
                <a:buFont typeface="+mj-lt"/>
                <a:buAutoNum type="arabicPeriod" startAt="7"/>
                <a:defRPr/>
              </a:pPr>
              <a:r>
                <a:rPr lang="en-US" sz="1400" dirty="0"/>
                <a:t>This is an alternate name for function prototype </a:t>
              </a:r>
            </a:p>
            <a:p>
              <a:pPr marL="342900" indent="-342900">
                <a:defRPr/>
              </a:pPr>
              <a:endParaRPr lang="en-US" sz="1400" dirty="0"/>
            </a:p>
          </p:txBody>
        </p:sp>
        <p:pic>
          <p:nvPicPr>
            <p:cNvPr id="107526" name="Picture 2"/>
            <p:cNvPicPr>
              <a:picLocks noChangeAspect="1" noChangeArrowheads="1"/>
            </p:cNvPicPr>
            <p:nvPr/>
          </p:nvPicPr>
          <p:blipFill>
            <a:blip r:embed="rId2"/>
            <a:srcRect/>
            <a:stretch>
              <a:fillRect/>
            </a:stretch>
          </p:blipFill>
          <p:spPr bwMode="auto">
            <a:xfrm>
              <a:off x="1828800" y="812799"/>
              <a:ext cx="4143375" cy="3590925"/>
            </a:xfrm>
            <a:prstGeom prst="rect">
              <a:avLst/>
            </a:prstGeom>
            <a:noFill/>
            <a:ln w="9525">
              <a:noFill/>
              <a:miter lim="800000"/>
              <a:headEnd/>
              <a:tailEnd/>
            </a:ln>
          </p:spPr>
        </p:pic>
        <p:sp>
          <p:nvSpPr>
            <p:cNvPr id="107527" name="TextBox 8"/>
            <p:cNvSpPr txBox="1">
              <a:spLocks noChangeArrowheads="1"/>
            </p:cNvSpPr>
            <p:nvPr/>
          </p:nvSpPr>
          <p:spPr bwMode="auto">
            <a:xfrm>
              <a:off x="1566331" y="1007536"/>
              <a:ext cx="228600" cy="276999"/>
            </a:xfrm>
            <a:prstGeom prst="rect">
              <a:avLst/>
            </a:prstGeom>
            <a:noFill/>
            <a:ln w="9525">
              <a:noFill/>
              <a:miter lim="800000"/>
              <a:headEnd/>
              <a:tailEnd/>
            </a:ln>
          </p:spPr>
          <p:txBody>
            <a:bodyPr>
              <a:spAutoFit/>
            </a:bodyPr>
            <a:lstStyle/>
            <a:p>
              <a:r>
                <a:rPr lang="en-US" sz="1200" b="1"/>
                <a:t>1</a:t>
              </a:r>
            </a:p>
          </p:txBody>
        </p:sp>
        <p:sp>
          <p:nvSpPr>
            <p:cNvPr id="107528" name="TextBox 9"/>
            <p:cNvSpPr txBox="1">
              <a:spLocks noChangeArrowheads="1"/>
            </p:cNvSpPr>
            <p:nvPr/>
          </p:nvSpPr>
          <p:spPr bwMode="auto">
            <a:xfrm>
              <a:off x="3191902" y="1244601"/>
              <a:ext cx="228600" cy="276999"/>
            </a:xfrm>
            <a:prstGeom prst="rect">
              <a:avLst/>
            </a:prstGeom>
            <a:noFill/>
            <a:ln w="9525">
              <a:noFill/>
              <a:miter lim="800000"/>
              <a:headEnd/>
              <a:tailEnd/>
            </a:ln>
          </p:spPr>
          <p:txBody>
            <a:bodyPr>
              <a:spAutoFit/>
            </a:bodyPr>
            <a:lstStyle/>
            <a:p>
              <a:r>
                <a:rPr lang="en-US" sz="1200" b="1">
                  <a:solidFill>
                    <a:schemeClr val="bg1"/>
                  </a:solidFill>
                </a:rPr>
                <a:t>2</a:t>
              </a:r>
            </a:p>
          </p:txBody>
        </p:sp>
        <p:sp>
          <p:nvSpPr>
            <p:cNvPr id="107529" name="TextBox 10"/>
            <p:cNvSpPr txBox="1">
              <a:spLocks noChangeArrowheads="1"/>
            </p:cNvSpPr>
            <p:nvPr/>
          </p:nvSpPr>
          <p:spPr bwMode="auto">
            <a:xfrm>
              <a:off x="2616180" y="1718725"/>
              <a:ext cx="228600" cy="276999"/>
            </a:xfrm>
            <a:prstGeom prst="rect">
              <a:avLst/>
            </a:prstGeom>
            <a:noFill/>
            <a:ln w="9525">
              <a:noFill/>
              <a:miter lim="800000"/>
              <a:headEnd/>
              <a:tailEnd/>
            </a:ln>
          </p:spPr>
          <p:txBody>
            <a:bodyPr>
              <a:spAutoFit/>
            </a:bodyPr>
            <a:lstStyle/>
            <a:p>
              <a:r>
                <a:rPr lang="en-US" sz="1200" b="1">
                  <a:solidFill>
                    <a:schemeClr val="bg1"/>
                  </a:solidFill>
                </a:rPr>
                <a:t>3</a:t>
              </a:r>
            </a:p>
          </p:txBody>
        </p:sp>
        <p:sp>
          <p:nvSpPr>
            <p:cNvPr id="107530" name="TextBox 11"/>
            <p:cNvSpPr txBox="1">
              <a:spLocks noChangeArrowheads="1"/>
            </p:cNvSpPr>
            <p:nvPr/>
          </p:nvSpPr>
          <p:spPr bwMode="auto">
            <a:xfrm>
              <a:off x="2125123" y="2734705"/>
              <a:ext cx="228600" cy="276999"/>
            </a:xfrm>
            <a:prstGeom prst="rect">
              <a:avLst/>
            </a:prstGeom>
            <a:noFill/>
            <a:ln w="9525">
              <a:noFill/>
              <a:miter lim="800000"/>
              <a:headEnd/>
              <a:tailEnd/>
            </a:ln>
          </p:spPr>
          <p:txBody>
            <a:bodyPr>
              <a:spAutoFit/>
            </a:bodyPr>
            <a:lstStyle/>
            <a:p>
              <a:r>
                <a:rPr lang="en-US" sz="1200" b="1">
                  <a:solidFill>
                    <a:schemeClr val="bg1"/>
                  </a:solidFill>
                </a:rPr>
                <a:t>4</a:t>
              </a:r>
            </a:p>
          </p:txBody>
        </p:sp>
        <p:sp>
          <p:nvSpPr>
            <p:cNvPr id="107531" name="TextBox 12"/>
            <p:cNvSpPr txBox="1">
              <a:spLocks noChangeArrowheads="1"/>
            </p:cNvSpPr>
            <p:nvPr/>
          </p:nvSpPr>
          <p:spPr bwMode="auto">
            <a:xfrm>
              <a:off x="1820329" y="3428958"/>
              <a:ext cx="228600" cy="276999"/>
            </a:xfrm>
            <a:prstGeom prst="rect">
              <a:avLst/>
            </a:prstGeom>
            <a:noFill/>
            <a:ln w="9525">
              <a:noFill/>
              <a:miter lim="800000"/>
              <a:headEnd/>
              <a:tailEnd/>
            </a:ln>
          </p:spPr>
          <p:txBody>
            <a:bodyPr>
              <a:spAutoFit/>
            </a:bodyPr>
            <a:lstStyle/>
            <a:p>
              <a:r>
                <a:rPr lang="en-US" sz="1200" b="1">
                  <a:solidFill>
                    <a:schemeClr val="bg1"/>
                  </a:solidFill>
                </a:rPr>
                <a:t>6</a:t>
              </a:r>
            </a:p>
          </p:txBody>
        </p:sp>
        <p:sp>
          <p:nvSpPr>
            <p:cNvPr id="107532" name="TextBox 13"/>
            <p:cNvSpPr txBox="1">
              <a:spLocks noChangeArrowheads="1"/>
            </p:cNvSpPr>
            <p:nvPr/>
          </p:nvSpPr>
          <p:spPr bwMode="auto">
            <a:xfrm>
              <a:off x="2379118" y="1735658"/>
              <a:ext cx="228600" cy="276999"/>
            </a:xfrm>
            <a:prstGeom prst="rect">
              <a:avLst/>
            </a:prstGeom>
            <a:noFill/>
            <a:ln w="9525">
              <a:noFill/>
              <a:miter lim="800000"/>
              <a:headEnd/>
              <a:tailEnd/>
            </a:ln>
          </p:spPr>
          <p:txBody>
            <a:bodyPr>
              <a:spAutoFit/>
            </a:bodyPr>
            <a:lstStyle/>
            <a:p>
              <a:r>
                <a:rPr lang="en-US" sz="1200" b="1">
                  <a:solidFill>
                    <a:schemeClr val="bg1"/>
                  </a:solidFill>
                </a:rPr>
                <a:t>7</a:t>
              </a:r>
            </a:p>
          </p:txBody>
        </p:sp>
        <p:sp>
          <p:nvSpPr>
            <p:cNvPr id="107533" name="TextBox 14"/>
            <p:cNvSpPr txBox="1">
              <a:spLocks noChangeArrowheads="1"/>
            </p:cNvSpPr>
            <p:nvPr/>
          </p:nvSpPr>
          <p:spPr bwMode="auto">
            <a:xfrm>
              <a:off x="2920974" y="2226715"/>
              <a:ext cx="228600" cy="276999"/>
            </a:xfrm>
            <a:prstGeom prst="rect">
              <a:avLst/>
            </a:prstGeom>
            <a:noFill/>
            <a:ln w="9525">
              <a:noFill/>
              <a:miter lim="800000"/>
              <a:headEnd/>
              <a:tailEnd/>
            </a:ln>
          </p:spPr>
          <p:txBody>
            <a:bodyPr>
              <a:spAutoFit/>
            </a:bodyPr>
            <a:lstStyle/>
            <a:p>
              <a:r>
                <a:rPr lang="en-US" sz="1200" b="1">
                  <a:solidFill>
                    <a:schemeClr val="bg1"/>
                  </a:solidFill>
                </a:rPr>
                <a:t>8</a:t>
              </a:r>
            </a:p>
          </p:txBody>
        </p:sp>
        <p:sp>
          <p:nvSpPr>
            <p:cNvPr id="107534" name="TextBox 15"/>
            <p:cNvSpPr txBox="1">
              <a:spLocks noChangeArrowheads="1"/>
            </p:cNvSpPr>
            <p:nvPr/>
          </p:nvSpPr>
          <p:spPr bwMode="auto">
            <a:xfrm>
              <a:off x="3462830" y="804343"/>
              <a:ext cx="228600" cy="276999"/>
            </a:xfrm>
            <a:prstGeom prst="rect">
              <a:avLst/>
            </a:prstGeom>
            <a:noFill/>
            <a:ln w="9525">
              <a:noFill/>
              <a:miter lim="800000"/>
              <a:headEnd/>
              <a:tailEnd/>
            </a:ln>
          </p:spPr>
          <p:txBody>
            <a:bodyPr>
              <a:spAutoFit/>
            </a:bodyPr>
            <a:lstStyle/>
            <a:p>
              <a:r>
                <a:rPr lang="en-US" sz="1200" b="1">
                  <a:solidFill>
                    <a:schemeClr val="bg1"/>
                  </a:solidFill>
                </a:rPr>
                <a:t>9</a:t>
              </a:r>
            </a:p>
          </p:txBody>
        </p:sp>
        <p:sp>
          <p:nvSpPr>
            <p:cNvPr id="107535" name="TextBox 17"/>
            <p:cNvSpPr txBox="1">
              <a:spLocks noChangeArrowheads="1"/>
            </p:cNvSpPr>
            <p:nvPr/>
          </p:nvSpPr>
          <p:spPr bwMode="auto">
            <a:xfrm>
              <a:off x="5080002" y="1278468"/>
              <a:ext cx="533400" cy="276999"/>
            </a:xfrm>
            <a:prstGeom prst="rect">
              <a:avLst/>
            </a:prstGeom>
            <a:noFill/>
            <a:ln w="9525">
              <a:noFill/>
              <a:miter lim="800000"/>
              <a:headEnd/>
              <a:tailEnd/>
            </a:ln>
          </p:spPr>
          <p:txBody>
            <a:bodyPr>
              <a:spAutoFit/>
            </a:bodyPr>
            <a:lstStyle/>
            <a:p>
              <a:r>
                <a:rPr lang="en-US" sz="1200" b="1">
                  <a:solidFill>
                    <a:schemeClr val="bg1"/>
                  </a:solidFill>
                </a:rPr>
                <a:t>10</a:t>
              </a:r>
            </a:p>
          </p:txBody>
        </p:sp>
        <p:sp>
          <p:nvSpPr>
            <p:cNvPr id="107536" name="TextBox 11"/>
            <p:cNvSpPr txBox="1">
              <a:spLocks noChangeArrowheads="1"/>
            </p:cNvSpPr>
            <p:nvPr/>
          </p:nvSpPr>
          <p:spPr bwMode="auto">
            <a:xfrm>
              <a:off x="4038383" y="2971638"/>
              <a:ext cx="228600" cy="276999"/>
            </a:xfrm>
            <a:prstGeom prst="rect">
              <a:avLst/>
            </a:prstGeom>
            <a:noFill/>
            <a:ln w="9525">
              <a:noFill/>
              <a:miter lim="800000"/>
              <a:headEnd/>
              <a:tailEnd/>
            </a:ln>
          </p:spPr>
          <p:txBody>
            <a:bodyPr>
              <a:spAutoFit/>
            </a:bodyPr>
            <a:lstStyle/>
            <a:p>
              <a:r>
                <a:rPr lang="en-US" sz="1200" b="1">
                  <a:solidFill>
                    <a:schemeClr val="bg1"/>
                  </a:solidFill>
                </a:rPr>
                <a:t>5</a:t>
              </a:r>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247650" y="76200"/>
            <a:ext cx="9410700" cy="609600"/>
          </a:xfrm>
        </p:spPr>
        <p:txBody>
          <a:bodyPr/>
          <a:lstStyle/>
          <a:p>
            <a:pPr eaLnBrk="1" hangingPunct="1">
              <a:defRPr/>
            </a:pPr>
            <a:r>
              <a:rPr lang="en-US" dirty="0" smtClean="0"/>
              <a:t>Summary (1 of 3)</a:t>
            </a:r>
          </a:p>
        </p:txBody>
      </p:sp>
      <p:sp>
        <p:nvSpPr>
          <p:cNvPr id="108547" name="Rectangle 3"/>
          <p:cNvSpPr>
            <a:spLocks noGrp="1" noChangeArrowheads="1"/>
          </p:cNvSpPr>
          <p:nvPr>
            <p:ph type="body" idx="1"/>
          </p:nvPr>
        </p:nvSpPr>
        <p:spPr>
          <a:xfrm>
            <a:off x="247650" y="1219200"/>
            <a:ext cx="9328150" cy="4868863"/>
          </a:xfrm>
        </p:spPr>
        <p:txBody>
          <a:bodyPr/>
          <a:lstStyle/>
          <a:p>
            <a:pPr eaLnBrk="1" hangingPunct="1"/>
            <a:r>
              <a:rPr lang="en-US" smtClean="0"/>
              <a:t>The section of a program that performs a specific task is called as a </a:t>
            </a:r>
            <a:r>
              <a:rPr lang="en-US" b="1" smtClean="0"/>
              <a:t>function</a:t>
            </a:r>
            <a:r>
              <a:rPr lang="en-US" sz="1800" b="1" smtClean="0"/>
              <a:t> </a:t>
            </a:r>
          </a:p>
          <a:p>
            <a:pPr eaLnBrk="1" hangingPunct="1"/>
            <a:r>
              <a:rPr lang="en-US" smtClean="0"/>
              <a:t>Advantages of functions</a:t>
            </a:r>
          </a:p>
          <a:p>
            <a:pPr lvl="1" eaLnBrk="1" hangingPunct="1"/>
            <a:r>
              <a:rPr lang="en-US" smtClean="0"/>
              <a:t>Reusability</a:t>
            </a:r>
          </a:p>
          <a:p>
            <a:pPr lvl="1" eaLnBrk="1" hangingPunct="1"/>
            <a:r>
              <a:rPr lang="en-US" smtClean="0"/>
              <a:t>Modularity</a:t>
            </a:r>
          </a:p>
          <a:p>
            <a:pPr lvl="1" eaLnBrk="1" hangingPunct="1"/>
            <a:r>
              <a:rPr lang="en-US" smtClean="0"/>
              <a:t>Easy to code and debug</a:t>
            </a:r>
          </a:p>
          <a:p>
            <a:pPr lvl="1" eaLnBrk="1" hangingPunct="1"/>
            <a:r>
              <a:rPr lang="en-US" smtClean="0"/>
              <a:t>Reduced application development time</a:t>
            </a:r>
          </a:p>
          <a:p>
            <a:pPr eaLnBrk="1" hangingPunct="1"/>
            <a:r>
              <a:rPr lang="en-US" smtClean="0"/>
              <a:t>To Identify the functions, identify the sub problems to be solved</a:t>
            </a:r>
          </a:p>
          <a:p>
            <a:pPr eaLnBrk="1" hangingPunct="1"/>
            <a:r>
              <a:rPr lang="en-US" smtClean="0"/>
              <a:t>The variables declared in the function header are called as formal parameters</a:t>
            </a:r>
          </a:p>
          <a:p>
            <a:pPr eaLnBrk="1" hangingPunct="1"/>
            <a:r>
              <a:rPr lang="en-US" smtClean="0"/>
              <a:t>The variables and the constants that are passed in the function call are called as actual parameters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247650" y="152400"/>
            <a:ext cx="9410700" cy="609600"/>
          </a:xfrm>
        </p:spPr>
        <p:txBody>
          <a:bodyPr/>
          <a:lstStyle/>
          <a:p>
            <a:pPr eaLnBrk="1" hangingPunct="1">
              <a:defRPr/>
            </a:pPr>
            <a:r>
              <a:rPr lang="en-US" dirty="0" smtClean="0"/>
              <a:t>Summary (2 of 3)</a:t>
            </a:r>
          </a:p>
        </p:txBody>
      </p:sp>
      <p:sp>
        <p:nvSpPr>
          <p:cNvPr id="109571" name="Rectangle 3"/>
          <p:cNvSpPr>
            <a:spLocks noGrp="1" noChangeArrowheads="1"/>
          </p:cNvSpPr>
          <p:nvPr>
            <p:ph type="body" idx="1"/>
          </p:nvPr>
        </p:nvSpPr>
        <p:spPr>
          <a:xfrm>
            <a:off x="247650" y="1219200"/>
            <a:ext cx="9328150" cy="4868863"/>
          </a:xfrm>
        </p:spPr>
        <p:txBody>
          <a:bodyPr/>
          <a:lstStyle/>
          <a:p>
            <a:pPr eaLnBrk="1" hangingPunct="1"/>
            <a:r>
              <a:rPr lang="en-US" smtClean="0"/>
              <a:t>Scope of variables: The portion of the program where the variables can be accessed</a:t>
            </a:r>
          </a:p>
          <a:p>
            <a:pPr lvl="1" eaLnBrk="1" hangingPunct="1"/>
            <a:r>
              <a:rPr lang="en-US" smtClean="0"/>
              <a:t>Local variables: The variables that are declared inside a function</a:t>
            </a:r>
          </a:p>
          <a:p>
            <a:pPr lvl="1" eaLnBrk="1" hangingPunct="1"/>
            <a:r>
              <a:rPr lang="en-US" smtClean="0"/>
              <a:t>Global variables: The variables that are declared outside all the functions</a:t>
            </a:r>
          </a:p>
          <a:p>
            <a:pPr eaLnBrk="1" hangingPunct="1"/>
            <a:r>
              <a:rPr lang="en-US" smtClean="0"/>
              <a:t>Parameter passing techniques</a:t>
            </a:r>
          </a:p>
          <a:p>
            <a:pPr lvl="1" eaLnBrk="1" hangingPunct="1"/>
            <a:r>
              <a:rPr lang="en-US" smtClean="0"/>
              <a:t>Pass by value: The actual values are passed to the function</a:t>
            </a:r>
          </a:p>
          <a:p>
            <a:pPr lvl="1" eaLnBrk="1" hangingPunct="1"/>
            <a:r>
              <a:rPr lang="en-US" smtClean="0"/>
              <a:t>Pass by reference: The address of the variables are passed to the function</a:t>
            </a:r>
          </a:p>
          <a:p>
            <a:pPr eaLnBrk="1" hangingPunct="1"/>
            <a:r>
              <a:rPr lang="en-US" smtClean="0"/>
              <a:t>When arrays are passed as arguments to the function they are passed by reference</a:t>
            </a:r>
          </a:p>
          <a:p>
            <a:pPr eaLnBrk="1" hangingPunct="1"/>
            <a:r>
              <a:rPr lang="en-US" smtClean="0"/>
              <a:t>Recursive functions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247650" y="152400"/>
            <a:ext cx="9288463" cy="512763"/>
          </a:xfrm>
        </p:spPr>
        <p:txBody>
          <a:bodyPr/>
          <a:lstStyle/>
          <a:p>
            <a:pPr eaLnBrk="1" hangingPunct="1">
              <a:defRPr/>
            </a:pPr>
            <a:r>
              <a:rPr lang="en-US" smtClean="0"/>
              <a:t>Classification of Functions</a:t>
            </a:r>
          </a:p>
        </p:txBody>
      </p:sp>
      <p:sp>
        <p:nvSpPr>
          <p:cNvPr id="40963" name="Rectangle 3"/>
          <p:cNvSpPr>
            <a:spLocks noGrp="1" noChangeArrowheads="1"/>
          </p:cNvSpPr>
          <p:nvPr>
            <p:ph type="body" sz="half" idx="1"/>
          </p:nvPr>
        </p:nvSpPr>
        <p:spPr>
          <a:xfrm>
            <a:off x="304800" y="914400"/>
            <a:ext cx="5861050" cy="4868863"/>
          </a:xfrm>
        </p:spPr>
        <p:txBody>
          <a:bodyPr/>
          <a:lstStyle/>
          <a:p>
            <a:pPr eaLnBrk="1" hangingPunct="1">
              <a:buFont typeface="Wingdings" pitchFamily="2" charset="2"/>
              <a:buNone/>
            </a:pPr>
            <a:endParaRPr lang="en-US" sz="1800" smtClean="0"/>
          </a:p>
          <a:p>
            <a:pPr eaLnBrk="1" hangingPunct="1"/>
            <a:r>
              <a:rPr lang="en-US" smtClean="0"/>
              <a:t>Library  functions</a:t>
            </a:r>
          </a:p>
          <a:p>
            <a:pPr eaLnBrk="1" hangingPunct="1">
              <a:buFont typeface="Wingdings" pitchFamily="2" charset="2"/>
              <a:buNone/>
            </a:pPr>
            <a:r>
              <a:rPr lang="en-US" sz="1800" smtClean="0"/>
              <a:t>   - defined in the language</a:t>
            </a:r>
          </a:p>
          <a:p>
            <a:pPr eaLnBrk="1" hangingPunct="1">
              <a:buFont typeface="Wingdings" pitchFamily="2" charset="2"/>
              <a:buNone/>
            </a:pPr>
            <a:r>
              <a:rPr lang="en-US" sz="1800" smtClean="0"/>
              <a:t>    - provided along with the compiler</a:t>
            </a:r>
          </a:p>
          <a:p>
            <a:pPr eaLnBrk="1" hangingPunct="1">
              <a:buFont typeface="Wingdings" pitchFamily="2" charset="2"/>
              <a:buNone/>
            </a:pPr>
            <a:endParaRPr lang="en-US" sz="1800" smtClean="0"/>
          </a:p>
          <a:p>
            <a:pPr eaLnBrk="1" hangingPunct="1">
              <a:buFont typeface="Wingdings" pitchFamily="2" charset="2"/>
              <a:buNone/>
            </a:pPr>
            <a:r>
              <a:rPr lang="en-US" b="1" smtClean="0"/>
              <a:t>Example:</a:t>
            </a:r>
            <a:r>
              <a:rPr lang="en-US" smtClean="0">
                <a:latin typeface="Courier New" pitchFamily="49" charset="0"/>
              </a:rPr>
              <a:t>  </a:t>
            </a:r>
            <a:r>
              <a:rPr lang="en-US" sz="1800" smtClean="0"/>
              <a:t>printf(), scanf() etc.</a:t>
            </a:r>
          </a:p>
          <a:p>
            <a:pPr eaLnBrk="1" hangingPunct="1">
              <a:buFont typeface="Wingdings" pitchFamily="2" charset="2"/>
              <a:buNone/>
            </a:pPr>
            <a:endParaRPr lang="en-US" sz="1800" smtClean="0"/>
          </a:p>
          <a:p>
            <a:pPr eaLnBrk="1" hangingPunct="1">
              <a:buFont typeface="Wingdings" pitchFamily="2" charset="2"/>
              <a:buNone/>
            </a:pPr>
            <a:endParaRPr lang="en-US" sz="1800" smtClean="0"/>
          </a:p>
          <a:p>
            <a:pPr eaLnBrk="1" hangingPunct="1"/>
            <a:r>
              <a:rPr lang="en-US" smtClean="0"/>
              <a:t>User Defined functions</a:t>
            </a:r>
          </a:p>
          <a:p>
            <a:pPr eaLnBrk="1" hangingPunct="1">
              <a:buFont typeface="Wingdings" pitchFamily="2" charset="2"/>
              <a:buNone/>
            </a:pPr>
            <a:r>
              <a:rPr lang="en-US" smtClean="0"/>
              <a:t> - </a:t>
            </a:r>
            <a:r>
              <a:rPr lang="en-US" sz="1800" smtClean="0"/>
              <a:t>written by the user</a:t>
            </a:r>
          </a:p>
          <a:p>
            <a:pPr eaLnBrk="1" hangingPunct="1">
              <a:buFont typeface="Wingdings" pitchFamily="2" charset="2"/>
              <a:buNone/>
            </a:pPr>
            <a:endParaRPr lang="en-US" smtClean="0"/>
          </a:p>
          <a:p>
            <a:pPr eaLnBrk="1" hangingPunct="1">
              <a:buFont typeface="Wingdings" pitchFamily="2" charset="2"/>
              <a:buNone/>
            </a:pPr>
            <a:r>
              <a:rPr lang="en-US" b="1" smtClean="0"/>
              <a:t>Example:</a:t>
            </a:r>
            <a:r>
              <a:rPr lang="en-US" smtClean="0"/>
              <a:t> </a:t>
            </a:r>
            <a:r>
              <a:rPr lang="en-US" smtClean="0">
                <a:latin typeface="Courier New" pitchFamily="49" charset="0"/>
              </a:rPr>
              <a:t> </a:t>
            </a:r>
            <a:r>
              <a:rPr lang="en-US" sz="1800" smtClean="0"/>
              <a:t>main() or any other</a:t>
            </a:r>
          </a:p>
          <a:p>
            <a:pPr eaLnBrk="1" hangingPunct="1">
              <a:buFont typeface="Wingdings" pitchFamily="2" charset="2"/>
              <a:buNone/>
            </a:pPr>
            <a:r>
              <a:rPr lang="en-US" sz="1800" smtClean="0"/>
              <a:t>	                   user-defined function</a:t>
            </a:r>
          </a:p>
        </p:txBody>
      </p:sp>
      <p:pic>
        <p:nvPicPr>
          <p:cNvPr id="40964" name="Picture 4" descr="MCED00274_0000[1]"/>
          <p:cNvPicPr>
            <a:picLocks noGrp="1" noChangeAspect="1" noChangeArrowheads="1"/>
          </p:cNvPicPr>
          <p:nvPr>
            <p:ph sz="quarter" idx="2"/>
          </p:nvPr>
        </p:nvPicPr>
        <p:blipFill>
          <a:blip r:embed="rId3"/>
          <a:srcRect/>
          <a:stretch>
            <a:fillRect/>
          </a:stretch>
        </p:blipFill>
        <p:spPr>
          <a:xfrm>
            <a:off x="7150100" y="4070350"/>
            <a:ext cx="1905000" cy="1828800"/>
          </a:xfrm>
          <a:noFill/>
        </p:spPr>
      </p:pic>
      <p:sp>
        <p:nvSpPr>
          <p:cNvPr id="40965" name="Picture 5" descr="MCPE06047_0000[1]"/>
          <p:cNvSpPr>
            <a:spLocks noChangeAspect="1" noChangeArrowheads="1"/>
          </p:cNvSpPr>
          <p:nvPr/>
        </p:nvSpPr>
        <p:spPr bwMode="auto">
          <a:xfrm>
            <a:off x="6769100" y="1447800"/>
            <a:ext cx="2146300" cy="1885950"/>
          </a:xfrm>
          <a:prstGeom prst="rect">
            <a:avLst/>
          </a:prstGeom>
          <a:noFill/>
          <a:ln w="9525">
            <a:no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idx="4294967295"/>
          </p:nvPr>
        </p:nvSpPr>
        <p:spPr>
          <a:xfrm>
            <a:off x="247650" y="76200"/>
            <a:ext cx="9288463" cy="512763"/>
          </a:xfrm>
        </p:spPr>
        <p:txBody>
          <a:bodyPr/>
          <a:lstStyle/>
          <a:p>
            <a:pPr eaLnBrk="1" hangingPunct="1">
              <a:defRPr/>
            </a:pPr>
            <a:r>
              <a:rPr lang="en-US" dirty="0" smtClean="0"/>
              <a:t>Summary (3 of 3)</a:t>
            </a:r>
          </a:p>
        </p:txBody>
      </p:sp>
      <p:sp>
        <p:nvSpPr>
          <p:cNvPr id="58371" name="Rectangle 3"/>
          <p:cNvSpPr>
            <a:spLocks noGrp="1" noChangeArrowheads="1"/>
          </p:cNvSpPr>
          <p:nvPr>
            <p:ph type="body" idx="4294967295"/>
          </p:nvPr>
        </p:nvSpPr>
        <p:spPr>
          <a:xfrm>
            <a:off x="330200" y="1143000"/>
            <a:ext cx="9245600" cy="5257800"/>
          </a:xfrm>
        </p:spPr>
        <p:txBody>
          <a:bodyPr/>
          <a:lstStyle/>
          <a:p>
            <a:pPr eaLnBrk="1" hangingPunct="1"/>
            <a:r>
              <a:rPr lang="en-US" dirty="0" smtClean="0"/>
              <a:t>A structure  is a set of primitive data types which are related to business and are grouped together to form a new data type</a:t>
            </a:r>
          </a:p>
          <a:p>
            <a:pPr eaLnBrk="1" hangingPunct="1">
              <a:buFont typeface="Wingdings" pitchFamily="2" charset="2"/>
              <a:buNone/>
            </a:pPr>
            <a:endParaRPr lang="en-US" dirty="0" smtClean="0"/>
          </a:p>
          <a:p>
            <a:pPr eaLnBrk="1" hangingPunct="1"/>
            <a:r>
              <a:rPr lang="en-US" dirty="0" smtClean="0"/>
              <a:t>The structure members are accessed using the dot operator</a:t>
            </a:r>
          </a:p>
          <a:p>
            <a:pPr eaLnBrk="1" hangingPunct="1">
              <a:buFont typeface="Wingdings" pitchFamily="2" charset="2"/>
              <a:buNone/>
            </a:pPr>
            <a:endParaRPr lang="en-US" dirty="0" smtClean="0"/>
          </a:p>
          <a:p>
            <a:pPr eaLnBrk="1" hangingPunct="1"/>
            <a:r>
              <a:rPr lang="en-US" dirty="0" smtClean="0"/>
              <a:t>User defined data types can be created using </a:t>
            </a:r>
            <a:r>
              <a:rPr lang="en-US" dirty="0" err="1" smtClean="0"/>
              <a:t>typedef</a:t>
            </a:r>
            <a:endParaRPr lang="en-US" dirty="0" smtClean="0"/>
          </a:p>
          <a:p>
            <a:pPr eaLnBrk="1" hangingPunct="1">
              <a:buFont typeface="Wingdings" pitchFamily="2" charset="2"/>
              <a:buNone/>
            </a:pPr>
            <a:endParaRPr lang="en-US" dirty="0" smtClean="0"/>
          </a:p>
          <a:p>
            <a:pPr eaLnBrk="1" hangingPunct="1"/>
            <a:r>
              <a:rPr lang="en-US" dirty="0" smtClean="0"/>
              <a:t>A structure can be embedded within another structure</a:t>
            </a:r>
          </a:p>
          <a:p>
            <a:pPr eaLnBrk="1" hangingPunct="1">
              <a:buFont typeface="Wingdings" pitchFamily="2" charset="2"/>
              <a:buNone/>
            </a:pPr>
            <a:endParaRPr lang="en-US" dirty="0" smtClean="0"/>
          </a:p>
          <a:p>
            <a:pPr eaLnBrk="1" hangingPunct="1"/>
            <a:r>
              <a:rPr lang="en-US" dirty="0" smtClean="0"/>
              <a:t>A pointer can point to a structure</a:t>
            </a:r>
          </a:p>
          <a:p>
            <a:pPr eaLnBrk="1" hangingPunct="1">
              <a:buFont typeface="Wingdings" pitchFamily="2" charset="2"/>
              <a:buNone/>
            </a:pPr>
            <a:endParaRPr lang="en-US" dirty="0" smtClean="0"/>
          </a:p>
          <a:p>
            <a:pPr eaLnBrk="1" hangingPunct="1"/>
            <a:r>
              <a:rPr lang="en-US" dirty="0" smtClean="0"/>
              <a:t>Operator -&gt; is used to access members of a structure using a structure pointer</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3505200" y="3594100"/>
            <a:ext cx="4184650"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a:solidFill>
                  <a:srgbClr val="777777"/>
                </a:solidFill>
              </a:rPr>
              <a:t>Thank You</a:t>
            </a:r>
          </a:p>
        </p:txBody>
      </p:sp>
      <p:sp>
        <p:nvSpPr>
          <p:cNvPr id="110595" name="Line 3"/>
          <p:cNvSpPr>
            <a:spLocks noChangeShapeType="1"/>
          </p:cNvSpPr>
          <p:nvPr/>
        </p:nvSpPr>
        <p:spPr bwMode="auto">
          <a:xfrm>
            <a:off x="3543300" y="4876800"/>
            <a:ext cx="5200650" cy="0"/>
          </a:xfrm>
          <a:prstGeom prst="line">
            <a:avLst/>
          </a:prstGeom>
          <a:noFill/>
          <a:ln w="9525">
            <a:solidFill>
              <a:srgbClr val="000000"/>
            </a:solidFill>
            <a:round/>
            <a:headEnd/>
            <a:tailEnd/>
          </a:ln>
        </p:spPr>
        <p:txBody>
          <a:bodyPr/>
          <a:lstStyle/>
          <a:p>
            <a:endParaRPr lang="en-US"/>
          </a:p>
        </p:txBody>
      </p:sp>
      <p:sp>
        <p:nvSpPr>
          <p:cNvPr id="110596" name="Rectangle 4"/>
          <p:cNvSpPr>
            <a:spLocks noChangeArrowheads="1"/>
          </p:cNvSpPr>
          <p:nvPr/>
        </p:nvSpPr>
        <p:spPr bwMode="auto">
          <a:xfrm>
            <a:off x="3543300" y="5029200"/>
            <a:ext cx="5200650" cy="1066800"/>
          </a:xfrm>
          <a:prstGeom prst="rect">
            <a:avLst/>
          </a:prstGeom>
          <a:noFill/>
          <a:ln w="9525">
            <a:noFill/>
            <a:miter lim="800000"/>
            <a:headEnd/>
            <a:tailEnd/>
          </a:ln>
        </p:spPr>
        <p:txBody>
          <a:bodyPr lIns="36000" tIns="36000" rIns="36000" bIns="36000"/>
          <a:lstStyle/>
          <a:p>
            <a:r>
              <a:rPr lang="en-GB" sz="800">
                <a:solidFill>
                  <a:srgbClr val="000000"/>
                </a:solidFill>
                <a:cs typeface="Arial" charset="0"/>
              </a:rPr>
              <a:t>“The contents of this document are proprietary and confidential to Infosys Technologies Ltd. and may not be disclosed in whole or in part at any time, to any third party without the prior written consent of </a:t>
            </a:r>
            <a:br>
              <a:rPr lang="en-GB" sz="800">
                <a:solidFill>
                  <a:srgbClr val="000000"/>
                </a:solidFill>
                <a:cs typeface="Arial" charset="0"/>
              </a:rPr>
            </a:br>
            <a:r>
              <a:rPr lang="en-GB" sz="800">
                <a:solidFill>
                  <a:srgbClr val="000000"/>
                </a:solidFill>
                <a:cs typeface="Arial" charset="0"/>
              </a:rPr>
              <a:t>Infosys Technologies Ltd.”</a:t>
            </a:r>
          </a:p>
          <a:p>
            <a:endParaRPr lang="en-US" sz="600">
              <a:solidFill>
                <a:srgbClr val="000000"/>
              </a:solidFill>
              <a:latin typeface="Times New Roman" pitchFamily="18" charset="0"/>
            </a:endParaRPr>
          </a:p>
          <a:p>
            <a:pPr eaLnBrk="0" hangingPunct="0"/>
            <a:r>
              <a:rPr lang="en-GB" sz="800">
                <a:solidFill>
                  <a:srgbClr val="000000"/>
                </a:solidFill>
                <a:cs typeface="Arial" charset="0"/>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5257</TotalTime>
  <Words>5471</Words>
  <Application>Microsoft Office PowerPoint</Application>
  <PresentationFormat>A4 Paper (210x297 mm)</PresentationFormat>
  <Paragraphs>1360</Paragraphs>
  <Slides>91</Slides>
  <Notes>56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93" baseType="lpstr">
      <vt:lpstr>Presentation</vt:lpstr>
      <vt:lpstr>Package</vt:lpstr>
      <vt:lpstr> Programming Practices – Day 4  Bridge Course</vt:lpstr>
      <vt:lpstr>General Guideline</vt:lpstr>
      <vt:lpstr>Confidential Information</vt:lpstr>
      <vt:lpstr>Recap of day 3</vt:lpstr>
      <vt:lpstr>Session Plan - Day 4</vt:lpstr>
      <vt:lpstr>Functions</vt:lpstr>
      <vt:lpstr>Functions</vt:lpstr>
      <vt:lpstr>Advantages of Functions</vt:lpstr>
      <vt:lpstr>Classification of Functions</vt:lpstr>
      <vt:lpstr>Passing values to functions and returning values</vt:lpstr>
      <vt:lpstr>Coding Standards for Writing Functions (1 of 2)</vt:lpstr>
      <vt:lpstr>Coding Standards for Writing Functions (2 of 2)</vt:lpstr>
      <vt:lpstr>Elements of a Function </vt:lpstr>
      <vt:lpstr>Declaring Function Prototypes (1 of 2)</vt:lpstr>
      <vt:lpstr>Declaring Function Prototypes (2 of 2)</vt:lpstr>
      <vt:lpstr>Writing User-Defined Functions</vt:lpstr>
      <vt:lpstr>Writing User-Defined Functions (1 of 3)</vt:lpstr>
      <vt:lpstr>Writing User-Defined Functions (2 of 3)</vt:lpstr>
      <vt:lpstr>Writing User-Defined Functions (3 of 3)</vt:lpstr>
      <vt:lpstr>Returning values</vt:lpstr>
      <vt:lpstr>Calling User-Defined Functions (1 of 2)</vt:lpstr>
      <vt:lpstr>Calling User-Defined Functions (2 of 2)</vt:lpstr>
      <vt:lpstr>Function Terminologies</vt:lpstr>
      <vt:lpstr>Formal and Actual Parameters</vt:lpstr>
      <vt:lpstr>Functions – Example (1 of 2)</vt:lpstr>
      <vt:lpstr>Functions – Example (2 of 2)</vt:lpstr>
      <vt:lpstr>Function Calls and Stack (1 of 5)</vt:lpstr>
      <vt:lpstr>Slide 28</vt:lpstr>
      <vt:lpstr>Slide 29</vt:lpstr>
      <vt:lpstr>Function calls and Stack (4 of 5)</vt:lpstr>
      <vt:lpstr>Function calls and Stack (5 of 5)</vt:lpstr>
      <vt:lpstr>Writing User Defined Functions – Best Practices </vt:lpstr>
      <vt:lpstr>Can you answer this? </vt:lpstr>
      <vt:lpstr>Scope of Variables</vt:lpstr>
      <vt:lpstr>Scope of Variables</vt:lpstr>
      <vt:lpstr>Local Variables (1 of 2)</vt:lpstr>
      <vt:lpstr>Local Variables (2 of 2)</vt:lpstr>
      <vt:lpstr>Global Variables (1 of 2)</vt:lpstr>
      <vt:lpstr>Global Variables (2 of 2)</vt:lpstr>
      <vt:lpstr>Difference between Local and Global Variables</vt:lpstr>
      <vt:lpstr>Disadvantages of Global Variables</vt:lpstr>
      <vt:lpstr>What is the output of the following code snippet?</vt:lpstr>
      <vt:lpstr>Program stack and heap</vt:lpstr>
      <vt:lpstr>Parameter Passing Techniques</vt:lpstr>
      <vt:lpstr>Parameter Passing Techniques</vt:lpstr>
      <vt:lpstr>Pass by Value (1 of 4)</vt:lpstr>
      <vt:lpstr>Pass by Value (2 of 4)</vt:lpstr>
      <vt:lpstr>Pass by Value (3 of 4)</vt:lpstr>
      <vt:lpstr>Pass by Value (4 of 4)</vt:lpstr>
      <vt:lpstr>Pass by Reference (1 of 5)</vt:lpstr>
      <vt:lpstr>Pass By Reference (2 of 5)</vt:lpstr>
      <vt:lpstr>Pass By Reference (3 of 5)</vt:lpstr>
      <vt:lpstr>Pass by Reference (4 of 5)</vt:lpstr>
      <vt:lpstr>Pass By Reference (5 of 5)</vt:lpstr>
      <vt:lpstr>Difference between pass by value and  pass by reference</vt:lpstr>
      <vt:lpstr>Passing array elements to a function – Pass by value</vt:lpstr>
      <vt:lpstr>Passing arrays to a function-Pass by  reference (1 of 2)</vt:lpstr>
      <vt:lpstr>Passing arrays to a function-Pass by  reference (2 of 2)</vt:lpstr>
      <vt:lpstr>Recursive Functions</vt:lpstr>
      <vt:lpstr>Recursive Functions (1 of 7)</vt:lpstr>
      <vt:lpstr>Recursive Functions (2 of 7)</vt:lpstr>
      <vt:lpstr>Recursive Functions (3 of 7)</vt:lpstr>
      <vt:lpstr>Recursive Functions (4 of 7)</vt:lpstr>
      <vt:lpstr>Recursive Functions (5 of 7)</vt:lpstr>
      <vt:lpstr>Recursive Functions (6 of 7)</vt:lpstr>
      <vt:lpstr>Recursive Functions (7 of 7)</vt:lpstr>
      <vt:lpstr>Structures</vt:lpstr>
      <vt:lpstr>Structures (1 of 2)</vt:lpstr>
      <vt:lpstr>Structures (2 of 2)</vt:lpstr>
      <vt:lpstr>Declaring a Structure (1 of 4)</vt:lpstr>
      <vt:lpstr>Declaring a Structure (2 of 4)</vt:lpstr>
      <vt:lpstr>Declaring a Structure (3 of 4)</vt:lpstr>
      <vt:lpstr>Declaring a Structure (4 of 4)</vt:lpstr>
      <vt:lpstr>Accessing Member Variables of a Structure (1 of 3)</vt:lpstr>
      <vt:lpstr>Slide 75</vt:lpstr>
      <vt:lpstr>Slide 76</vt:lpstr>
      <vt:lpstr>typedef Keyword (1 of 2)</vt:lpstr>
      <vt:lpstr>typedef Keyword (2 of 2)</vt:lpstr>
      <vt:lpstr>Structure within a Structure (1 of 3)</vt:lpstr>
      <vt:lpstr>Structure within a Structure (2 of 3)</vt:lpstr>
      <vt:lpstr>Structure within a Structure (3 of 3)</vt:lpstr>
      <vt:lpstr>Pointer to a Structure</vt:lpstr>
      <vt:lpstr>Accessing Member Variables using a Pointer</vt:lpstr>
      <vt:lpstr>Reading Structure Members using scanf </vt:lpstr>
      <vt:lpstr>Passing Structures to Functions – Pass  by Value</vt:lpstr>
      <vt:lpstr>Passing Structures to Functions – Pass by  Reference </vt:lpstr>
      <vt:lpstr>Here is a crossword for you….</vt:lpstr>
      <vt:lpstr>Summary (1 of 3)</vt:lpstr>
      <vt:lpstr>Summary (2 of 3)</vt:lpstr>
      <vt:lpstr>Summary (3 of 3)</vt:lpstr>
      <vt:lpstr>Slide 91</vt:lpstr>
    </vt:vector>
  </TitlesOfParts>
  <Company>Infosys Technologies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Programming Day 1</dc:title>
  <dc:creator>VijayKumar Dani</dc:creator>
  <cp:lastModifiedBy>vijaykumar_dani</cp:lastModifiedBy>
  <cp:revision>375</cp:revision>
  <dcterms:created xsi:type="dcterms:W3CDTF">2005-06-28T12:25:30Z</dcterms:created>
  <dcterms:modified xsi:type="dcterms:W3CDTF">2010-07-15T09:16:50Z</dcterms:modified>
</cp:coreProperties>
</file>