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8"/>
  </p:notesMasterIdLst>
  <p:sldIdLst>
    <p:sldId id="256" r:id="rId2"/>
    <p:sldId id="257" r:id="rId3"/>
    <p:sldId id="293" r:id="rId4"/>
    <p:sldId id="345" r:id="rId5"/>
    <p:sldId id="346" r:id="rId6"/>
    <p:sldId id="347" r:id="rId7"/>
    <p:sldId id="348" r:id="rId8"/>
    <p:sldId id="349" r:id="rId9"/>
    <p:sldId id="350" r:id="rId10"/>
    <p:sldId id="351" r:id="rId11"/>
    <p:sldId id="352" r:id="rId12"/>
    <p:sldId id="330" r:id="rId13"/>
    <p:sldId id="331"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15" r:id="rId27"/>
    <p:sldId id="314" r:id="rId28"/>
    <p:sldId id="258" r:id="rId29"/>
    <p:sldId id="302" r:id="rId30"/>
    <p:sldId id="340" r:id="rId31"/>
    <p:sldId id="341" r:id="rId32"/>
    <p:sldId id="342" r:id="rId33"/>
    <p:sldId id="343" r:id="rId34"/>
    <p:sldId id="332" r:id="rId35"/>
    <p:sldId id="335" r:id="rId36"/>
    <p:sldId id="336" r:id="rId37"/>
  </p:sldIdLst>
  <p:sldSz cx="9144000" cy="6858000" type="screen4x3"/>
  <p:notesSz cx="6646863" cy="97774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FF66"/>
  </p:clrMru>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881312" cy="488949"/>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765550" y="0"/>
            <a:ext cx="2881312" cy="488949"/>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881062" y="733425"/>
            <a:ext cx="4886325" cy="3665536"/>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887412" y="4643437"/>
            <a:ext cx="4872037" cy="44005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288461"/>
            <a:ext cx="2881312" cy="488949"/>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765550" y="9288461"/>
            <a:ext cx="2881312" cy="488949"/>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이 TP에서는 자바의 생성 배경과 그 동안 자바가 어떻게 발전해 왔는지에 대해 설명한다.</a:t>
            </a:r>
          </a:p>
        </p:txBody>
      </p:sp>
      <p:sp>
        <p:nvSpPr>
          <p:cNvPr id="49" name="Shape 49"/>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BB75C-F695-470C-A510-C2C2550457B2}" type="slidenum">
              <a:rPr lang="ar-SA"/>
              <a:pPr/>
              <a:t>33</a:t>
            </a:fld>
            <a:endParaRPr lang="en-US"/>
          </a:p>
        </p:txBody>
      </p:sp>
      <p:sp>
        <p:nvSpPr>
          <p:cNvPr id="68610" name="Rectangle 2"/>
          <p:cNvSpPr>
            <a:spLocks noGrp="1" noRot="1" noChangeAspect="1" noChangeArrowheads="1" noTextEdit="1"/>
          </p:cNvSpPr>
          <p:nvPr>
            <p:ph type="sldImg"/>
          </p:nvPr>
        </p:nvSpPr>
        <p:spPr>
          <a:xfrm>
            <a:off x="881063" y="733425"/>
            <a:ext cx="4886325" cy="3665538"/>
          </a:xfrm>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879475" y="733425"/>
            <a:ext cx="4887913" cy="3667125"/>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xfrm>
            <a:off x="886249" y="4644271"/>
            <a:ext cx="4874366" cy="4399836"/>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879475" y="733425"/>
            <a:ext cx="4887913" cy="3667125"/>
          </a:xfrm>
          <a:prstGeom prst="rect">
            <a:avLst/>
          </a:prstGeom>
          <a:noFill/>
          <a:ln>
            <a:solidFill>
              <a:srgbClr val="000000"/>
            </a:solidFill>
            <a:miter lim="800000"/>
            <a:headEnd/>
            <a:tailEnd/>
          </a:ln>
        </p:spPr>
      </p:sp>
      <p:sp>
        <p:nvSpPr>
          <p:cNvPr id="219139" name="Rectangle 3"/>
          <p:cNvSpPr>
            <a:spLocks noGrp="1" noChangeArrowheads="1"/>
          </p:cNvSpPr>
          <p:nvPr>
            <p:ph type="body" idx="1"/>
          </p:nvPr>
        </p:nvSpPr>
        <p:spPr bwMode="auto">
          <a:xfrm>
            <a:off x="886249" y="4644271"/>
            <a:ext cx="4874366" cy="4399836"/>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2" name="Shape 252"/>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자바는 다중상속을 지원하지 않는다.</a:t>
            </a:r>
          </a:p>
          <a:p>
            <a:pPr marL="0" marR="0" lvl="0" indent="0" algn="l" rtl="0">
              <a:buClr>
                <a:srgbClr val="000000"/>
              </a:buClr>
              <a:buSzPct val="25000"/>
              <a:buFont typeface="Arial"/>
              <a:buNone/>
            </a:pPr>
            <a:r>
              <a:rPr lang="en" sz="1800" b="0" i="0" u="none" strike="noStrike" cap="none" baseline="0"/>
              <a:t>C의 structure나 union, pointer등을 지원하지 않는다.</a:t>
            </a:r>
          </a:p>
          <a:p>
            <a:pPr marL="0" marR="0" lvl="0" indent="0" algn="l" rtl="0">
              <a:buClr>
                <a:srgbClr val="000000"/>
              </a:buClr>
              <a:buSzPct val="25000"/>
              <a:buFont typeface="Arial"/>
              <a:buNone/>
            </a:pPr>
            <a:r>
              <a:rPr lang="en" sz="1800" b="0" i="0" u="none" strike="noStrike" cap="none" baseline="0"/>
              <a:t>Command line argument를 args하나로만 받는다.(argc에 해당하는 것은 args.length로 알아낼 수 있음)</a:t>
            </a:r>
          </a:p>
          <a:p>
            <a:pPr marL="0" marR="0" lvl="0" indent="0" algn="l" rtl="0">
              <a:buClr>
                <a:srgbClr val="000000"/>
              </a:buClr>
              <a:buSzPct val="25000"/>
              <a:buFont typeface="Arial"/>
              <a:buNone/>
            </a:pPr>
            <a:r>
              <a:rPr lang="en" sz="1800" b="0" i="0" u="none" strike="noStrike" cap="none" baseline="0"/>
              <a:t>String class를 language primitive로 제공해 준다.</a:t>
            </a:r>
          </a:p>
          <a:p>
            <a:pPr marL="0" marR="0" lvl="0" indent="0" algn="l" rtl="0">
              <a:buClr>
                <a:srgbClr val="000000"/>
              </a:buClr>
              <a:buSzPct val="25000"/>
              <a:buFont typeface="Arial"/>
              <a:buNone/>
            </a:pPr>
            <a:r>
              <a:rPr lang="en" sz="1800" b="0" i="0" u="none" strike="noStrike" cap="none" baseline="0"/>
              <a:t>Catch되지 않은 exception들도 finally구문을 통해 finalize가 가능한 Exception handling을 사용</a:t>
            </a:r>
          </a:p>
          <a:p>
            <a:pPr marL="0" marR="0" lvl="0" indent="0" algn="l" rtl="0">
              <a:buClr>
                <a:srgbClr val="000000"/>
              </a:buClr>
              <a:buSzPct val="25000"/>
              <a:buFont typeface="Arial"/>
              <a:buNone/>
            </a:pPr>
            <a:r>
              <a:rPr lang="en" sz="1800" b="0" i="0" u="none" strike="noStrike" cap="none" baseline="0"/>
              <a:t>Garbage collection을 지원하므로 프로그래머가 쉽고 안정된 메모리 사용을 할 수 있게 해 준다.</a:t>
            </a:r>
          </a:p>
          <a:p>
            <a:pPr marL="0" marR="0" lvl="0" indent="0" algn="l" rtl="0">
              <a:buClr>
                <a:srgbClr val="000000"/>
              </a:buClr>
              <a:buSzPct val="25000"/>
              <a:buFont typeface="Arial"/>
              <a:buNone/>
            </a:pPr>
            <a:r>
              <a:rPr lang="en" sz="1800" b="0" i="0" u="none" strike="noStrike" cap="none" baseline="0"/>
              <a:t>Operator overloading을 지원하지 않는다.</a:t>
            </a:r>
          </a:p>
        </p:txBody>
      </p:sp>
      <p:sp>
        <p:nvSpPr>
          <p:cNvPr id="253" name="Shape 253"/>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 name="Shape 62"/>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자바는 Sun에서 수행된 Green Project 도중 만들어졌다. 자바의 원래 이름은 Oak였다. James Gosling과 Patrick Naughton은 computing의 “next wave”는 digital로 제어되는 가전과 컴퓨터라고 생각해 이에 알맞은 시스템으로 만들어진 것이다.</a:t>
            </a:r>
          </a:p>
          <a:p>
            <a:pPr marL="0" marR="0" lvl="0" indent="0" algn="l" rtl="0">
              <a:buSzPct val="25000"/>
              <a:buFont typeface="Arial"/>
              <a:buNone/>
            </a:pPr>
            <a:r>
              <a:rPr lang="en" sz="1800" b="0" i="0" u="none" strike="noStrike" cap="none" baseline="0"/>
              <a:t>자바개발의 목적은 연구를 위한 것이 아니라 Product를 만들어 내기 위한 것이었다. 그래서 Star 7(*7)이라는 시스템을 만들어 냈는데 이 시스템은 작은 embedded OS를 가지는 SPARC기반 Hardware이다. (Star 7은 5’’ color LCD를 가지고 touch screen을 input device로 사용하며 무선 네트워킹이 가능한 PDA이다.)</a:t>
            </a:r>
          </a:p>
          <a:p>
            <a:endParaRPr/>
          </a:p>
          <a:p>
            <a:pPr marL="0" marR="0" lvl="0" indent="0" algn="l" rtl="0">
              <a:buSzPct val="25000"/>
              <a:buFont typeface="Arial"/>
              <a:buNone/>
            </a:pPr>
            <a:r>
              <a:rPr lang="en" sz="1800" b="0" i="0" u="none" strike="noStrike" cap="none" baseline="0"/>
              <a:t>http://java.sun.com/people/jag/green</a:t>
            </a:r>
          </a:p>
        </p:txBody>
      </p:sp>
      <p:sp>
        <p:nvSpPr>
          <p:cNvPr id="63" name="Shape 63"/>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B8996-FA79-4659-AFCB-7AA45A92F10F}" type="slidenum">
              <a:rPr lang="en-US"/>
              <a:pPr/>
              <a:t>29</a:t>
            </a:fld>
            <a:endParaRPr lang="en-US"/>
          </a:p>
        </p:txBody>
      </p:sp>
      <p:sp>
        <p:nvSpPr>
          <p:cNvPr id="9218" name="Rectangle 2"/>
          <p:cNvSpPr>
            <a:spLocks noGrp="1" noRot="1" noChangeAspect="1" noChangeArrowheads="1" noTextEdit="1"/>
          </p:cNvSpPr>
          <p:nvPr>
            <p:ph type="sldImg"/>
          </p:nvPr>
        </p:nvSpPr>
        <p:spPr>
          <a:xfrm>
            <a:off x="881063" y="733425"/>
            <a:ext cx="4886325" cy="3665538"/>
          </a:xfrm>
          <a:ln/>
        </p:spPr>
      </p:sp>
      <p:sp>
        <p:nvSpPr>
          <p:cNvPr id="9219" name="Rectangle 3"/>
          <p:cNvSpPr>
            <a:spLocks noGrp="1" noChangeArrowheads="1"/>
          </p:cNvSpPr>
          <p:nvPr>
            <p:ph type="body" idx="1"/>
          </p:nvPr>
        </p:nvSpPr>
        <p:spPr>
          <a:xfrm>
            <a:off x="664687" y="4399836"/>
            <a:ext cx="5317490" cy="4970185"/>
          </a:xfrm>
        </p:spPr>
        <p:txBody>
          <a:bodyPr/>
          <a:lstStyle/>
          <a:p>
            <a:endParaRPr lang="en-US"/>
          </a:p>
          <a:p>
            <a:r>
              <a:rPr lang="en-US"/>
              <a:t>The Java platform is formed from two components:  the Java Application Programming Interface (Java API) and the Java Virtual Machine (JVM).  The Java API is a set of libraries that you can use to accomplish tasks like creating graphical user interfaces (GUIs), performing file input/output (I/O), or establishing network communication.  The JVM is in charge of executing your code in a specific environment.</a:t>
            </a:r>
          </a:p>
          <a:p>
            <a:endParaRPr lang="en-US"/>
          </a:p>
          <a:p>
            <a:r>
              <a:rPr lang="en-US"/>
              <a:t>A </a:t>
            </a:r>
            <a:r>
              <a:rPr lang="en-US" b="1"/>
              <a:t>Java Development Kit (JDK)</a:t>
            </a:r>
            <a:r>
              <a:rPr lang="en-US"/>
              <a:t> is a program development environment for writing Java applications. It consists of a runtime environment that "sits on top" of the operating system layer as well as the tools and programming that developers need to compile, debug, and run applications written in the Java language.</a:t>
            </a:r>
          </a:p>
          <a:p>
            <a:endParaRPr lang="en-US"/>
          </a:p>
          <a:p>
            <a:r>
              <a:rPr lang="en-US"/>
              <a:t>The </a:t>
            </a:r>
            <a:r>
              <a:rPr lang="en-US" b="1"/>
              <a:t>Java Runtime Environment (JRE)</a:t>
            </a:r>
            <a:r>
              <a:rPr lang="en-US"/>
              <a:t>, also known as Java Runtime, is part of the Java Development Kit (JDK), a set of programming tools for developing Java applications. The Java Runtime Environment provides the minimum requirements for executing a Java application; it consists of the Java Virtual Machine (JVM), core classes, and supporting files. </a:t>
            </a:r>
            <a:br>
              <a:rPr lang="en-US"/>
            </a:b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E5439-BF2C-4C36-A0A5-DDDCFA1B505C}" type="slidenum">
              <a:rPr lang="ar-SA"/>
              <a:pPr/>
              <a:t>30</a:t>
            </a:fld>
            <a:endParaRPr lang="en-US"/>
          </a:p>
        </p:txBody>
      </p:sp>
      <p:sp>
        <p:nvSpPr>
          <p:cNvPr id="65538" name="Rectangle 2"/>
          <p:cNvSpPr>
            <a:spLocks noGrp="1" noRot="1" noChangeAspect="1" noChangeArrowheads="1" noTextEdit="1"/>
          </p:cNvSpPr>
          <p:nvPr>
            <p:ph type="sldImg"/>
          </p:nvPr>
        </p:nvSpPr>
        <p:spPr>
          <a:xfrm>
            <a:off x="881063" y="733425"/>
            <a:ext cx="4886325" cy="3665538"/>
          </a:xfrm>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AD2EB-80E3-406F-8F2F-26B01BE3164C}" type="slidenum">
              <a:rPr lang="ar-SA"/>
              <a:pPr/>
              <a:t>31</a:t>
            </a:fld>
            <a:endParaRPr lang="en-US"/>
          </a:p>
        </p:txBody>
      </p:sp>
      <p:sp>
        <p:nvSpPr>
          <p:cNvPr id="66562" name="Rectangle 2"/>
          <p:cNvSpPr>
            <a:spLocks noGrp="1" noRot="1" noChangeAspect="1" noChangeArrowheads="1" noTextEdit="1"/>
          </p:cNvSpPr>
          <p:nvPr>
            <p:ph type="sldImg"/>
          </p:nvPr>
        </p:nvSpPr>
        <p:spPr>
          <a:xfrm>
            <a:off x="881063" y="733425"/>
            <a:ext cx="4886325" cy="3665538"/>
          </a:xfrm>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A6F16-147A-4AB9-941F-2996398CD128}" type="slidenum">
              <a:rPr lang="ar-SA"/>
              <a:pPr/>
              <a:t>32</a:t>
            </a:fld>
            <a:endParaRPr lang="en-US"/>
          </a:p>
        </p:txBody>
      </p:sp>
      <p:sp>
        <p:nvSpPr>
          <p:cNvPr id="67586" name="Rectangle 2"/>
          <p:cNvSpPr>
            <a:spLocks noGrp="1" noRot="1" noChangeAspect="1" noChangeArrowheads="1" noTextEdit="1"/>
          </p:cNvSpPr>
          <p:nvPr>
            <p:ph type="sldImg"/>
          </p:nvPr>
        </p:nvSpPr>
        <p:spPr>
          <a:xfrm>
            <a:off x="881063" y="733425"/>
            <a:ext cx="4886325" cy="3665538"/>
          </a:xfrm>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2"/>
            </a:gs>
            <a:gs pos="50000">
              <a:schemeClr val="lt1"/>
            </a:gs>
            <a:gs pos="50000">
              <a:schemeClr val="lt1"/>
            </a:gs>
            <a:gs pos="100000">
              <a:schemeClr val="lt2"/>
            </a:gs>
          </a:gsLst>
          <a:lin ang="10800000" scaled="0"/>
        </a:gradFill>
        <a:effectLst/>
      </p:bgPr>
    </p:bg>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2286000"/>
            <a:ext cx="7772400" cy="11430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25" name="Shape 2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title" idx="2"/>
          </p:nvPr>
        </p:nvSpPr>
        <p:spPr>
          <a:xfrm>
            <a:off x="685800" y="609600"/>
            <a:ext cx="77724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8" name="Shape 28"/>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9" name="Shape 29"/>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0" name="Shape 30"/>
          <p:cNvSpPr txBox="1">
            <a:spLocks noGrp="1"/>
          </p:cNvSpPr>
          <p:nvPr>
            <p:ph type="body" idx="3"/>
          </p:nvPr>
        </p:nvSpPr>
        <p:spPr>
          <a:xfrm>
            <a:off x="685800" y="1981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bg>
      <p:bgPr>
        <a:gradFill>
          <a:gsLst>
            <a:gs pos="0">
              <a:schemeClr val="lt2"/>
            </a:gs>
            <a:gs pos="50000">
              <a:schemeClr val="lt1"/>
            </a:gs>
            <a:gs pos="50000">
              <a:schemeClr val="lt1"/>
            </a:gs>
            <a:gs pos="100000">
              <a:schemeClr val="lt2"/>
            </a:gs>
          </a:gsLst>
          <a:lin ang="10800000" scaled="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7AB0503-4E0C-42D7-842F-D72E5512277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16D92128-60AF-43C1-8370-ED2C695F1C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8"/>
        <p:cNvGrpSpPr/>
        <p:nvPr/>
      </p:nvGrpSpPr>
      <p:grpSpPr>
        <a:xfrm>
          <a:off x="0" y="0"/>
          <a:ext cx="0" cy="0"/>
          <a:chOff x="0" y="0"/>
          <a:chExt cx="0" cy="0"/>
        </a:xfrm>
      </p:grpSpPr>
      <p:grpSp>
        <p:nvGrpSpPr>
          <p:cNvPr id="9" name="Shape 9"/>
          <p:cNvGrpSpPr/>
          <p:nvPr/>
        </p:nvGrpSpPr>
        <p:grpSpPr>
          <a:xfrm>
            <a:off x="0" y="0"/>
            <a:ext cx="9144000" cy="6918325"/>
            <a:chOff x="0" y="0"/>
            <a:chExt cx="9144000" cy="6918325"/>
          </a:xfrm>
        </p:grpSpPr>
        <p:sp>
          <p:nvSpPr>
            <p:cNvPr id="10" name="Shape 10"/>
            <p:cNvSpPr/>
            <p:nvPr/>
          </p:nvSpPr>
          <p:spPr>
            <a:xfrm>
              <a:off x="8783636" y="444500"/>
              <a:ext cx="360362" cy="3152775"/>
            </a:xfrm>
            <a:prstGeom prst="rect">
              <a:avLst/>
            </a:prstGeom>
            <a:gradFill>
              <a:gsLst>
                <a:gs pos="0">
                  <a:schemeClr val="lt2"/>
                </a:gs>
                <a:gs pos="50000">
                  <a:schemeClr val="hlink"/>
                </a:gs>
                <a:gs pos="50000">
                  <a:schemeClr val="hlink"/>
                </a:gs>
                <a:gs pos="100000">
                  <a:schemeClr val="lt2"/>
                </a:gs>
              </a:gsLst>
              <a:lin ang="10800000" scaled="0"/>
            </a:gradFill>
            <a:ln>
              <a:noFill/>
            </a:ln>
          </p:spPr>
          <p:txBody>
            <a:bodyPr lIns="91425" tIns="45700" rIns="91425" bIns="45700" anchor="ctr" anchorCtr="0">
              <a:spAutoFit/>
            </a:bodyPr>
            <a:lstStyle/>
            <a:p>
              <a:endParaRPr/>
            </a:p>
          </p:txBody>
        </p:sp>
        <p:sp>
          <p:nvSpPr>
            <p:cNvPr id="11" name="Shape 11"/>
            <p:cNvSpPr/>
            <p:nvPr/>
          </p:nvSpPr>
          <p:spPr>
            <a:xfrm>
              <a:off x="0" y="0"/>
              <a:ext cx="9144000" cy="2133599"/>
            </a:xfrm>
            <a:custGeom>
              <a:avLst/>
              <a:gdLst/>
              <a:ahLst/>
              <a:cxnLst/>
              <a:rect l="0" t="0" r="0" b="0"/>
              <a:pathLst>
                <a:path w="5760" h="1104" extrusionOk="0">
                  <a:moveTo>
                    <a:pt x="0" y="0"/>
                  </a:moveTo>
                  <a:lnTo>
                    <a:pt x="5760" y="0"/>
                  </a:lnTo>
                  <a:lnTo>
                    <a:pt x="5760" y="720"/>
                  </a:lnTo>
                  <a:cubicBezTo>
                    <a:pt x="5400" y="824"/>
                    <a:pt x="4560" y="577"/>
                    <a:pt x="3600" y="624"/>
                  </a:cubicBezTo>
                  <a:cubicBezTo>
                    <a:pt x="2640" y="671"/>
                    <a:pt x="600" y="1104"/>
                    <a:pt x="0" y="1000"/>
                  </a:cubicBezTo>
                  <a:lnTo>
                    <a:pt x="0" y="0"/>
                  </a:ln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2" name="Shape 12"/>
            <p:cNvSpPr/>
            <p:nvPr/>
          </p:nvSpPr>
          <p:spPr>
            <a:xfrm>
              <a:off x="0" y="1163637"/>
              <a:ext cx="9144000" cy="5694362"/>
            </a:xfrm>
            <a:custGeom>
              <a:avLst/>
              <a:gdLst/>
              <a:ahLst/>
              <a:cxnLst/>
              <a:rect l="0" t="0" r="0" b="0"/>
              <a:pathLst>
                <a:path w="5760" h="3587" extrusionOk="0">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a:gsLst>
                <a:gs pos="0">
                  <a:schemeClr val="lt2"/>
                </a:gs>
                <a:gs pos="50000">
                  <a:schemeClr val="lt1"/>
                </a:gs>
                <a:gs pos="50000">
                  <a:schemeClr val="lt1"/>
                </a:gs>
                <a:gs pos="100000">
                  <a:schemeClr val="lt2"/>
                </a:gs>
              </a:gsLst>
              <a:lin ang="10800000" scaled="0"/>
            </a:gradFill>
            <a:ln>
              <a:noFill/>
            </a:ln>
          </p:spPr>
          <p:txBody>
            <a:bodyPr lIns="91425" tIns="45700" rIns="91425" bIns="45700" anchor="ctr" anchorCtr="0">
              <a:spAutoFit/>
            </a:bodyPr>
            <a:lstStyle/>
            <a:p>
              <a:endParaRPr/>
            </a:p>
          </p:txBody>
        </p:sp>
        <p:sp>
          <p:nvSpPr>
            <p:cNvPr id="13" name="Shape 13"/>
            <p:cNvSpPr/>
            <p:nvPr/>
          </p:nvSpPr>
          <p:spPr>
            <a:xfrm>
              <a:off x="0" y="292100"/>
              <a:ext cx="9144000" cy="854075"/>
            </a:xfrm>
            <a:custGeom>
              <a:avLst/>
              <a:gdLst/>
              <a:ahLst/>
              <a:cxnLst/>
              <a:rect l="0" t="0" r="0" b="0"/>
              <a:pathLst>
                <a:path w="5760" h="538" extrusionOk="0">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a:gsLst>
                <a:gs pos="0">
                  <a:schemeClr val="lt1"/>
                </a:gs>
                <a:gs pos="50000">
                  <a:schemeClr val="lt2"/>
                </a:gs>
                <a:gs pos="50000">
                  <a:schemeClr val="lt2"/>
                </a:gs>
                <a:gs pos="100000">
                  <a:schemeClr val="lt1"/>
                </a:gs>
              </a:gsLst>
              <a:lin ang="10800000" scaled="0"/>
            </a:gradFill>
            <a:ln>
              <a:noFill/>
            </a:ln>
          </p:spPr>
          <p:txBody>
            <a:bodyPr lIns="91425" tIns="45700" rIns="91425" bIns="45700" anchor="ctr" anchorCtr="0">
              <a:spAutoFit/>
            </a:bodyPr>
            <a:lstStyle/>
            <a:p>
              <a:endParaRPr/>
            </a:p>
          </p:txBody>
        </p:sp>
        <p:sp>
          <p:nvSpPr>
            <p:cNvPr id="14" name="Shape 14"/>
            <p:cNvSpPr/>
            <p:nvPr/>
          </p:nvSpPr>
          <p:spPr>
            <a:xfrm>
              <a:off x="0" y="2405061"/>
              <a:ext cx="9144000" cy="1069975"/>
            </a:xfrm>
            <a:custGeom>
              <a:avLst/>
              <a:gdLst/>
              <a:ahLst/>
              <a:cxnLst/>
              <a:rect l="0" t="0" r="0" b="0"/>
              <a:pathLst>
                <a:path w="5760" h="674" extrusionOk="0">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5" name="Shape 15"/>
            <p:cNvSpPr/>
            <p:nvPr/>
          </p:nvSpPr>
          <p:spPr>
            <a:xfrm>
              <a:off x="2476500" y="1522412"/>
              <a:ext cx="6667500" cy="5335586"/>
            </a:xfrm>
            <a:custGeom>
              <a:avLst/>
              <a:gdLst/>
              <a:ahLst/>
              <a:cxnLst/>
              <a:rect l="0" t="0" r="0" b="0"/>
              <a:pathLst>
                <a:path w="4200" h="3361" extrusionOk="0">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sp>
          <p:nvSpPr>
            <p:cNvPr id="16" name="Shape 16"/>
            <p:cNvSpPr/>
            <p:nvPr/>
          </p:nvSpPr>
          <p:spPr>
            <a:xfrm>
              <a:off x="0" y="3443287"/>
              <a:ext cx="9144000" cy="3055936"/>
            </a:xfrm>
            <a:custGeom>
              <a:avLst/>
              <a:gdLst/>
              <a:ahLst/>
              <a:cxnLst/>
              <a:rect l="0" t="0" r="0" b="0"/>
              <a:pathLst>
                <a:path w="5760" h="1925" extrusionOk="0">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a:gsLst>
                <a:gs pos="0">
                  <a:schemeClr val="lt1"/>
                </a:gs>
                <a:gs pos="50000">
                  <a:schemeClr val="accent2"/>
                </a:gs>
                <a:gs pos="50000">
                  <a:schemeClr val="accent2"/>
                </a:gs>
                <a:gs pos="100000">
                  <a:schemeClr val="lt1"/>
                </a:gs>
              </a:gsLst>
              <a:lin ang="10800000" scaled="0"/>
            </a:gradFill>
            <a:ln>
              <a:noFill/>
            </a:ln>
          </p:spPr>
          <p:txBody>
            <a:bodyPr lIns="91425" tIns="45700" rIns="91425" bIns="45700" anchor="ctr" anchorCtr="0">
              <a:spAutoFit/>
            </a:bodyPr>
            <a:lstStyle/>
            <a:p>
              <a:endParaRPr/>
            </a:p>
          </p:txBody>
        </p:sp>
        <p:sp>
          <p:nvSpPr>
            <p:cNvPr id="17" name="Shape 17"/>
            <p:cNvSpPr/>
            <p:nvPr/>
          </p:nvSpPr>
          <p:spPr>
            <a:xfrm>
              <a:off x="0" y="3552825"/>
              <a:ext cx="6237287" cy="3365500"/>
            </a:xfrm>
            <a:custGeom>
              <a:avLst/>
              <a:gdLst/>
              <a:ahLst/>
              <a:cxnLst/>
              <a:rect l="0" t="0" r="0" b="0"/>
              <a:pathLst>
                <a:path w="4196" h="2120" extrusionOk="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a:gsLst>
                <a:gs pos="0">
                  <a:schemeClr val="accent2"/>
                </a:gs>
                <a:gs pos="50000">
                  <a:schemeClr val="lt1"/>
                </a:gs>
                <a:gs pos="50000">
                  <a:schemeClr val="lt1"/>
                </a:gs>
                <a:gs pos="100000">
                  <a:schemeClr val="accent2"/>
                </a:gs>
              </a:gsLst>
              <a:lin ang="5400000" scaled="0"/>
            </a:gradFill>
            <a:ln>
              <a:noFill/>
            </a:ln>
          </p:spPr>
          <p:txBody>
            <a:bodyPr lIns="91425" tIns="45700" rIns="91425" bIns="45700" anchor="ctr" anchorCtr="0">
              <a:spAutoFit/>
            </a:bodyPr>
            <a:lstStyle/>
            <a:p>
              <a:endParaRPr/>
            </a:p>
          </p:txBody>
        </p:sp>
      </p:grpSp>
      <p:sp>
        <p:nvSpPr>
          <p:cNvPr id="18" name="Shape 18"/>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9" name="Shape 19"/>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OOP.p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685800" y="609600"/>
            <a:ext cx="7772400" cy="5262939"/>
          </a:xfrm>
          <a:prstGeom prst="rect">
            <a:avLst/>
          </a:prstGeom>
          <a:noFill/>
          <a:ln>
            <a:noFill/>
          </a:ln>
        </p:spPr>
        <p:txBody>
          <a:bodyPr lIns="91425" tIns="45700" rIns="91425" bIns="45700" anchor="t" anchorCtr="0">
            <a:spAutoFit/>
          </a:bodyPr>
          <a:lstStyle/>
          <a:p>
            <a:pPr lvl="0">
              <a:buClr>
                <a:schemeClr val="dk2"/>
              </a:buClr>
              <a:buSzPct val="25000"/>
            </a:pPr>
            <a:r>
              <a:rPr lang="en-US" dirty="0" smtClean="0"/>
              <a:t>MODERN PROGRAMMING TOOLS AND TECHNIQUES-I</a:t>
            </a:r>
            <a:br>
              <a:rPr lang="en-US" dirty="0" smtClean="0"/>
            </a:br>
            <a:r>
              <a:rPr lang="en-US" dirty="0" smtClean="0"/>
              <a:t/>
            </a:r>
            <a:br>
              <a:rPr lang="en-US" dirty="0" smtClean="0"/>
            </a:br>
            <a:r>
              <a:rPr lang="en-US" dirty="0" smtClean="0">
                <a:solidFill>
                  <a:srgbClr val="99FF66"/>
                </a:solidFill>
              </a:rPr>
              <a:t>Introduction to JAVA</a:t>
            </a:r>
            <a:br>
              <a:rPr lang="en-US" dirty="0" smtClean="0">
                <a:solidFill>
                  <a:srgbClr val="99FF66"/>
                </a:solidFill>
              </a:rPr>
            </a:br>
            <a:r>
              <a:rPr lang="en-US" dirty="0" smtClean="0">
                <a:solidFill>
                  <a:srgbClr val="99FF66"/>
                </a:solidFill>
              </a:rPr>
              <a:t/>
            </a:r>
            <a:br>
              <a:rPr lang="en-US" dirty="0" smtClean="0">
                <a:solidFill>
                  <a:srgbClr val="99FF66"/>
                </a:solidFill>
              </a:rPr>
            </a:br>
            <a:r>
              <a:rPr lang="en-US" sz="2800" dirty="0" smtClean="0">
                <a:solidFill>
                  <a:srgbClr val="99FF66"/>
                </a:solidFill>
              </a:rPr>
              <a:t>Lecture 1: Genesis and overview of Java</a:t>
            </a:r>
            <a:r>
              <a:rPr lang="en-US" dirty="0" smtClean="0">
                <a:solidFill>
                  <a:srgbClr val="99FF66"/>
                </a:solidFill>
              </a:rPr>
              <a:t/>
            </a:r>
            <a:br>
              <a:rPr lang="en-US" dirty="0" smtClean="0">
                <a:solidFill>
                  <a:srgbClr val="99FF66"/>
                </a:solidFill>
              </a:rPr>
            </a:br>
            <a:r>
              <a:rPr lang="en-US" dirty="0" smtClean="0">
                <a:solidFill>
                  <a:srgbClr val="99FF66"/>
                </a:solidFill>
              </a:rPr>
              <a:t/>
            </a:r>
            <a:br>
              <a:rPr lang="en-US" dirty="0" smtClean="0">
                <a:solidFill>
                  <a:srgbClr val="99FF66"/>
                </a:solidFill>
              </a:rPr>
            </a:br>
            <a:endParaRPr lang="en" sz="4400" b="0" i="0" u="none" strike="noStrike" cap="none" baseline="0" dirty="0">
              <a:solidFill>
                <a:srgbClr val="99FF66"/>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7772400" cy="1143000"/>
          </a:xfrm>
        </p:spPr>
        <p:txBody>
          <a:bodyPr/>
          <a:lstStyle/>
          <a:p>
            <a:pPr eaLnBrk="1" hangingPunct="1"/>
            <a:r>
              <a:rPr lang="en-US" dirty="0" smtClean="0"/>
              <a:t>Polymorphism</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r>
              <a:rPr lang="en-US" sz="2400" dirty="0" smtClean="0">
                <a:latin typeface="Times New Roman" pitchFamily="18" charset="0"/>
                <a:cs typeface="Times New Roman" pitchFamily="18" charset="0"/>
              </a:rPr>
              <a:t>Generally, the ability to appear in many forms.</a:t>
            </a:r>
          </a:p>
          <a:p>
            <a:r>
              <a:rPr lang="en-US" sz="2400" dirty="0" smtClean="0">
                <a:latin typeface="Times New Roman" pitchFamily="18" charset="0"/>
                <a:cs typeface="Times New Roman" pitchFamily="18" charset="0"/>
              </a:rPr>
              <a:t> In object-oriented programming, </a:t>
            </a:r>
            <a:r>
              <a:rPr lang="en-US" sz="2400" i="1" dirty="0" smtClean="0">
                <a:latin typeface="Times New Roman" pitchFamily="18" charset="0"/>
                <a:cs typeface="Times New Roman" pitchFamily="18" charset="0"/>
              </a:rPr>
              <a:t>polymorphism</a:t>
            </a:r>
            <a:r>
              <a:rPr lang="en-US" sz="2400" dirty="0" smtClean="0">
                <a:latin typeface="Times New Roman" pitchFamily="18" charset="0"/>
                <a:cs typeface="Times New Roman" pitchFamily="18" charset="0"/>
              </a:rPr>
              <a:t> refers to a programming language's ability to process objects differently depending on their data type or class. </a:t>
            </a:r>
          </a:p>
          <a:p>
            <a:r>
              <a:rPr lang="en-US" sz="2400" dirty="0" smtClean="0">
                <a:latin typeface="Times New Roman" pitchFamily="18" charset="0"/>
                <a:cs typeface="Times New Roman" pitchFamily="18" charset="0"/>
              </a:rPr>
              <a:t>More specifically, it is the ability to redefine </a:t>
            </a:r>
            <a:r>
              <a:rPr lang="en-US" sz="2400" i="1" dirty="0" smtClean="0">
                <a:latin typeface="Times New Roman" pitchFamily="18" charset="0"/>
                <a:cs typeface="Times New Roman" pitchFamily="18" charset="0"/>
              </a:rPr>
              <a:t>methods</a:t>
            </a:r>
            <a:r>
              <a:rPr lang="en-US" sz="2400" dirty="0" smtClean="0">
                <a:latin typeface="Times New Roman" pitchFamily="18" charset="0"/>
                <a:cs typeface="Times New Roman" pitchFamily="18" charset="0"/>
              </a:rPr>
              <a:t> for </a:t>
            </a:r>
            <a:r>
              <a:rPr lang="en-US" sz="2400" i="1" dirty="0" smtClean="0">
                <a:latin typeface="Times New Roman" pitchFamily="18" charset="0"/>
                <a:cs typeface="Times New Roman" pitchFamily="18" charset="0"/>
              </a:rPr>
              <a:t>derived classes.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For example, given a base class </a:t>
            </a:r>
            <a:r>
              <a:rPr lang="en-US" sz="2400" i="1" dirty="0" smtClean="0">
                <a:latin typeface="Times New Roman" pitchFamily="18" charset="0"/>
                <a:cs typeface="Times New Roman" pitchFamily="18" charset="0"/>
              </a:rPr>
              <a:t>shape,</a:t>
            </a:r>
            <a:r>
              <a:rPr lang="en-US" sz="2400" dirty="0" smtClean="0">
                <a:latin typeface="Times New Roman" pitchFamily="18" charset="0"/>
                <a:cs typeface="Times New Roman" pitchFamily="18" charset="0"/>
              </a:rPr>
              <a:t> polymorphism enables the programmer to define different </a:t>
            </a:r>
            <a:r>
              <a:rPr lang="en-US" sz="2400" i="1" dirty="0" smtClean="0">
                <a:latin typeface="Times New Roman" pitchFamily="18" charset="0"/>
                <a:cs typeface="Times New Roman" pitchFamily="18" charset="0"/>
              </a:rPr>
              <a:t>area</a:t>
            </a:r>
            <a:r>
              <a:rPr lang="en-US" sz="2400" dirty="0" smtClean="0">
                <a:latin typeface="Times New Roman" pitchFamily="18" charset="0"/>
                <a:cs typeface="Times New Roman" pitchFamily="18" charset="0"/>
              </a:rPr>
              <a:t> methods for any number of derived classes, such as circles, rectangles and triangles. No matter what shape an object is, applying the </a:t>
            </a:r>
            <a:r>
              <a:rPr lang="en-US" sz="2400" i="1" dirty="0" smtClean="0">
                <a:latin typeface="Times New Roman" pitchFamily="18" charset="0"/>
                <a:cs typeface="Times New Roman" pitchFamily="18" charset="0"/>
              </a:rPr>
              <a:t>area</a:t>
            </a:r>
            <a:r>
              <a:rPr lang="en-US" sz="2400" dirty="0" smtClean="0">
                <a:latin typeface="Times New Roman" pitchFamily="18" charset="0"/>
                <a:cs typeface="Times New Roman" pitchFamily="18" charset="0"/>
              </a:rPr>
              <a:t> method to it will return the correct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dow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down)">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down)">
                                      <p:cBhvr>
                                        <p:cTn id="2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7772400" cy="5562600"/>
          </a:xfrm>
        </p:spPr>
        <p:txBody>
          <a:bodyPr/>
          <a:lstStyle/>
          <a:p>
            <a:endParaRPr lang="en-US" dirty="0" smtClean="0">
              <a:solidFill>
                <a:schemeClr val="tx1"/>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Polymorphism allows one interface to be used for a general class of actions. </a:t>
            </a:r>
          </a:p>
          <a:p>
            <a:r>
              <a:rPr lang="en-US" sz="2800" dirty="0" smtClean="0">
                <a:solidFill>
                  <a:schemeClr val="tx1"/>
                </a:solidFill>
                <a:latin typeface="Times New Roman" pitchFamily="18" charset="0"/>
                <a:cs typeface="Times New Roman" pitchFamily="18" charset="0"/>
              </a:rPr>
              <a:t>The specific action is determined by the exact nature of the situation.</a:t>
            </a:r>
          </a:p>
          <a:p>
            <a:pPr lvl="1"/>
            <a:r>
              <a:rPr lang="en-US" dirty="0" smtClean="0">
                <a:solidFill>
                  <a:srgbClr val="FFFF00"/>
                </a:solidFill>
                <a:latin typeface="Times New Roman" pitchFamily="18" charset="0"/>
                <a:cs typeface="Times New Roman" pitchFamily="18" charset="0"/>
              </a:rPr>
              <a:t> One interface</a:t>
            </a:r>
          </a:p>
          <a:p>
            <a:pPr lvl="1" eaLnBrk="1" hangingPunct="1"/>
            <a:r>
              <a:rPr lang="en-US" dirty="0" smtClean="0">
                <a:solidFill>
                  <a:srgbClr val="FFFF00"/>
                </a:solidFill>
                <a:latin typeface="Times New Roman" pitchFamily="18" charset="0"/>
                <a:cs typeface="Times New Roman" pitchFamily="18" charset="0"/>
              </a:rPr>
              <a:t> Multiple implementations</a:t>
            </a:r>
          </a:p>
          <a:p>
            <a:pPr lvl="1" eaLnBrk="1" hangingPunct="1"/>
            <a:r>
              <a:rPr lang="en-US" dirty="0" smtClean="0">
                <a:solidFill>
                  <a:srgbClr val="FFFF00"/>
                </a:solidFill>
                <a:latin typeface="Times New Roman" pitchFamily="18" charset="0"/>
                <a:cs typeface="Times New Roman" pitchFamily="18" charset="0"/>
              </a:rPr>
              <a:t> Inheritance</a:t>
            </a:r>
          </a:p>
          <a:p>
            <a:pPr lvl="1" eaLnBrk="1" hangingPunct="1"/>
            <a:r>
              <a:rPr lang="en-US" dirty="0" smtClean="0">
                <a:solidFill>
                  <a:srgbClr val="FFFF00"/>
                </a:solidFill>
                <a:latin typeface="Times New Roman" pitchFamily="18" charset="0"/>
                <a:cs typeface="Times New Roman" pitchFamily="18" charset="0"/>
              </a:rPr>
              <a:t>Method overloading</a:t>
            </a:r>
          </a:p>
          <a:p>
            <a:pPr lvl="1" eaLnBrk="1" hangingPunct="1"/>
            <a:endParaRPr lang="en-US" dirty="0" smtClean="0">
              <a:latin typeface="Times New Roman" pitchFamily="18" charset="0"/>
              <a:cs typeface="Times New Roman" pitchFamily="18" charset="0"/>
            </a:endParaRPr>
          </a:p>
          <a:p>
            <a:pPr lvl="1" eaLnBrk="1" hangingPunct="1"/>
            <a:endParaRPr lang="en-US" dirty="0" smtClean="0">
              <a:latin typeface="Times New Roman" pitchFamily="18" charset="0"/>
              <a:cs typeface="Times New Roman" pitchFamily="18" charset="0"/>
            </a:endParaRPr>
          </a:p>
          <a:p>
            <a:pPr lvl="1" eaLnBrk="1" hangingPunct="1">
              <a:buNone/>
            </a:pPr>
            <a:endParaRPr lang="en-US" dirty="0" smtClean="0">
              <a:latin typeface="Times New Roman" pitchFamily="18" charset="0"/>
              <a:cs typeface="Times New Roman" pitchFamily="18" charset="0"/>
            </a:endParaRPr>
          </a:p>
          <a:p>
            <a:pPr eaLnBrk="1" hangingPunct="1">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1222D8-EBF1-4C56-AFED-04E9D7D14DCA}" type="slidenum">
              <a:rPr lang="en-US"/>
              <a:pPr/>
              <a:t>12</a:t>
            </a:fld>
            <a:endParaRPr lang="en-US"/>
          </a:p>
        </p:txBody>
      </p:sp>
      <p:sp>
        <p:nvSpPr>
          <p:cNvPr id="218114" name="Rectangle 1026"/>
          <p:cNvSpPr>
            <a:spLocks noGrp="1" noChangeArrowheads="1"/>
          </p:cNvSpPr>
          <p:nvPr>
            <p:ph type="title"/>
          </p:nvPr>
        </p:nvSpPr>
        <p:spPr>
          <a:xfrm>
            <a:off x="685800" y="228600"/>
            <a:ext cx="7772400" cy="628650"/>
          </a:xfrm>
        </p:spPr>
        <p:txBody>
          <a:bodyPr/>
          <a:lstStyle/>
          <a:p>
            <a:r>
              <a:rPr lang="en-US" sz="3600"/>
              <a:t>Why Java?</a:t>
            </a:r>
            <a:endParaRPr lang="en-US"/>
          </a:p>
        </p:txBody>
      </p:sp>
      <p:sp>
        <p:nvSpPr>
          <p:cNvPr id="218115" name="Rectangle 1027"/>
          <p:cNvSpPr>
            <a:spLocks noChangeArrowheads="1"/>
          </p:cNvSpPr>
          <p:nvPr/>
        </p:nvSpPr>
        <p:spPr bwMode="auto">
          <a:xfrm>
            <a:off x="685800" y="1295400"/>
            <a:ext cx="8229600" cy="3657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800" dirty="0" smtClean="0">
                <a:solidFill>
                  <a:schemeClr val="tx1"/>
                </a:solidFill>
                <a:latin typeface="Times New Roman" pitchFamily="18" charset="0"/>
                <a:cs typeface="Times New Roman" pitchFamily="18" charset="0"/>
              </a:rPr>
              <a:t>Java </a:t>
            </a:r>
            <a:r>
              <a:rPr lang="en-US" sz="2800" dirty="0">
                <a:solidFill>
                  <a:schemeClr val="tx1"/>
                </a:solidFill>
                <a:latin typeface="Times New Roman" pitchFamily="18" charset="0"/>
                <a:cs typeface="Times New Roman" pitchFamily="18" charset="0"/>
              </a:rPr>
              <a:t>enables users to develop and deploy applications on the Internet for servers, desktop computers, and small hand-held devices. </a:t>
            </a:r>
            <a:endParaRPr lang="en-US" sz="2800" dirty="0" smtClean="0">
              <a:solidFill>
                <a:schemeClr val="tx1"/>
              </a:solidFill>
              <a:latin typeface="Times New Roman" pitchFamily="18" charset="0"/>
              <a:cs typeface="Times New Roman" pitchFamily="18" charset="0"/>
            </a:endParaRPr>
          </a:p>
          <a:p>
            <a:pPr>
              <a:lnSpc>
                <a:spcPct val="110000"/>
              </a:lnSpc>
              <a:spcBef>
                <a:spcPct val="20000"/>
              </a:spcBef>
              <a:buClr>
                <a:schemeClr val="tx2"/>
              </a:buClr>
              <a:buSzPct val="75000"/>
            </a:pPr>
            <a:endParaRPr lang="en-US" sz="2800" dirty="0" smtClean="0">
              <a:solidFill>
                <a:schemeClr val="tx1"/>
              </a:solidFill>
              <a:latin typeface="Times New Roman" pitchFamily="18" charset="0"/>
              <a:cs typeface="Times New Roman" pitchFamily="18" charset="0"/>
            </a:endParaRPr>
          </a:p>
          <a:p>
            <a:pPr>
              <a:lnSpc>
                <a:spcPct val="110000"/>
              </a:lnSpc>
              <a:spcBef>
                <a:spcPct val="20000"/>
              </a:spcBef>
              <a:buClr>
                <a:schemeClr val="tx2"/>
              </a:buClr>
              <a:buSzPct val="75000"/>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future of computing is being profoundly influenced by the Internet, and Java promises to remain a big part of that future. </a:t>
            </a:r>
            <a:endParaRPr lang="en-US" sz="2800" dirty="0" smtClean="0">
              <a:solidFill>
                <a:schemeClr val="tx1"/>
              </a:solidFill>
              <a:latin typeface="Times New Roman" pitchFamily="18" charset="0"/>
              <a:cs typeface="Times New Roman" pitchFamily="18" charset="0"/>
            </a:endParaRPr>
          </a:p>
          <a:p>
            <a:pPr>
              <a:lnSpc>
                <a:spcPct val="110000"/>
              </a:lnSpc>
              <a:spcBef>
                <a:spcPct val="20000"/>
              </a:spcBef>
              <a:buClr>
                <a:schemeClr val="tx2"/>
              </a:buClr>
              <a:buSzPct val="75000"/>
            </a:pPr>
            <a:endParaRPr lang="en-US" sz="2400" dirty="0" smtClean="0">
              <a:solidFill>
                <a:schemeClr val="tx1"/>
              </a:solidFill>
              <a:latin typeface="Times New Roman" pitchFamily="18" charset="0"/>
              <a:cs typeface="Times New Roman" pitchFamily="18" charset="0"/>
            </a:endParaRPr>
          </a:p>
          <a:p>
            <a:pPr>
              <a:lnSpc>
                <a:spcPct val="110000"/>
              </a:lnSpc>
              <a:spcBef>
                <a:spcPct val="20000"/>
              </a:spcBef>
              <a:buClr>
                <a:schemeClr val="tx2"/>
              </a:buClr>
              <a:buSzPct val="75000"/>
              <a:buFont typeface="Monotype Sorts" pitchFamily="2" charset="2"/>
              <a:buNone/>
            </a:pPr>
            <a:endParaRPr lang="en-US" sz="2400" dirty="0">
              <a:solidFill>
                <a:schemeClr val="tx1"/>
              </a:solidFill>
              <a:latin typeface="Times New Roman" pitchFamily="18" charset="0"/>
              <a:cs typeface="Times New Roman" pitchFamily="18" charset="0"/>
            </a:endParaRPr>
          </a:p>
          <a:p>
            <a:pPr>
              <a:lnSpc>
                <a:spcPct val="110000"/>
              </a:lnSpc>
              <a:spcBef>
                <a:spcPct val="20000"/>
              </a:spcBef>
              <a:buClr>
                <a:schemeClr val="tx2"/>
              </a:buClr>
              <a:buSzPct val="75000"/>
            </a:pP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64071E5-60C2-4110-AD7D-20407FF5D4B8}" type="slidenum">
              <a:rPr lang="en-US"/>
              <a:pPr/>
              <a:t>13</a:t>
            </a:fld>
            <a:endParaRPr lang="en-US"/>
          </a:p>
        </p:txBody>
      </p:sp>
      <p:sp>
        <p:nvSpPr>
          <p:cNvPr id="135170" name="Rectangle 2"/>
          <p:cNvSpPr>
            <a:spLocks noGrp="1" noChangeArrowheads="1"/>
          </p:cNvSpPr>
          <p:nvPr>
            <p:ph type="title"/>
          </p:nvPr>
        </p:nvSpPr>
        <p:spPr>
          <a:xfrm>
            <a:off x="609600" y="228600"/>
            <a:ext cx="7772400" cy="762000"/>
          </a:xfrm>
          <a:noFill/>
          <a:ln/>
        </p:spPr>
        <p:txBody>
          <a:bodyPr/>
          <a:lstStyle/>
          <a:p>
            <a:r>
              <a:rPr lang="en-US" sz="4000"/>
              <a:t>Java, Web, and Beyond</a:t>
            </a:r>
            <a:endParaRPr lang="en-US"/>
          </a:p>
        </p:txBody>
      </p:sp>
      <p:sp>
        <p:nvSpPr>
          <p:cNvPr id="135171" name="Rectangle 3"/>
          <p:cNvSpPr>
            <a:spLocks noGrp="1" noChangeArrowheads="1"/>
          </p:cNvSpPr>
          <p:nvPr>
            <p:ph type="body" idx="1"/>
          </p:nvPr>
        </p:nvSpPr>
        <p:spPr>
          <a:xfrm>
            <a:off x="609600" y="1295400"/>
            <a:ext cx="8153400" cy="5029200"/>
          </a:xfrm>
          <a:noFill/>
          <a:ln/>
        </p:spPr>
        <p:txBody>
          <a:bodyPr/>
          <a:lstStyle/>
          <a:p>
            <a:r>
              <a:rPr lang="en-US" sz="2800" dirty="0"/>
              <a:t>Java can be used to develop Web applications</a:t>
            </a:r>
            <a:r>
              <a:rPr lang="en-US" sz="2800" dirty="0" smtClean="0"/>
              <a:t>.</a:t>
            </a:r>
          </a:p>
          <a:p>
            <a:endParaRPr lang="en-US" sz="2800" dirty="0"/>
          </a:p>
          <a:p>
            <a:r>
              <a:rPr lang="en-US" sz="2800" dirty="0"/>
              <a:t>Java Applets</a:t>
            </a:r>
          </a:p>
          <a:p>
            <a:endParaRPr lang="en-US" sz="2800" dirty="0" smtClean="0"/>
          </a:p>
          <a:p>
            <a:r>
              <a:rPr lang="en-US" sz="2800" dirty="0" smtClean="0"/>
              <a:t>Java </a:t>
            </a:r>
            <a:r>
              <a:rPr lang="en-US" sz="2800" dirty="0"/>
              <a:t>Web Applications</a:t>
            </a:r>
          </a:p>
          <a:p>
            <a:endParaRPr lang="en-US" sz="2800" dirty="0" smtClean="0"/>
          </a:p>
          <a:p>
            <a:r>
              <a:rPr lang="en-US" sz="2800" dirty="0" smtClean="0"/>
              <a:t>Java </a:t>
            </a:r>
            <a:r>
              <a:rPr lang="en-US" sz="2800" dirty="0"/>
              <a:t>can also be used to develop applications for hand-held devices such as Palm and cell phones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C549293-17D6-465B-B08E-D279C7D0D17C}" type="slidenum">
              <a:rPr lang="en-US"/>
              <a:pPr/>
              <a:t>14</a:t>
            </a:fld>
            <a:endParaRPr lang="en-US"/>
          </a:p>
        </p:txBody>
      </p:sp>
      <p:sp>
        <p:nvSpPr>
          <p:cNvPr id="196610" name="Rectangle 2"/>
          <p:cNvSpPr>
            <a:spLocks noGrp="1" noChangeArrowheads="1"/>
          </p:cNvSpPr>
          <p:nvPr>
            <p:ph type="title"/>
          </p:nvPr>
        </p:nvSpPr>
        <p:spPr>
          <a:xfrm>
            <a:off x="685800" y="228600"/>
            <a:ext cx="7772400" cy="533400"/>
          </a:xfrm>
        </p:spPr>
        <p:txBody>
          <a:bodyPr/>
          <a:lstStyle/>
          <a:p>
            <a:r>
              <a:rPr lang="en-US"/>
              <a:t>Characteristics of Java</a:t>
            </a:r>
          </a:p>
        </p:txBody>
      </p:sp>
      <p:sp>
        <p:nvSpPr>
          <p:cNvPr id="196611" name="Rectangle 3"/>
          <p:cNvSpPr>
            <a:spLocks noGrp="1" noChangeArrowheads="1"/>
          </p:cNvSpPr>
          <p:nvPr>
            <p:ph type="body" idx="1"/>
          </p:nvPr>
        </p:nvSpPr>
        <p:spPr>
          <a:xfrm>
            <a:off x="304800" y="838200"/>
            <a:ext cx="8610600" cy="5257800"/>
          </a:xfrm>
        </p:spPr>
        <p:txBody>
          <a:bodyPr/>
          <a:lstStyle/>
          <a:p>
            <a:pPr>
              <a:lnSpc>
                <a:spcPct val="90000"/>
              </a:lnSpc>
            </a:pPr>
            <a:r>
              <a:rPr lang="en-US" sz="2800">
                <a:cs typeface="Times New Roman" pitchFamily="18" charset="0"/>
              </a:rPr>
              <a:t>Java Is Simple</a:t>
            </a:r>
            <a:r>
              <a:rPr lang="en-US" sz="2800"/>
              <a:t> </a:t>
            </a:r>
          </a:p>
          <a:p>
            <a:pPr>
              <a:lnSpc>
                <a:spcPct val="90000"/>
              </a:lnSpc>
            </a:pPr>
            <a:r>
              <a:rPr lang="en-US" sz="2800">
                <a:cs typeface="Times New Roman" pitchFamily="18" charset="0"/>
              </a:rPr>
              <a:t>Java Is Object-Oriented</a:t>
            </a:r>
            <a:r>
              <a:rPr lang="en-US" sz="2800"/>
              <a:t> </a:t>
            </a:r>
          </a:p>
          <a:p>
            <a:pPr>
              <a:lnSpc>
                <a:spcPct val="90000"/>
              </a:lnSpc>
            </a:pPr>
            <a:r>
              <a:rPr lang="en-US" sz="2800">
                <a:cs typeface="Times New Roman" pitchFamily="18" charset="0"/>
              </a:rPr>
              <a:t>Java Is Distributed</a:t>
            </a:r>
            <a:r>
              <a:rPr lang="en-US" sz="2800"/>
              <a:t> </a:t>
            </a:r>
          </a:p>
          <a:p>
            <a:pPr>
              <a:lnSpc>
                <a:spcPct val="90000"/>
              </a:lnSpc>
            </a:pPr>
            <a:r>
              <a:rPr lang="en-US" sz="2800">
                <a:cs typeface="Times New Roman" pitchFamily="18" charset="0"/>
              </a:rPr>
              <a:t>Java Is Interpreted</a:t>
            </a:r>
            <a:r>
              <a:rPr lang="en-US" sz="2800"/>
              <a:t> </a:t>
            </a:r>
          </a:p>
          <a:p>
            <a:pPr>
              <a:lnSpc>
                <a:spcPct val="90000"/>
              </a:lnSpc>
            </a:pPr>
            <a:r>
              <a:rPr lang="en-US" sz="2800">
                <a:cs typeface="Times New Roman" pitchFamily="18" charset="0"/>
              </a:rPr>
              <a:t>Java Is Robust</a:t>
            </a:r>
            <a:r>
              <a:rPr lang="en-US" sz="2800"/>
              <a:t> </a:t>
            </a:r>
          </a:p>
          <a:p>
            <a:pPr>
              <a:lnSpc>
                <a:spcPct val="90000"/>
              </a:lnSpc>
            </a:pPr>
            <a:r>
              <a:rPr lang="en-US" sz="2800">
                <a:cs typeface="Times New Roman" pitchFamily="18" charset="0"/>
              </a:rPr>
              <a:t>Java Is Secure</a:t>
            </a:r>
            <a:r>
              <a:rPr lang="en-US" sz="2800"/>
              <a:t> </a:t>
            </a:r>
          </a:p>
          <a:p>
            <a:pPr>
              <a:lnSpc>
                <a:spcPct val="90000"/>
              </a:lnSpc>
            </a:pPr>
            <a:r>
              <a:rPr lang="en-US" sz="2800">
                <a:cs typeface="Times New Roman" pitchFamily="18" charset="0"/>
              </a:rPr>
              <a:t>Java Is Architecture-Neutral</a:t>
            </a:r>
            <a:r>
              <a:rPr lang="en-US" sz="2800"/>
              <a:t> </a:t>
            </a:r>
          </a:p>
          <a:p>
            <a:pPr>
              <a:lnSpc>
                <a:spcPct val="90000"/>
              </a:lnSpc>
            </a:pPr>
            <a:r>
              <a:rPr lang="en-US" sz="2800">
                <a:cs typeface="Times New Roman" pitchFamily="18" charset="0"/>
              </a:rPr>
              <a:t>Java Is Portable</a:t>
            </a:r>
            <a:r>
              <a:rPr lang="en-US" sz="2800"/>
              <a:t> </a:t>
            </a:r>
          </a:p>
          <a:p>
            <a:pPr>
              <a:lnSpc>
                <a:spcPct val="90000"/>
              </a:lnSpc>
            </a:pPr>
            <a:r>
              <a:rPr lang="en-US" sz="2800">
                <a:cs typeface="Times New Roman" pitchFamily="18" charset="0"/>
              </a:rPr>
              <a:t>Java's Performance</a:t>
            </a:r>
            <a:r>
              <a:rPr lang="en-US" sz="2800"/>
              <a:t> </a:t>
            </a:r>
          </a:p>
          <a:p>
            <a:pPr>
              <a:lnSpc>
                <a:spcPct val="90000"/>
              </a:lnSpc>
            </a:pPr>
            <a:r>
              <a:rPr lang="en-US" sz="2800">
                <a:cs typeface="Times New Roman" pitchFamily="18" charset="0"/>
              </a:rPr>
              <a:t>Java Is Multithreaded</a:t>
            </a:r>
            <a:r>
              <a:rPr lang="en-US" sz="2800"/>
              <a:t> </a:t>
            </a:r>
          </a:p>
          <a:p>
            <a:pPr>
              <a:lnSpc>
                <a:spcPct val="90000"/>
              </a:lnSpc>
            </a:pPr>
            <a:r>
              <a:rPr lang="en-US" sz="2800">
                <a:cs typeface="Times New Roman" pitchFamily="18" charset="0"/>
              </a:rPr>
              <a:t>Java Is Dynamic</a:t>
            </a:r>
            <a:r>
              <a:rPr lang="en-US" sz="2800"/>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3F9D68D-8685-4B6D-9526-C374E645D4DA}" type="slidenum">
              <a:rPr lang="en-US"/>
              <a:pPr/>
              <a:t>15</a:t>
            </a:fld>
            <a:endParaRPr lang="en-US"/>
          </a:p>
        </p:txBody>
      </p:sp>
      <p:sp>
        <p:nvSpPr>
          <p:cNvPr id="22016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0163" name="Rectangle 3"/>
          <p:cNvSpPr>
            <a:spLocks noGrp="1" noChangeArrowheads="1"/>
          </p:cNvSpPr>
          <p:nvPr>
            <p:ph type="body" idx="1"/>
          </p:nvPr>
        </p:nvSpPr>
        <p:spPr>
          <a:xfrm>
            <a:off x="304800" y="990600"/>
            <a:ext cx="4038600" cy="5257800"/>
          </a:xfrm>
        </p:spPr>
        <p:txBody>
          <a:bodyPr/>
          <a:lstStyle/>
          <a:p>
            <a:r>
              <a:rPr lang="en-US" sz="2400">
                <a:solidFill>
                  <a:srgbClr val="FF9900"/>
                </a:solidFill>
                <a:cs typeface="Times New Roman" pitchFamily="18" charset="0"/>
              </a:rPr>
              <a:t>Java Is Simple</a:t>
            </a:r>
            <a:r>
              <a:rPr lang="en-US" sz="2400"/>
              <a:t> </a:t>
            </a:r>
          </a:p>
          <a:p>
            <a:r>
              <a:rPr lang="en-US" sz="2400">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0164" name="Text Box 4"/>
          <p:cNvSpPr txBox="1">
            <a:spLocks noChangeArrowheads="1"/>
          </p:cNvSpPr>
          <p:nvPr/>
        </p:nvSpPr>
        <p:spPr bwMode="auto">
          <a:xfrm>
            <a:off x="3962400" y="990600"/>
            <a:ext cx="4953000" cy="16160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solidFill>
                  <a:srgbClr val="FF9900"/>
                </a:solidFill>
                <a:cs typeface="Times New Roman"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AF5CE44-61FE-4079-8739-F804D22C3AF6}" type="slidenum">
              <a:rPr lang="en-US"/>
              <a:pPr/>
              <a:t>16</a:t>
            </a:fld>
            <a:endParaRPr lang="en-US"/>
          </a:p>
        </p:txBody>
      </p:sp>
      <p:sp>
        <p:nvSpPr>
          <p:cNvPr id="22118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118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solidFill>
                  <a:srgbClr val="FF9900"/>
                </a:solidFill>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1188" name="Text Box 4"/>
          <p:cNvSpPr txBox="1">
            <a:spLocks noChangeArrowheads="1"/>
          </p:cNvSpPr>
          <p:nvPr/>
        </p:nvSpPr>
        <p:spPr bwMode="auto">
          <a:xfrm>
            <a:off x="4343400" y="990600"/>
            <a:ext cx="4572000" cy="49688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sz="2000">
              <a:solidFill>
                <a:srgbClr val="FF9900"/>
              </a:solidFill>
              <a:cs typeface="Times New Roman" pitchFamily="18" charset="0"/>
            </a:endParaRPr>
          </a:p>
          <a:p>
            <a:r>
              <a:rPr lang="en-US" sz="2000">
                <a:solidFill>
                  <a:srgbClr val="FF9900"/>
                </a:solidFill>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E3A8193-397B-444F-AA52-FB22CC68FC3C}" type="slidenum">
              <a:rPr lang="en-US"/>
              <a:pPr/>
              <a:t>17</a:t>
            </a:fld>
            <a:endParaRPr lang="en-US"/>
          </a:p>
        </p:txBody>
      </p:sp>
      <p:sp>
        <p:nvSpPr>
          <p:cNvPr id="22221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221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solidFill>
                  <a:srgbClr val="FF9900"/>
                </a:solidFill>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2212" name="Text Box 4"/>
          <p:cNvSpPr txBox="1">
            <a:spLocks noChangeArrowheads="1"/>
          </p:cNvSpPr>
          <p:nvPr/>
        </p:nvSpPr>
        <p:spPr bwMode="auto">
          <a:xfrm>
            <a:off x="4343400" y="990600"/>
            <a:ext cx="4572000" cy="25304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cs typeface="Times New Roman"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sz="2000">
                <a:solidFill>
                  <a:srgbClr val="FF9900"/>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84DCDA9-65B1-4595-B924-795DEF7A73B1}" type="slidenum">
              <a:rPr lang="en-US"/>
              <a:pPr/>
              <a:t>18</a:t>
            </a:fld>
            <a:endParaRPr lang="en-US"/>
          </a:p>
        </p:txBody>
      </p:sp>
      <p:sp>
        <p:nvSpPr>
          <p:cNvPr id="22323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323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solidFill>
                  <a:srgbClr val="FF9900"/>
                </a:solidFill>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3236" name="Text Box 4"/>
          <p:cNvSpPr txBox="1">
            <a:spLocks noChangeArrowheads="1"/>
          </p:cNvSpPr>
          <p:nvPr/>
        </p:nvSpPr>
        <p:spPr bwMode="auto">
          <a:xfrm>
            <a:off x="4343400" y="990600"/>
            <a:ext cx="4572000" cy="22256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cs typeface="Times New Roman"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60A2743-97A3-428A-9D14-7FCADF618B5A}" type="slidenum">
              <a:rPr lang="en-US"/>
              <a:pPr/>
              <a:t>19</a:t>
            </a:fld>
            <a:endParaRPr lang="en-US"/>
          </a:p>
        </p:txBody>
      </p:sp>
      <p:sp>
        <p:nvSpPr>
          <p:cNvPr id="22425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425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solidFill>
                  <a:srgbClr val="FF9900"/>
                </a:solidFill>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4260" name="Text Box 4"/>
          <p:cNvSpPr txBox="1">
            <a:spLocks noChangeArrowheads="1"/>
          </p:cNvSpPr>
          <p:nvPr/>
        </p:nvSpPr>
        <p:spPr bwMode="auto">
          <a:xfrm>
            <a:off x="4343400" y="990600"/>
            <a:ext cx="4572000" cy="34448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cs typeface="Times New Roman" pitchFamily="18" charset="0"/>
              </a:rPr>
              <a:t>Java compilers can detect many problems that would first show up at execution time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eliminated certain types of error-prone programming constructs found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a runtime exception-handling feature to provide programming support for robustness.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chemeClr val="dk2"/>
                </a:solidFill>
                <a:latin typeface="Times New Roman"/>
                <a:ea typeface="Times New Roman"/>
                <a:cs typeface="Times New Roman"/>
                <a:sym typeface="Times New Roman"/>
              </a:rPr>
              <a:t>Contents</a:t>
            </a:r>
          </a:p>
        </p:txBody>
      </p:sp>
      <p:sp>
        <p:nvSpPr>
          <p:cNvPr id="52" name="Shape 52"/>
          <p:cNvSpPr txBox="1">
            <a:spLocks noGrp="1"/>
          </p:cNvSpPr>
          <p:nvPr>
            <p:ph type="body" idx="1"/>
          </p:nvPr>
        </p:nvSpPr>
        <p:spPr>
          <a:xfrm>
            <a:off x="762000" y="1295400"/>
            <a:ext cx="7772400" cy="5078273"/>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smtClean="0">
                <a:solidFill>
                  <a:schemeClr val="dk1"/>
                </a:solidFill>
                <a:latin typeface="Times New Roman"/>
                <a:ea typeface="Times New Roman"/>
                <a:cs typeface="Times New Roman"/>
                <a:sym typeface="Times New Roman"/>
              </a:rPr>
              <a:t> What is JAVA?</a:t>
            </a:r>
          </a:p>
          <a:p>
            <a:pPr marL="0" marR="0" lvl="0" indent="0" algn="l" rtl="0">
              <a:lnSpc>
                <a:spcPct val="100000"/>
              </a:lnSpc>
              <a:spcBef>
                <a:spcPts val="640"/>
              </a:spcBef>
              <a:spcAft>
                <a:spcPts val="0"/>
              </a:spcAft>
              <a:buClr>
                <a:schemeClr val="dk1"/>
              </a:buClr>
              <a:buSzPct val="98958"/>
              <a:buFont typeface="Arial"/>
              <a:buChar char="•"/>
            </a:pPr>
            <a:r>
              <a:rPr lang="en" dirty="0" smtClean="0"/>
              <a:t> What is OOP?</a:t>
            </a:r>
            <a:endParaRPr lang="en" sz="3200" b="0" i="0" u="none" strike="noStrike" cap="none" baseline="0" dirty="0" smtClean="0">
              <a:solidFill>
                <a:schemeClr val="dk1"/>
              </a:solidFill>
              <a:latin typeface="Times New Roman"/>
              <a:ea typeface="Times New Roman"/>
              <a:cs typeface="Times New Roman"/>
              <a:sym typeface="Times New Roman"/>
            </a:endParaRPr>
          </a:p>
          <a:p>
            <a:pPr indent="0">
              <a:buSzPct val="98958"/>
            </a:pPr>
            <a:r>
              <a:rPr lang="en" dirty="0" smtClean="0"/>
              <a:t> Why Java?</a:t>
            </a:r>
          </a:p>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smtClean="0">
                <a:solidFill>
                  <a:schemeClr val="dk1"/>
                </a:solidFill>
                <a:latin typeface="Times New Roman"/>
                <a:ea typeface="Times New Roman"/>
                <a:cs typeface="Times New Roman"/>
                <a:sym typeface="Times New Roman"/>
              </a:rPr>
              <a:t> </a:t>
            </a:r>
            <a:r>
              <a:rPr lang="en" dirty="0" smtClean="0"/>
              <a:t>Characteristics of JAVA</a:t>
            </a:r>
            <a:endParaRPr lang="en" sz="3200" b="0" i="0" u="none" strike="noStrike" cap="none" baseline="0" dirty="0">
              <a:solidFill>
                <a:schemeClr val="dk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smtClean="0">
                <a:solidFill>
                  <a:schemeClr val="dk1"/>
                </a:solidFill>
                <a:latin typeface="Times New Roman"/>
                <a:ea typeface="Times New Roman"/>
                <a:cs typeface="Times New Roman"/>
                <a:sym typeface="Times New Roman"/>
              </a:rPr>
              <a:t> Overview </a:t>
            </a:r>
            <a:r>
              <a:rPr lang="en" sz="3200" b="0" i="0" u="none" strike="noStrike" cap="none" baseline="0" dirty="0">
                <a:solidFill>
                  <a:schemeClr val="dk1"/>
                </a:solidFill>
                <a:latin typeface="Times New Roman"/>
                <a:ea typeface="Times New Roman"/>
                <a:cs typeface="Times New Roman"/>
                <a:sym typeface="Times New Roman"/>
              </a:rPr>
              <a:t>of </a:t>
            </a:r>
            <a:r>
              <a:rPr lang="en" sz="3200" b="0" i="0" u="none" strike="noStrike" cap="none" baseline="0" dirty="0" smtClean="0">
                <a:solidFill>
                  <a:schemeClr val="dk1"/>
                </a:solidFill>
                <a:latin typeface="Times New Roman"/>
                <a:ea typeface="Times New Roman"/>
                <a:cs typeface="Times New Roman"/>
                <a:sym typeface="Times New Roman"/>
              </a:rPr>
              <a:t>Java.</a:t>
            </a:r>
            <a:endParaRPr lang="en" sz="3200" b="0" i="0" u="none" strike="noStrike" cap="none" baseline="0" dirty="0">
              <a:solidFill>
                <a:schemeClr val="dk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smtClean="0">
                <a:solidFill>
                  <a:schemeClr val="dk1"/>
                </a:solidFill>
                <a:latin typeface="Times New Roman"/>
                <a:ea typeface="Times New Roman"/>
                <a:cs typeface="Times New Roman"/>
                <a:sym typeface="Times New Roman"/>
              </a:rPr>
              <a:t> The </a:t>
            </a:r>
            <a:r>
              <a:rPr lang="en" sz="3200" b="0" i="0" u="none" strike="noStrike" cap="none" baseline="0" dirty="0">
                <a:solidFill>
                  <a:schemeClr val="dk1"/>
                </a:solidFill>
                <a:latin typeface="Times New Roman"/>
                <a:ea typeface="Times New Roman"/>
                <a:cs typeface="Times New Roman"/>
                <a:sym typeface="Times New Roman"/>
              </a:rPr>
              <a:t>difference between </a:t>
            </a:r>
            <a:r>
              <a:rPr lang="en" sz="2800" b="0" i="0" u="none" strike="noStrike" cap="none" baseline="0" dirty="0">
                <a:solidFill>
                  <a:schemeClr val="dk2"/>
                </a:solidFill>
                <a:latin typeface="Times New Roman"/>
                <a:ea typeface="Times New Roman"/>
                <a:cs typeface="Times New Roman"/>
                <a:sym typeface="Times New Roman"/>
              </a:rPr>
              <a:t>Java and C</a:t>
            </a:r>
            <a:r>
              <a:rPr lang="en" sz="2800" b="0" i="0" u="none" strike="noStrike" cap="none" baseline="0" dirty="0" smtClean="0">
                <a:solidFill>
                  <a:schemeClr val="dk2"/>
                </a:solidFill>
                <a:latin typeface="Times New Roman"/>
                <a:ea typeface="Times New Roman"/>
                <a:cs typeface="Times New Roman"/>
                <a:sym typeface="Times New Roman"/>
              </a:rPr>
              <a:t>++?</a:t>
            </a:r>
            <a:endParaRPr lang="en" sz="2800" b="0" i="0" u="none" strike="noStrike" cap="none" baseline="0" dirty="0" smtClean="0">
              <a:solidFill>
                <a:schemeClr val="tx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2800" dirty="0" smtClean="0">
                <a:solidFill>
                  <a:schemeClr val="tx1"/>
                </a:solidFill>
              </a:rPr>
              <a:t> A Simple JAVA Program</a:t>
            </a:r>
            <a:endParaRPr lang="en" sz="2800" b="0" i="0" u="none" strike="noStrike" cap="none" baseline="0" dirty="0" smtClean="0">
              <a:solidFill>
                <a:schemeClr val="tx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endParaRPr lang="en" dirty="0"/>
          </a:p>
          <a:p>
            <a:pPr marL="0" marR="0" lvl="0" indent="0" algn="l" rtl="0">
              <a:lnSpc>
                <a:spcPct val="100000"/>
              </a:lnSpc>
              <a:spcBef>
                <a:spcPts val="640"/>
              </a:spcBef>
              <a:spcAft>
                <a:spcPts val="0"/>
              </a:spcAft>
              <a:buClr>
                <a:schemeClr val="dk1"/>
              </a:buClr>
              <a:buSzPct val="98958"/>
              <a:buNone/>
            </a:pPr>
            <a:endParaRPr lang="en" sz="32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00E1375-09B5-489E-BD75-D97F0951B963}" type="slidenum">
              <a:rPr lang="en-US"/>
              <a:pPr/>
              <a:t>20</a:t>
            </a:fld>
            <a:endParaRPr lang="en-US"/>
          </a:p>
        </p:txBody>
      </p:sp>
      <p:sp>
        <p:nvSpPr>
          <p:cNvPr id="22528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528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solidFill>
                  <a:srgbClr val="FF9900"/>
                </a:solidFill>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5284" name="Text Box 4"/>
          <p:cNvSpPr txBox="1">
            <a:spLocks noChangeArrowheads="1"/>
          </p:cNvSpPr>
          <p:nvPr/>
        </p:nvSpPr>
        <p:spPr bwMode="auto">
          <a:xfrm>
            <a:off x="4572000" y="2590800"/>
            <a:ext cx="4572000" cy="1006475"/>
          </a:xfrm>
          <a:prstGeom prst="rect">
            <a:avLst/>
          </a:prstGeom>
          <a:noFill/>
          <a:ln w="12700">
            <a:noFill/>
            <a:miter lim="800000"/>
            <a:headEnd type="none" w="sm" len="sm"/>
            <a:tailEnd type="none" w="sm" len="sm"/>
          </a:ln>
          <a:effectLst/>
        </p:spPr>
        <p:txBody>
          <a:bodyPr>
            <a:spAutoFit/>
          </a:bodyPr>
          <a:lstStyle/>
          <a:p>
            <a:r>
              <a:rPr lang="en-US" sz="2000" dirty="0">
                <a:solidFill>
                  <a:srgbClr val="FF9900"/>
                </a:solidFill>
                <a:cs typeface="Times New Roman" pitchFamily="18" charset="0"/>
              </a:rPr>
              <a:t>Java implements several security mechanisms to protect your system against harm caused by stray programs.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26C2478-B90D-4109-B9FC-D89C467A50C3}" type="slidenum">
              <a:rPr lang="en-US"/>
              <a:pPr/>
              <a:t>21</a:t>
            </a:fld>
            <a:endParaRPr lang="en-US"/>
          </a:p>
        </p:txBody>
      </p:sp>
      <p:sp>
        <p:nvSpPr>
          <p:cNvPr id="22630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630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solidFill>
                  <a:srgbClr val="FF9900"/>
                </a:solidFill>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6308" name="Text Box 4"/>
          <p:cNvSpPr txBox="1">
            <a:spLocks noChangeArrowheads="1"/>
          </p:cNvSpPr>
          <p:nvPr/>
        </p:nvSpPr>
        <p:spPr bwMode="auto">
          <a:xfrm>
            <a:off x="4419600" y="3657600"/>
            <a:ext cx="4572000" cy="16160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latin typeface="Book Antiqua" pitchFamily="18" charset="0"/>
                <a:cs typeface="Times New Roman" pitchFamily="18" charset="0"/>
              </a:rPr>
              <a:t>Write once, run anywhere</a:t>
            </a:r>
          </a:p>
          <a:p>
            <a:endParaRPr lang="en-US" sz="2000">
              <a:solidFill>
                <a:srgbClr val="FF9900"/>
              </a:solidFill>
              <a:latin typeface="Book Antiqua" pitchFamily="18" charset="0"/>
              <a:cs typeface="Times New Roman" pitchFamily="18" charset="0"/>
            </a:endParaRPr>
          </a:p>
          <a:p>
            <a:r>
              <a:rPr lang="en-US" sz="2000">
                <a:solidFill>
                  <a:srgbClr val="FF9900"/>
                </a:solidFill>
                <a:latin typeface="Book Antiqua" pitchFamily="18" charset="0"/>
                <a:cs typeface="Times New Roman" pitchFamily="18" charset="0"/>
              </a:rPr>
              <a:t>With a Java Virtual Machine (JVM), you can write one program that will run on any platform.</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656A204-1661-4C6B-B712-6B5E111DAC7E}" type="slidenum">
              <a:rPr lang="en-US"/>
              <a:pPr/>
              <a:t>22</a:t>
            </a:fld>
            <a:endParaRPr lang="en-US"/>
          </a:p>
        </p:txBody>
      </p:sp>
      <p:sp>
        <p:nvSpPr>
          <p:cNvPr id="22733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733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solidFill>
                  <a:srgbClr val="FF9900"/>
                </a:solidFill>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7332" name="Text Box 4"/>
          <p:cNvSpPr txBox="1">
            <a:spLocks noChangeArrowheads="1"/>
          </p:cNvSpPr>
          <p:nvPr/>
        </p:nvSpPr>
        <p:spPr bwMode="auto">
          <a:xfrm>
            <a:off x="3962400" y="4114800"/>
            <a:ext cx="4572000" cy="13112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latin typeface="Book Antiqua" pitchFamily="18" charset="0"/>
                <a:cs typeface="Times New Roman" pitchFamily="18" charset="0"/>
              </a:rPr>
              <a:t>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4782F13-0C75-434E-A27C-F147B39CB1C0}" type="slidenum">
              <a:rPr lang="en-US"/>
              <a:pPr/>
              <a:t>23</a:t>
            </a:fld>
            <a:endParaRPr lang="en-US"/>
          </a:p>
        </p:txBody>
      </p:sp>
      <p:sp>
        <p:nvSpPr>
          <p:cNvPr id="22835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835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solidFill>
                  <a:srgbClr val="FF9900"/>
                </a:solidFill>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8356" name="Text Box 4"/>
          <p:cNvSpPr txBox="1">
            <a:spLocks noChangeArrowheads="1"/>
          </p:cNvSpPr>
          <p:nvPr/>
        </p:nvSpPr>
        <p:spPr bwMode="auto">
          <a:xfrm>
            <a:off x="3962400" y="4114800"/>
            <a:ext cx="4572000" cy="13112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latin typeface="Book Antiqua" pitchFamily="18" charset="0"/>
                <a:cs typeface="Times New Roman" pitchFamily="18" charset="0"/>
              </a:rPr>
              <a:t>Java</a:t>
            </a:r>
            <a:r>
              <a:rPr lang="en-US" sz="2000">
                <a:solidFill>
                  <a:srgbClr val="FF9900"/>
                </a:solidFill>
                <a:latin typeface="Times New Roman"/>
                <a:cs typeface="Times New Roman" pitchFamily="18" charset="0"/>
              </a:rPr>
              <a:t>’</a:t>
            </a:r>
            <a:r>
              <a:rPr lang="en-US" sz="2000">
                <a:solidFill>
                  <a:srgbClr val="FF9900"/>
                </a:solidFill>
                <a:latin typeface="Book Antiqua" pitchFamily="18" charset="0"/>
                <a:cs typeface="Times New Roman" pitchFamily="18" charset="0"/>
              </a:rPr>
              <a:t>s performance 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836DE18-E8FA-4570-A1B6-3972B252DFD4}" type="slidenum">
              <a:rPr lang="en-US"/>
              <a:pPr/>
              <a:t>24</a:t>
            </a:fld>
            <a:endParaRPr lang="en-US"/>
          </a:p>
        </p:txBody>
      </p:sp>
      <p:sp>
        <p:nvSpPr>
          <p:cNvPr id="22937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937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solidFill>
                  <a:srgbClr val="FF9900"/>
                </a:solidFill>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9380" name="Text Box 4"/>
          <p:cNvSpPr txBox="1">
            <a:spLocks noChangeArrowheads="1"/>
          </p:cNvSpPr>
          <p:nvPr/>
        </p:nvSpPr>
        <p:spPr bwMode="auto">
          <a:xfrm>
            <a:off x="3733800" y="4724400"/>
            <a:ext cx="5029200" cy="1616075"/>
          </a:xfrm>
          <a:prstGeom prst="rect">
            <a:avLst/>
          </a:prstGeom>
          <a:noFill/>
          <a:ln w="12700">
            <a:noFill/>
            <a:miter lim="800000"/>
            <a:headEnd type="none" w="sm" len="sm"/>
            <a:tailEnd type="none" w="sm" len="sm"/>
          </a:ln>
          <a:effectLst/>
        </p:spPr>
        <p:txBody>
          <a:bodyPr>
            <a:spAutoFit/>
          </a:bodyPr>
          <a:lstStyle/>
          <a:p>
            <a:r>
              <a:rPr lang="en-US" sz="2000">
                <a:solidFill>
                  <a:srgbClr val="FF9900"/>
                </a:solidFill>
                <a:latin typeface="Book Antiqua" pitchFamily="18" charset="0"/>
                <a:cs typeface="Times New Roman" pitchFamily="18" charset="0"/>
              </a:rPr>
              <a:t>Multithread programming is smoothly integrated in Java, whereas in other languages you have to call procedures specific to the operating system to enable multithreading.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186D9D1-20D2-44EB-852A-D22A4B0E795D}" type="slidenum">
              <a:rPr lang="en-US"/>
              <a:pPr/>
              <a:t>25</a:t>
            </a:fld>
            <a:endParaRPr lang="en-US"/>
          </a:p>
        </p:txBody>
      </p:sp>
      <p:sp>
        <p:nvSpPr>
          <p:cNvPr id="23040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3040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solidFill>
                  <a:srgbClr val="FF9900"/>
                </a:solidFill>
                <a:cs typeface="Times New Roman" pitchFamily="18" charset="0"/>
              </a:rPr>
              <a:t>Java Is Dynamic</a:t>
            </a:r>
            <a:r>
              <a:rPr lang="en-US" sz="2400"/>
              <a:t> </a:t>
            </a:r>
          </a:p>
        </p:txBody>
      </p:sp>
      <p:sp>
        <p:nvSpPr>
          <p:cNvPr id="230404" name="Text Box 4"/>
          <p:cNvSpPr txBox="1">
            <a:spLocks noChangeArrowheads="1"/>
          </p:cNvSpPr>
          <p:nvPr/>
        </p:nvSpPr>
        <p:spPr bwMode="auto">
          <a:xfrm>
            <a:off x="3810000" y="4495800"/>
            <a:ext cx="5029200" cy="1770063"/>
          </a:xfrm>
          <a:prstGeom prst="rect">
            <a:avLst/>
          </a:prstGeom>
          <a:noFill/>
          <a:ln w="12700">
            <a:noFill/>
            <a:miter lim="800000"/>
            <a:headEnd type="none" w="sm" len="sm"/>
            <a:tailEnd type="none" w="sm" len="sm"/>
          </a:ln>
          <a:effectLst/>
        </p:spPr>
        <p:txBody>
          <a:bodyPr>
            <a:spAutoFit/>
          </a:bodyPr>
          <a:lstStyle/>
          <a:p>
            <a:r>
              <a:rPr lang="en-US" sz="1800">
                <a:solidFill>
                  <a:srgbClr val="FF9900"/>
                </a:solidFill>
                <a:latin typeface="Book Antiqua" pitchFamily="18"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a:solidFill>
                  <a:srgbClr val="FF9900"/>
                </a:solidFill>
                <a:latin typeface="Book Antiqua"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685800" y="228600"/>
            <a:ext cx="77724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a:solidFill>
                  <a:schemeClr val="dk2"/>
                </a:solidFill>
                <a:latin typeface="Times New Roman"/>
                <a:ea typeface="Times New Roman"/>
                <a:cs typeface="Times New Roman"/>
                <a:sym typeface="Times New Roman"/>
              </a:rPr>
              <a:t>Difference between </a:t>
            </a:r>
            <a:r>
              <a:rPr lang="en" sz="4000" b="0" i="0" u="none" strike="noStrike" cap="none" baseline="0">
                <a:solidFill>
                  <a:schemeClr val="dk2"/>
                </a:solidFill>
                <a:latin typeface="Times New Roman"/>
                <a:ea typeface="Times New Roman"/>
                <a:cs typeface="Times New Roman"/>
                <a:sym typeface="Times New Roman"/>
              </a:rPr>
              <a:t>Java and C++</a:t>
            </a:r>
          </a:p>
        </p:txBody>
      </p:sp>
      <p:sp>
        <p:nvSpPr>
          <p:cNvPr id="248" name="Shape 248"/>
          <p:cNvSpPr txBox="1"/>
          <p:nvPr/>
        </p:nvSpPr>
        <p:spPr>
          <a:xfrm>
            <a:off x="0" y="1447800"/>
            <a:ext cx="4724400" cy="4524931"/>
          </a:xfrm>
          <a:prstGeom prst="rect">
            <a:avLst/>
          </a:prstGeom>
          <a:noFill/>
          <a:ln>
            <a:noFill/>
          </a:ln>
        </p:spPr>
        <p:txBody>
          <a:bodyPr wrap="square" lIns="92075" tIns="46025" rIns="92075" bIns="46025" anchor="t" anchorCtr="0">
            <a:spAutoFit/>
          </a:bodyPr>
          <a:lstStyle/>
          <a:p>
            <a:pPr marL="0" marR="0" lvl="0" indent="0" algn="l" rtl="0">
              <a:lnSpc>
                <a:spcPct val="100000"/>
              </a:lnSpc>
              <a:spcBef>
                <a:spcPts val="0"/>
              </a:spcBef>
              <a:spcAft>
                <a:spcPts val="0"/>
              </a:spcAft>
              <a:buClr>
                <a:schemeClr val="dk1"/>
              </a:buClr>
              <a:buSzPct val="25000"/>
              <a:buFont typeface="Times New Roman"/>
              <a:buNone/>
            </a:pPr>
            <a:r>
              <a:rPr lang="en" sz="2400" b="0" i="0" u="none" strike="noStrike" cap="none" baseline="0" dirty="0">
                <a:solidFill>
                  <a:schemeClr val="folHlink"/>
                </a:solidFill>
                <a:latin typeface="Times New Roman"/>
                <a:ea typeface="Times New Roman"/>
                <a:cs typeface="Times New Roman"/>
                <a:sym typeface="Times New Roman"/>
              </a:rPr>
              <a:t>Java</a:t>
            </a: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Single </a:t>
            </a:r>
            <a:r>
              <a:rPr lang="en" sz="2400" b="0" i="0" u="none" strike="noStrike" cap="none" baseline="0" dirty="0" smtClean="0">
                <a:solidFill>
                  <a:schemeClr val="dk1"/>
                </a:solidFill>
                <a:latin typeface="Times New Roman"/>
                <a:ea typeface="Times New Roman"/>
                <a:cs typeface="Times New Roman"/>
                <a:sym typeface="Times New Roman"/>
              </a:rPr>
              <a:t>inheritance</a:t>
            </a: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C data type not </a:t>
            </a:r>
            <a:r>
              <a:rPr lang="en" sz="2400" b="0" i="0" u="none" strike="noStrike" cap="none" baseline="0" dirty="0" smtClean="0">
                <a:solidFill>
                  <a:schemeClr val="dk1"/>
                </a:solidFill>
                <a:latin typeface="Times New Roman"/>
                <a:ea typeface="Times New Roman"/>
                <a:cs typeface="Times New Roman"/>
                <a:sym typeface="Times New Roman"/>
              </a:rPr>
              <a:t>supported</a:t>
            </a:r>
          </a:p>
          <a:p>
            <a:pPr marL="914400" marR="0" lvl="2" indent="0" algn="l" rtl="0">
              <a:lnSpc>
                <a:spcPct val="100000"/>
              </a:lnSpc>
              <a:spcBef>
                <a:spcPts val="0"/>
              </a:spcBef>
              <a:spcAft>
                <a:spcPts val="0"/>
              </a:spcAft>
              <a:buClr>
                <a:schemeClr val="dk1"/>
              </a:buClr>
              <a:buSzPct val="25000"/>
              <a:buFont typeface="Times New Roman"/>
              <a:buNone/>
            </a:pPr>
            <a:r>
              <a:rPr lang="en" sz="2400" b="0" i="0" u="none" strike="noStrike" cap="none" baseline="0" dirty="0" smtClean="0">
                <a:solidFill>
                  <a:schemeClr val="dk1"/>
                </a:solidFill>
                <a:latin typeface="Times New Roman"/>
                <a:ea typeface="Times New Roman"/>
                <a:cs typeface="Times New Roman"/>
                <a:sym typeface="Times New Roman"/>
              </a:rPr>
              <a:t>struct, union, pointer</a:t>
            </a:r>
          </a:p>
          <a:p>
            <a:pPr marL="914400" marR="0" lvl="2" indent="0" algn="l" rtl="0">
              <a:lnSpc>
                <a:spcPct val="100000"/>
              </a:lnSpc>
              <a:spcBef>
                <a:spcPts val="0"/>
              </a:spcBef>
              <a:spcAft>
                <a:spcPts val="0"/>
              </a:spcAft>
              <a:buClr>
                <a:schemeClr val="dk1"/>
              </a:buClr>
              <a:buSzPct val="25000"/>
              <a:buFont typeface="Times New Roman"/>
              <a:buNone/>
            </a:pPr>
            <a:endParaRPr lang="en" sz="2400" b="0" i="0" u="none" strike="noStrike" cap="none" baseline="0" dirty="0" smtClean="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smtClean="0">
                <a:solidFill>
                  <a:schemeClr val="dk1"/>
                </a:solidFill>
                <a:latin typeface="Times New Roman"/>
                <a:ea typeface="Times New Roman"/>
                <a:cs typeface="Times New Roman"/>
                <a:sym typeface="Times New Roman"/>
              </a:rPr>
              <a:t> </a:t>
            </a:r>
            <a:r>
              <a:rPr lang="en" sz="2400" b="0" i="0" u="none" strike="noStrike" cap="none" baseline="0" dirty="0">
                <a:solidFill>
                  <a:schemeClr val="dk1"/>
                </a:solidFill>
                <a:latin typeface="Times New Roman"/>
                <a:ea typeface="Times New Roman"/>
                <a:cs typeface="Times New Roman"/>
                <a:sym typeface="Times New Roman"/>
              </a:rPr>
              <a:t>Command line </a:t>
            </a:r>
            <a:r>
              <a:rPr lang="en" sz="2400" b="0" i="0" u="none" strike="noStrike" cap="none" baseline="0" dirty="0" smtClean="0">
                <a:solidFill>
                  <a:schemeClr val="dk1"/>
                </a:solidFill>
                <a:latin typeface="Times New Roman"/>
                <a:ea typeface="Times New Roman"/>
                <a:cs typeface="Times New Roman"/>
                <a:sym typeface="Times New Roman"/>
              </a:rPr>
              <a:t>arguments </a:t>
            </a:r>
            <a:r>
              <a:rPr lang="en" sz="2400" b="0" i="0" u="none" strike="noStrike" cap="none" baseline="0" dirty="0" smtClean="0">
                <a:solidFill>
                  <a:schemeClr val="dk1"/>
                </a:solidFill>
                <a:latin typeface="Times New Roman"/>
                <a:ea typeface="Times New Roman"/>
                <a:cs typeface="Times New Roman"/>
                <a:sym typeface="Wingdings" pitchFamily="2" charset="2"/>
              </a:rPr>
              <a:t></a:t>
            </a:r>
            <a:endParaRPr lang="en" sz="2400" b="0" i="0" u="none" strike="noStrike" cap="none" baseline="0" dirty="0">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chemeClr val="dk1"/>
              </a:buClr>
              <a:buSzPct val="25000"/>
              <a:buFont typeface="Times New Roman"/>
              <a:buNone/>
            </a:pPr>
            <a:r>
              <a:rPr lang="en" sz="2400" b="0" i="0" u="none" strike="noStrike" cap="none" baseline="0" dirty="0" smtClean="0">
                <a:solidFill>
                  <a:schemeClr val="dk1"/>
                </a:solidFill>
                <a:latin typeface="Times New Roman"/>
                <a:ea typeface="Times New Roman"/>
                <a:cs typeface="Times New Roman"/>
                <a:sym typeface="Times New Roman"/>
              </a:rPr>
              <a:t>	args</a:t>
            </a: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a:t>
            </a:r>
            <a:r>
              <a:rPr lang="en" sz="2400" b="0" i="0" u="none" strike="noStrike" cap="none" baseline="0" dirty="0" smtClean="0">
                <a:solidFill>
                  <a:schemeClr val="dk1"/>
                </a:solidFill>
                <a:latin typeface="Times New Roman"/>
                <a:ea typeface="Times New Roman"/>
                <a:cs typeface="Times New Roman"/>
                <a:sym typeface="Times New Roman"/>
              </a:rPr>
              <a:t>String </a:t>
            </a:r>
            <a:r>
              <a:rPr lang="en" sz="2400" b="0" i="0" u="none" strike="noStrike" cap="none" baseline="0" dirty="0" smtClean="0">
                <a:solidFill>
                  <a:schemeClr val="dk1"/>
                </a:solidFill>
                <a:latin typeface="Times New Roman"/>
                <a:ea typeface="Times New Roman"/>
                <a:cs typeface="Times New Roman"/>
                <a:sym typeface="Wingdings" pitchFamily="2" charset="2"/>
              </a:rPr>
              <a:t> </a:t>
            </a:r>
            <a:r>
              <a:rPr lang="en" sz="2400" b="0" i="0" u="none" strike="noStrike" cap="none" baseline="0" dirty="0" smtClean="0">
                <a:solidFill>
                  <a:schemeClr val="dk1"/>
                </a:solidFill>
                <a:latin typeface="Times New Roman"/>
                <a:ea typeface="Times New Roman"/>
                <a:cs typeface="Times New Roman"/>
                <a:sym typeface="Times New Roman"/>
              </a:rPr>
              <a:t>First-class object</a:t>
            </a:r>
          </a:p>
          <a:p>
            <a:pPr marL="457200" marR="0" lvl="1" indent="0" algn="l" rtl="0">
              <a:lnSpc>
                <a:spcPct val="100000"/>
              </a:lnSpc>
              <a:spcBef>
                <a:spcPts val="0"/>
              </a:spcBef>
              <a:spcAft>
                <a:spcPts val="0"/>
              </a:spcAft>
              <a:buClr>
                <a:schemeClr val="dk1"/>
              </a:buClr>
              <a:buSzPct val="100694"/>
              <a:buFont typeface="Arial"/>
              <a:buChar char="•"/>
            </a:pP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Exception </a:t>
            </a:r>
            <a:r>
              <a:rPr lang="en" sz="2400" b="0" i="0" u="none" strike="noStrike" cap="none" baseline="0" dirty="0" smtClean="0">
                <a:solidFill>
                  <a:schemeClr val="dk1"/>
                </a:solidFill>
                <a:latin typeface="Times New Roman"/>
                <a:ea typeface="Times New Roman"/>
                <a:cs typeface="Times New Roman"/>
                <a:sym typeface="Times New Roman"/>
              </a:rPr>
              <a:t>handling </a:t>
            </a:r>
            <a:r>
              <a:rPr lang="en" sz="2400" b="0" i="0" u="none" strike="noStrike" cap="none" baseline="0" dirty="0" smtClean="0">
                <a:solidFill>
                  <a:schemeClr val="dk1"/>
                </a:solidFill>
                <a:latin typeface="Times New Roman"/>
                <a:ea typeface="Times New Roman"/>
                <a:cs typeface="Times New Roman"/>
                <a:sym typeface="Wingdings" pitchFamily="2" charset="2"/>
              </a:rPr>
              <a:t></a:t>
            </a:r>
            <a:endParaRPr lang="en" sz="2400" b="0" i="0" u="none" strike="noStrike" cap="none" baseline="0" dirty="0">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chemeClr val="dk1"/>
              </a:buClr>
              <a:buSzPct val="25000"/>
              <a:buFont typeface="Times New Roman"/>
              <a:buNone/>
            </a:pPr>
            <a:r>
              <a:rPr lang="en" sz="2400" b="0" i="0" u="none" strike="noStrike" cap="none" baseline="0" dirty="0">
                <a:solidFill>
                  <a:schemeClr val="dk1"/>
                </a:solidFill>
                <a:latin typeface="Times New Roman"/>
                <a:ea typeface="Times New Roman"/>
                <a:cs typeface="Times New Roman"/>
                <a:sym typeface="Times New Roman"/>
              </a:rPr>
              <a:t>Try-Catch-Finally</a:t>
            </a: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a:t>
            </a:r>
            <a:r>
              <a:rPr lang="en" sz="2400" b="0" i="0" u="none" strike="noStrike" cap="none" baseline="0" dirty="0" smtClean="0">
                <a:solidFill>
                  <a:schemeClr val="dk1"/>
                </a:solidFill>
                <a:latin typeface="Times New Roman"/>
                <a:ea typeface="Times New Roman"/>
                <a:cs typeface="Times New Roman"/>
                <a:sym typeface="Times New Roman"/>
              </a:rPr>
              <a:t>No </a:t>
            </a:r>
            <a:r>
              <a:rPr lang="en" sz="2400" b="0" i="0" u="none" strike="noStrike" cap="none" baseline="0" dirty="0">
                <a:solidFill>
                  <a:schemeClr val="dk1"/>
                </a:solidFill>
                <a:latin typeface="Times New Roman"/>
                <a:ea typeface="Times New Roman"/>
                <a:cs typeface="Times New Roman"/>
                <a:sym typeface="Times New Roman"/>
              </a:rPr>
              <a:t>operator overloading</a:t>
            </a:r>
          </a:p>
        </p:txBody>
      </p:sp>
      <p:sp>
        <p:nvSpPr>
          <p:cNvPr id="249" name="Shape 249"/>
          <p:cNvSpPr txBox="1"/>
          <p:nvPr/>
        </p:nvSpPr>
        <p:spPr>
          <a:xfrm>
            <a:off x="4495800" y="1447800"/>
            <a:ext cx="4495800" cy="4524931"/>
          </a:xfrm>
          <a:prstGeom prst="rect">
            <a:avLst/>
          </a:prstGeom>
          <a:noFill/>
          <a:ln>
            <a:noFill/>
          </a:ln>
        </p:spPr>
        <p:txBody>
          <a:bodyPr lIns="92075" tIns="46025" rIns="92075" bIns="46025" anchor="t" anchorCtr="0">
            <a:spAutoFit/>
          </a:bodyPr>
          <a:lstStyle/>
          <a:p>
            <a:pPr marL="0" marR="0" lvl="0" indent="0" algn="l" rtl="0">
              <a:lnSpc>
                <a:spcPct val="100000"/>
              </a:lnSpc>
              <a:spcBef>
                <a:spcPts val="0"/>
              </a:spcBef>
              <a:spcAft>
                <a:spcPts val="0"/>
              </a:spcAft>
              <a:buClr>
                <a:schemeClr val="dk1"/>
              </a:buClr>
              <a:buSzPct val="25000"/>
              <a:buFont typeface="Times New Roman"/>
              <a:buNone/>
            </a:pPr>
            <a:r>
              <a:rPr lang="en" sz="2400" b="0" i="0" u="none" strike="noStrike" cap="none" baseline="0" dirty="0">
                <a:solidFill>
                  <a:schemeClr val="folHlink"/>
                </a:solidFill>
                <a:latin typeface="Times New Roman"/>
                <a:ea typeface="Times New Roman"/>
                <a:cs typeface="Times New Roman"/>
                <a:sym typeface="Times New Roman"/>
              </a:rPr>
              <a:t>C++</a:t>
            </a: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Multiple inheritance</a:t>
            </a: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C data type </a:t>
            </a:r>
            <a:r>
              <a:rPr lang="en" sz="2400" b="0" i="0" u="none" strike="noStrike" cap="none" baseline="0" dirty="0" smtClean="0">
                <a:solidFill>
                  <a:schemeClr val="dk1"/>
                </a:solidFill>
                <a:latin typeface="Times New Roman"/>
                <a:ea typeface="Times New Roman"/>
                <a:cs typeface="Times New Roman"/>
                <a:sym typeface="Times New Roman"/>
              </a:rPr>
              <a:t>supported</a:t>
            </a:r>
          </a:p>
          <a:p>
            <a:pPr marL="457200" marR="0" lvl="1" indent="0" algn="l" rtl="0">
              <a:lnSpc>
                <a:spcPct val="100000"/>
              </a:lnSpc>
              <a:spcBef>
                <a:spcPts val="0"/>
              </a:spcBef>
              <a:spcAft>
                <a:spcPts val="0"/>
              </a:spcAft>
              <a:buClr>
                <a:schemeClr val="dk1"/>
              </a:buClr>
              <a:buSzPct val="100694"/>
              <a:buFont typeface="Arial"/>
              <a:buChar char="•"/>
            </a:pP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pPr>
            <a:r>
              <a:rPr lang="en" sz="2400" b="0" i="0" u="none" strike="noStrike" cap="none" baseline="0" dirty="0">
                <a:solidFill>
                  <a:schemeClr val="dk1"/>
                </a:solidFill>
                <a:latin typeface="Times New Roman"/>
                <a:ea typeface="Times New Roman"/>
                <a:cs typeface="Times New Roman"/>
                <a:sym typeface="Times New Roman"/>
              </a:rPr>
              <a:t> </a:t>
            </a:r>
            <a:endParaRPr lang="en" sz="2400" b="0" i="0" u="none" strike="noStrike" cap="none" baseline="0" dirty="0" smtClean="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smtClean="0">
                <a:solidFill>
                  <a:schemeClr val="dk1"/>
                </a:solidFill>
                <a:latin typeface="Times New Roman"/>
                <a:ea typeface="Times New Roman"/>
                <a:cs typeface="Times New Roman"/>
                <a:sym typeface="Times New Roman"/>
              </a:rPr>
              <a:t>Command </a:t>
            </a:r>
            <a:r>
              <a:rPr lang="en" sz="2400" b="0" i="0" u="none" strike="noStrike" cap="none" baseline="0" dirty="0">
                <a:solidFill>
                  <a:schemeClr val="dk1"/>
                </a:solidFill>
                <a:latin typeface="Times New Roman"/>
                <a:ea typeface="Times New Roman"/>
                <a:cs typeface="Times New Roman"/>
                <a:sym typeface="Times New Roman"/>
              </a:rPr>
              <a:t>line </a:t>
            </a:r>
            <a:r>
              <a:rPr lang="en" sz="2400" b="0" i="0" u="none" strike="noStrike" cap="none" baseline="0" dirty="0" smtClean="0">
                <a:solidFill>
                  <a:schemeClr val="dk1"/>
                </a:solidFill>
                <a:latin typeface="Times New Roman"/>
                <a:ea typeface="Times New Roman"/>
                <a:cs typeface="Times New Roman"/>
                <a:sym typeface="Times New Roman"/>
              </a:rPr>
              <a:t>arguments </a:t>
            </a:r>
            <a:r>
              <a:rPr lang="en" sz="2400" b="0" i="0" u="none" strike="noStrike" cap="none" baseline="0" dirty="0" smtClean="0">
                <a:solidFill>
                  <a:schemeClr val="dk1"/>
                </a:solidFill>
                <a:latin typeface="Times New Roman"/>
                <a:ea typeface="Times New Roman"/>
                <a:cs typeface="Times New Roman"/>
                <a:sym typeface="Wingdings" pitchFamily="2" charset="2"/>
              </a:rPr>
              <a:t></a:t>
            </a:r>
            <a:endParaRPr lang="en" sz="2400" b="0" i="0" u="none" strike="noStrike" cap="none" baseline="0" dirty="0">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chemeClr val="dk1"/>
              </a:buClr>
              <a:buSzPct val="25000"/>
              <a:buFont typeface="Times New Roman"/>
              <a:buNone/>
            </a:pPr>
            <a:r>
              <a:rPr lang="en" sz="2400" b="0" i="0" u="none" strike="noStrike" cap="none" baseline="0" dirty="0" smtClean="0">
                <a:solidFill>
                  <a:schemeClr val="dk1"/>
                </a:solidFill>
                <a:latin typeface="Times New Roman"/>
                <a:ea typeface="Times New Roman"/>
                <a:cs typeface="Times New Roman"/>
                <a:sym typeface="Times New Roman"/>
              </a:rPr>
              <a:t>	argc</a:t>
            </a:r>
            <a:r>
              <a:rPr lang="en" sz="2400" b="0" i="0" u="none" strike="noStrike" cap="none" baseline="0" dirty="0">
                <a:solidFill>
                  <a:schemeClr val="dk1"/>
                </a:solidFill>
                <a:latin typeface="Times New Roman"/>
                <a:ea typeface="Times New Roman"/>
                <a:cs typeface="Times New Roman"/>
                <a:sym typeface="Times New Roman"/>
              </a:rPr>
              <a:t>, argv</a:t>
            </a: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a:t>
            </a:r>
            <a:r>
              <a:rPr lang="en" sz="2400" b="0" i="0" u="none" strike="noStrike" cap="none" baseline="0" dirty="0" smtClean="0">
                <a:solidFill>
                  <a:schemeClr val="dk1"/>
                </a:solidFill>
                <a:latin typeface="Times New Roman"/>
                <a:ea typeface="Times New Roman"/>
                <a:cs typeface="Times New Roman"/>
                <a:sym typeface="Times New Roman"/>
              </a:rPr>
              <a:t>String </a:t>
            </a:r>
            <a:r>
              <a:rPr lang="en" sz="2400" b="0" i="0" u="none" strike="noStrike" cap="none" baseline="0" dirty="0" smtClean="0">
                <a:solidFill>
                  <a:schemeClr val="dk1"/>
                </a:solidFill>
                <a:latin typeface="Times New Roman"/>
                <a:ea typeface="Times New Roman"/>
                <a:cs typeface="Times New Roman"/>
                <a:sym typeface="Wingdings" pitchFamily="2" charset="2"/>
              </a:rPr>
              <a:t> </a:t>
            </a:r>
            <a:r>
              <a:rPr lang="en" sz="2400" b="0" i="0" u="none" strike="noStrike" cap="none" baseline="0" dirty="0" smtClean="0">
                <a:solidFill>
                  <a:schemeClr val="dk1"/>
                </a:solidFill>
                <a:latin typeface="Times New Roman"/>
                <a:ea typeface="Times New Roman"/>
                <a:cs typeface="Times New Roman"/>
                <a:sym typeface="Times New Roman"/>
              </a:rPr>
              <a:t>character array</a:t>
            </a:r>
          </a:p>
          <a:p>
            <a:pPr marL="457200" marR="0" lvl="1" indent="0" algn="l" rtl="0">
              <a:lnSpc>
                <a:spcPct val="100000"/>
              </a:lnSpc>
              <a:spcBef>
                <a:spcPts val="0"/>
              </a:spcBef>
              <a:spcAft>
                <a:spcPts val="0"/>
              </a:spcAft>
              <a:buClr>
                <a:schemeClr val="dk1"/>
              </a:buClr>
              <a:buSzPct val="100694"/>
              <a:buFont typeface="Arial"/>
              <a:buChar char="•"/>
            </a:pP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 Exception </a:t>
            </a:r>
            <a:r>
              <a:rPr lang="en" sz="2400" b="0" i="0" u="none" strike="noStrike" cap="none" baseline="0" dirty="0" smtClean="0">
                <a:solidFill>
                  <a:schemeClr val="dk1"/>
                </a:solidFill>
                <a:latin typeface="Times New Roman"/>
                <a:ea typeface="Times New Roman"/>
                <a:cs typeface="Times New Roman"/>
                <a:sym typeface="Times New Roman"/>
              </a:rPr>
              <a:t>handling </a:t>
            </a:r>
            <a:r>
              <a:rPr lang="en" sz="2400" b="0" i="0" u="none" strike="noStrike" cap="none" baseline="0" dirty="0" smtClean="0">
                <a:solidFill>
                  <a:schemeClr val="dk1"/>
                </a:solidFill>
                <a:latin typeface="Times New Roman"/>
                <a:ea typeface="Times New Roman"/>
                <a:cs typeface="Times New Roman"/>
                <a:sym typeface="Wingdings" pitchFamily="2" charset="2"/>
              </a:rPr>
              <a:t></a:t>
            </a:r>
            <a:endParaRPr lang="en" sz="2400" b="0" i="0" u="none" strike="noStrike" cap="none" baseline="0" dirty="0">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chemeClr val="dk1"/>
              </a:buClr>
              <a:buSzPct val="25000"/>
              <a:buFont typeface="Times New Roman"/>
              <a:buNone/>
            </a:pPr>
            <a:r>
              <a:rPr lang="en" sz="2400" dirty="0" smtClean="0">
                <a:solidFill>
                  <a:schemeClr val="dk1"/>
                </a:solidFill>
                <a:latin typeface="Times New Roman"/>
                <a:ea typeface="Times New Roman"/>
                <a:cs typeface="Times New Roman"/>
                <a:sym typeface="Times New Roman"/>
              </a:rPr>
              <a:t>    </a:t>
            </a:r>
            <a:r>
              <a:rPr lang="en" sz="2400" b="0" i="0" u="none" strike="noStrike" cap="none" baseline="0" dirty="0" smtClean="0">
                <a:solidFill>
                  <a:schemeClr val="dk1"/>
                </a:solidFill>
                <a:latin typeface="Times New Roman"/>
                <a:ea typeface="Times New Roman"/>
                <a:cs typeface="Times New Roman"/>
                <a:sym typeface="Times New Roman"/>
              </a:rPr>
              <a:t>Try-Catch</a:t>
            </a:r>
            <a:endParaRPr lang="en" sz="2400" b="0" i="0" u="none" strike="noStrike" cap="none" baseline="0" dirty="0">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ct val="100694"/>
              <a:buFont typeface="Arial"/>
              <a:buChar char="•"/>
            </a:pPr>
            <a:r>
              <a:rPr lang="en" sz="2400" b="0" i="0" u="none" strike="noStrike" cap="none" baseline="0" smtClean="0">
                <a:solidFill>
                  <a:schemeClr val="dk1"/>
                </a:solidFill>
                <a:latin typeface="Times New Roman"/>
                <a:ea typeface="Times New Roman"/>
                <a:cs typeface="Times New Roman"/>
                <a:sym typeface="Times New Roman"/>
              </a:rPr>
              <a:t> </a:t>
            </a:r>
            <a:r>
              <a:rPr lang="en" sz="2400" b="0" i="0" u="none" strike="noStrike" cap="none" baseline="0" dirty="0" smtClean="0">
                <a:solidFill>
                  <a:schemeClr val="dk1"/>
                </a:solidFill>
                <a:latin typeface="Times New Roman"/>
                <a:ea typeface="Times New Roman"/>
                <a:cs typeface="Times New Roman"/>
                <a:sym typeface="Times New Roman"/>
              </a:rPr>
              <a:t>Operator overloading</a:t>
            </a:r>
            <a:endParaRPr lang="en" sz="2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8229600" cy="1143000"/>
          </a:xfrm>
        </p:spPr>
        <p:txBody>
          <a:bodyPr/>
          <a:lstStyle/>
          <a:p>
            <a:r>
              <a:rPr lang="en-US" altLang="zh-CN" sz="3600" dirty="0"/>
              <a:t>Java Disadvantages</a:t>
            </a:r>
          </a:p>
        </p:txBody>
      </p:sp>
      <p:sp>
        <p:nvSpPr>
          <p:cNvPr id="26627" name="Rectangle 3"/>
          <p:cNvSpPr>
            <a:spLocks noGrp="1" noChangeArrowheads="1"/>
          </p:cNvSpPr>
          <p:nvPr>
            <p:ph type="body" idx="1"/>
          </p:nvPr>
        </p:nvSpPr>
        <p:spPr>
          <a:xfrm>
            <a:off x="685800" y="1676400"/>
            <a:ext cx="7772400" cy="4419600"/>
          </a:xfrm>
        </p:spPr>
        <p:txBody>
          <a:bodyPr/>
          <a:lstStyle/>
          <a:p>
            <a:pPr lvl="1"/>
            <a:endParaRPr lang="en-US" altLang="zh-CN" sz="1600" dirty="0"/>
          </a:p>
          <a:p>
            <a:r>
              <a:rPr lang="en-US" altLang="zh-CN" sz="2400" b="1" dirty="0">
                <a:solidFill>
                  <a:schemeClr val="tx1"/>
                </a:solidFill>
                <a:latin typeface="Times New Roman" pitchFamily="18" charset="0"/>
                <a:cs typeface="Times New Roman" pitchFamily="18" charset="0"/>
              </a:rPr>
              <a:t>Slower than compiled language such as </a:t>
            </a:r>
            <a:r>
              <a:rPr lang="en-US" altLang="zh-CN" sz="2400" b="1" dirty="0" smtClean="0">
                <a:solidFill>
                  <a:schemeClr val="tx1"/>
                </a:solidFill>
                <a:latin typeface="Times New Roman" pitchFamily="18" charset="0"/>
                <a:cs typeface="Times New Roman" pitchFamily="18" charset="0"/>
              </a:rPr>
              <a:t>C</a:t>
            </a:r>
          </a:p>
          <a:p>
            <a:endParaRPr lang="en-US" altLang="zh-CN" sz="2400" b="1" dirty="0">
              <a:solidFill>
                <a:schemeClr val="tx1"/>
              </a:solidFill>
              <a:latin typeface="Times New Roman" pitchFamily="18" charset="0"/>
              <a:cs typeface="Times New Roman" pitchFamily="18" charset="0"/>
            </a:endParaRPr>
          </a:p>
          <a:p>
            <a:pPr lvl="1"/>
            <a:r>
              <a:rPr lang="en-US" altLang="zh-CN" sz="2400" dirty="0">
                <a:solidFill>
                  <a:schemeClr val="tx1"/>
                </a:solidFill>
                <a:latin typeface="Times New Roman" pitchFamily="18" charset="0"/>
                <a:cs typeface="Times New Roman" pitchFamily="18" charset="0"/>
              </a:rPr>
              <a:t>an experiment in 1999 showed that Java was 3 or 4 times slower than C or C</a:t>
            </a:r>
            <a:r>
              <a:rPr lang="en-US" altLang="zh-CN" sz="2400" dirty="0" smtClean="0">
                <a:solidFill>
                  <a:schemeClr val="tx1"/>
                </a:solidFill>
                <a:latin typeface="Times New Roman" pitchFamily="18" charset="0"/>
                <a:cs typeface="Times New Roman" pitchFamily="18" charset="0"/>
              </a:rPr>
              <a:t>++</a:t>
            </a:r>
            <a:endParaRPr lang="en-US" altLang="zh-CN"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85800" y="6096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chemeClr val="dk2"/>
                </a:solidFill>
                <a:latin typeface="Times New Roman"/>
                <a:ea typeface="Times New Roman"/>
                <a:cs typeface="Times New Roman"/>
                <a:sym typeface="Times New Roman"/>
              </a:rPr>
              <a:t>Origin of </a:t>
            </a:r>
            <a:r>
              <a:rPr lang="en" sz="4400" b="0" i="0" u="none" strike="noStrike" cap="none" baseline="0" dirty="0" smtClean="0">
                <a:solidFill>
                  <a:schemeClr val="dk2"/>
                </a:solidFill>
                <a:latin typeface="Times New Roman"/>
                <a:ea typeface="Times New Roman"/>
                <a:cs typeface="Times New Roman"/>
                <a:sym typeface="Times New Roman"/>
              </a:rPr>
              <a:t>Java</a:t>
            </a:r>
            <a:endParaRPr lang="en" sz="4400" b="0" i="0" u="none" strike="noStrike" cap="none" baseline="0" dirty="0">
              <a:solidFill>
                <a:schemeClr val="dk2"/>
              </a:solidFill>
              <a:latin typeface="Times New Roman"/>
              <a:ea typeface="Times New Roman"/>
              <a:cs typeface="Times New Roman"/>
              <a:sym typeface="Times New Roman"/>
            </a:endParaRPr>
          </a:p>
        </p:txBody>
      </p:sp>
      <p:sp>
        <p:nvSpPr>
          <p:cNvPr id="59" name="Shape 59"/>
          <p:cNvSpPr txBox="1">
            <a:spLocks noGrp="1"/>
          </p:cNvSpPr>
          <p:nvPr>
            <p:ph type="body" idx="1"/>
          </p:nvPr>
        </p:nvSpPr>
        <p:spPr>
          <a:xfrm>
            <a:off x="685800" y="1447800"/>
            <a:ext cx="7772400" cy="3911287"/>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smtClean="0">
                <a:solidFill>
                  <a:schemeClr val="dk1"/>
                </a:solidFill>
                <a:latin typeface="Times New Roman"/>
                <a:ea typeface="Times New Roman"/>
                <a:cs typeface="Times New Roman"/>
                <a:sym typeface="Times New Roman"/>
              </a:rPr>
              <a:t>Generation</a:t>
            </a:r>
          </a:p>
          <a:p>
            <a:pPr marL="0" marR="0" lvl="0" indent="0" algn="l" rtl="0">
              <a:lnSpc>
                <a:spcPct val="100000"/>
              </a:lnSpc>
              <a:spcBef>
                <a:spcPts val="640"/>
              </a:spcBef>
              <a:spcAft>
                <a:spcPts val="0"/>
              </a:spcAft>
              <a:buClr>
                <a:schemeClr val="dk1"/>
              </a:buClr>
              <a:buSzPct val="98958"/>
              <a:buFont typeface="Arial"/>
              <a:buChar char="•"/>
            </a:pPr>
            <a:endParaRPr lang="en" sz="3200" b="0" i="0" u="none" strike="noStrike" cap="none" baseline="0" dirty="0">
              <a:solidFill>
                <a:schemeClr val="dk1"/>
              </a:solidFill>
              <a:latin typeface="Times New Roman"/>
              <a:ea typeface="Times New Roman"/>
              <a:cs typeface="Times New Roman"/>
              <a:sym typeface="Times New Roman"/>
            </a:endParaRPr>
          </a:p>
          <a:p>
            <a:pPr marL="742950" marR="0" lvl="1" indent="-285750" algn="l" rtl="0">
              <a:lnSpc>
                <a:spcPct val="100000"/>
              </a:lnSpc>
              <a:spcBef>
                <a:spcPts val="560"/>
              </a:spcBef>
              <a:spcAft>
                <a:spcPts val="0"/>
              </a:spcAft>
              <a:buClr>
                <a:srgbClr val="000000"/>
              </a:buClr>
              <a:buSzPct val="101190"/>
              <a:buFont typeface="Arial"/>
              <a:buChar char="•"/>
            </a:pPr>
            <a:r>
              <a:rPr lang="en" sz="2800" b="0" i="0" u="none" strike="noStrike" cap="none" baseline="0" dirty="0">
                <a:solidFill>
                  <a:schemeClr val="dk1"/>
                </a:solidFill>
                <a:latin typeface="Times New Roman"/>
                <a:ea typeface="Times New Roman"/>
                <a:cs typeface="Times New Roman"/>
                <a:sym typeface="Times New Roman"/>
              </a:rPr>
              <a:t>James Gosling &amp; Patrick Naughton at </a:t>
            </a:r>
            <a:r>
              <a:rPr lang="en" sz="2800" b="0" i="0" u="none" strike="noStrike" cap="none" baseline="0" dirty="0" smtClean="0">
                <a:solidFill>
                  <a:schemeClr val="dk1"/>
                </a:solidFill>
                <a:latin typeface="Times New Roman"/>
                <a:ea typeface="Times New Roman"/>
                <a:cs typeface="Times New Roman"/>
                <a:sym typeface="Times New Roman"/>
              </a:rPr>
              <a:t>1990</a:t>
            </a:r>
          </a:p>
          <a:p>
            <a:pPr marL="742950" marR="0" lvl="1" indent="-285750" algn="l" rtl="0">
              <a:lnSpc>
                <a:spcPct val="100000"/>
              </a:lnSpc>
              <a:spcBef>
                <a:spcPts val="560"/>
              </a:spcBef>
              <a:spcAft>
                <a:spcPts val="0"/>
              </a:spcAft>
              <a:buClr>
                <a:srgbClr val="000000"/>
              </a:buClr>
              <a:buSzPct val="101190"/>
              <a:buFont typeface="Arial"/>
              <a:buChar char="•"/>
            </a:pPr>
            <a:endParaRPr lang="en" sz="2800" b="0" i="0" u="none" strike="noStrike" cap="none" baseline="0" dirty="0">
              <a:solidFill>
                <a:schemeClr val="dk1"/>
              </a:solidFill>
              <a:latin typeface="Times New Roman"/>
              <a:ea typeface="Times New Roman"/>
              <a:cs typeface="Times New Roman"/>
              <a:sym typeface="Times New Roman"/>
            </a:endParaRPr>
          </a:p>
          <a:p>
            <a:pPr marL="1143000" marR="0" lvl="2" indent="-228600" algn="l" rtl="0">
              <a:lnSpc>
                <a:spcPct val="100000"/>
              </a:lnSpc>
              <a:spcBef>
                <a:spcPts val="480"/>
              </a:spcBef>
              <a:spcAft>
                <a:spcPts val="0"/>
              </a:spcAft>
              <a:buClr>
                <a:srgbClr val="000000"/>
              </a:buClr>
              <a:buSzPct val="100694"/>
              <a:buFont typeface="Arial"/>
              <a:buChar char="•"/>
            </a:pPr>
            <a:r>
              <a:rPr lang="en" sz="2400" b="0" i="0" u="none" strike="noStrike" cap="none" baseline="0" dirty="0">
                <a:solidFill>
                  <a:schemeClr val="dk1"/>
                </a:solidFill>
                <a:latin typeface="Times New Roman"/>
                <a:ea typeface="Times New Roman"/>
                <a:cs typeface="Times New Roman"/>
                <a:sym typeface="Times New Roman"/>
              </a:rPr>
              <a:t>Goal : to develop distributed system which is applicable to electronic products(platform independent)</a:t>
            </a:r>
          </a:p>
          <a:p>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772400" cy="1143000"/>
          </a:xfrm>
        </p:spPr>
        <p:txBody>
          <a:bodyPr/>
          <a:lstStyle/>
          <a:p>
            <a:r>
              <a:rPr lang="en-US" dirty="0"/>
              <a:t>Java Development Kit (</a:t>
            </a:r>
            <a:r>
              <a:rPr lang="en-US" dirty="0" err="1"/>
              <a:t>JDK</a:t>
            </a:r>
            <a:r>
              <a:rPr lang="en-US" dirty="0"/>
              <a:t>)</a:t>
            </a:r>
          </a:p>
        </p:txBody>
      </p:sp>
      <p:sp>
        <p:nvSpPr>
          <p:cNvPr id="8195" name="Text Box 3"/>
          <p:cNvSpPr txBox="1">
            <a:spLocks noChangeArrowheads="1"/>
          </p:cNvSpPr>
          <p:nvPr/>
        </p:nvSpPr>
        <p:spPr bwMode="auto">
          <a:xfrm>
            <a:off x="457200" y="1219200"/>
            <a:ext cx="8458200" cy="2308324"/>
          </a:xfrm>
          <a:prstGeom prst="rect">
            <a:avLst/>
          </a:prstGeom>
          <a:noFill/>
          <a:ln w="9525" algn="ctr">
            <a:noFill/>
            <a:miter lim="800000"/>
            <a:headEnd/>
            <a:tailEnd/>
          </a:ln>
          <a:effectLst/>
        </p:spPr>
        <p:txBody>
          <a:bodyPr wrap="square">
            <a:spAutoFit/>
          </a:bodyPr>
          <a:lstStyle/>
          <a:p>
            <a:pPr marL="342900" indent="-342900" eaLnBrk="1" hangingPunct="1">
              <a:tabLst>
                <a:tab pos="338138" algn="l"/>
              </a:tabLst>
            </a:pPr>
            <a:r>
              <a:rPr lang="en-US" sz="2400" dirty="0">
                <a:solidFill>
                  <a:schemeClr val="tx1"/>
                </a:solidFill>
                <a:latin typeface="Times New Roman" pitchFamily="18" charset="0"/>
                <a:cs typeface="Times New Roman" pitchFamily="18" charset="0"/>
              </a:rPr>
              <a:t>Java Development Kit (</a:t>
            </a:r>
            <a:r>
              <a:rPr lang="en-US" sz="2400" dirty="0" err="1">
                <a:solidFill>
                  <a:schemeClr val="tx1"/>
                </a:solidFill>
                <a:latin typeface="Times New Roman" pitchFamily="18" charset="0"/>
                <a:cs typeface="Times New Roman" pitchFamily="18" charset="0"/>
              </a:rPr>
              <a:t>JDK</a:t>
            </a:r>
            <a:r>
              <a:rPr lang="en-US" sz="2400" dirty="0">
                <a:solidFill>
                  <a:schemeClr val="tx1"/>
                </a:solidFill>
                <a:latin typeface="Times New Roman" pitchFamily="18" charset="0"/>
                <a:cs typeface="Times New Roman" pitchFamily="18" charset="0"/>
              </a:rPr>
              <a:t>)</a:t>
            </a:r>
          </a:p>
          <a:p>
            <a:pPr marL="914400" lvl="1" indent="-342900" eaLnBrk="1" hangingPunct="1">
              <a:buFontTx/>
              <a:buChar char="•"/>
              <a:tabLst>
                <a:tab pos="338138" algn="l"/>
              </a:tabLst>
            </a:pPr>
            <a:r>
              <a:rPr lang="en-US" sz="2400" dirty="0">
                <a:solidFill>
                  <a:schemeClr val="tx1"/>
                </a:solidFill>
                <a:latin typeface="Times New Roman" pitchFamily="18" charset="0"/>
                <a:cs typeface="Times New Roman" pitchFamily="18" charset="0"/>
              </a:rPr>
              <a:t>Is a set of Java tools for developing Java programs</a:t>
            </a:r>
          </a:p>
          <a:p>
            <a:pPr marL="914400" lvl="1" indent="-342900" eaLnBrk="1" hangingPunct="1">
              <a:buFontTx/>
              <a:buChar char="•"/>
              <a:tabLst>
                <a:tab pos="338138" algn="l"/>
              </a:tabLst>
            </a:pPr>
            <a:r>
              <a:rPr lang="en-US" sz="2400" dirty="0">
                <a:solidFill>
                  <a:schemeClr val="tx1"/>
                </a:solidFill>
                <a:latin typeface="Times New Roman" pitchFamily="18" charset="0"/>
                <a:cs typeface="Times New Roman" pitchFamily="18" charset="0"/>
              </a:rPr>
              <a:t>Consists of Java API, Java Compiler, and </a:t>
            </a:r>
            <a:r>
              <a:rPr lang="en-US" sz="2400" dirty="0" err="1" smtClean="0">
                <a:solidFill>
                  <a:schemeClr val="tx1"/>
                </a:solidFill>
                <a:latin typeface="Times New Roman" pitchFamily="18" charset="0"/>
                <a:cs typeface="Times New Roman" pitchFamily="18" charset="0"/>
              </a:rPr>
              <a:t>JVM</a:t>
            </a:r>
            <a:endParaRPr lang="en-US" sz="2400" dirty="0" smtClean="0">
              <a:solidFill>
                <a:schemeClr val="tx1"/>
              </a:solidFill>
              <a:latin typeface="Times New Roman" pitchFamily="18" charset="0"/>
              <a:cs typeface="Times New Roman" pitchFamily="18" charset="0"/>
            </a:endParaRPr>
          </a:p>
          <a:p>
            <a:pPr marL="914400" lvl="1" indent="-342900" eaLnBrk="1" hangingPunct="1">
              <a:buFontTx/>
              <a:buChar char="•"/>
              <a:tabLst>
                <a:tab pos="338138" algn="l"/>
              </a:tabLst>
            </a:pPr>
            <a:endParaRPr lang="en-US" sz="2400" dirty="0">
              <a:solidFill>
                <a:schemeClr val="tx1"/>
              </a:solidFill>
              <a:latin typeface="Times New Roman" pitchFamily="18" charset="0"/>
              <a:cs typeface="Times New Roman" pitchFamily="18" charset="0"/>
            </a:endParaRPr>
          </a:p>
          <a:p>
            <a:pPr marL="342900" indent="-342900" eaLnBrk="1" hangingPunct="1">
              <a:tabLst>
                <a:tab pos="338138" algn="l"/>
              </a:tabLst>
            </a:pPr>
            <a:r>
              <a:rPr lang="en-US" sz="2400" dirty="0">
                <a:solidFill>
                  <a:schemeClr val="tx1"/>
                </a:solidFill>
                <a:latin typeface="Times New Roman" pitchFamily="18" charset="0"/>
                <a:cs typeface="Times New Roman" pitchFamily="18" charset="0"/>
              </a:rPr>
              <a:t>Java Application Programming Interface (</a:t>
            </a:r>
            <a:r>
              <a:rPr lang="en-US" sz="2400" dirty="0" smtClean="0">
                <a:solidFill>
                  <a:schemeClr val="tx1"/>
                </a:solidFill>
                <a:latin typeface="Times New Roman" pitchFamily="18" charset="0"/>
                <a:cs typeface="Times New Roman" pitchFamily="18" charset="0"/>
              </a:rPr>
              <a:t>API)</a:t>
            </a:r>
          </a:p>
          <a:p>
            <a:pPr marL="914400" lvl="1" indent="-342900" eaLnBrk="1" hangingPunct="1">
              <a:buFontTx/>
              <a:buChar char="•"/>
              <a:tabLst>
                <a:tab pos="338138" algn="l"/>
              </a:tabLst>
            </a:pPr>
            <a:r>
              <a:rPr lang="en-US" sz="2400" dirty="0">
                <a:solidFill>
                  <a:schemeClr val="tx1"/>
                </a:solidFill>
                <a:latin typeface="Times New Roman" pitchFamily="18" charset="0"/>
                <a:cs typeface="Times New Roman" pitchFamily="18" charset="0"/>
              </a:rPr>
              <a:t>Is </a:t>
            </a:r>
            <a:r>
              <a:rPr lang="en-US" sz="2400" dirty="0" smtClean="0">
                <a:solidFill>
                  <a:schemeClr val="tx1"/>
                </a:solidFill>
                <a:latin typeface="Times New Roman" pitchFamily="18" charset="0"/>
                <a:cs typeface="Times New Roman" pitchFamily="18" charset="0"/>
              </a:rPr>
              <a:t>prewritten </a:t>
            </a:r>
            <a:r>
              <a:rPr lang="en-US" sz="2400" dirty="0">
                <a:solidFill>
                  <a:schemeClr val="tx1"/>
                </a:solidFill>
                <a:latin typeface="Times New Roman" pitchFamily="18" charset="0"/>
                <a:cs typeface="Times New Roman" pitchFamily="18" charset="0"/>
              </a:rPr>
              <a:t>code, organized into packages of similar topics</a:t>
            </a:r>
          </a:p>
        </p:txBody>
      </p:sp>
      <p:grpSp>
        <p:nvGrpSpPr>
          <p:cNvPr id="2" name="Group 4"/>
          <p:cNvGrpSpPr>
            <a:grpSpLocks/>
          </p:cNvGrpSpPr>
          <p:nvPr/>
        </p:nvGrpSpPr>
        <p:grpSpPr bwMode="auto">
          <a:xfrm>
            <a:off x="3657600" y="3810000"/>
            <a:ext cx="5029200" cy="3048000"/>
            <a:chOff x="2304" y="1824"/>
            <a:chExt cx="3264" cy="2304"/>
          </a:xfrm>
        </p:grpSpPr>
        <p:sp>
          <p:nvSpPr>
            <p:cNvPr id="8197" name="Rectangle 5"/>
            <p:cNvSpPr>
              <a:spLocks noChangeArrowheads="1"/>
            </p:cNvSpPr>
            <p:nvPr/>
          </p:nvSpPr>
          <p:spPr bwMode="auto">
            <a:xfrm>
              <a:off x="2304" y="1824"/>
              <a:ext cx="3264" cy="2304"/>
            </a:xfrm>
            <a:prstGeom prst="rect">
              <a:avLst/>
            </a:prstGeom>
            <a:solidFill>
              <a:srgbClr val="00CCFF"/>
            </a:solidFill>
            <a:ln w="25400" algn="ctr">
              <a:solidFill>
                <a:schemeClr val="tx1"/>
              </a:solidFill>
              <a:miter lim="800000"/>
              <a:headEnd/>
              <a:tailEnd/>
            </a:ln>
            <a:effectLst/>
          </p:spPr>
          <p:txBody>
            <a:bodyPr wrap="none" anchor="ctr"/>
            <a:lstStyle/>
            <a:p>
              <a:endParaRPr lang="en-US"/>
            </a:p>
          </p:txBody>
        </p:sp>
        <p:sp>
          <p:nvSpPr>
            <p:cNvPr id="8198" name="Rectangle 6"/>
            <p:cNvSpPr>
              <a:spLocks noChangeArrowheads="1"/>
            </p:cNvSpPr>
            <p:nvPr/>
          </p:nvSpPr>
          <p:spPr bwMode="auto">
            <a:xfrm>
              <a:off x="2544" y="2256"/>
              <a:ext cx="2880" cy="1728"/>
            </a:xfrm>
            <a:prstGeom prst="rect">
              <a:avLst/>
            </a:prstGeom>
            <a:solidFill>
              <a:srgbClr val="FFCC00"/>
            </a:solidFill>
            <a:ln w="9525" algn="ctr">
              <a:solidFill>
                <a:schemeClr val="tx1"/>
              </a:solidFill>
              <a:miter lim="800000"/>
              <a:headEnd/>
              <a:tailEnd/>
            </a:ln>
            <a:effectLst/>
          </p:spPr>
          <p:txBody>
            <a:bodyPr wrap="none" anchor="ctr"/>
            <a:lstStyle/>
            <a:p>
              <a:endParaRPr lang="en-US"/>
            </a:p>
          </p:txBody>
        </p:sp>
        <p:grpSp>
          <p:nvGrpSpPr>
            <p:cNvPr id="3" name="Group 7"/>
            <p:cNvGrpSpPr>
              <a:grpSpLocks/>
            </p:cNvGrpSpPr>
            <p:nvPr/>
          </p:nvGrpSpPr>
          <p:grpSpPr bwMode="auto">
            <a:xfrm>
              <a:off x="2736" y="2688"/>
              <a:ext cx="2592" cy="1152"/>
              <a:chOff x="2592" y="2544"/>
              <a:chExt cx="2755" cy="1344"/>
            </a:xfrm>
          </p:grpSpPr>
          <p:sp>
            <p:nvSpPr>
              <p:cNvPr id="8200" name="Rectangle 8"/>
              <p:cNvSpPr>
                <a:spLocks noChangeArrowheads="1"/>
              </p:cNvSpPr>
              <p:nvPr/>
            </p:nvSpPr>
            <p:spPr bwMode="auto">
              <a:xfrm>
                <a:off x="2592" y="2544"/>
                <a:ext cx="2755" cy="329"/>
              </a:xfrm>
              <a:prstGeom prst="rect">
                <a:avLst/>
              </a:prstGeom>
              <a:solidFill>
                <a:schemeClr val="bg1"/>
              </a:solidFill>
              <a:ln w="9525">
                <a:noFill/>
                <a:miter lim="800000"/>
                <a:headEnd/>
                <a:tailEnd/>
              </a:ln>
              <a:effectLst/>
            </p:spPr>
            <p:txBody>
              <a:bodyPr wrap="none" anchor="ctr"/>
              <a:lstStyle/>
              <a:p>
                <a:endParaRPr lang="en-US"/>
              </a:p>
            </p:txBody>
          </p:sp>
          <p:sp>
            <p:nvSpPr>
              <p:cNvPr id="8201" name="Rectangle 9"/>
              <p:cNvSpPr>
                <a:spLocks noChangeArrowheads="1"/>
              </p:cNvSpPr>
              <p:nvPr/>
            </p:nvSpPr>
            <p:spPr bwMode="auto">
              <a:xfrm>
                <a:off x="2592" y="2983"/>
                <a:ext cx="2755" cy="466"/>
              </a:xfrm>
              <a:prstGeom prst="rect">
                <a:avLst/>
              </a:prstGeom>
              <a:solidFill>
                <a:schemeClr val="bg1"/>
              </a:solidFill>
              <a:ln w="9525">
                <a:noFill/>
                <a:miter lim="800000"/>
                <a:headEnd/>
                <a:tailEnd/>
              </a:ln>
              <a:effectLst/>
            </p:spPr>
            <p:txBody>
              <a:bodyPr wrap="none" anchor="ctr"/>
              <a:lstStyle/>
              <a:p>
                <a:endParaRPr lang="en-US"/>
              </a:p>
            </p:txBody>
          </p:sp>
          <p:sp>
            <p:nvSpPr>
              <p:cNvPr id="8202" name="Rectangle 10"/>
              <p:cNvSpPr>
                <a:spLocks noChangeArrowheads="1"/>
              </p:cNvSpPr>
              <p:nvPr/>
            </p:nvSpPr>
            <p:spPr bwMode="auto">
              <a:xfrm>
                <a:off x="2592" y="3559"/>
                <a:ext cx="2755" cy="329"/>
              </a:xfrm>
              <a:prstGeom prst="rect">
                <a:avLst/>
              </a:prstGeom>
              <a:solidFill>
                <a:schemeClr val="bg1"/>
              </a:solidFill>
              <a:ln w="9525">
                <a:noFill/>
                <a:miter lim="800000"/>
                <a:headEnd/>
                <a:tailEnd/>
              </a:ln>
              <a:effectLst/>
            </p:spPr>
            <p:txBody>
              <a:bodyPr wrap="none" anchor="ctr"/>
              <a:lstStyle/>
              <a:p>
                <a:endParaRPr lang="en-US"/>
              </a:p>
            </p:txBody>
          </p:sp>
          <p:sp>
            <p:nvSpPr>
              <p:cNvPr id="8203" name="Rectangle 11"/>
              <p:cNvSpPr>
                <a:spLocks noChangeArrowheads="1"/>
              </p:cNvSpPr>
              <p:nvPr/>
            </p:nvSpPr>
            <p:spPr bwMode="auto">
              <a:xfrm>
                <a:off x="2592" y="2983"/>
                <a:ext cx="2755" cy="466"/>
              </a:xfrm>
              <a:prstGeom prst="rect">
                <a:avLst/>
              </a:prstGeom>
              <a:solidFill>
                <a:srgbClr val="339933">
                  <a:alpha val="24001"/>
                </a:srgbClr>
              </a:solidFill>
              <a:ln w="50800">
                <a:solidFill>
                  <a:srgbClr val="79B474"/>
                </a:solidFill>
                <a:miter lim="800000"/>
                <a:headEnd/>
                <a:tailEnd/>
              </a:ln>
              <a:effectLst/>
            </p:spPr>
            <p:txBody>
              <a:bodyPr wrap="none" anchor="ctr"/>
              <a:lstStyle/>
              <a:p>
                <a:pPr algn="ctr" eaLnBrk="1" hangingPunct="1"/>
                <a:endParaRPr lang="en-US" sz="2200" b="1">
                  <a:latin typeface="Arial" charset="0"/>
                </a:endParaRPr>
              </a:p>
              <a:p>
                <a:pPr algn="ctr" eaLnBrk="1" hangingPunct="1"/>
                <a:r>
                  <a:rPr lang="en-US" sz="2200" b="1">
                    <a:latin typeface="Arial" charset="0"/>
                  </a:rPr>
                  <a:t>Java Virtual Machine</a:t>
                </a:r>
              </a:p>
            </p:txBody>
          </p:sp>
          <p:sp>
            <p:nvSpPr>
              <p:cNvPr id="8204" name="Rectangle 12"/>
              <p:cNvSpPr>
                <a:spLocks noChangeArrowheads="1"/>
              </p:cNvSpPr>
              <p:nvPr/>
            </p:nvSpPr>
            <p:spPr bwMode="auto">
              <a:xfrm>
                <a:off x="2592" y="2983"/>
                <a:ext cx="2089" cy="208"/>
              </a:xfrm>
              <a:prstGeom prst="rect">
                <a:avLst/>
              </a:prstGeom>
              <a:solidFill>
                <a:srgbClr val="339933">
                  <a:alpha val="24001"/>
                </a:srgbClr>
              </a:solidFill>
              <a:ln w="50800">
                <a:solidFill>
                  <a:srgbClr val="79B474"/>
                </a:solidFill>
                <a:miter lim="800000"/>
                <a:headEnd/>
                <a:tailEnd/>
              </a:ln>
              <a:effectLst/>
            </p:spPr>
            <p:txBody>
              <a:bodyPr wrap="none" anchor="ctr"/>
              <a:lstStyle/>
              <a:p>
                <a:pPr algn="ctr" eaLnBrk="1" hangingPunct="1"/>
                <a:r>
                  <a:rPr lang="en-US" sz="2200" b="1">
                    <a:latin typeface="Arial" charset="0"/>
                  </a:rPr>
                  <a:t>Java API</a:t>
                </a:r>
              </a:p>
            </p:txBody>
          </p:sp>
          <p:sp>
            <p:nvSpPr>
              <p:cNvPr id="8205" name="Rectangle 13"/>
              <p:cNvSpPr>
                <a:spLocks noChangeArrowheads="1"/>
              </p:cNvSpPr>
              <p:nvPr/>
            </p:nvSpPr>
            <p:spPr bwMode="auto">
              <a:xfrm>
                <a:off x="2592" y="2544"/>
                <a:ext cx="2755" cy="318"/>
              </a:xfrm>
              <a:prstGeom prst="rect">
                <a:avLst/>
              </a:prstGeom>
              <a:solidFill>
                <a:srgbClr val="FF0000">
                  <a:alpha val="24001"/>
                </a:srgbClr>
              </a:solidFill>
              <a:ln w="50800">
                <a:solidFill>
                  <a:srgbClr val="E89694"/>
                </a:solidFill>
                <a:miter lim="800000"/>
                <a:headEnd/>
                <a:tailEnd/>
              </a:ln>
              <a:effectLst/>
            </p:spPr>
            <p:txBody>
              <a:bodyPr wrap="none" anchor="ctr"/>
              <a:lstStyle/>
              <a:p>
                <a:pPr algn="ctr"/>
                <a:r>
                  <a:rPr lang="en-US" sz="2200" b="1">
                    <a:latin typeface="Arial" charset="0"/>
                  </a:rPr>
                  <a:t>MyProgram.java</a:t>
                </a:r>
              </a:p>
            </p:txBody>
          </p:sp>
          <p:sp>
            <p:nvSpPr>
              <p:cNvPr id="8206" name="Rectangle 14"/>
              <p:cNvSpPr>
                <a:spLocks noChangeArrowheads="1"/>
              </p:cNvSpPr>
              <p:nvPr/>
            </p:nvSpPr>
            <p:spPr bwMode="auto">
              <a:xfrm>
                <a:off x="2592" y="3559"/>
                <a:ext cx="2755" cy="318"/>
              </a:xfrm>
              <a:prstGeom prst="rect">
                <a:avLst/>
              </a:prstGeom>
              <a:solidFill>
                <a:srgbClr val="3366FF">
                  <a:alpha val="24001"/>
                </a:srgbClr>
              </a:solidFill>
              <a:ln w="50800">
                <a:solidFill>
                  <a:srgbClr val="97A1E9"/>
                </a:solidFill>
                <a:miter lim="800000"/>
                <a:headEnd/>
                <a:tailEnd/>
              </a:ln>
              <a:effectLst/>
            </p:spPr>
            <p:txBody>
              <a:bodyPr wrap="none" anchor="ctr"/>
              <a:lstStyle/>
              <a:p>
                <a:pPr algn="ctr" eaLnBrk="1" hangingPunct="1"/>
                <a:r>
                  <a:rPr lang="en-US" sz="2200" b="1">
                    <a:latin typeface="Arial" charset="0"/>
                  </a:rPr>
                  <a:t>Hardware - Based Platform</a:t>
                </a:r>
              </a:p>
            </p:txBody>
          </p:sp>
        </p:grpSp>
        <p:sp>
          <p:nvSpPr>
            <p:cNvPr id="8207" name="Text Box 15"/>
            <p:cNvSpPr txBox="1">
              <a:spLocks noChangeArrowheads="1"/>
            </p:cNvSpPr>
            <p:nvPr/>
          </p:nvSpPr>
          <p:spPr bwMode="auto">
            <a:xfrm>
              <a:off x="2352" y="1872"/>
              <a:ext cx="576" cy="346"/>
            </a:xfrm>
            <a:prstGeom prst="rect">
              <a:avLst/>
            </a:prstGeom>
            <a:noFill/>
            <a:ln w="9525" algn="ctr">
              <a:noFill/>
              <a:miter lim="800000"/>
              <a:headEnd/>
              <a:tailEnd/>
            </a:ln>
            <a:effectLst/>
          </p:spPr>
          <p:txBody>
            <a:bodyPr>
              <a:spAutoFit/>
            </a:bodyPr>
            <a:lstStyle/>
            <a:p>
              <a:pPr eaLnBrk="1" hangingPunct="1">
                <a:spcBef>
                  <a:spcPct val="50000"/>
                </a:spcBef>
              </a:pPr>
              <a:r>
                <a:rPr lang="en-US" b="1">
                  <a:latin typeface="Arial" charset="0"/>
                </a:rPr>
                <a:t>JDK</a:t>
              </a:r>
            </a:p>
          </p:txBody>
        </p:sp>
        <p:sp>
          <p:nvSpPr>
            <p:cNvPr id="8208" name="Text Box 16"/>
            <p:cNvSpPr txBox="1">
              <a:spLocks noChangeArrowheads="1"/>
            </p:cNvSpPr>
            <p:nvPr/>
          </p:nvSpPr>
          <p:spPr bwMode="auto">
            <a:xfrm>
              <a:off x="2592" y="2304"/>
              <a:ext cx="624" cy="346"/>
            </a:xfrm>
            <a:prstGeom prst="rect">
              <a:avLst/>
            </a:prstGeom>
            <a:noFill/>
            <a:ln w="9525" algn="ctr">
              <a:noFill/>
              <a:miter lim="800000"/>
              <a:headEnd/>
              <a:tailEnd/>
            </a:ln>
            <a:effectLst/>
          </p:spPr>
          <p:txBody>
            <a:bodyPr>
              <a:spAutoFit/>
            </a:bodyPr>
            <a:lstStyle/>
            <a:p>
              <a:pPr eaLnBrk="1" hangingPunct="1">
                <a:spcBef>
                  <a:spcPct val="50000"/>
                </a:spcBef>
              </a:pPr>
              <a:r>
                <a:rPr lang="en-US" b="1">
                  <a:latin typeface="Arial" charset="0"/>
                </a:rPr>
                <a:t>JRE</a:t>
              </a:r>
            </a:p>
          </p:txBody>
        </p:sp>
      </p:grpSp>
      <p:sp>
        <p:nvSpPr>
          <p:cNvPr id="8209" name="Text Box 17"/>
          <p:cNvSpPr txBox="1">
            <a:spLocks noChangeArrowheads="1"/>
          </p:cNvSpPr>
          <p:nvPr/>
        </p:nvSpPr>
        <p:spPr bwMode="auto">
          <a:xfrm>
            <a:off x="533400" y="4088011"/>
            <a:ext cx="2743200" cy="2400657"/>
          </a:xfrm>
          <a:prstGeom prst="rect">
            <a:avLst/>
          </a:prstGeom>
          <a:noFill/>
          <a:ln w="9525" algn="ctr">
            <a:noFill/>
            <a:miter lim="800000"/>
            <a:headEnd/>
            <a:tailEnd/>
          </a:ln>
          <a:effectLst/>
        </p:spPr>
        <p:txBody>
          <a:bodyPr>
            <a:spAutoFit/>
          </a:bodyPr>
          <a:lstStyle/>
          <a:p>
            <a:pPr indent="914400" eaLnBrk="1" hangingPunct="1"/>
            <a:r>
              <a:rPr lang="en-US" sz="2400" dirty="0" smtClean="0">
                <a:solidFill>
                  <a:schemeClr val="bg2">
                    <a:lumMod val="40000"/>
                    <a:lumOff val="60000"/>
                  </a:schemeClr>
                </a:solidFill>
                <a:latin typeface="Times New Roman" pitchFamily="18" charset="0"/>
                <a:cs typeface="Times New Roman" pitchFamily="18" charset="0"/>
              </a:rPr>
              <a:t>Java </a:t>
            </a:r>
            <a:r>
              <a:rPr lang="en-US" sz="2400" dirty="0">
                <a:solidFill>
                  <a:schemeClr val="bg2">
                    <a:lumMod val="40000"/>
                    <a:lumOff val="60000"/>
                  </a:schemeClr>
                </a:solidFill>
                <a:latin typeface="Times New Roman" pitchFamily="18" charset="0"/>
                <a:cs typeface="Times New Roman" pitchFamily="18" charset="0"/>
              </a:rPr>
              <a:t>Virtual Machine (</a:t>
            </a:r>
            <a:r>
              <a:rPr lang="en-US" sz="2400" dirty="0" err="1" smtClean="0">
                <a:solidFill>
                  <a:schemeClr val="bg2">
                    <a:lumMod val="40000"/>
                    <a:lumOff val="60000"/>
                  </a:schemeClr>
                </a:solidFill>
                <a:latin typeface="Times New Roman" pitchFamily="18" charset="0"/>
                <a:cs typeface="Times New Roman" pitchFamily="18" charset="0"/>
              </a:rPr>
              <a:t>JVM</a:t>
            </a:r>
            <a:r>
              <a:rPr lang="en-US" sz="2400" dirty="0" smtClean="0">
                <a:solidFill>
                  <a:schemeClr val="bg2">
                    <a:lumMod val="40000"/>
                    <a:lumOff val="60000"/>
                  </a:schemeClr>
                </a:solidFill>
                <a:latin typeface="Times New Roman" pitchFamily="18" charset="0"/>
                <a:cs typeface="Times New Roman" pitchFamily="18" charset="0"/>
              </a:rPr>
              <a:t>) is </a:t>
            </a:r>
            <a:r>
              <a:rPr lang="en-US" sz="2400" dirty="0">
                <a:solidFill>
                  <a:schemeClr val="bg2">
                    <a:lumMod val="40000"/>
                    <a:lumOff val="60000"/>
                  </a:schemeClr>
                </a:solidFill>
                <a:latin typeface="Times New Roman" pitchFamily="18" charset="0"/>
                <a:cs typeface="Times New Roman" pitchFamily="18" charset="0"/>
              </a:rPr>
              <a:t>an execution engine that runs compiled Java byte </a:t>
            </a:r>
            <a:r>
              <a:rPr lang="en-US" sz="2400" dirty="0" smtClean="0">
                <a:solidFill>
                  <a:schemeClr val="bg2">
                    <a:lumMod val="40000"/>
                    <a:lumOff val="60000"/>
                  </a:schemeClr>
                </a:solidFill>
                <a:latin typeface="Times New Roman" pitchFamily="18" charset="0"/>
                <a:cs typeface="Times New Roman" pitchFamily="18" charset="0"/>
              </a:rPr>
              <a:t>code.</a:t>
            </a:r>
            <a:endParaRPr lang="en-US" sz="2400" dirty="0">
              <a:solidFill>
                <a:schemeClr val="bg2">
                  <a:lumMod val="40000"/>
                  <a:lumOff val="60000"/>
                </a:schemeClr>
              </a:solidFill>
              <a:latin typeface="Times New Roman" pitchFamily="18" charset="0"/>
              <a:cs typeface="Times New Roman" pitchFamily="18" charset="0"/>
            </a:endParaRPr>
          </a:p>
          <a:p>
            <a:pPr indent="914400" eaLnBrk="1" hangingPunct="1">
              <a:spcBef>
                <a:spcPct val="50000"/>
              </a:spcBef>
            </a:pPr>
            <a:endParaRPr lang="en-US"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trips(downRight)">
                                      <p:cBhvr>
                                        <p:cTn id="7" dur="500"/>
                                        <p:tgtEl>
                                          <p:spTgt spid="8195">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strips(downRight)">
                                      <p:cBhvr>
                                        <p:cTn id="10" dur="500"/>
                                        <p:tgtEl>
                                          <p:spTgt spid="8195">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strips(downRight)">
                                      <p:cBhvr>
                                        <p:cTn id="13" dur="500"/>
                                        <p:tgtEl>
                                          <p:spTgt spid="81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strips(downRight)">
                                      <p:cBhvr>
                                        <p:cTn id="18" dur="500"/>
                                        <p:tgtEl>
                                          <p:spTgt spid="8195">
                                            <p:txEl>
                                              <p:pRg st="4" end="4"/>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strips(downRight)">
                                      <p:cBhvr>
                                        <p:cTn id="21"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a:t>
            </a:r>
            <a:endParaRPr lang="en-US" dirty="0"/>
          </a:p>
        </p:txBody>
      </p:sp>
      <p:sp>
        <p:nvSpPr>
          <p:cNvPr id="3" name="Text Placeholder 2"/>
          <p:cNvSpPr>
            <a:spLocks noGrp="1"/>
          </p:cNvSpPr>
          <p:nvPr>
            <p:ph type="body" idx="1"/>
          </p:nvPr>
        </p:nvSpPr>
        <p:spPr>
          <a:xfrm>
            <a:off x="304800" y="1295400"/>
            <a:ext cx="8534400" cy="4419600"/>
          </a:xfrm>
        </p:spPr>
        <p:txBody>
          <a:bodyPr/>
          <a:lstStyle/>
          <a:p>
            <a:pPr>
              <a:lnSpc>
                <a:spcPct val="150000"/>
              </a:lnSpc>
            </a:pPr>
            <a:r>
              <a:rPr lang="en-US" altLang="zh-CN" dirty="0" smtClean="0"/>
              <a:t>Developed by Sun Microsystems (James Gosling)</a:t>
            </a:r>
          </a:p>
          <a:p>
            <a:pPr>
              <a:lnSpc>
                <a:spcPct val="150000"/>
              </a:lnSpc>
            </a:pPr>
            <a:r>
              <a:rPr lang="en-US" altLang="zh-CN" dirty="0" smtClean="0"/>
              <a:t>A general-purpose </a:t>
            </a:r>
            <a:r>
              <a:rPr lang="en-US" altLang="zh-CN" dirty="0" smtClean="0">
                <a:solidFill>
                  <a:schemeClr val="bg2">
                    <a:lumMod val="60000"/>
                    <a:lumOff val="40000"/>
                  </a:schemeClr>
                </a:solidFill>
                <a:hlinkClick r:id="rId2" action="ppaction://hlinkpres?slideindex=1&amp;slidetitle="/>
              </a:rPr>
              <a:t>Object-Oriented</a:t>
            </a:r>
            <a:r>
              <a:rPr lang="en-US" altLang="zh-CN" dirty="0" smtClean="0">
                <a:solidFill>
                  <a:schemeClr val="bg2">
                    <a:lumMod val="60000"/>
                    <a:lumOff val="40000"/>
                  </a:schemeClr>
                </a:solidFill>
              </a:rPr>
              <a:t> </a:t>
            </a:r>
            <a:r>
              <a:rPr lang="en-US" altLang="zh-CN" dirty="0" smtClean="0">
                <a:solidFill>
                  <a:srgbClr val="92D050"/>
                </a:solidFill>
              </a:rPr>
              <a:t>language</a:t>
            </a:r>
          </a:p>
          <a:p>
            <a:pPr>
              <a:lnSpc>
                <a:spcPct val="150000"/>
              </a:lnSpc>
            </a:pPr>
            <a:r>
              <a:rPr lang="en-US" altLang="zh-CN" dirty="0" smtClean="0"/>
              <a:t>Based on C/C++</a:t>
            </a:r>
          </a:p>
          <a:p>
            <a:pPr>
              <a:lnSpc>
                <a:spcPct val="150000"/>
              </a:lnSpc>
            </a:pPr>
            <a:r>
              <a:rPr lang="en-US" altLang="zh-CN" dirty="0" smtClean="0"/>
              <a:t>Designed for easy Web/Internet applications</a:t>
            </a:r>
          </a:p>
          <a:p>
            <a:pPr>
              <a:lnSpc>
                <a:spcPct val="150000"/>
              </a:lnSpc>
            </a:pPr>
            <a:r>
              <a:rPr lang="en-US" altLang="zh-CN" dirty="0" smtClean="0"/>
              <a:t>Widespread acceptance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EDE061-FAB8-472E-AF7D-32663D31293F}" type="slidenum">
              <a:rPr lang="ar-SA"/>
              <a:pPr/>
              <a:t>30</a:t>
            </a:fld>
            <a:endParaRPr lang="en-US"/>
          </a:p>
        </p:txBody>
      </p:sp>
      <p:sp>
        <p:nvSpPr>
          <p:cNvPr id="11266" name="Rectangle 2"/>
          <p:cNvSpPr>
            <a:spLocks noGrp="1" noChangeArrowheads="1"/>
          </p:cNvSpPr>
          <p:nvPr>
            <p:ph type="title"/>
          </p:nvPr>
        </p:nvSpPr>
        <p:spPr>
          <a:xfrm>
            <a:off x="685800" y="304800"/>
            <a:ext cx="7772400" cy="1143000"/>
          </a:xfrm>
        </p:spPr>
        <p:txBody>
          <a:bodyPr/>
          <a:lstStyle/>
          <a:p>
            <a:r>
              <a:rPr lang="en-US" dirty="0">
                <a:solidFill>
                  <a:srgbClr val="FFC000"/>
                </a:solidFill>
                <a:latin typeface="Times New Roman" pitchFamily="18" charset="0"/>
                <a:cs typeface="Times New Roman" pitchFamily="18" charset="0"/>
              </a:rPr>
              <a:t>Java life cycle</a:t>
            </a:r>
          </a:p>
        </p:txBody>
      </p:sp>
      <p:sp>
        <p:nvSpPr>
          <p:cNvPr id="11267" name="Rectangle 3"/>
          <p:cNvSpPr>
            <a:spLocks noGrp="1" noChangeArrowheads="1"/>
          </p:cNvSpPr>
          <p:nvPr>
            <p:ph type="body" idx="1"/>
          </p:nvPr>
        </p:nvSpPr>
        <p:spPr>
          <a:xfrm>
            <a:off x="457200" y="1447800"/>
            <a:ext cx="8229600" cy="5149850"/>
          </a:xfrm>
        </p:spPr>
        <p:txBody>
          <a:bodyPr/>
          <a:lstStyle/>
          <a:p>
            <a:pPr algn="l" rtl="0"/>
            <a:r>
              <a:rPr lang="en-US" sz="2400" dirty="0">
                <a:solidFill>
                  <a:schemeClr val="tx1"/>
                </a:solidFill>
                <a:latin typeface="Times New Roman" pitchFamily="18" charset="0"/>
                <a:cs typeface="Times New Roman" pitchFamily="18" charset="0"/>
              </a:rPr>
              <a:t>Java programs normally undergo four phases</a:t>
            </a:r>
          </a:p>
          <a:p>
            <a:pPr lvl="1" algn="l" rtl="0"/>
            <a:r>
              <a:rPr lang="en-US" sz="2400" dirty="0">
                <a:solidFill>
                  <a:schemeClr val="bg2">
                    <a:lumMod val="60000"/>
                    <a:lumOff val="40000"/>
                  </a:schemeClr>
                </a:solidFill>
                <a:latin typeface="Times New Roman" pitchFamily="18" charset="0"/>
                <a:cs typeface="Times New Roman" pitchFamily="18" charset="0"/>
              </a:rPr>
              <a:t>Edit</a:t>
            </a:r>
          </a:p>
          <a:p>
            <a:pPr lvl="2" algn="l" rtl="0"/>
            <a:r>
              <a:rPr lang="en-US" dirty="0">
                <a:solidFill>
                  <a:schemeClr val="tx1"/>
                </a:solidFill>
                <a:latin typeface="Times New Roman" pitchFamily="18" charset="0"/>
                <a:cs typeface="Times New Roman" pitchFamily="18" charset="0"/>
              </a:rPr>
              <a:t>Programmer writes program (and stores program on disk)</a:t>
            </a:r>
          </a:p>
          <a:p>
            <a:pPr lvl="1" algn="l" rtl="0"/>
            <a:r>
              <a:rPr lang="en-US" sz="2400" dirty="0">
                <a:solidFill>
                  <a:schemeClr val="bg2">
                    <a:lumMod val="60000"/>
                    <a:lumOff val="40000"/>
                  </a:schemeClr>
                </a:solidFill>
                <a:latin typeface="Times New Roman" pitchFamily="18" charset="0"/>
                <a:cs typeface="Times New Roman" pitchFamily="18" charset="0"/>
              </a:rPr>
              <a:t>Compile</a:t>
            </a:r>
          </a:p>
          <a:p>
            <a:pPr lvl="2" algn="l" rtl="0"/>
            <a:r>
              <a:rPr lang="en-US" dirty="0">
                <a:solidFill>
                  <a:schemeClr val="tx1"/>
                </a:solidFill>
                <a:latin typeface="Times New Roman" pitchFamily="18" charset="0"/>
                <a:cs typeface="Times New Roman" pitchFamily="18" charset="0"/>
              </a:rPr>
              <a:t>Compiler creates </a:t>
            </a:r>
            <a:r>
              <a:rPr lang="en-US" i="1" dirty="0" smtClean="0">
                <a:solidFill>
                  <a:schemeClr val="tx1"/>
                </a:solidFill>
                <a:latin typeface="Times New Roman" pitchFamily="18" charset="0"/>
                <a:cs typeface="Times New Roman" pitchFamily="18" charset="0"/>
              </a:rPr>
              <a:t>byte-codes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from program (.class)</a:t>
            </a:r>
          </a:p>
          <a:p>
            <a:pPr lvl="1" algn="l" rtl="0"/>
            <a:r>
              <a:rPr lang="en-US" sz="2400" dirty="0">
                <a:solidFill>
                  <a:schemeClr val="bg2">
                    <a:lumMod val="60000"/>
                    <a:lumOff val="40000"/>
                  </a:schemeClr>
                </a:solidFill>
                <a:latin typeface="Times New Roman" pitchFamily="18" charset="0"/>
                <a:cs typeface="Times New Roman" pitchFamily="18" charset="0"/>
              </a:rPr>
              <a:t>Load</a:t>
            </a:r>
          </a:p>
          <a:p>
            <a:pPr lvl="2" algn="l" rtl="0"/>
            <a:r>
              <a:rPr lang="en-US" dirty="0">
                <a:solidFill>
                  <a:schemeClr val="tx1"/>
                </a:solidFill>
                <a:latin typeface="Times New Roman" pitchFamily="18" charset="0"/>
                <a:cs typeface="Times New Roman" pitchFamily="18" charset="0"/>
              </a:rPr>
              <a:t>Class loader stores </a:t>
            </a:r>
            <a:r>
              <a:rPr lang="en-US" dirty="0" smtClean="0">
                <a:solidFill>
                  <a:schemeClr val="tx1"/>
                </a:solidFill>
                <a:latin typeface="Times New Roman" pitchFamily="18" charset="0"/>
                <a:cs typeface="Times New Roman" pitchFamily="18" charset="0"/>
              </a:rPr>
              <a:t>byte-codes </a:t>
            </a:r>
            <a:r>
              <a:rPr lang="en-US" dirty="0">
                <a:solidFill>
                  <a:schemeClr val="tx1"/>
                </a:solidFill>
                <a:latin typeface="Times New Roman" pitchFamily="18" charset="0"/>
                <a:cs typeface="Times New Roman" pitchFamily="18" charset="0"/>
              </a:rPr>
              <a:t>in memory</a:t>
            </a:r>
          </a:p>
          <a:p>
            <a:pPr lvl="1" algn="l" rtl="0"/>
            <a:r>
              <a:rPr lang="en-US" sz="2400" dirty="0">
                <a:solidFill>
                  <a:schemeClr val="bg2">
                    <a:lumMod val="60000"/>
                    <a:lumOff val="40000"/>
                  </a:schemeClr>
                </a:solidFill>
                <a:latin typeface="Times New Roman" pitchFamily="18" charset="0"/>
                <a:cs typeface="Times New Roman" pitchFamily="18" charset="0"/>
              </a:rPr>
              <a:t>Execute</a:t>
            </a:r>
          </a:p>
          <a:p>
            <a:pPr lvl="2" algn="l" rtl="0"/>
            <a:r>
              <a:rPr lang="en-US" dirty="0">
                <a:solidFill>
                  <a:schemeClr val="tx1"/>
                </a:solidFill>
                <a:latin typeface="Times New Roman" pitchFamily="18" charset="0"/>
                <a:cs typeface="Times New Roman" pitchFamily="18" charset="0"/>
              </a:rPr>
              <a:t>Interpreter: translates </a:t>
            </a:r>
            <a:r>
              <a:rPr lang="en-US" i="1" dirty="0" smtClean="0">
                <a:solidFill>
                  <a:schemeClr val="tx1"/>
                </a:solidFill>
                <a:latin typeface="Times New Roman" pitchFamily="18" charset="0"/>
                <a:cs typeface="Times New Roman" pitchFamily="18" charset="0"/>
              </a:rPr>
              <a:t>byte-codes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into machine language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0088F8-2518-458B-AB5B-8E435EB0B38B}" type="slidenum">
              <a:rPr lang="ar-SA"/>
              <a:pPr/>
              <a:t>31</a:t>
            </a:fld>
            <a:endParaRPr lang="en-US"/>
          </a:p>
        </p:txBody>
      </p:sp>
      <p:sp>
        <p:nvSpPr>
          <p:cNvPr id="6146" name="Rectangle 2"/>
          <p:cNvSpPr>
            <a:spLocks noGrp="1" noChangeArrowheads="1"/>
          </p:cNvSpPr>
          <p:nvPr>
            <p:ph type="title"/>
          </p:nvPr>
        </p:nvSpPr>
        <p:spPr/>
        <p:txBody>
          <a:bodyPr/>
          <a:lstStyle/>
          <a:p>
            <a:r>
              <a:rPr lang="en-US" sz="4000"/>
              <a:t>Java life cycle</a:t>
            </a:r>
            <a:br>
              <a:rPr lang="en-US" sz="4000"/>
            </a:br>
            <a:endParaRPr lang="en-US" sz="4000"/>
          </a:p>
        </p:txBody>
      </p:sp>
      <p:sp>
        <p:nvSpPr>
          <p:cNvPr id="6147" name="Rectangle 3"/>
          <p:cNvSpPr>
            <a:spLocks noGrp="1" noChangeArrowheads="1"/>
          </p:cNvSpPr>
          <p:nvPr>
            <p:ph type="body" idx="1"/>
          </p:nvPr>
        </p:nvSpPr>
        <p:spPr>
          <a:xfrm>
            <a:off x="685800" y="1447800"/>
            <a:ext cx="7772400" cy="4648200"/>
          </a:xfrm>
        </p:spPr>
        <p:txBody>
          <a:bodyPr/>
          <a:lstStyle/>
          <a:p>
            <a:pPr algn="l" rtl="0">
              <a:lnSpc>
                <a:spcPct val="80000"/>
              </a:lnSpc>
              <a:buFontTx/>
              <a:buNone/>
            </a:pPr>
            <a:r>
              <a:rPr lang="en-US" sz="2400" dirty="0">
                <a:solidFill>
                  <a:schemeClr val="tx1"/>
                </a:solidFill>
                <a:latin typeface="Times New Roman" pitchFamily="18" charset="0"/>
                <a:cs typeface="Times New Roman" pitchFamily="18" charset="0"/>
              </a:rPr>
              <a:t>• Source code (.java)</a:t>
            </a:r>
          </a:p>
          <a:p>
            <a:pPr algn="l" rtl="0">
              <a:lnSpc>
                <a:spcPct val="80000"/>
              </a:lnSpc>
              <a:buFontTx/>
              <a:buNone/>
            </a:pPr>
            <a:endParaRPr lang="en-US" sz="2400" dirty="0">
              <a:solidFill>
                <a:schemeClr val="tx1"/>
              </a:solidFill>
              <a:latin typeface="Times New Roman" pitchFamily="18" charset="0"/>
              <a:cs typeface="Times New Roman" pitchFamily="18" charset="0"/>
            </a:endParaRPr>
          </a:p>
          <a:p>
            <a:pPr algn="l" rtl="0">
              <a:lnSpc>
                <a:spcPct val="80000"/>
              </a:lnSpc>
              <a:buFontTx/>
              <a:buNone/>
            </a:pPr>
            <a:r>
              <a:rPr lang="en-US" sz="2400" dirty="0">
                <a:solidFill>
                  <a:schemeClr val="tx1"/>
                </a:solidFill>
                <a:latin typeface="Times New Roman" pitchFamily="18" charset="0"/>
                <a:cs typeface="Times New Roman" pitchFamily="18" charset="0"/>
              </a:rPr>
              <a:t>• Compiled into </a:t>
            </a:r>
            <a:r>
              <a:rPr lang="en-US" sz="2400" u="sng" dirty="0">
                <a:solidFill>
                  <a:schemeClr val="tx1"/>
                </a:solidFill>
                <a:latin typeface="Times New Roman" pitchFamily="18" charset="0"/>
                <a:cs typeface="Times New Roman" pitchFamily="18" charset="0"/>
              </a:rPr>
              <a:t>Byte codes</a:t>
            </a:r>
            <a:r>
              <a:rPr lang="en-US" sz="2400" dirty="0">
                <a:solidFill>
                  <a:schemeClr val="tx1"/>
                </a:solidFill>
                <a:latin typeface="Times New Roman" pitchFamily="18" charset="0"/>
                <a:cs typeface="Times New Roman" pitchFamily="18" charset="0"/>
              </a:rPr>
              <a:t> (.class) , as (.exe) in </a:t>
            </a:r>
            <a:r>
              <a:rPr lang="en-US" sz="2400" dirty="0" err="1">
                <a:solidFill>
                  <a:schemeClr val="tx1"/>
                </a:solidFill>
                <a:latin typeface="Times New Roman" pitchFamily="18" charset="0"/>
                <a:cs typeface="Times New Roman" pitchFamily="18" charset="0"/>
              </a:rPr>
              <a:t>c++</a:t>
            </a:r>
            <a:endParaRPr lang="en-US" sz="2400" dirty="0">
              <a:solidFill>
                <a:schemeClr val="tx1"/>
              </a:solidFill>
              <a:latin typeface="Times New Roman" pitchFamily="18" charset="0"/>
              <a:cs typeface="Times New Roman" pitchFamily="18" charset="0"/>
            </a:endParaRPr>
          </a:p>
          <a:p>
            <a:pPr algn="l" rtl="0">
              <a:lnSpc>
                <a:spcPct val="80000"/>
              </a:lnSpc>
              <a:buFontTx/>
              <a:buNone/>
            </a:pPr>
            <a:endParaRPr lang="en-US" sz="2400" dirty="0">
              <a:solidFill>
                <a:schemeClr val="tx1"/>
              </a:solidFill>
              <a:latin typeface="Times New Roman" pitchFamily="18" charset="0"/>
              <a:cs typeface="Times New Roman" pitchFamily="18" charset="0"/>
            </a:endParaRPr>
          </a:p>
          <a:p>
            <a:pPr algn="l" rtl="0">
              <a:lnSpc>
                <a:spcPct val="80000"/>
              </a:lnSpc>
              <a:buFontTx/>
              <a:buNone/>
            </a:pPr>
            <a:r>
              <a:rPr lang="en-US" sz="2400" dirty="0">
                <a:solidFill>
                  <a:schemeClr val="tx1"/>
                </a:solidFill>
                <a:latin typeface="Times New Roman" pitchFamily="18" charset="0"/>
                <a:cs typeface="Times New Roman" pitchFamily="18" charset="0"/>
              </a:rPr>
              <a:t>– The Java Application Programming Interface</a:t>
            </a:r>
          </a:p>
          <a:p>
            <a:pPr algn="l" rtl="0">
              <a:lnSpc>
                <a:spcPct val="80000"/>
              </a:lnSpc>
              <a:buFontTx/>
              <a:buNone/>
            </a:pPr>
            <a:r>
              <a:rPr lang="en-US" sz="2400" dirty="0">
                <a:solidFill>
                  <a:schemeClr val="tx1"/>
                </a:solidFill>
                <a:latin typeface="Times New Roman" pitchFamily="18" charset="0"/>
                <a:cs typeface="Times New Roman" pitchFamily="18" charset="0"/>
              </a:rPr>
              <a:t>(API)  </a:t>
            </a:r>
          </a:p>
          <a:p>
            <a:pPr lvl="1" algn="l" rtl="0">
              <a:lnSpc>
                <a:spcPct val="80000"/>
              </a:lnSpc>
            </a:pPr>
            <a:r>
              <a:rPr lang="en-US" sz="2400" dirty="0">
                <a:solidFill>
                  <a:schemeClr val="tx1"/>
                </a:solidFill>
                <a:latin typeface="Times New Roman" pitchFamily="18" charset="0"/>
                <a:cs typeface="Times New Roman" pitchFamily="18" charset="0"/>
              </a:rPr>
              <a:t>a large collection of </a:t>
            </a:r>
            <a:r>
              <a:rPr lang="en-US" sz="2400" u="sng" dirty="0">
                <a:solidFill>
                  <a:schemeClr val="tx1"/>
                </a:solidFill>
                <a:latin typeface="Times New Roman" pitchFamily="18" charset="0"/>
                <a:cs typeface="Times New Roman" pitchFamily="18" charset="0"/>
              </a:rPr>
              <a:t>ready-made software components</a:t>
            </a:r>
            <a:r>
              <a:rPr lang="en-US" sz="2400" dirty="0">
                <a:solidFill>
                  <a:schemeClr val="tx1"/>
                </a:solidFill>
                <a:latin typeface="Times New Roman" pitchFamily="18" charset="0"/>
                <a:cs typeface="Times New Roman" pitchFamily="18" charset="0"/>
              </a:rPr>
              <a:t>. It is grouped into libraries of related classes and interfaces; these libraries are known as packages.</a:t>
            </a:r>
          </a:p>
          <a:p>
            <a:pPr lvl="1" algn="l" rtl="0">
              <a:lnSpc>
                <a:spcPct val="80000"/>
              </a:lnSpc>
            </a:pPr>
            <a:endParaRPr lang="en-US" sz="2400" dirty="0">
              <a:solidFill>
                <a:schemeClr val="tx1"/>
              </a:solidFill>
              <a:latin typeface="Times New Roman" pitchFamily="18" charset="0"/>
              <a:cs typeface="Times New Roman" pitchFamily="18" charset="0"/>
            </a:endParaRPr>
          </a:p>
          <a:p>
            <a:pPr algn="l" rtl="0">
              <a:lnSpc>
                <a:spcPct val="80000"/>
              </a:lnSpc>
              <a:buFontTx/>
              <a:buNone/>
            </a:pPr>
            <a:r>
              <a:rPr lang="en-US" sz="2400" dirty="0">
                <a:solidFill>
                  <a:schemeClr val="tx1"/>
                </a:solidFill>
                <a:latin typeface="Times New Roman" pitchFamily="18" charset="0"/>
                <a:cs typeface="Times New Roman" pitchFamily="18" charset="0"/>
              </a:rPr>
              <a:t>– Java Virtual Machine (</a:t>
            </a:r>
            <a:r>
              <a:rPr lang="en-US" sz="2400" dirty="0" err="1">
                <a:solidFill>
                  <a:schemeClr val="tx1"/>
                </a:solidFill>
                <a:latin typeface="Times New Roman" pitchFamily="18" charset="0"/>
                <a:cs typeface="Times New Roman" pitchFamily="18" charset="0"/>
              </a:rPr>
              <a:t>JVM</a:t>
            </a:r>
            <a:r>
              <a:rPr lang="en-US" sz="2400" dirty="0">
                <a:solidFill>
                  <a:schemeClr val="tx1"/>
                </a:solidFill>
                <a:latin typeface="Times New Roman" pitchFamily="18" charset="0"/>
                <a:cs typeface="Times New Roman" pitchFamily="18" charset="0"/>
              </a:rPr>
              <a:t>)</a:t>
            </a:r>
          </a:p>
          <a:p>
            <a:pPr algn="l" rtl="0">
              <a:lnSpc>
                <a:spcPct val="80000"/>
              </a:lnSpc>
              <a:buFontTx/>
              <a:buNone/>
            </a:pPr>
            <a:endParaRPr lang="en-US" sz="2400" dirty="0">
              <a:solidFill>
                <a:schemeClr val="tx1"/>
              </a:solidFill>
              <a:latin typeface="Times New Roman" pitchFamily="18" charset="0"/>
              <a:cs typeface="Times New Roman" pitchFamily="18" charset="0"/>
            </a:endParaRPr>
          </a:p>
          <a:p>
            <a:pPr algn="l" rtl="0">
              <a:lnSpc>
                <a:spcPct val="80000"/>
              </a:lnSpc>
              <a:buFontTx/>
              <a:buNone/>
            </a:pPr>
            <a:r>
              <a:rPr lang="en-US" sz="2400" dirty="0">
                <a:solidFill>
                  <a:schemeClr val="tx1"/>
                </a:solidFill>
                <a:latin typeface="Times New Roman" pitchFamily="18" charset="0"/>
                <a:cs typeface="Times New Roman" pitchFamily="18" charset="0"/>
              </a:rPr>
              <a:t>– Machine code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C152FA-3511-4A39-BF68-7463283FFD3B}" type="slidenum">
              <a:rPr lang="ar-SA"/>
              <a:pPr/>
              <a:t>32</a:t>
            </a:fld>
            <a:endParaRPr lang="en-US"/>
          </a:p>
        </p:txBody>
      </p:sp>
      <p:sp>
        <p:nvSpPr>
          <p:cNvPr id="7170" name="Rectangle 2"/>
          <p:cNvSpPr>
            <a:spLocks noGrp="1" noChangeArrowheads="1"/>
          </p:cNvSpPr>
          <p:nvPr>
            <p:ph type="title"/>
          </p:nvPr>
        </p:nvSpPr>
        <p:spPr/>
        <p:txBody>
          <a:bodyPr/>
          <a:lstStyle/>
          <a:p>
            <a:r>
              <a:rPr lang="en-US" sz="4000"/>
              <a:t>Java life, cont..</a:t>
            </a:r>
            <a:br>
              <a:rPr lang="en-US" sz="4000"/>
            </a:br>
            <a:endParaRPr lang="en-US" sz="4000"/>
          </a:p>
        </p:txBody>
      </p:sp>
      <p:pic>
        <p:nvPicPr>
          <p:cNvPr id="7172" name="Picture 4"/>
          <p:cNvPicPr>
            <a:picLocks noChangeAspect="1" noChangeArrowheads="1"/>
          </p:cNvPicPr>
          <p:nvPr/>
        </p:nvPicPr>
        <p:blipFill>
          <a:blip r:embed="rId3"/>
          <a:srcRect/>
          <a:stretch>
            <a:fillRect/>
          </a:stretch>
        </p:blipFill>
        <p:spPr bwMode="auto">
          <a:xfrm>
            <a:off x="539750" y="1557338"/>
            <a:ext cx="7704138" cy="1731962"/>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2627313" y="4365625"/>
            <a:ext cx="4489450" cy="2125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F6934C2-07E9-4B13-8E9E-8A963DB604AC}" type="slidenum">
              <a:rPr lang="ar-SA"/>
              <a:pPr/>
              <a:t>33</a:t>
            </a:fld>
            <a:endParaRPr lang="en-US"/>
          </a:p>
        </p:txBody>
      </p:sp>
      <p:sp>
        <p:nvSpPr>
          <p:cNvPr id="8194" name="Rectangle 2"/>
          <p:cNvSpPr>
            <a:spLocks noGrp="1" noChangeArrowheads="1"/>
          </p:cNvSpPr>
          <p:nvPr>
            <p:ph type="title"/>
          </p:nvPr>
        </p:nvSpPr>
        <p:spPr>
          <a:xfrm>
            <a:off x="685800" y="381000"/>
            <a:ext cx="7772400" cy="1143000"/>
          </a:xfrm>
        </p:spPr>
        <p:txBody>
          <a:bodyPr/>
          <a:lstStyle/>
          <a:p>
            <a:r>
              <a:rPr lang="en-US" sz="4000" dirty="0" err="1"/>
              <a:t>JVM</a:t>
            </a:r>
            <a:r>
              <a:rPr lang="en-US" sz="4000" dirty="0"/>
              <a:t> an Portability</a:t>
            </a:r>
            <a:br>
              <a:rPr lang="en-US" sz="4000" dirty="0"/>
            </a:br>
            <a:endParaRPr lang="en-US" sz="4000" dirty="0"/>
          </a:p>
        </p:txBody>
      </p:sp>
      <p:sp>
        <p:nvSpPr>
          <p:cNvPr id="8195" name="Rectangle 3"/>
          <p:cNvSpPr>
            <a:spLocks noGrp="1" noChangeArrowheads="1"/>
          </p:cNvSpPr>
          <p:nvPr>
            <p:ph type="body" idx="1"/>
          </p:nvPr>
        </p:nvSpPr>
        <p:spPr>
          <a:xfrm>
            <a:off x="457200" y="908050"/>
            <a:ext cx="8229600" cy="1081088"/>
          </a:xfrm>
        </p:spPr>
        <p:txBody>
          <a:bodyPr/>
          <a:lstStyle/>
          <a:p>
            <a:pPr lvl="1" algn="l" rtl="0">
              <a:buFontTx/>
              <a:buNone/>
            </a:pPr>
            <a:r>
              <a:rPr lang="en-US" sz="2400" dirty="0">
                <a:solidFill>
                  <a:schemeClr val="tx1"/>
                </a:solidFill>
                <a:latin typeface="Times New Roman" pitchFamily="18" charset="0"/>
                <a:cs typeface="Times New Roman" pitchFamily="18" charset="0"/>
              </a:rPr>
              <a:t>• Through the Java </a:t>
            </a:r>
            <a:r>
              <a:rPr lang="en-US" sz="2400" dirty="0" err="1">
                <a:solidFill>
                  <a:schemeClr val="tx1"/>
                </a:solidFill>
                <a:latin typeface="Times New Roman" pitchFamily="18" charset="0"/>
                <a:cs typeface="Times New Roman" pitchFamily="18" charset="0"/>
              </a:rPr>
              <a:t>VM</a:t>
            </a:r>
            <a:r>
              <a:rPr lang="en-US" sz="2400" dirty="0">
                <a:solidFill>
                  <a:schemeClr val="tx1"/>
                </a:solidFill>
                <a:latin typeface="Times New Roman" pitchFamily="18" charset="0"/>
                <a:cs typeface="Times New Roman" pitchFamily="18" charset="0"/>
              </a:rPr>
              <a:t>, the same application </a:t>
            </a:r>
            <a:r>
              <a:rPr lang="en-US" sz="2400" dirty="0" smtClean="0">
                <a:solidFill>
                  <a:schemeClr val="tx1"/>
                </a:solidFill>
                <a:latin typeface="Times New Roman" pitchFamily="18" charset="0"/>
                <a:cs typeface="Times New Roman" pitchFamily="18" charset="0"/>
              </a:rPr>
              <a:t>is capable </a:t>
            </a:r>
            <a:r>
              <a:rPr lang="en-US" sz="2400" dirty="0">
                <a:solidFill>
                  <a:schemeClr val="tx1"/>
                </a:solidFill>
                <a:latin typeface="Times New Roman" pitchFamily="18" charset="0"/>
                <a:cs typeface="Times New Roman" pitchFamily="18" charset="0"/>
              </a:rPr>
              <a:t>of </a:t>
            </a:r>
            <a:r>
              <a:rPr lang="en-US" sz="2400" b="1" u="sng" dirty="0">
                <a:solidFill>
                  <a:schemeClr val="tx1"/>
                </a:solidFill>
                <a:latin typeface="Times New Roman" pitchFamily="18" charset="0"/>
                <a:cs typeface="Times New Roman" pitchFamily="18" charset="0"/>
              </a:rPr>
              <a:t>running on multiple platforms</a:t>
            </a:r>
            <a:r>
              <a:rPr lang="en-US" sz="2400" dirty="0">
                <a:solidFill>
                  <a:schemeClr val="tx1"/>
                </a:solidFill>
                <a:latin typeface="Times New Roman" pitchFamily="18" charset="0"/>
                <a:cs typeface="Times New Roman" pitchFamily="18" charset="0"/>
              </a:rPr>
              <a:t>.</a:t>
            </a:r>
          </a:p>
          <a:p>
            <a:pPr lvl="1" algn="l" rtl="0">
              <a:buFontTx/>
              <a:buNone/>
            </a:pPr>
            <a:endParaRPr lang="en-US" sz="2400" dirty="0">
              <a:solidFill>
                <a:schemeClr val="tx1"/>
              </a:solidFill>
              <a:latin typeface="Times New Roman" pitchFamily="18" charset="0"/>
              <a:cs typeface="Times New Roman" pitchFamily="18" charset="0"/>
            </a:endParaRPr>
          </a:p>
        </p:txBody>
      </p:sp>
      <p:pic>
        <p:nvPicPr>
          <p:cNvPr id="8196" name="Picture 4"/>
          <p:cNvPicPr>
            <a:picLocks noChangeAspect="1" noChangeArrowheads="1"/>
          </p:cNvPicPr>
          <p:nvPr/>
        </p:nvPicPr>
        <p:blipFill>
          <a:blip r:embed="rId3"/>
          <a:srcRect/>
          <a:stretch>
            <a:fillRect/>
          </a:stretch>
        </p:blipFill>
        <p:spPr bwMode="auto">
          <a:xfrm>
            <a:off x="1403350" y="1981200"/>
            <a:ext cx="6985000" cy="4697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80C2FA2-5C78-45DA-8554-6411BBF821F5}" type="slidenum">
              <a:rPr lang="en-US"/>
              <a:pPr/>
              <a:t>34</a:t>
            </a:fld>
            <a:endParaRPr lang="en-US"/>
          </a:p>
        </p:txBody>
      </p:sp>
      <p:sp>
        <p:nvSpPr>
          <p:cNvPr id="129026" name="Rectangle 2"/>
          <p:cNvSpPr>
            <a:spLocks noGrp="1" noChangeArrowheads="1"/>
          </p:cNvSpPr>
          <p:nvPr>
            <p:ph type="title"/>
          </p:nvPr>
        </p:nvSpPr>
        <p:spPr>
          <a:xfrm>
            <a:off x="685800" y="152400"/>
            <a:ext cx="7772400" cy="609600"/>
          </a:xfrm>
          <a:noFill/>
          <a:ln/>
        </p:spPr>
        <p:txBody>
          <a:bodyPr/>
          <a:lstStyle/>
          <a:p>
            <a:r>
              <a:rPr lang="en-US"/>
              <a:t>A Simple Java Program</a:t>
            </a:r>
            <a:endParaRPr lang="en-US">
              <a:solidFill>
                <a:schemeClr val="tx1"/>
              </a:solidFill>
            </a:endParaRPr>
          </a:p>
        </p:txBody>
      </p:sp>
      <p:sp>
        <p:nvSpPr>
          <p:cNvPr id="129027" name="Rectangle 3"/>
          <p:cNvSpPr>
            <a:spLocks noGrp="1" noChangeArrowheads="1"/>
          </p:cNvSpPr>
          <p:nvPr>
            <p:ph type="body" idx="1"/>
          </p:nvPr>
        </p:nvSpPr>
        <p:spPr>
          <a:xfrm>
            <a:off x="533400" y="1600200"/>
            <a:ext cx="8001000" cy="3657600"/>
          </a:xfrm>
          <a:solidFill>
            <a:schemeClr val="tx1"/>
          </a:solidFill>
          <a:ln>
            <a:solidFill>
              <a:schemeClr val="bg2"/>
            </a:solidFill>
          </a:ln>
        </p:spPr>
        <p:txBody>
          <a:bodyPr/>
          <a:lstStyle/>
          <a:p>
            <a:pPr>
              <a:buFont typeface="Monotype Sorts" pitchFamily="2" charset="2"/>
              <a:buNone/>
            </a:pPr>
            <a:r>
              <a:rPr lang="en-US" sz="2400" dirty="0" smtClean="0">
                <a:solidFill>
                  <a:srgbClr val="00206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This program prints Welcome to Java! </a:t>
            </a:r>
            <a:endParaRPr lang="en-US" sz="2400" dirty="0" smtClean="0">
              <a:solidFill>
                <a:srgbClr val="002060"/>
              </a:solidFill>
              <a:latin typeface="Times New Roman" pitchFamily="18" charset="0"/>
              <a:cs typeface="Times New Roman" pitchFamily="18" charset="0"/>
            </a:endParaRPr>
          </a:p>
          <a:p>
            <a:pPr>
              <a:buFont typeface="Monotype Sorts" pitchFamily="2" charset="2"/>
              <a:buNone/>
            </a:pPr>
            <a:endParaRPr lang="en-US" sz="2400" dirty="0">
              <a:solidFill>
                <a:srgbClr val="002060"/>
              </a:solidFill>
              <a:latin typeface="Times New Roman" pitchFamily="18" charset="0"/>
              <a:cs typeface="Times New Roman" pitchFamily="18" charset="0"/>
            </a:endParaRPr>
          </a:p>
          <a:p>
            <a:pPr>
              <a:spcBef>
                <a:spcPct val="0"/>
              </a:spcBef>
              <a:buFont typeface="Monotype Sorts" pitchFamily="2" charset="2"/>
              <a:buNone/>
            </a:pPr>
            <a:r>
              <a:rPr lang="en-US" sz="2400" dirty="0" smtClean="0">
                <a:solidFill>
                  <a:srgbClr val="002060"/>
                </a:solidFill>
                <a:latin typeface="Times New Roman" pitchFamily="18" charset="0"/>
                <a:cs typeface="Times New Roman" pitchFamily="18" charset="0"/>
              </a:rPr>
              <a:t>        public </a:t>
            </a:r>
            <a:r>
              <a:rPr lang="en-US" sz="2400" dirty="0">
                <a:solidFill>
                  <a:srgbClr val="002060"/>
                </a:solidFill>
                <a:latin typeface="Times New Roman" pitchFamily="18" charset="0"/>
                <a:cs typeface="Times New Roman" pitchFamily="18" charset="0"/>
              </a:rPr>
              <a:t>class Welcome </a:t>
            </a:r>
            <a:endParaRPr lang="en-US" sz="2400" dirty="0" smtClean="0">
              <a:solidFill>
                <a:srgbClr val="002060"/>
              </a:solidFill>
              <a:latin typeface="Times New Roman" pitchFamily="18" charset="0"/>
              <a:cs typeface="Times New Roman" pitchFamily="18" charset="0"/>
            </a:endParaRPr>
          </a:p>
          <a:p>
            <a:pPr>
              <a:spcBef>
                <a:spcPct val="0"/>
              </a:spcBef>
              <a:buFont typeface="Monotype Sorts" pitchFamily="2" charset="2"/>
              <a:buNone/>
            </a:pPr>
            <a:r>
              <a:rPr lang="en-US" sz="2400" dirty="0" smtClean="0">
                <a:solidFill>
                  <a:srgbClr val="00206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	</a:t>
            </a:r>
          </a:p>
          <a:p>
            <a:pPr>
              <a:spcBef>
                <a:spcPct val="0"/>
              </a:spcBef>
              <a:buFont typeface="Monotype Sorts" pitchFamily="2" charset="2"/>
              <a:buNone/>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public static void main(String[] </a:t>
            </a:r>
            <a:r>
              <a:rPr lang="en-US" sz="2400" dirty="0" err="1">
                <a:solidFill>
                  <a:srgbClr val="002060"/>
                </a:solidFill>
                <a:latin typeface="Times New Roman" pitchFamily="18" charset="0"/>
                <a:cs typeface="Times New Roman" pitchFamily="18" charset="0"/>
              </a:rPr>
              <a:t>args</a:t>
            </a:r>
            <a:r>
              <a:rPr lang="en-US" sz="2400" dirty="0">
                <a:solidFill>
                  <a:srgbClr val="002060"/>
                </a:solidFill>
                <a:latin typeface="Times New Roman" pitchFamily="18" charset="0"/>
                <a:cs typeface="Times New Roman" pitchFamily="18" charset="0"/>
              </a:rPr>
              <a:t>) </a:t>
            </a:r>
            <a:endParaRPr lang="en-US" sz="2400" dirty="0" smtClean="0">
              <a:solidFill>
                <a:srgbClr val="002060"/>
              </a:solidFill>
              <a:latin typeface="Times New Roman" pitchFamily="18" charset="0"/>
              <a:cs typeface="Times New Roman" pitchFamily="18" charset="0"/>
            </a:endParaRPr>
          </a:p>
          <a:p>
            <a:pPr>
              <a:spcBef>
                <a:spcPct val="0"/>
              </a:spcBef>
              <a:buFont typeface="Monotype Sorts" pitchFamily="2" charset="2"/>
              <a:buNone/>
            </a:pPr>
            <a:r>
              <a:rPr lang="en-US" sz="2400" dirty="0" smtClean="0">
                <a:solidFill>
                  <a:srgbClr val="002060"/>
                </a:solidFill>
                <a:latin typeface="Times New Roman" pitchFamily="18" charset="0"/>
                <a:cs typeface="Times New Roman" pitchFamily="18" charset="0"/>
              </a:rPr>
              <a:t>                 { </a:t>
            </a:r>
            <a:endParaRPr lang="en-US" sz="2400" dirty="0">
              <a:solidFill>
                <a:srgbClr val="002060"/>
              </a:solidFill>
              <a:latin typeface="Times New Roman" pitchFamily="18" charset="0"/>
              <a:cs typeface="Times New Roman" pitchFamily="18" charset="0"/>
            </a:endParaRPr>
          </a:p>
          <a:p>
            <a:pPr>
              <a:spcBef>
                <a:spcPct val="0"/>
              </a:spcBef>
              <a:buFont typeface="Monotype Sorts" pitchFamily="2" charset="2"/>
              <a:buNone/>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a:solidFill>
                  <a:srgbClr val="002060"/>
                </a:solidFill>
                <a:latin typeface="Times New Roman" pitchFamily="18" charset="0"/>
                <a:cs typeface="Times New Roman" pitchFamily="18" charset="0"/>
              </a:rPr>
              <a:t>("Welcome to Java!");</a:t>
            </a:r>
          </a:p>
          <a:p>
            <a:pPr>
              <a:spcBef>
                <a:spcPct val="0"/>
              </a:spcBef>
              <a:buFont typeface="Monotype Sorts" pitchFamily="2" charset="2"/>
              <a:buNone/>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a:p>
            <a:pPr>
              <a:spcBef>
                <a:spcPct val="0"/>
              </a:spcBef>
              <a:buFont typeface="Monotype Sorts" pitchFamily="2" charset="2"/>
              <a:buNone/>
            </a:pPr>
            <a:r>
              <a:rPr lang="en-US" sz="24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BB8D6AD-9038-42A0-B3FE-6CB4E14868E6}" type="slidenum">
              <a:rPr lang="en-US"/>
              <a:pPr/>
              <a:t>35</a:t>
            </a:fld>
            <a:endParaRPr lang="en-US"/>
          </a:p>
        </p:txBody>
      </p:sp>
      <p:sp>
        <p:nvSpPr>
          <p:cNvPr id="7170" name="Rectangle 2"/>
          <p:cNvSpPr>
            <a:spLocks noGrp="1" noChangeArrowheads="1"/>
          </p:cNvSpPr>
          <p:nvPr>
            <p:ph type="title"/>
          </p:nvPr>
        </p:nvSpPr>
        <p:spPr>
          <a:xfrm>
            <a:off x="3886200" y="152400"/>
            <a:ext cx="5105400" cy="685800"/>
          </a:xfrm>
          <a:noFill/>
          <a:ln/>
        </p:spPr>
        <p:txBody>
          <a:bodyPr/>
          <a:lstStyle/>
          <a:p>
            <a:r>
              <a:rPr lang="en-US" sz="3000"/>
              <a:t>Creating, Compiling, and Running Programs</a:t>
            </a:r>
            <a:endParaRPr lang="en-US" sz="3000">
              <a:solidFill>
                <a:schemeClr val="tx1"/>
              </a:solidFill>
              <a:latin typeface="Book Antiqua" pitchFamily="18" charset="0"/>
            </a:endParaRPr>
          </a:p>
        </p:txBody>
      </p:sp>
      <p:sp>
        <p:nvSpPr>
          <p:cNvPr id="7177" name="Rectangle 9"/>
          <p:cNvSpPr>
            <a:spLocks noChangeArrowheads="1"/>
          </p:cNvSpPr>
          <p:nvPr/>
        </p:nvSpPr>
        <p:spPr bwMode="auto">
          <a:xfrm>
            <a:off x="3200400" y="19812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179" name="Rectangle 11"/>
          <p:cNvSpPr>
            <a:spLocks noChangeArrowheads="1"/>
          </p:cNvSpPr>
          <p:nvPr/>
        </p:nvSpPr>
        <p:spPr bwMode="auto">
          <a:xfrm>
            <a:off x="3200400" y="1295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181" name="Rectangle 13"/>
          <p:cNvSpPr>
            <a:spLocks noChangeArrowheads="1"/>
          </p:cNvSpPr>
          <p:nvPr/>
        </p:nvSpPr>
        <p:spPr bwMode="auto">
          <a:xfrm>
            <a:off x="2571750" y="14287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7180" name="Object 12"/>
          <p:cNvGraphicFramePr>
            <a:graphicFrameLocks noChangeAspect="1"/>
          </p:cNvGraphicFramePr>
          <p:nvPr/>
        </p:nvGraphicFramePr>
        <p:xfrm>
          <a:off x="1143000" y="533400"/>
          <a:ext cx="6324600" cy="6324600"/>
        </p:xfrm>
        <a:graphic>
          <a:graphicData uri="http://schemas.openxmlformats.org/presentationml/2006/ole">
            <p:oleObj spid="_x0000_s1026" name="Picture" r:id="rId3" imgW="4000680" imgH="4000680" progId="Word.Picture.8">
              <p:embed/>
            </p:oleObj>
          </a:graphicData>
        </a:graphic>
      </p:graphicFrame>
      <p:sp>
        <p:nvSpPr>
          <p:cNvPr id="7183" name="Rectangle 15"/>
          <p:cNvSpPr>
            <a:spLocks noChangeArrowheads="1"/>
          </p:cNvSpPr>
          <p:nvPr/>
        </p:nvSpPr>
        <p:spPr bwMode="auto">
          <a:xfrm>
            <a:off x="2657475" y="2790825"/>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7182" name="Picture 14"/>
          <p:cNvPicPr>
            <a:picLocks noChangeAspect="1" noChangeArrowheads="1"/>
          </p:cNvPicPr>
          <p:nvPr/>
        </p:nvPicPr>
        <p:blipFill>
          <a:blip r:embed="rId4"/>
          <a:srcRect/>
          <a:stretch>
            <a:fillRect/>
          </a:stretch>
        </p:blipFill>
        <p:spPr bwMode="auto">
          <a:xfrm>
            <a:off x="228600" y="304800"/>
            <a:ext cx="3276600" cy="1092200"/>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6989C6E-314D-451D-9491-ACD37B0F54F3}" type="slidenum">
              <a:rPr lang="en-US"/>
              <a:pPr/>
              <a:t>36</a:t>
            </a:fld>
            <a:endParaRPr lang="en-US"/>
          </a:p>
        </p:txBody>
      </p:sp>
      <p:sp>
        <p:nvSpPr>
          <p:cNvPr id="185346" name="Rectangle 1026"/>
          <p:cNvSpPr>
            <a:spLocks noGrp="1" noChangeArrowheads="1"/>
          </p:cNvSpPr>
          <p:nvPr>
            <p:ph type="title"/>
          </p:nvPr>
        </p:nvSpPr>
        <p:spPr>
          <a:xfrm>
            <a:off x="685800" y="228600"/>
            <a:ext cx="7772400" cy="533400"/>
          </a:xfrm>
        </p:spPr>
        <p:txBody>
          <a:bodyPr/>
          <a:lstStyle/>
          <a:p>
            <a:r>
              <a:rPr lang="en-US"/>
              <a:t>Compiling Java Source Code</a:t>
            </a:r>
          </a:p>
        </p:txBody>
      </p:sp>
      <p:sp>
        <p:nvSpPr>
          <p:cNvPr id="185347"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sz="2400" dirty="0" smtClean="0">
                <a:cs typeface="Times New Roman" pitchFamily="18" charset="0"/>
              </a:rPr>
              <a:t>Java </a:t>
            </a:r>
            <a:r>
              <a:rPr lang="en-US" sz="2400" dirty="0">
                <a:cs typeface="Times New Roman" pitchFamily="18" charset="0"/>
              </a:rPr>
              <a:t>was designed to run object programs on any platform</a:t>
            </a:r>
            <a:r>
              <a:rPr lang="en-US" sz="2400" dirty="0" smtClean="0">
                <a:cs typeface="Times New Roman" pitchFamily="18" charset="0"/>
              </a:rPr>
              <a:t>.</a:t>
            </a:r>
          </a:p>
          <a:p>
            <a:pPr marL="0" indent="0">
              <a:lnSpc>
                <a:spcPct val="90000"/>
              </a:lnSpc>
              <a:buFont typeface="Monotype Sorts" pitchFamily="2" charset="2"/>
              <a:buNone/>
            </a:pPr>
            <a:endParaRPr lang="en-US" sz="2400" dirty="0" smtClean="0">
              <a:cs typeface="Times New Roman" pitchFamily="18" charset="0"/>
            </a:endParaRPr>
          </a:p>
          <a:p>
            <a:pPr marL="0" indent="0">
              <a:lnSpc>
                <a:spcPct val="90000"/>
              </a:lnSpc>
              <a:buFont typeface="Monotype Sorts" pitchFamily="2" charset="2"/>
              <a:buNone/>
            </a:pPr>
            <a:r>
              <a:rPr lang="en-US" sz="2400" dirty="0" smtClean="0">
                <a:cs typeface="Times New Roman" pitchFamily="18" charset="0"/>
              </a:rPr>
              <a:t>With </a:t>
            </a:r>
            <a:r>
              <a:rPr lang="en-US" sz="2400" dirty="0">
                <a:cs typeface="Times New Roman" pitchFamily="18" charset="0"/>
              </a:rPr>
              <a:t>Java, you write the program once, and compile the source program into a special type of object code, known as </a:t>
            </a:r>
            <a:r>
              <a:rPr lang="en-US" sz="2400" i="1" dirty="0" err="1">
                <a:cs typeface="Times New Roman" pitchFamily="18" charset="0"/>
              </a:rPr>
              <a:t>bytecode</a:t>
            </a:r>
            <a:r>
              <a:rPr lang="en-US" sz="2400" dirty="0">
                <a:cs typeface="Times New Roman" pitchFamily="18" charset="0"/>
              </a:rPr>
              <a:t>. </a:t>
            </a:r>
            <a:endParaRPr lang="en-US" sz="2400" dirty="0" smtClean="0">
              <a:cs typeface="Times New Roman" pitchFamily="18" charset="0"/>
            </a:endParaRPr>
          </a:p>
          <a:p>
            <a:pPr marL="0" indent="0">
              <a:lnSpc>
                <a:spcPct val="90000"/>
              </a:lnSpc>
              <a:buFont typeface="Monotype Sorts" pitchFamily="2" charset="2"/>
              <a:buNone/>
            </a:pPr>
            <a:endParaRPr lang="en-US" sz="2400" dirty="0" smtClean="0">
              <a:cs typeface="Times New Roman" pitchFamily="18" charset="0"/>
            </a:endParaRPr>
          </a:p>
          <a:p>
            <a:pPr marL="0" indent="0">
              <a:lnSpc>
                <a:spcPct val="90000"/>
              </a:lnSpc>
              <a:buFont typeface="Monotype Sorts" pitchFamily="2" charset="2"/>
              <a:buNone/>
            </a:pPr>
            <a:r>
              <a:rPr lang="en-US" sz="2400" dirty="0" smtClean="0">
                <a:cs typeface="Times New Roman" pitchFamily="18" charset="0"/>
              </a:rPr>
              <a:t>The byte-code </a:t>
            </a:r>
            <a:r>
              <a:rPr lang="en-US" sz="2400" dirty="0">
                <a:cs typeface="Times New Roman" pitchFamily="18" charset="0"/>
              </a:rPr>
              <a:t>can then run on any computer with a Java Virtual Machine, as shown below. </a:t>
            </a:r>
            <a:endParaRPr lang="en-US" sz="2400" dirty="0" smtClean="0">
              <a:cs typeface="Times New Roman" pitchFamily="18" charset="0"/>
            </a:endParaRPr>
          </a:p>
          <a:p>
            <a:pPr marL="0" indent="0">
              <a:lnSpc>
                <a:spcPct val="90000"/>
              </a:lnSpc>
              <a:buFont typeface="Monotype Sorts" pitchFamily="2" charset="2"/>
              <a:buNone/>
            </a:pPr>
            <a:endParaRPr lang="en-US" sz="2400" dirty="0" smtClean="0">
              <a:cs typeface="Times New Roman" pitchFamily="18" charset="0"/>
            </a:endParaRPr>
          </a:p>
          <a:p>
            <a:pPr marL="0" indent="0">
              <a:lnSpc>
                <a:spcPct val="90000"/>
              </a:lnSpc>
              <a:buFont typeface="Monotype Sorts" pitchFamily="2" charset="2"/>
              <a:buNone/>
            </a:pPr>
            <a:r>
              <a:rPr lang="en-US" sz="2400" dirty="0" smtClean="0">
                <a:cs typeface="Times New Roman" pitchFamily="18" charset="0"/>
              </a:rPr>
              <a:t>Java </a:t>
            </a:r>
            <a:r>
              <a:rPr lang="en-US" sz="2400" dirty="0">
                <a:cs typeface="Times New Roman" pitchFamily="18" charset="0"/>
              </a:rPr>
              <a:t>Virtual Machine is a software </a:t>
            </a:r>
            <a:endParaRPr lang="en-US" sz="2400" dirty="0" smtClean="0">
              <a:cs typeface="Times New Roman" pitchFamily="18" charset="0"/>
            </a:endParaRPr>
          </a:p>
          <a:p>
            <a:pPr marL="0" indent="0">
              <a:lnSpc>
                <a:spcPct val="90000"/>
              </a:lnSpc>
              <a:buFont typeface="Monotype Sorts" pitchFamily="2" charset="2"/>
              <a:buNone/>
            </a:pPr>
            <a:r>
              <a:rPr lang="en-US" sz="2400" dirty="0" smtClean="0">
                <a:cs typeface="Times New Roman" pitchFamily="18" charset="0"/>
              </a:rPr>
              <a:t>that </a:t>
            </a:r>
            <a:r>
              <a:rPr lang="en-US" sz="2400" dirty="0">
                <a:cs typeface="Times New Roman" pitchFamily="18" charset="0"/>
              </a:rPr>
              <a:t>interprets Java </a:t>
            </a:r>
            <a:r>
              <a:rPr lang="en-US" sz="2400" dirty="0" smtClean="0">
                <a:cs typeface="Times New Roman" pitchFamily="18" charset="0"/>
              </a:rPr>
              <a:t>byte-code</a:t>
            </a:r>
            <a:r>
              <a:rPr lang="en-US" sz="2400" dirty="0">
                <a:cs typeface="Times New Roman" pitchFamily="18" charset="0"/>
              </a:rPr>
              <a:t>. </a:t>
            </a:r>
          </a:p>
        </p:txBody>
      </p:sp>
      <p:sp>
        <p:nvSpPr>
          <p:cNvPr id="185348" name="Rectangle 1028"/>
          <p:cNvSpPr>
            <a:spLocks noChangeArrowheads="1"/>
          </p:cNvSpPr>
          <p:nvPr/>
        </p:nvSpPr>
        <p:spPr bwMode="auto">
          <a:xfrm>
            <a:off x="2238375" y="31384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5351" name="Rectangle 1031"/>
          <p:cNvSpPr>
            <a:spLocks noChangeArrowheads="1"/>
          </p:cNvSpPr>
          <p:nvPr/>
        </p:nvSpPr>
        <p:spPr bwMode="auto">
          <a:xfrm>
            <a:off x="3657600" y="25860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85350" name="Object 1030"/>
          <p:cNvGraphicFramePr>
            <a:graphicFrameLocks noChangeAspect="1"/>
          </p:cNvGraphicFramePr>
          <p:nvPr/>
        </p:nvGraphicFramePr>
        <p:xfrm>
          <a:off x="4953000" y="3200400"/>
          <a:ext cx="3604179" cy="3323084"/>
        </p:xfrm>
        <a:graphic>
          <a:graphicData uri="http://schemas.openxmlformats.org/presentationml/2006/ole">
            <p:oleObj spid="_x0000_s2050" r:id="rId3" imgW="1824228" imgH="1687068" progId="Word.Picture.8">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descr="Rectangle: Click to edit Master text styles&#10;Second level&#10;Third level&#10;Fourth level&#10;Fifth level"/>
          <p:cNvSpPr>
            <a:spLocks noGrp="1" noChangeArrowheads="1"/>
          </p:cNvSpPr>
          <p:nvPr>
            <p:ph type="body" idx="1"/>
          </p:nvPr>
        </p:nvSpPr>
        <p:spPr>
          <a:xfrm>
            <a:off x="533400" y="762000"/>
            <a:ext cx="8305800" cy="5029200"/>
          </a:xfrm>
        </p:spPr>
        <p:txBody>
          <a:bodyPr/>
          <a:lstStyle/>
          <a:p>
            <a:pPr eaLnBrk="1" hangingPunct="1">
              <a:buNone/>
            </a:pPr>
            <a:r>
              <a:rPr lang="en-US" sz="3600" b="1" dirty="0" smtClean="0">
                <a:solidFill>
                  <a:srgbClr val="FFC000"/>
                </a:solidFill>
                <a:latin typeface="Times New Roman" pitchFamily="18" charset="0"/>
                <a:cs typeface="Times New Roman" pitchFamily="18" charset="0"/>
              </a:rPr>
              <a:t>What is Object Oriented Programming?</a:t>
            </a:r>
          </a:p>
          <a:p>
            <a:pPr eaLnBrk="1" hangingPunct="1">
              <a:buNone/>
            </a:pPr>
            <a:endParaRPr lang="en-US" sz="2800" dirty="0" smtClean="0">
              <a:latin typeface="Times New Roman" pitchFamily="18" charset="0"/>
              <a:cs typeface="Times New Roman" pitchFamily="18" charset="0"/>
            </a:endParaRPr>
          </a:p>
          <a:p>
            <a:pPr eaLnBrk="1" hangingPunct="1">
              <a:buNone/>
            </a:pPr>
            <a:r>
              <a:rPr lang="en-US" sz="2800" dirty="0" smtClean="0">
                <a:latin typeface="Times New Roman" pitchFamily="18" charset="0"/>
                <a:cs typeface="Times New Roman" pitchFamily="18" charset="0"/>
              </a:rPr>
              <a:t>Object-oriented programming is a method of implementation in which programs are organized as cooperative collections of objects, each of which represents an instance of some class, and whose classes are all members of one or more hierarchy of classes united via inheritance relationships.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wipe(down)">
                                      <p:cBhvr>
                                        <p:cTn id="12"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OOP</a:t>
            </a:r>
            <a:endParaRPr lang="en-US" dirty="0"/>
          </a:p>
        </p:txBody>
      </p:sp>
      <p:sp>
        <p:nvSpPr>
          <p:cNvPr id="3" name="Content Placeholder 2"/>
          <p:cNvSpPr>
            <a:spLocks noGrp="1"/>
          </p:cNvSpPr>
          <p:nvPr>
            <p:ph sz="half" idx="1"/>
          </p:nvPr>
        </p:nvSpPr>
        <p:spPr>
          <a:xfrm>
            <a:off x="838200" y="1752600"/>
            <a:ext cx="7848600" cy="4267200"/>
          </a:xfrm>
        </p:spPr>
        <p:txBody>
          <a:bodyPr/>
          <a:lstStyle/>
          <a:p>
            <a:r>
              <a:rPr lang="en-US" dirty="0" smtClean="0"/>
              <a:t>All object-oriented programming languages provide mechanisms that help you implement the object-oriented model. </a:t>
            </a:r>
          </a:p>
          <a:p>
            <a:endParaRPr lang="en-US" dirty="0" smtClean="0"/>
          </a:p>
          <a:p>
            <a:r>
              <a:rPr lang="en-US" dirty="0" smtClean="0"/>
              <a:t>They are: </a:t>
            </a:r>
          </a:p>
          <a:p>
            <a:pPr lvl="1"/>
            <a:r>
              <a:rPr lang="en-US" dirty="0" smtClean="0">
                <a:solidFill>
                  <a:srgbClr val="FFFF00"/>
                </a:solidFill>
              </a:rPr>
              <a:t>Encapsulation </a:t>
            </a:r>
          </a:p>
          <a:p>
            <a:pPr lvl="1"/>
            <a:r>
              <a:rPr lang="en-US" dirty="0" smtClean="0">
                <a:solidFill>
                  <a:srgbClr val="FFFF00"/>
                </a:solidFill>
              </a:rPr>
              <a:t>Inheritance  </a:t>
            </a:r>
          </a:p>
          <a:p>
            <a:pPr lvl="1"/>
            <a:r>
              <a:rPr lang="en-US" dirty="0" smtClean="0">
                <a:solidFill>
                  <a:srgbClr val="FFFF00"/>
                </a:solidFill>
              </a:rPr>
              <a:t>Polymorphism</a:t>
            </a:r>
            <a:endParaRPr 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685800"/>
            <a:ext cx="7772400" cy="608012"/>
          </a:xfrm>
        </p:spPr>
        <p:txBody>
          <a:bodyPr/>
          <a:lstStyle/>
          <a:p>
            <a:pPr eaLnBrk="1" hangingPunct="1"/>
            <a:r>
              <a:rPr lang="en-US" dirty="0" smtClean="0"/>
              <a:t>Data Encapsulation</a:t>
            </a:r>
          </a:p>
        </p:txBody>
      </p:sp>
      <p:sp>
        <p:nvSpPr>
          <p:cNvPr id="6147" name="Text Box 5"/>
          <p:cNvSpPr txBox="1">
            <a:spLocks noChangeArrowheads="1"/>
          </p:cNvSpPr>
          <p:nvPr/>
        </p:nvSpPr>
        <p:spPr bwMode="auto">
          <a:xfrm>
            <a:off x="457200" y="1524000"/>
            <a:ext cx="8382000" cy="5539978"/>
          </a:xfrm>
          <a:prstGeom prst="rect">
            <a:avLst/>
          </a:prstGeom>
          <a:noFill/>
          <a:ln w="9525">
            <a:noFill/>
            <a:miter lim="800000"/>
            <a:headEnd/>
            <a:tailEnd/>
          </a:ln>
        </p:spPr>
        <p:txBody>
          <a:bodyPr wrap="square">
            <a:spAutoFit/>
          </a:bodyPr>
          <a:lstStyle/>
          <a:p>
            <a:pPr>
              <a:spcBef>
                <a:spcPct val="50000"/>
              </a:spcBef>
            </a:pPr>
            <a:r>
              <a:rPr lang="en-US" sz="2800" dirty="0" smtClean="0">
                <a:solidFill>
                  <a:schemeClr val="tx1"/>
                </a:solidFill>
                <a:latin typeface="Times New Roman" pitchFamily="18" charset="0"/>
              </a:rPr>
              <a:t>Encapsulation is the mechanism that binds together code and the data it manipulates, and keeps both safe from outside interference and misuse.</a:t>
            </a:r>
          </a:p>
          <a:p>
            <a:pPr>
              <a:spcBef>
                <a:spcPct val="50000"/>
              </a:spcBef>
            </a:pPr>
            <a:endParaRPr lang="en-US" sz="1600" dirty="0" smtClean="0">
              <a:solidFill>
                <a:srgbClr val="7030A0"/>
              </a:solidFill>
              <a:latin typeface="Times New Roman" pitchFamily="18" charset="0"/>
            </a:endParaRPr>
          </a:p>
          <a:p>
            <a:pPr>
              <a:spcBef>
                <a:spcPct val="50000"/>
              </a:spcBef>
            </a:pPr>
            <a:r>
              <a:rPr lang="en-US" sz="2400" b="1" dirty="0" smtClean="0">
                <a:solidFill>
                  <a:srgbClr val="FFFF00"/>
                </a:solidFill>
                <a:latin typeface="Courier New" pitchFamily="49" charset="0"/>
              </a:rPr>
              <a:t>class </a:t>
            </a:r>
            <a:r>
              <a:rPr lang="en-US" sz="2400" b="1" dirty="0">
                <a:solidFill>
                  <a:srgbClr val="FFFF00"/>
                </a:solidFill>
                <a:latin typeface="Courier New" pitchFamily="49" charset="0"/>
              </a:rPr>
              <a:t>Account {</a:t>
            </a:r>
          </a:p>
          <a:p>
            <a:pPr>
              <a:spcBef>
                <a:spcPct val="50000"/>
              </a:spcBef>
            </a:pPr>
            <a:r>
              <a:rPr lang="en-US" sz="2400" b="1" dirty="0">
                <a:solidFill>
                  <a:srgbClr val="FFFF00"/>
                </a:solidFill>
                <a:latin typeface="Courier New" pitchFamily="49" charset="0"/>
              </a:rPr>
              <a:t> </a:t>
            </a:r>
            <a:r>
              <a:rPr lang="en-US" sz="2400" b="1" dirty="0" smtClean="0">
                <a:solidFill>
                  <a:srgbClr val="FFFF00"/>
                </a:solidFill>
                <a:latin typeface="Courier New" pitchFamily="49" charset="0"/>
              </a:rPr>
              <a:t>		   </a:t>
            </a:r>
            <a:r>
              <a:rPr lang="en-US" sz="2400" b="1" dirty="0" err="1" smtClean="0">
                <a:solidFill>
                  <a:srgbClr val="FFFF00"/>
                </a:solidFill>
                <a:latin typeface="Courier New" pitchFamily="49" charset="0"/>
              </a:rPr>
              <a:t>int</a:t>
            </a:r>
            <a:r>
              <a:rPr lang="en-US" sz="2400" b="1" dirty="0" smtClean="0">
                <a:solidFill>
                  <a:srgbClr val="FFFF00"/>
                </a:solidFill>
                <a:latin typeface="Courier New" pitchFamily="49" charset="0"/>
              </a:rPr>
              <a:t> x=10;</a:t>
            </a:r>
            <a:endParaRPr lang="en-US" sz="2400" b="1" dirty="0">
              <a:solidFill>
                <a:srgbClr val="FFFF00"/>
              </a:solidFill>
              <a:latin typeface="Courier New" pitchFamily="49" charset="0"/>
            </a:endParaRPr>
          </a:p>
          <a:p>
            <a:pPr>
              <a:spcBef>
                <a:spcPct val="50000"/>
              </a:spcBef>
            </a:pPr>
            <a:r>
              <a:rPr lang="en-US" sz="2400" b="1" dirty="0">
                <a:solidFill>
                  <a:srgbClr val="FFFF00"/>
                </a:solidFill>
                <a:latin typeface="Courier New" pitchFamily="49" charset="0"/>
              </a:rPr>
              <a:t>    </a:t>
            </a:r>
            <a:r>
              <a:rPr lang="en-US" sz="2400" b="1" dirty="0" smtClean="0">
                <a:solidFill>
                  <a:srgbClr val="FFFF00"/>
                </a:solidFill>
                <a:latin typeface="Courier New" pitchFamily="49" charset="0"/>
              </a:rPr>
              <a:t>		   float </a:t>
            </a:r>
            <a:r>
              <a:rPr lang="en-US" sz="2400" b="1" dirty="0">
                <a:solidFill>
                  <a:srgbClr val="FFFF00"/>
                </a:solidFill>
                <a:latin typeface="Courier New" pitchFamily="49" charset="0"/>
              </a:rPr>
              <a:t>withdraw();</a:t>
            </a:r>
          </a:p>
          <a:p>
            <a:pPr>
              <a:spcBef>
                <a:spcPct val="50000"/>
              </a:spcBef>
            </a:pPr>
            <a:r>
              <a:rPr lang="en-US" sz="2400" b="1" dirty="0">
                <a:solidFill>
                  <a:srgbClr val="FFFF00"/>
                </a:solidFill>
                <a:latin typeface="Courier New" pitchFamily="49" charset="0"/>
              </a:rPr>
              <a:t>   </a:t>
            </a:r>
            <a:r>
              <a:rPr lang="en-US" sz="2400" b="1" dirty="0" smtClean="0">
                <a:solidFill>
                  <a:srgbClr val="FFFF00"/>
                </a:solidFill>
                <a:latin typeface="Courier New" pitchFamily="49" charset="0"/>
              </a:rPr>
              <a:t>		   </a:t>
            </a:r>
            <a:r>
              <a:rPr lang="en-US" sz="2400" b="1" dirty="0">
                <a:solidFill>
                  <a:srgbClr val="FFFF00"/>
                </a:solidFill>
                <a:latin typeface="Courier New" pitchFamily="49" charset="0"/>
              </a:rPr>
              <a:t>void deposit(float amount);</a:t>
            </a:r>
          </a:p>
          <a:p>
            <a:pPr>
              <a:spcBef>
                <a:spcPct val="50000"/>
              </a:spcBef>
            </a:pPr>
            <a:r>
              <a:rPr lang="en-US" sz="2400" b="1" dirty="0">
                <a:solidFill>
                  <a:srgbClr val="FFFF00"/>
                </a:solidFill>
                <a:latin typeface="Courier New" pitchFamily="49" charset="0"/>
              </a:rPr>
              <a:t> </a:t>
            </a:r>
            <a:r>
              <a:rPr lang="en-US" sz="2400" b="1" dirty="0" smtClean="0">
                <a:solidFill>
                  <a:srgbClr val="FFFF00"/>
                </a:solidFill>
                <a:latin typeface="Courier New" pitchFamily="49" charset="0"/>
              </a:rPr>
              <a:t>		   float </a:t>
            </a:r>
            <a:r>
              <a:rPr lang="en-US" sz="2400" b="1" dirty="0">
                <a:solidFill>
                  <a:srgbClr val="FFFF00"/>
                </a:solidFill>
                <a:latin typeface="Courier New" pitchFamily="49" charset="0"/>
              </a:rPr>
              <a:t>balance; </a:t>
            </a:r>
            <a:endParaRPr lang="en-US" sz="2400" b="1" dirty="0" smtClean="0">
              <a:solidFill>
                <a:srgbClr val="FFFF00"/>
              </a:solidFill>
              <a:latin typeface="Courier New" pitchFamily="49" charset="0"/>
            </a:endParaRPr>
          </a:p>
          <a:p>
            <a:pPr>
              <a:spcBef>
                <a:spcPct val="50000"/>
              </a:spcBef>
            </a:pPr>
            <a:r>
              <a:rPr lang="en-US" sz="2400" b="1" dirty="0">
                <a:solidFill>
                  <a:srgbClr val="FFFF00"/>
                </a:solidFill>
                <a:latin typeface="Courier New" pitchFamily="49" charset="0"/>
              </a:rPr>
              <a:t>	</a:t>
            </a:r>
            <a:r>
              <a:rPr lang="en-US" sz="2400" b="1" dirty="0" smtClean="0">
                <a:solidFill>
                  <a:srgbClr val="FFFF00"/>
                </a:solidFill>
                <a:latin typeface="Courier New" pitchFamily="49" charset="0"/>
              </a:rPr>
              <a:t>	  }</a:t>
            </a:r>
            <a:endParaRPr lang="en-US" sz="2400" b="1" dirty="0">
              <a:solidFill>
                <a:srgbClr val="FFFF00"/>
              </a:solidFill>
              <a:latin typeface="Courier New" pitchFamily="49" charset="0"/>
            </a:endParaRPr>
          </a:p>
          <a:p>
            <a:pPr>
              <a:spcBef>
                <a:spcPct val="50000"/>
              </a:spcBef>
            </a:pPr>
            <a:endParaRPr lang="en-US" sz="2000" b="1" dirty="0">
              <a:solidFill>
                <a:srgbClr val="000099"/>
              </a:solidFill>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Advantages of Encapsulation</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Protection</a:t>
            </a:r>
          </a:p>
          <a:p>
            <a:pPr eaLnBrk="1" hangingPunct="1"/>
            <a:r>
              <a:rPr lang="en-US" smtClean="0"/>
              <a:t> Consistency</a:t>
            </a:r>
          </a:p>
          <a:p>
            <a:pPr eaLnBrk="1" hangingPunct="1"/>
            <a:r>
              <a:rPr lang="en-US" smtClean="0"/>
              <a:t> Allows change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Inheritance</a:t>
            </a:r>
            <a:endParaRPr lang="en-US" dirty="0"/>
          </a:p>
        </p:txBody>
      </p:sp>
      <p:sp>
        <p:nvSpPr>
          <p:cNvPr id="3" name="Content Placeholder 2"/>
          <p:cNvSpPr>
            <a:spLocks noGrp="1"/>
          </p:cNvSpPr>
          <p:nvPr>
            <p:ph idx="1"/>
          </p:nvPr>
        </p:nvSpPr>
        <p:spPr>
          <a:xfrm>
            <a:off x="609600" y="1143000"/>
            <a:ext cx="8001000" cy="4876800"/>
          </a:xfrm>
        </p:spPr>
        <p:txBody>
          <a:bodyPr/>
          <a:lstStyle/>
          <a:p>
            <a:pPr eaLnBrk="1" hangingPunct="1"/>
            <a:r>
              <a:rPr lang="en-US" sz="2400" dirty="0" smtClean="0">
                <a:solidFill>
                  <a:schemeClr val="tx1"/>
                </a:solidFill>
                <a:latin typeface="Times New Roman" pitchFamily="18" charset="0"/>
                <a:cs typeface="Times New Roman" pitchFamily="18" charset="0"/>
              </a:rPr>
              <a:t>Inheritance is the process by which one object acquires the properties of another object.</a:t>
            </a:r>
            <a:r>
              <a:rPr lang="en-US" sz="2400" dirty="0" smtClean="0">
                <a:latin typeface="Times New Roman" pitchFamily="18" charset="0"/>
                <a:cs typeface="Times New Roman" pitchFamily="18" charset="0"/>
              </a:rPr>
              <a:t>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 class that is derived from another class is called a subclass (also a derived class, extended class, or child class). </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The class from which the subclass is derived is called a super class (also a base class or a parent class).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 class which is a subtype of a more general class is said to be inherited from it.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839788"/>
            <a:ext cx="7772400" cy="608012"/>
          </a:xfrm>
        </p:spPr>
        <p:txBody>
          <a:bodyPr/>
          <a:lstStyle/>
          <a:p>
            <a:pPr eaLnBrk="1" hangingPunct="1"/>
            <a:r>
              <a:rPr lang="en-US" smtClean="0"/>
              <a:t>Inheritance cont’d</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r>
              <a:rPr lang="en-US" sz="2400" dirty="0" smtClean="0">
                <a:latin typeface="Times New Roman" pitchFamily="18" charset="0"/>
                <a:cs typeface="Times New Roman" pitchFamily="18" charset="0"/>
              </a:rPr>
              <a:t>The sub-class inherits the base class’ data members and member functions.</a:t>
            </a:r>
          </a:p>
          <a:p>
            <a:pPr>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 sub-class has all data members of its base-class plus its own.</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 sub-class has all member functions of its base class (with changes) plus its own.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a:themeElements>
    <a:clrScheme name="리본.pot 1">
      <a:dk1>
        <a:srgbClr val="FFFFCC"/>
      </a:dk1>
      <a:lt1>
        <a:srgbClr val="660033"/>
      </a:lt1>
      <a:dk2>
        <a:srgbClr val="FFCC00"/>
      </a:dk2>
      <a:lt2>
        <a:srgbClr val="220011"/>
      </a:lt2>
      <a:accent1>
        <a:srgbClr val="CC0099"/>
      </a:accent1>
      <a:accent2>
        <a:srgbClr val="56002B"/>
      </a:accent2>
      <a:accent3>
        <a:srgbClr val="660033"/>
      </a:accent3>
      <a:accent4>
        <a:srgbClr val="CC0099"/>
      </a:accent4>
      <a:accent5>
        <a:srgbClr val="56002B"/>
      </a:accent5>
      <a:accent6>
        <a:srgbClr val="660033"/>
      </a:accent6>
      <a:hlink>
        <a:srgbClr val="9C004E"/>
      </a:hlink>
      <a:folHlink>
        <a:srgbClr val="FF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2222</Words>
  <Application>Microsoft Office PowerPoint</Application>
  <PresentationFormat>On-screen Show (4:3)</PresentationFormat>
  <Paragraphs>398</Paragraphs>
  <Slides>36</Slides>
  <Notes>11</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
      <vt:lpstr>Picture</vt:lpstr>
      <vt:lpstr>Microsoft Word Picture</vt:lpstr>
      <vt:lpstr>MODERN PROGRAMMING TOOLS AND TECHNIQUES-I  Introduction to JAVA  Lecture 1: Genesis and overview of Java  </vt:lpstr>
      <vt:lpstr>Contents</vt:lpstr>
      <vt:lpstr>What is JAVA?</vt:lpstr>
      <vt:lpstr>Slide 4</vt:lpstr>
      <vt:lpstr>Principles of OOP</vt:lpstr>
      <vt:lpstr>Data Encapsulation</vt:lpstr>
      <vt:lpstr>Advantages of Encapsulation</vt:lpstr>
      <vt:lpstr>Inheritance</vt:lpstr>
      <vt:lpstr>Inheritance cont’d</vt:lpstr>
      <vt:lpstr>Polymorphism</vt:lpstr>
      <vt:lpstr>Slide 11</vt:lpstr>
      <vt:lpstr>Why Java?</vt:lpstr>
      <vt:lpstr>Java, Web, and Beyond</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Difference between Java and C++</vt:lpstr>
      <vt:lpstr>Java Disadvantages</vt:lpstr>
      <vt:lpstr>Origin of Java</vt:lpstr>
      <vt:lpstr>Java Development Kit (JDK)</vt:lpstr>
      <vt:lpstr>Java life cycle</vt:lpstr>
      <vt:lpstr>Java life cycle </vt:lpstr>
      <vt:lpstr>Java life, cont.. </vt:lpstr>
      <vt:lpstr>JVM an Portability </vt:lpstr>
      <vt:lpstr>A Simple Java Program</vt:lpstr>
      <vt:lpstr>Creating, Compiling, and Running Programs</vt:lpstr>
      <vt:lpstr>Compiling Java 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Java</dc:title>
  <dc:creator>RA-V</dc:creator>
  <cp:lastModifiedBy>pc</cp:lastModifiedBy>
  <cp:revision>41</cp:revision>
  <dcterms:modified xsi:type="dcterms:W3CDTF">2016-01-11T06:37:13Z</dcterms:modified>
</cp:coreProperties>
</file>