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93" r:id="rId3"/>
    <p:sldId id="257" r:id="rId4"/>
    <p:sldId id="262" r:id="rId5"/>
    <p:sldId id="263" r:id="rId6"/>
    <p:sldId id="301" r:id="rId7"/>
    <p:sldId id="264" r:id="rId8"/>
    <p:sldId id="295" r:id="rId9"/>
    <p:sldId id="296" r:id="rId10"/>
    <p:sldId id="300" r:id="rId11"/>
    <p:sldId id="302" r:id="rId12"/>
    <p:sldId id="265" r:id="rId13"/>
    <p:sldId id="266" r:id="rId14"/>
    <p:sldId id="269" r:id="rId15"/>
    <p:sldId id="270" r:id="rId16"/>
    <p:sldId id="271" r:id="rId17"/>
    <p:sldId id="292" r:id="rId18"/>
    <p:sldId id="267" r:id="rId19"/>
    <p:sldId id="273" r:id="rId20"/>
    <p:sldId id="274" r:id="rId21"/>
    <p:sldId id="278" r:id="rId22"/>
    <p:sldId id="294" r:id="rId23"/>
    <p:sldId id="303" r:id="rId24"/>
    <p:sldId id="275" r:id="rId25"/>
    <p:sldId id="276" r:id="rId26"/>
    <p:sldId id="277" r:id="rId27"/>
    <p:sldId id="279" r:id="rId28"/>
    <p:sldId id="304" r:id="rId29"/>
    <p:sldId id="281" r:id="rId30"/>
    <p:sldId id="282" r:id="rId31"/>
    <p:sldId id="305" r:id="rId32"/>
    <p:sldId id="283" r:id="rId33"/>
    <p:sldId id="284" r:id="rId34"/>
    <p:sldId id="306" r:id="rId35"/>
    <p:sldId id="285" r:id="rId36"/>
    <p:sldId id="286" r:id="rId37"/>
    <p:sldId id="297" r:id="rId38"/>
    <p:sldId id="298" r:id="rId39"/>
    <p:sldId id="307" r:id="rId40"/>
    <p:sldId id="280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p" initials="h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E0084E-D155-478D-B81F-1BA59DD34183}" type="datetimeFigureOut">
              <a:rPr lang="en-IN" smtClean="0"/>
              <a:pPr/>
              <a:t>01-03-2015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1E9A5-226D-4BC0-B6A6-121303763FD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1E9A5-226D-4BC0-B6A6-121303763FD2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981200"/>
          </a:xfrm>
        </p:spPr>
        <p:txBody>
          <a:bodyPr>
            <a:normAutofit fontScale="90000"/>
          </a:bodyPr>
          <a:lstStyle/>
          <a:p>
            <a:pPr algn="ctr"/>
            <a:r>
              <a:rPr b="0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Modern Programming Tools And Techniques-I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sz="3600" b="0" smtClean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Lecture </a:t>
            </a:r>
            <a:r>
              <a:rPr lang="en-US" sz="3600" b="0" dirty="0" smtClean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14</a:t>
            </a:r>
            <a:r>
              <a:rPr sz="3600" b="0" smtClean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6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Exception Handling</a:t>
            </a:r>
            <a:endParaRPr lang="en-US" b="0" dirty="0">
              <a:solidFill>
                <a:srgbClr val="7030A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819400"/>
            <a:ext cx="8077200" cy="3733800"/>
          </a:xfrm>
        </p:spPr>
        <p:txBody>
          <a:bodyPr>
            <a:normAutofit/>
          </a:bodyPr>
          <a:lstStyle/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35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Lovely Professional University, Punjab</a:t>
            </a:r>
          </a:p>
          <a:p>
            <a:pPr algn="ctr"/>
            <a:endParaRPr lang="en-US" dirty="0"/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4648200"/>
            <a:ext cx="1371600" cy="1362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Unchecked Exception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Those exceptions whose handling is not verified during compile-time.</a:t>
            </a:r>
          </a:p>
          <a:p>
            <a:r>
              <a:rPr lang="en-IN" sz="2400" dirty="0" smtClean="0"/>
              <a:t>It is direct sub-class of </a:t>
            </a:r>
            <a:r>
              <a:rPr lang="en-IN" sz="2400" dirty="0" err="1" smtClean="0"/>
              <a:t>RuntimeException</a:t>
            </a:r>
            <a:r>
              <a:rPr lang="en-IN" sz="2400" dirty="0" smtClean="0"/>
              <a:t>.</a:t>
            </a:r>
          </a:p>
          <a:p>
            <a:r>
              <a:rPr lang="en-IN" sz="2400" u="sng" dirty="0" smtClean="0"/>
              <a:t>Advantage:</a:t>
            </a:r>
            <a:r>
              <a:rPr lang="en-IN" sz="2400" dirty="0" smtClean="0"/>
              <a:t> maintains code readability.</a:t>
            </a:r>
            <a:endParaRPr lang="en-IN" sz="2400" u="sng" dirty="0" smtClean="0"/>
          </a:p>
          <a:p>
            <a:r>
              <a:rPr lang="en-IN" sz="2400" u="sng" dirty="0" smtClean="0"/>
              <a:t>They arise due to:</a:t>
            </a:r>
          </a:p>
          <a:p>
            <a:pPr lvl="1"/>
            <a:r>
              <a:rPr lang="en-IN" sz="2000" dirty="0" smtClean="0"/>
              <a:t>Programming errors (like accessing method of null object, accessing element outside array)</a:t>
            </a:r>
            <a:endParaRPr lang="en-IN" sz="2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4572000"/>
            <a:ext cx="6803103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Hierarchy of exception classes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76400"/>
            <a:ext cx="9144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5800" y="1524000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 smtClean="0">
                <a:solidFill>
                  <a:srgbClr val="FF0000"/>
                </a:solidFill>
              </a:rPr>
              <a:t>Un-checked exceptions</a:t>
            </a:r>
            <a:endParaRPr lang="en-IN" sz="2000" b="1" u="sng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24200" y="1905000"/>
            <a:ext cx="114300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905000" y="1905000"/>
            <a:ext cx="1066800" cy="3124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2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Commonly used sub-classes of Exception</a:t>
            </a:r>
            <a:endParaRPr lang="en-US" sz="32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ArithmeticException</a:t>
            </a: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ArrayIndexOutOfBoundsException</a:t>
            </a: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NumberFormatException</a:t>
            </a: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NullPointerException</a:t>
            </a: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IOException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Commonly used sub-classes of Errors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VirtualMachineError</a:t>
            </a: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StackOverFlowError</a:t>
            </a: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NoClassDefFoundError</a:t>
            </a: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NoSuchMethodError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Uncaught Exceptions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183880" cy="502615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4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Exception_Demo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public static void main(String </a:t>
            </a:r>
            <a:r>
              <a:rPr lang="en-US" sz="24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[]) 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     {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d = 0;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 = 42 / d;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     }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}</a:t>
            </a:r>
          </a:p>
          <a:p>
            <a:pPr>
              <a:buNone/>
            </a:pPr>
            <a:endParaRPr lang="en-US" sz="2400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When the Java run-time system detects the attempt to divide by zero, it constructs a new exception object and then throws this exception.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once an exception has been thrown, it must be caught by an exception handler and dealt with immediately.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8200"/>
            <a:ext cx="8183880" cy="517855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 the previous example, we haven’t supplied any exception handlers of our own.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So the exception is caught by the default handler provided by the Java run-time system.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Any exception that is not caught by your program will ultimately be processed by the default handler.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default handler displays a string describing the exception, prints a stack trace from the point at which the exception occurred, and terminates the program.</a:t>
            </a:r>
          </a:p>
          <a:p>
            <a:endParaRPr lang="en-US" sz="2400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java.lang.ArithmeticException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 / by zero at Exc0.main(Exc0.java:4)</a:t>
            </a: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Why Exception Handling?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When the default exception handler is provided by the Java run-time system , why Exception Handling?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Exception Handling is needed because:</a:t>
            </a:r>
          </a:p>
          <a:p>
            <a:pPr lvl="1"/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allows to fix the error, customize the message .</a:t>
            </a:r>
          </a:p>
          <a:p>
            <a:pPr lvl="1"/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prevents the program from automatically terminating</a:t>
            </a:r>
          </a:p>
          <a:p>
            <a:pPr lvl="1"/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5400" dirty="0" smtClean="0">
                <a:solidFill>
                  <a:srgbClr val="7030A0"/>
                </a:solidFill>
                <a:latin typeface="Algerian" pitchFamily="82" charset="0"/>
              </a:rPr>
              <a:t>Exception Handling</a:t>
            </a:r>
            <a:endParaRPr lang="en-US" sz="5400" dirty="0">
              <a:solidFill>
                <a:srgbClr val="7030A0"/>
              </a:solidFill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472440"/>
            <a:ext cx="8183880" cy="1051560"/>
          </a:xfrm>
        </p:spPr>
        <p:txBody>
          <a:bodyPr/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Keywords for Exception Handling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524000"/>
            <a:ext cx="7802880" cy="4492752"/>
          </a:xfrm>
        </p:spPr>
        <p:txBody>
          <a:bodyPr>
            <a:normAutofit/>
          </a:bodyPr>
          <a:lstStyle/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try</a:t>
            </a:r>
          </a:p>
          <a:p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catch</a:t>
            </a:r>
          </a:p>
          <a:p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throw</a:t>
            </a:r>
          </a:p>
          <a:p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throws</a:t>
            </a:r>
          </a:p>
          <a:p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finally</a:t>
            </a: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Keywords for Exception Handling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try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used to execute the statements whose execution may result in an exception.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try  {</a:t>
            </a: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  Statements whose execution may cause an exception</a:t>
            </a: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pPr>
              <a:buNone/>
            </a:pP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Note: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try block is always used either with catch or finally or with     	both.</a:t>
            </a: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5400" dirty="0" smtClean="0">
                <a:solidFill>
                  <a:srgbClr val="7030A0"/>
                </a:solidFill>
                <a:latin typeface="Algerian" pitchFamily="82" charset="0"/>
              </a:rPr>
              <a:t>Exception </a:t>
            </a:r>
            <a:endParaRPr lang="en-US" sz="5400" dirty="0">
              <a:solidFill>
                <a:srgbClr val="7030A0"/>
              </a:solidFill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Keywords for Exception Handling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catch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catch is used to define a handler.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contains statements that are to be executed when the exception represented by the catch block is generated.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program executes normally, then the statements of catch block will </a:t>
            </a:r>
            <a:r>
              <a:rPr lang="en-US" sz="240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not 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executed.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no catch block is found in program, exception is caught by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JVM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and program is terminated.  </a:t>
            </a:r>
          </a:p>
          <a:p>
            <a:pPr>
              <a:buNone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458200" cy="525475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 Divide{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   public static void main(String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[]){ 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try {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a=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Integer.parseInt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[0]); 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b=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Integer.parseInt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[1]);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c = a/b;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(“Result is: ”+c);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              }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catch (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ArithmeticException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e) 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   	 {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(“Second number must be non-zero”);}</a:t>
            </a:r>
          </a:p>
          <a:p>
            <a:pPr>
              <a:buNone/>
            </a:pPr>
            <a:endParaRPr lang="en-US" sz="2400" dirty="0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catch (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NumberFormatException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n) 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   	 {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(“Arguments must be Numeric”);}</a:t>
            </a:r>
          </a:p>
          <a:p>
            <a:pPr>
              <a:buNone/>
            </a:pPr>
            <a:endParaRPr lang="en-US" sz="2400" dirty="0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catch (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ArrayIndexOutOfBoundsException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a) 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   	 {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(“Invalid Number of arguments”);}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}</a:t>
            </a: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Nested Try’s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183880" cy="5257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NestedTryDemo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public static void main(String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[]){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try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 =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Integer.parseInt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[0]);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try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     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b =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Integer.parseInt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[1]);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     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(a/b);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   }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catch (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ArithmeticException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e)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  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(“Div by zero error!");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                }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      }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catch (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ArrayIndexOutOfBoundsException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	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(“Need 2 parameters!");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}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}}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Exception thrown by called function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4000"/>
            <a:ext cx="6629400" cy="5339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2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Defining Generalized Exception Handler</a:t>
            </a:r>
            <a:endParaRPr lang="en-US" sz="40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generalized exception handler is one that can handle the exceptions of all types.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a class has a generalized as well as specific exception handler, then the generalized exception handler must be the last one. 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57200"/>
            <a:ext cx="8183880" cy="555955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sz="2400" dirty="0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 Divide{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   public static void main(String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[]){ 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try {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a=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Integer.parseInt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[0]); 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b=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Integer.parseInt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[1]);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c = a/b;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(“Result is: ”+c);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       }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catch (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Throwable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e) 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      {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(e);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      }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}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}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Keywords for Exception Handling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183880" cy="5026152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en-US" sz="43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throw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used  for explicit exception throwing.</a:t>
            </a:r>
          </a:p>
          <a:p>
            <a:pPr algn="ctr"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throw(Exception </a:t>
            </a:r>
            <a:r>
              <a:rPr lang="en-US" sz="24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algn="ctr">
              <a:buNone/>
            </a:pPr>
            <a:endParaRPr lang="en-US" sz="2400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‘throw’ keyword can be used: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 throw user defined exception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 customize the message to be displayed by predefined exceptions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 re-throw a caught exception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Note: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System-generated exceptions are automatically thrown by the Java run-time system.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90600" y="304800"/>
            <a:ext cx="7924800" cy="65532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ThrowDemo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static void demo()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try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throw new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NullPointerException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("demo");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}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catch(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NullPointerException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e)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("Caught inside demo.");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throw e; //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rethrow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the exception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}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public static void main(String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[])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try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demo();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}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catch(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NullPointerException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e)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Recaught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 " + e);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}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}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19200"/>
            <a:ext cx="6553200" cy="5640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Keywords for Exception Handling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183880" cy="5026152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throws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throws clause lists the types of exceptions that a method might throw. </a:t>
            </a: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	type method-name(parameter-list) throws exception-list</a:t>
            </a: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		{</a:t>
            </a: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			// body of method</a:t>
            </a: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		}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This is necessary for all exceptions, except those of type Error or Runtime Exception, or any of their subclasses.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All other exceptions that a method can throw must be declared in the throws clause. If they are not, a compile-time error will result.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 exception is an event, which occurs during the execution of a program, that disrupts the normal flow of the program's instructions.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Java exception is an object that describes an exceptional (that is, error) condition that has occurred in a piece of code.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 exception is an abnormal condition that arises in a code sequence at run time.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 other words, an exception is a run-time error.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09600"/>
            <a:ext cx="8183880" cy="5638800"/>
          </a:xfrm>
        </p:spPr>
        <p:txBody>
          <a:bodyPr>
            <a:normAutofit fontScale="92500" lnSpcReduction="20000"/>
          </a:bodyPr>
          <a:lstStyle/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import java.io.*;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public class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ThrowsDemo</a:t>
            </a: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public static void main( String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[]) throws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IOException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     char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    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BufferedReader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BufferedReader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(new 		    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InputStreamReader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System.in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		    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("Enter character, 'q' to quit");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do{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       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(char)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br.read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       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      }while(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!='q');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}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}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IN" dirty="0" smtClean="0"/>
              <a:t>Example of “throws” keyword</a:t>
            </a:r>
            <a:endParaRPr lang="en-IN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74620"/>
            <a:ext cx="8382000" cy="58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2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Keywords for Exception Handling</a:t>
            </a:r>
            <a:endParaRPr lang="en-US" sz="40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183880" cy="54102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4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Finally</a:t>
            </a:r>
            <a:endParaRPr lang="en-US" sz="40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10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finally creates a block of code that will be executed after a try/catch block has completed and before the code following the try/catch block.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finally block will execute whether or not an exception is thrown.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an exception is thrown, the finally block will execute even if no catch statement matches the exception.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a finally block is associated with a try, the finally block will be executed upon conclusion of the try.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finally clause is optional. However, each try statement requires at least one catch or a finally clause.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0"/>
            <a:ext cx="7391400" cy="5184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Defining Custom Exceptions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We can create our own Exception sub-classes by inheriting Exception class.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Exception class does not define any methods of its own.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inherits those methods provided by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Throwable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Thus, all exceptions, including those that we create, have the methods defined by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Throwable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available to them.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33400"/>
            <a:ext cx="8183880" cy="548335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Constructor for creating Exception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Exception( )</a:t>
            </a:r>
          </a:p>
          <a:p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Exception(String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custom exception class is represented by a subclass of 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Exception / </a:t>
            </a:r>
            <a:r>
              <a:rPr lang="en-US" sz="24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Throwable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US" sz="2400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contains the above mentioned constructor to initialize custom exception object.</a:t>
            </a:r>
          </a:p>
          <a:p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96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Myexception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extends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Throwable</a:t>
            </a: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public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Myexception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("you  have entered ." +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+"  :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	exceeding the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limit");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629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1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ExceptionTest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>
              <a:buNone/>
            </a:pP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public 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void show(</a:t>
            </a:r>
            <a:r>
              <a:rPr lang="en-US" sz="1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throws </a:t>
            </a:r>
            <a:r>
              <a:rPr lang="en-US" sz="1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Myexception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1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endParaRPr lang="en-US" sz="1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	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if(</a:t>
            </a:r>
            <a:r>
              <a:rPr lang="en-US" sz="1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&gt;100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	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throw 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new </a:t>
            </a:r>
            <a:r>
              <a:rPr lang="en-US" sz="1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Myexception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	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endParaRPr lang="en-US" sz="1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	     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(+</a:t>
            </a:r>
            <a:r>
              <a:rPr lang="en-US" sz="1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+" is less then 100 it is ok");</a:t>
            </a:r>
          </a:p>
          <a:p>
            <a:pPr>
              <a:buNone/>
            </a:pP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sz="1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public 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static void main(String []</a:t>
            </a:r>
            <a:r>
              <a:rPr lang="en-US" sz="1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){</a:t>
            </a:r>
          </a:p>
          <a:p>
            <a:pPr>
              <a:buNone/>
            </a:pP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	</a:t>
            </a:r>
            <a:r>
              <a:rPr lang="en-US" sz="1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1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Integer.parseInt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[0]);</a:t>
            </a:r>
          </a:p>
          <a:p>
            <a:pPr>
              <a:buNone/>
            </a:pP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	</a:t>
            </a:r>
            <a:r>
              <a:rPr lang="en-US" sz="1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j=</a:t>
            </a:r>
            <a:r>
              <a:rPr lang="en-US" sz="1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Integer.parseInt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[1]);</a:t>
            </a:r>
          </a:p>
          <a:p>
            <a:pPr>
              <a:buNone/>
            </a:pP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	</a:t>
            </a:r>
            <a:r>
              <a:rPr lang="en-US" sz="1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ExceptionTest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t=new </a:t>
            </a:r>
            <a:r>
              <a:rPr lang="en-US" sz="1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ExceptionTest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	try{</a:t>
            </a:r>
          </a:p>
          <a:p>
            <a:pPr>
              <a:buNone/>
            </a:pP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	</a:t>
            </a:r>
            <a:r>
              <a:rPr lang="en-US" sz="1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t.show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);  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t.show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(j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sz="1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catch(</a:t>
            </a:r>
            <a:r>
              <a:rPr lang="en-US" sz="1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Throwable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e) {</a:t>
            </a:r>
          </a:p>
          <a:p>
            <a:pPr>
              <a:buNone/>
            </a:pP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		   </a:t>
            </a:r>
            <a:r>
              <a:rPr lang="en-US" sz="1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1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catched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exception is "+e);</a:t>
            </a:r>
          </a:p>
          <a:p>
            <a:pPr>
              <a:buNone/>
            </a:pP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sz="1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pPr>
              <a:buNone/>
            </a:pP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endParaRPr lang="en-US" sz="1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48400" y="6858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Here object of custom class is created and thrown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3810000" y="1008966"/>
            <a:ext cx="2438400" cy="5912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"/>
            <a:ext cx="7162800" cy="649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58000" y="41910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Custom/ user-defined exception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>
            <a:off x="4419600" y="4514166"/>
            <a:ext cx="2438400" cy="7436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Exception Handling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5943600"/>
            <a:ext cx="8104239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371600"/>
            <a:ext cx="7391400" cy="3913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red-question-mark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12169" y="1143000"/>
            <a:ext cx="4873625" cy="4873625"/>
          </a:xfrm>
        </p:spPr>
      </p:pic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Exception Handling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 Exception is a run-time error that can be handled programmatically in the application and does not result in abnormal program termination.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Exception handling is a mechanism that facilitates programmatic handling of run-time errors.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 java, each run-time error is represented by an object.  </a:t>
            </a:r>
          </a:p>
          <a:p>
            <a:pPr>
              <a:buNone/>
            </a:pPr>
            <a:endParaRPr lang="en-US" sz="24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Modified example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95400"/>
            <a:ext cx="7620000" cy="547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Exception (Class Hierarchy)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At the root of the class hierarchy, there is an abstract class named 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sz="24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Throwable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’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which represents the basic features of run-time errors.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There are two non-abstract sub-classes of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Throwable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2"/>
            <a:r>
              <a:rPr lang="en-US" sz="2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Exception 		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 can be handled</a:t>
            </a:r>
          </a:p>
          <a:p>
            <a:pPr lvl="2"/>
            <a:r>
              <a:rPr lang="en-US" sz="2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Error	      		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 can’t be handled</a:t>
            </a:r>
          </a:p>
          <a:p>
            <a:pPr lvl="2">
              <a:buNone/>
            </a:pPr>
            <a:endParaRPr lang="en-US" sz="22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2" indent="-342900"/>
            <a:r>
              <a:rPr lang="en-US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RuntimeException</a:t>
            </a:r>
            <a:r>
              <a:rPr lang="en-US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is the sub-class of Exception. </a:t>
            </a:r>
          </a:p>
          <a:p>
            <a:pPr marL="342900" lvl="2" indent="-342900"/>
            <a:endParaRPr lang="en-US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2" indent="-342900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Exceptions of this type are automatically defined for the programs that we write and include things such as division by zero and invalid array indexing.</a:t>
            </a:r>
          </a:p>
          <a:p>
            <a:pPr marL="342900" lvl="2" indent="-342900"/>
            <a:endParaRPr lang="en-US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2" indent="-342900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Each exception is a run-time error but all run-time errors are not exceptions.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540715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Throwable</a:t>
            </a:r>
            <a:endParaRPr lang="en-US" sz="28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  Exception				      Error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Run-time Exception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- 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VirtualMachine</a:t>
            </a:r>
            <a:endParaRPr lang="en-US" sz="2400" dirty="0" smtClean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IOEXception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  -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ArithmeticException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- 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NoSuchMethod</a:t>
            </a:r>
            <a:endParaRPr lang="en-US" sz="2400" dirty="0" smtClean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SQLException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  -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ArrayIndexOutOf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- 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StackOverFlow</a:t>
            </a:r>
            <a:endParaRPr lang="en-US" sz="2400" dirty="0" smtClean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          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BoundsException</a:t>
            </a:r>
            <a:endParaRPr lang="en-US" sz="2400" dirty="0" smtClean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     -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NullPointerException</a:t>
            </a:r>
            <a:endParaRPr lang="en-US" sz="2400" dirty="0" smtClean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		</a:t>
            </a:r>
            <a:endParaRPr lang="en-US" sz="2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rot="10800000" flipV="1">
            <a:off x="2362200" y="1066800"/>
            <a:ext cx="2209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1295400" y="1981200"/>
            <a:ext cx="838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133600" y="1981200"/>
            <a:ext cx="1828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572000" y="1066800"/>
            <a:ext cx="2819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7162800" y="22098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28600" y="2362200"/>
            <a:ext cx="2286000" cy="2362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514600" y="1371600"/>
            <a:ext cx="6477000" cy="3733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4800" y="48768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Checked Exception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76800" y="5257800"/>
            <a:ext cx="221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Unchecked Exception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  <p:bldP spid="17" grpId="0" animBg="1"/>
      <p:bldP spid="18" grpId="0" animBg="1"/>
      <p:bldP spid="13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24384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2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Checked Exception</a:t>
            </a:r>
            <a:endParaRPr lang="en-US" sz="32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Checked Exceptions are those, that have to be either caught or declared to be thrown in the method in which they are raised.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is a reminder by compiler to programmer to handle failure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senarios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When to use:</a:t>
            </a:r>
          </a:p>
          <a:p>
            <a:pPr lvl="1"/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Operation where chances of failure are more </a:t>
            </a:r>
            <a:r>
              <a:rPr lang="en-US" sz="2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 IO operation, database access, networking operation, etc.</a:t>
            </a:r>
          </a:p>
          <a:p>
            <a:pPr>
              <a:buNone/>
            </a:pP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4267200"/>
            <a:ext cx="6705600" cy="208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842</Words>
  <Application>Microsoft Office PowerPoint</Application>
  <PresentationFormat>On-screen Show (4:3)</PresentationFormat>
  <Paragraphs>318</Paragraphs>
  <Slides>40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Modern Programming Tools And Techniques-I  Lecture 14: Exception Handling</vt:lpstr>
      <vt:lpstr>Slide 2</vt:lpstr>
      <vt:lpstr>Introduction</vt:lpstr>
      <vt:lpstr>Exception Handling</vt:lpstr>
      <vt:lpstr>Exception Handling</vt:lpstr>
      <vt:lpstr>Modified example</vt:lpstr>
      <vt:lpstr>Exception (Class Hierarchy)</vt:lpstr>
      <vt:lpstr>Slide 8</vt:lpstr>
      <vt:lpstr>Checked Exception</vt:lpstr>
      <vt:lpstr>Unchecked Exception</vt:lpstr>
      <vt:lpstr>Hierarchy of exception classes</vt:lpstr>
      <vt:lpstr>Commonly used sub-classes of Exception</vt:lpstr>
      <vt:lpstr>Commonly used sub-classes of Errors</vt:lpstr>
      <vt:lpstr>Uncaught Exceptions</vt:lpstr>
      <vt:lpstr>Slide 15</vt:lpstr>
      <vt:lpstr>Why Exception Handling?</vt:lpstr>
      <vt:lpstr>Slide 17</vt:lpstr>
      <vt:lpstr>Keywords for Exception Handling</vt:lpstr>
      <vt:lpstr>Keywords for Exception Handling</vt:lpstr>
      <vt:lpstr>Keywords for Exception Handling</vt:lpstr>
      <vt:lpstr>Slide 21</vt:lpstr>
      <vt:lpstr>Nested Try’s</vt:lpstr>
      <vt:lpstr>Exception thrown by called function</vt:lpstr>
      <vt:lpstr>Defining Generalized Exception Handler</vt:lpstr>
      <vt:lpstr>Slide 25</vt:lpstr>
      <vt:lpstr>Keywords for Exception Handling</vt:lpstr>
      <vt:lpstr>Slide 27</vt:lpstr>
      <vt:lpstr>Example</vt:lpstr>
      <vt:lpstr>Keywords for Exception Handling</vt:lpstr>
      <vt:lpstr>Slide 30</vt:lpstr>
      <vt:lpstr>Example of “throws” keyword</vt:lpstr>
      <vt:lpstr>Keywords for Exception Handling</vt:lpstr>
      <vt:lpstr>Slide 33</vt:lpstr>
      <vt:lpstr>Example</vt:lpstr>
      <vt:lpstr>Defining Custom Exceptions</vt:lpstr>
      <vt:lpstr>Slide 36</vt:lpstr>
      <vt:lpstr>Slide 37</vt:lpstr>
      <vt:lpstr>Slide 38</vt:lpstr>
      <vt:lpstr>Slide 39</vt:lpstr>
      <vt:lpstr>Slide 40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Programming Tools And Techniques-I  Lecture 13: Packages</dc:title>
  <dc:creator>RA-V</dc:creator>
  <cp:lastModifiedBy>hp</cp:lastModifiedBy>
  <cp:revision>96</cp:revision>
  <dcterms:created xsi:type="dcterms:W3CDTF">2006-08-16T00:00:00Z</dcterms:created>
  <dcterms:modified xsi:type="dcterms:W3CDTF">2015-03-01T17:02:55Z</dcterms:modified>
</cp:coreProperties>
</file>