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9" r:id="rId4"/>
    <p:sldId id="281" r:id="rId5"/>
    <p:sldId id="270" r:id="rId6"/>
    <p:sldId id="280" r:id="rId7"/>
    <p:sldId id="328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311" r:id="rId18"/>
    <p:sldId id="301" r:id="rId19"/>
    <p:sldId id="302" r:id="rId20"/>
    <p:sldId id="312" r:id="rId21"/>
    <p:sldId id="313" r:id="rId22"/>
    <p:sldId id="314" r:id="rId23"/>
    <p:sldId id="319" r:id="rId24"/>
    <p:sldId id="303" r:id="rId25"/>
    <p:sldId id="307" r:id="rId26"/>
    <p:sldId id="315" r:id="rId27"/>
    <p:sldId id="308" r:id="rId28"/>
    <p:sldId id="316" r:id="rId29"/>
    <p:sldId id="324" r:id="rId30"/>
    <p:sldId id="325" r:id="rId31"/>
    <p:sldId id="326" r:id="rId32"/>
    <p:sldId id="327" r:id="rId33"/>
    <p:sldId id="291" r:id="rId34"/>
    <p:sldId id="292" r:id="rId35"/>
    <p:sldId id="304" r:id="rId36"/>
    <p:sldId id="293" r:id="rId37"/>
    <p:sldId id="300" r:id="rId38"/>
    <p:sldId id="305" r:id="rId39"/>
    <p:sldId id="306" r:id="rId40"/>
    <p:sldId id="321" r:id="rId41"/>
    <p:sldId id="320" r:id="rId42"/>
    <p:sldId id="322" r:id="rId43"/>
    <p:sldId id="323" r:id="rId44"/>
    <p:sldId id="299" r:id="rId45"/>
    <p:sldId id="317" r:id="rId46"/>
    <p:sldId id="318" r:id="rId47"/>
    <p:sldId id="310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0A6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981200"/>
          </a:xfrm>
        </p:spPr>
        <p:txBody>
          <a:bodyPr>
            <a:normAutofit fontScale="90000"/>
          </a:bodyPr>
          <a:lstStyle/>
          <a:p>
            <a:pPr algn="ctr"/>
            <a:r>
              <a:rPr b="0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Modern Programming Tools And Techniques-I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sz="3600" b="0" smtClean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Lecture </a:t>
            </a:r>
            <a:r>
              <a:rPr lang="en-US" sz="3600" b="0" dirty="0" smtClean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en-US" sz="36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Multi-threading</a:t>
            </a:r>
            <a:endParaRPr lang="en-US" b="0" dirty="0">
              <a:solidFill>
                <a:srgbClr val="7030A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819400"/>
            <a:ext cx="8077200" cy="3733800"/>
          </a:xfrm>
        </p:spPr>
        <p:txBody>
          <a:bodyPr>
            <a:normAutofit/>
          </a:bodyPr>
          <a:lstStyle/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35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Lovely Professional University, Punjab</a:t>
            </a:r>
          </a:p>
          <a:p>
            <a:pPr algn="ctr"/>
            <a:endParaRPr lang="en-US" dirty="0"/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4648200"/>
            <a:ext cx="1371600" cy="1362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9200" y="457200"/>
            <a:ext cx="7696200" cy="60198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MyThread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implements Runnable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Thread t;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MyThread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t = new Thread(this, "My Thread");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("Child thread: " + t);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t.start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();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 }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public void run()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try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for(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5;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&gt; 0;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--)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   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("Child Thread: " +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Thread.sleep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(500);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    }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}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catch (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InterruptedException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e)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("Child interrupted.");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}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("Exiting child thread.");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 }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}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9200" y="457200"/>
            <a:ext cx="7696200" cy="6019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class ThreadDemo1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public static void main(String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[])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new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MyThread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();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try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 for(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5;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&gt; 0;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--)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  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("Main Thread: " +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  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Thread.sleep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(1000);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}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}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catch (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InterruptedException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e)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  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("Main thread interrupted.");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}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("Main thread exiting.");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}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Extending Thread Class</a:t>
            </a:r>
            <a:endParaRPr lang="en-US" sz="40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5029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second way to create a thread is to create a new class that extends 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Thread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Create an instance of that class.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Override the 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run( )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method.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Call 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start( )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 begin execution of the new thread. 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90600" y="533400"/>
            <a:ext cx="7924800" cy="5943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class MyThread1 </a:t>
            </a: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extends Thread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MyThread1()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super("Demo Thread");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("Child thread: " + this);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start(); }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public void run()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try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    		for(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5;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&gt; 0;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--)  {   						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("Child Thread: " +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    		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Thread.sleep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(500);  }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	      } 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		 	catch (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InterruptedException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e)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      	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("Child interrupted."); }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	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("Exiting child thread.");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}    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}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914400"/>
            <a:ext cx="8305800" cy="5257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ExtendThread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public static void main(String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[])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new MyThread1();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try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for(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5;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&gt; 0;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--)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("Main Thread: " +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Thread.sleep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(1000);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      		}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      }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 catch (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InterruptedException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e)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("Main thread interrupted.");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}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("Main thread exiting.");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Creating Multiple Threads</a:t>
            </a:r>
            <a:endParaRPr lang="en-US" sz="40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257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MultiThreadDemo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public static void main(String </a:t>
            </a:r>
            <a:r>
              <a:rPr lang="en-US" sz="2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[]) {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new MyThread2("One"); 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new MyThread2("Two");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new MyThread2("Three");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try {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0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Thread.sleep</a:t>
            </a:r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(10000);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} 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catch (</a:t>
            </a:r>
            <a:r>
              <a:rPr lang="en-US" sz="2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InterruptedException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e) {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("Main thread Interrupted");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}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("Main thread exiting.");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}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}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9200" y="304800"/>
            <a:ext cx="7696200" cy="5638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class MyThread2 </a:t>
            </a:r>
            <a:r>
              <a:rPr lang="en-US" sz="1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implements Runnable</a:t>
            </a: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>
              <a:buNone/>
            </a:pP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String name;  Thread t;</a:t>
            </a:r>
          </a:p>
          <a:p>
            <a:pPr>
              <a:buNone/>
            </a:pP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MyThread2(String </a:t>
            </a:r>
            <a:r>
              <a:rPr lang="en-US" sz="16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threadname</a:t>
            </a: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>
              <a:buNone/>
            </a:pP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       {</a:t>
            </a:r>
          </a:p>
          <a:p>
            <a:pPr>
              <a:buNone/>
            </a:pP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name = </a:t>
            </a:r>
            <a:r>
              <a:rPr lang="en-US" sz="16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threadname</a:t>
            </a: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t = new Thread(this, name);</a:t>
            </a:r>
          </a:p>
          <a:p>
            <a:pPr>
              <a:buNone/>
            </a:pP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16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("New thread: " + t);</a:t>
            </a:r>
          </a:p>
          <a:p>
            <a:pPr>
              <a:buNone/>
            </a:pP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16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t.start</a:t>
            </a: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();  }</a:t>
            </a:r>
          </a:p>
          <a:p>
            <a:pPr>
              <a:buNone/>
            </a:pPr>
            <a:endParaRPr lang="en-US" sz="1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public void run() {</a:t>
            </a:r>
          </a:p>
          <a:p>
            <a:pPr>
              <a:buNone/>
            </a:pP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try {</a:t>
            </a:r>
          </a:p>
          <a:p>
            <a:pPr>
              <a:buNone/>
            </a:pP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        for(</a:t>
            </a:r>
            <a:r>
              <a:rPr lang="en-US" sz="16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5; </a:t>
            </a:r>
            <a:r>
              <a:rPr lang="en-US" sz="16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&gt; 0; </a:t>
            </a:r>
            <a:r>
              <a:rPr lang="en-US" sz="16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--) {</a:t>
            </a:r>
          </a:p>
          <a:p>
            <a:pPr>
              <a:buNone/>
            </a:pP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16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(name + ": " + </a:t>
            </a:r>
            <a:r>
              <a:rPr lang="en-US" sz="16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16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Thread.sleep</a:t>
            </a: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(1000);</a:t>
            </a:r>
          </a:p>
          <a:p>
            <a:pPr>
              <a:buNone/>
            </a:pP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}</a:t>
            </a:r>
          </a:p>
          <a:p>
            <a:pPr>
              <a:buNone/>
            </a:pP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        } catch (</a:t>
            </a:r>
            <a:r>
              <a:rPr lang="en-US" sz="16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InterruptedException</a:t>
            </a: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e) {</a:t>
            </a:r>
          </a:p>
          <a:p>
            <a:pPr>
              <a:buNone/>
            </a:pP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16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(name + "Interrupted");</a:t>
            </a:r>
          </a:p>
          <a:p>
            <a:pPr>
              <a:buNone/>
            </a:pP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}</a:t>
            </a:r>
          </a:p>
          <a:p>
            <a:pPr>
              <a:buNone/>
            </a:pP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(name + " exiting.");</a:t>
            </a:r>
          </a:p>
          <a:p>
            <a:pPr>
              <a:buNone/>
            </a:pP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pPr>
              <a:buNone/>
            </a:pP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457200"/>
            <a:ext cx="8229600" cy="5715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Notice the call to 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sleep(10000)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 main( ). 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This causes the main thread to sleep for ten seconds and ensures that it will finish last.</a:t>
            </a:r>
          </a:p>
          <a:p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Two ways exist to determine whether a thread has finished. </a:t>
            </a:r>
          </a:p>
          <a:p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Call </a:t>
            </a:r>
            <a:r>
              <a:rPr lang="en-US" sz="22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isAlive</a:t>
            </a:r>
            <a:r>
              <a:rPr lang="en-US" sz="22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 ) 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on the thread. </a:t>
            </a:r>
          </a:p>
          <a:p>
            <a:pPr algn="ctr">
              <a:buNone/>
            </a:pPr>
            <a:r>
              <a:rPr lang="en-US" sz="2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final </a:t>
            </a:r>
            <a:r>
              <a:rPr lang="en-US" sz="22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isAlive</a:t>
            </a:r>
            <a:r>
              <a:rPr lang="en-US" sz="2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 algn="ctr">
              <a:buNone/>
            </a:pPr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Call </a:t>
            </a:r>
            <a:r>
              <a:rPr lang="en-US" sz="22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join( ) 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on thread.</a:t>
            </a:r>
          </a:p>
          <a:p>
            <a:pPr algn="ctr">
              <a:buNone/>
            </a:pPr>
            <a:r>
              <a:rPr lang="en-US" sz="2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final void join( ) throws </a:t>
            </a:r>
            <a:r>
              <a:rPr lang="en-US" sz="22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InterruptedException</a:t>
            </a:r>
            <a:endParaRPr lang="en-US" sz="22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This method waits until the thread on which it is called terminates. </a:t>
            </a:r>
          </a:p>
          <a:p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Additional forms of join( ) allow to specify a maximum amount of time that you want to wait for the specified thread to terminate.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Synchronization</a:t>
            </a:r>
            <a:endParaRPr lang="en-US" sz="40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5029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Race Condition: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Multiple threads calling the same method, on the same object, at the same time.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When two or more threads need access to a shared resource, they need some way to ensure that the resource will be used by only one thread at a time.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process by which this is achieved is called synchronization.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Monitor (Semaphore) is used for synchronization.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Monitor</a:t>
            </a:r>
            <a:endParaRPr lang="en-US" sz="40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50292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monitor is an object that is used as a mutually exclusive lock, or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mutex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Only one thread can own a monitor at a given time.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When a thread acquires a lock, it is said to have entered the monitor.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All other threads attempting to enter the locked monitor will be suspended until the first thread exits the monitor.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These other threads are said to be waiting for the monitor. 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31520" y="777240"/>
            <a:ext cx="8183880" cy="1051560"/>
          </a:xfrm>
        </p:spPr>
        <p:txBody>
          <a:bodyPr/>
          <a:lstStyle/>
          <a:p>
            <a:pPr algn="l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Agenda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831848"/>
            <a:ext cx="8077200" cy="44165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Runnable Interface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Thread class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Creating a Thread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Creating Multiple Threads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Synchronization of Threads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Inter-thread Communication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Suspending, Resuming and Stopping Threads 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Need of Synchronization: Example</a:t>
            </a:r>
            <a:endParaRPr lang="en-US" sz="40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Callme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void call(String </a:t>
            </a:r>
            <a:r>
              <a:rPr lang="en-US" sz="2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{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  </a:t>
            </a:r>
            <a:r>
              <a:rPr lang="en-US" sz="2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("[" + </a:t>
            </a:r>
            <a:r>
              <a:rPr lang="en-US" sz="2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try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  {  </a:t>
            </a:r>
            <a:r>
              <a:rPr lang="en-US" sz="2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Thread.sleep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(1000);   } 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catch(</a:t>
            </a:r>
            <a:r>
              <a:rPr lang="en-US" sz="2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InterruptedException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e) 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  {  </a:t>
            </a:r>
            <a:r>
              <a:rPr lang="en-US" sz="2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("Interrupted");   }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  </a:t>
            </a:r>
            <a:r>
              <a:rPr lang="en-US" sz="2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("]");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}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}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105400" y="18288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Here, </a:t>
            </a:r>
            <a:r>
              <a:rPr lang="en-IN" b="1" dirty="0" err="1" smtClean="0">
                <a:solidFill>
                  <a:srgbClr val="FF0000"/>
                </a:solidFill>
              </a:rPr>
              <a:t>Callme</a:t>
            </a:r>
            <a:r>
              <a:rPr lang="en-IN" dirty="0" smtClean="0">
                <a:solidFill>
                  <a:srgbClr val="FF0000"/>
                </a:solidFill>
              </a:rPr>
              <a:t> Class is used to print message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endParaRPr lang="en-US" sz="40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50292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Caller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implements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Runnable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 String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</a:t>
            </a: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Callme</a:t>
            </a: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target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 Thread t;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public Caller(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Callme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targ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String s)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target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targ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s;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t = new Thread(this);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t.start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}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public void run()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target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.call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>
            <a:off x="2514600" y="2209800"/>
            <a:ext cx="2514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00600" y="25908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Reference variable of </a:t>
            </a:r>
            <a:r>
              <a:rPr lang="en-IN" b="1" dirty="0" err="1" smtClean="0">
                <a:solidFill>
                  <a:srgbClr val="FF0000"/>
                </a:solidFill>
              </a:rPr>
              <a:t>Callme</a:t>
            </a:r>
            <a:r>
              <a:rPr lang="en-IN" dirty="0" smtClean="0">
                <a:solidFill>
                  <a:srgbClr val="FF0000"/>
                </a:solidFill>
              </a:rPr>
              <a:t> Class to print message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743200" y="3048000"/>
            <a:ext cx="2057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133600" y="3276600"/>
            <a:ext cx="2971800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endParaRPr lang="en-US" sz="40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5626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class Synch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public static void main(String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[])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     </a:t>
            </a:r>
            <a:r>
              <a:rPr lang="en-US" sz="2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Callme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target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2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Callme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Caller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ob1 = new </a:t>
            </a: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Caller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target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"Hello");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Caller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ob2 = new </a:t>
            </a: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Caller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target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"Synchronized");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Caller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ob3 = new </a:t>
            </a: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Caller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target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"World");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// wait for threads to end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try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ob1.t.join();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ob2.t.join();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ob3.t.join();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 } catch(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InterruptedException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e)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("Interrupted");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}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181600" y="14478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Reference variable of </a:t>
            </a:r>
            <a:r>
              <a:rPr lang="en-IN" b="1" dirty="0" err="1" smtClean="0">
                <a:solidFill>
                  <a:srgbClr val="FF0000"/>
                </a:solidFill>
              </a:rPr>
              <a:t>Callme</a:t>
            </a:r>
            <a:r>
              <a:rPr lang="en-IN" dirty="0" smtClean="0">
                <a:solidFill>
                  <a:srgbClr val="FF0000"/>
                </a:solidFill>
              </a:rPr>
              <a:t> Class to print message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00800" y="2590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message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514600" y="1828800"/>
            <a:ext cx="2743200" cy="591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038600" y="2057400"/>
            <a:ext cx="1143000" cy="591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1"/>
          </p:cNvCxnSpPr>
          <p:nvPr/>
        </p:nvCxnSpPr>
        <p:spPr>
          <a:xfrm>
            <a:off x="4876800" y="2743200"/>
            <a:ext cx="1524000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O/P without synchronization</a:t>
            </a:r>
            <a:endParaRPr lang="en-IN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3999" y="2362200"/>
            <a:ext cx="5847907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Using Synchronized Methods</a:t>
            </a:r>
            <a:endParaRPr lang="en-US" sz="40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5029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Methods qualified with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synchronized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keyword are called Synchronized Methods.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While a thread is inside a synchronized method, all other threads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that try to call it (or any other synchronized method) on the same instance have to wait.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 exit the monitor and relinquish control of the object to the next waiting thread, the owner of the monitor simply returns from the synchronized method.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Using Synchronized Methods</a:t>
            </a:r>
            <a:endParaRPr lang="en-US" sz="40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5029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synchronized method can be executed by only one thread at a time.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Example:  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Synch.java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Synch1.java 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Synchronized Method: Example</a:t>
            </a:r>
            <a:endParaRPr lang="en-US" sz="40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Callme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synchronized 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void call(String </a:t>
            </a:r>
            <a:r>
              <a:rPr lang="en-US" sz="2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{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  </a:t>
            </a:r>
            <a:r>
              <a:rPr lang="en-US" sz="2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("[" + </a:t>
            </a:r>
            <a:r>
              <a:rPr lang="en-US" sz="2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try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  {  </a:t>
            </a:r>
            <a:r>
              <a:rPr lang="en-US" sz="2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Thread.sleep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(1000);   } 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catch(</a:t>
            </a:r>
            <a:r>
              <a:rPr lang="en-US" sz="2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InterruptedException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e) 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  {  </a:t>
            </a:r>
            <a:r>
              <a:rPr lang="en-US" sz="2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("Interrupted");   }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  </a:t>
            </a:r>
            <a:r>
              <a:rPr lang="en-US" sz="2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("]");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}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synchronized Statement</a:t>
            </a:r>
            <a:endParaRPr lang="en-US" sz="40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5029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synchronized block ensures that a call to a method occurs only after the current thread has successfully entered object’s monitor.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put calls to the methods defined by the class inside a synchronized block.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synchronized(object) </a:t>
            </a: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	{</a:t>
            </a: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	        // statements to be synchronized</a:t>
            </a: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	}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Here, object is a reference to the object being synchronized. 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Synchronized Statement: Example</a:t>
            </a:r>
            <a:endParaRPr lang="en-US" sz="40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5257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Caller</a:t>
            </a: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implements </a:t>
            </a:r>
            <a:r>
              <a:rPr lang="en-US" sz="16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Runnable</a:t>
            </a: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String </a:t>
            </a:r>
            <a:r>
              <a:rPr lang="en-US" sz="16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Callme</a:t>
            </a:r>
            <a:r>
              <a:rPr lang="en-US" sz="1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target</a:t>
            </a: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Thread t;</a:t>
            </a:r>
          </a:p>
          <a:p>
            <a:pPr>
              <a:buNone/>
            </a:pP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public </a:t>
            </a:r>
            <a:r>
              <a:rPr lang="en-US" sz="1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Caller</a:t>
            </a: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Callme</a:t>
            </a: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targ</a:t>
            </a: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String s) </a:t>
            </a:r>
          </a:p>
          <a:p>
            <a:pPr>
              <a:buNone/>
            </a:pP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 {</a:t>
            </a:r>
          </a:p>
          <a:p>
            <a:pPr>
              <a:buNone/>
            </a:pP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target</a:t>
            </a: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6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targ</a:t>
            </a: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;	   </a:t>
            </a:r>
            <a:r>
              <a:rPr lang="en-US" sz="16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s;</a:t>
            </a:r>
          </a:p>
          <a:p>
            <a:pPr>
              <a:buNone/>
            </a:pP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t = new Thread(this);      </a:t>
            </a:r>
            <a:r>
              <a:rPr lang="en-US" sz="16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t.start</a:t>
            </a: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 }</a:t>
            </a:r>
          </a:p>
          <a:p>
            <a:pPr>
              <a:buNone/>
            </a:pP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public void run() </a:t>
            </a:r>
          </a:p>
          <a:p>
            <a:pPr>
              <a:buNone/>
            </a:pP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buNone/>
            </a:pP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synchronized(</a:t>
            </a:r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target</a:t>
            </a:r>
            <a:r>
              <a:rPr lang="en-US" sz="1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{ // synchronized block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  </a:t>
            </a:r>
            <a:r>
              <a:rPr lang="en-US" sz="1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target</a:t>
            </a:r>
            <a:r>
              <a:rPr lang="en-US" sz="1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.call</a:t>
            </a:r>
            <a:r>
              <a:rPr lang="en-US" sz="1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en-US" sz="1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}</a:t>
            </a:r>
          </a:p>
          <a:p>
            <a:pPr>
              <a:buNone/>
            </a:pP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}</a:t>
            </a:r>
          </a:p>
          <a:p>
            <a:pPr>
              <a:buNone/>
            </a:pP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Example </a:t>
            </a:r>
            <a:r>
              <a:rPr lang="en-IN" dirty="0" smtClean="0"/>
              <a:t>– 1 </a:t>
            </a:r>
            <a:r>
              <a:rPr lang="en-IN" dirty="0" smtClean="0"/>
              <a:t>Using Synchronized block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914400"/>
            <a:ext cx="8153400" cy="592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V="1">
            <a:off x="7239000" y="2286000"/>
            <a:ext cx="838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400800" y="18288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Creating 2 Threads through another class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Runnable Interface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Runnable interface contains a single method 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run().</a:t>
            </a:r>
          </a:p>
          <a:p>
            <a:endParaRPr lang="en-US" sz="2400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public interface Runnable 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{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				       public void run();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}</a:t>
            </a:r>
          </a:p>
          <a:p>
            <a:endParaRPr lang="en-US" sz="2400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Inside </a:t>
            </a:r>
            <a:r>
              <a:rPr lang="en-US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run( ),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we will define the code that constitutes the new thread.</a:t>
            </a:r>
          </a:p>
          <a:p>
            <a:r>
              <a:rPr lang="en-US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run( )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can call other methods, use other classes, and declare variables.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Example </a:t>
            </a:r>
            <a:r>
              <a:rPr lang="en-IN" dirty="0" smtClean="0"/>
              <a:t>– 1 </a:t>
            </a:r>
            <a:r>
              <a:rPr lang="en-IN" dirty="0" smtClean="0"/>
              <a:t>Using Synchronized block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00200"/>
            <a:ext cx="5682114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V="1">
            <a:off x="4191000" y="5410200"/>
            <a:ext cx="2057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72200" y="5181600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Calling method of previous class inside synchronized block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dirty="0" smtClean="0"/>
              <a:t>Example </a:t>
            </a:r>
            <a:r>
              <a:rPr lang="en-IN" sz="3600" dirty="0" smtClean="0"/>
              <a:t>– 2 </a:t>
            </a:r>
            <a:r>
              <a:rPr lang="en-IN" sz="3600" dirty="0" smtClean="0"/>
              <a:t>Using Synchronized method</a:t>
            </a:r>
            <a:endParaRPr lang="en-IN" sz="36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38200"/>
            <a:ext cx="7391400" cy="5968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V="1">
            <a:off x="4800600" y="4572000"/>
            <a:ext cx="2057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81800" y="43434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Using synchronized </a:t>
            </a:r>
            <a:r>
              <a:rPr lang="en-IN" dirty="0" err="1" smtClean="0">
                <a:solidFill>
                  <a:srgbClr val="FF0000"/>
                </a:solidFill>
              </a:rPr>
              <a:t>mehtod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Example </a:t>
            </a:r>
            <a:r>
              <a:rPr lang="en-IN" sz="3600" dirty="0" smtClean="0"/>
              <a:t>– 2 </a:t>
            </a:r>
            <a:r>
              <a:rPr lang="en-IN" sz="3600" dirty="0" smtClean="0"/>
              <a:t>Using Synchronized method</a:t>
            </a:r>
            <a:endParaRPr lang="en-IN" sz="36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752600"/>
            <a:ext cx="6019800" cy="496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V="1">
            <a:off x="3810000" y="5715000"/>
            <a:ext cx="2057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91200" y="54864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calling synchronized method of previous class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0"/>
            <a:ext cx="7924800" cy="105156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Suspending, Resuming, and Stopping Threads</a:t>
            </a:r>
            <a:endParaRPr lang="en-US" sz="32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257800"/>
          </a:xfrm>
        </p:spPr>
        <p:txBody>
          <a:bodyPr>
            <a:normAutofit fontScale="92500"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Execution of a thread can be suspended.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Restarting the execution of a suspended thread is also possible.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Prior to Java 2, 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suspend( )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resume( )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methods (defined by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Thread), were used to pause and restart the execution of a thread. 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final void suspend( )</a:t>
            </a:r>
          </a:p>
          <a:p>
            <a:pPr>
              <a:buNone/>
            </a:pP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		final void resume( )</a:t>
            </a:r>
          </a:p>
          <a:p>
            <a:pPr>
              <a:buNone/>
            </a:pPr>
            <a:endParaRPr lang="en-US" sz="2400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Thread class also defines a method called 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stop( )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that stops a thread. </a:t>
            </a:r>
          </a:p>
          <a:p>
            <a:pPr>
              <a:buNone/>
            </a:pPr>
            <a:r>
              <a:rPr lang="en-US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final void stop( )</a:t>
            </a:r>
          </a:p>
          <a:p>
            <a:pPr>
              <a:buNone/>
            </a:pPr>
            <a:endParaRPr lang="en-US" sz="2400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Once a thread has been stopped, it cannot be restarted using 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resume( )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105400"/>
          </a:xfrm>
        </p:spPr>
        <p:txBody>
          <a:bodyPr>
            <a:normAutofit/>
          </a:bodyPr>
          <a:lstStyle/>
          <a:p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suspend( ), resume( ),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stop( )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methods defined by Thread were deprecated by Java2.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5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Why???</a:t>
            </a:r>
          </a:p>
          <a:p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suspend( )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can sometimes cause serious system failures as in case of locking.</a:t>
            </a:r>
          </a:p>
          <a:p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resume()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is deprecated because it cannot be used without the 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suspend( ).</a:t>
            </a:r>
          </a:p>
          <a:p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stop( )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can also cause serious system failures so it was also deprecated.</a:t>
            </a:r>
          </a:p>
          <a:p>
            <a:endParaRPr lang="en-US" sz="2400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Algerian" pitchFamily="82" charset="0"/>
                <a:cs typeface="Times New Roman" pitchFamily="18" charset="0"/>
              </a:rPr>
              <a:t>Now how to </a:t>
            </a:r>
          </a:p>
          <a:p>
            <a:pPr algn="ctr">
              <a:buNone/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Algerian" pitchFamily="82" charset="0"/>
                <a:cs typeface="Times New Roman" pitchFamily="18" charset="0"/>
              </a:rPr>
              <a:t>suspend, </a:t>
            </a:r>
            <a:r>
              <a:rPr lang="en-US" sz="2800" dirty="0" smtClean="0">
                <a:solidFill>
                  <a:srgbClr val="00B050"/>
                </a:solidFill>
                <a:latin typeface="Algerian" pitchFamily="82" charset="0"/>
                <a:cs typeface="Times New Roman" pitchFamily="18" charset="0"/>
              </a:rPr>
              <a:t>resume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Algerian" pitchFamily="82" charset="0"/>
                <a:cs typeface="Times New Roman" pitchFamily="18" charset="0"/>
              </a:rPr>
              <a:t> and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Algerian" pitchFamily="82" charset="0"/>
                <a:cs typeface="Times New Roman" pitchFamily="18" charset="0"/>
              </a:rPr>
              <a:t>stop </a:t>
            </a:r>
          </a:p>
          <a:p>
            <a:pPr algn="ctr">
              <a:buNone/>
            </a:pPr>
            <a:r>
              <a:rPr lang="en-US" sz="2800" dirty="0" smtClean="0">
                <a:solidFill>
                  <a:srgbClr val="0070C0"/>
                </a:solidFill>
                <a:latin typeface="Algerian" pitchFamily="82" charset="0"/>
                <a:cs typeface="Times New Roman" pitchFamily="18" charset="0"/>
              </a:rPr>
              <a:t>a thread?</a:t>
            </a:r>
            <a:endParaRPr lang="en-US" sz="2800" dirty="0">
              <a:solidFill>
                <a:srgbClr val="0070C0"/>
              </a:solidFill>
              <a:latin typeface="Algerian" pitchFamily="82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" presetID="4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9" presetID="4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5029200"/>
          </a:xfrm>
        </p:spPr>
        <p:txBody>
          <a:bodyPr>
            <a:normAutofit fontScale="92500" lnSpcReduction="10000"/>
          </a:bodyPr>
          <a:lstStyle/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thread must be designed so that the 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run( )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method periodically checks to determine whether that thread should suspend, resume, or stop its own execution.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This is accomplished by establishing a flag variable that indicates the execution state of the thread. 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As long as this flag is set to </a:t>
            </a:r>
            <a:r>
              <a:rPr lang="en-US" sz="20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“running,” 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run( ) method must continue to let the thread execute.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this variable is set to </a:t>
            </a:r>
            <a:r>
              <a:rPr lang="en-US" sz="20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“suspend,” 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thread must pause.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it is set to </a:t>
            </a:r>
            <a:r>
              <a:rPr lang="en-US" sz="20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“stop,” 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thread must terminate. 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502920" y="243840"/>
            <a:ext cx="8183880" cy="1051560"/>
          </a:xfrm>
        </p:spPr>
        <p:txBody>
          <a:bodyPr>
            <a:noAutofit/>
          </a:bodyPr>
          <a:lstStyle/>
          <a:p>
            <a:pPr algn="ctr"/>
            <a:r>
              <a:rPr lang="en-US" sz="28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New Approach for suspending, resuming and </a:t>
            </a:r>
            <a:br>
              <a:rPr lang="en-US" sz="28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8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stopping a thread</a:t>
            </a:r>
            <a:endParaRPr lang="en-US" sz="28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066800"/>
            <a:ext cx="8001000" cy="5334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NewThread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implements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Runnable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NewThread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threadname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{   //code  }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public void run() {  //code  }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void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mysuspend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suspendFlag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true;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synchronized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myresume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suspendFlag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false;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notify();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}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609600"/>
            <a:ext cx="8001000" cy="62484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SuspendResume</a:t>
            </a: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public static void main(String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[])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NewThread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ob1 = new </a:t>
            </a:r>
            <a:r>
              <a:rPr lang="en-US" sz="2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NewThread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("One");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NewThread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ob2 = new </a:t>
            </a:r>
            <a:r>
              <a:rPr lang="en-US" sz="2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NewThread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("Two");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try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Thread.sleep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(1000);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    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ob1.mysuspend();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("Suspending thread One");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Thread.sleep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(1000);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    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ob1.myresume();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("Resuming thread One");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    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ob2.mysuspend();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("Suspending thread Two");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Thread.sleep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(1000);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    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ob2.myresume();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("Resuming thread Two");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}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catch (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InterruptedException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e)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{   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("Main thread Interrupted");  }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219200"/>
            <a:ext cx="8001000" cy="5334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try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("Waiting for threads to finish.");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ob1.t.join();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ob2.t.join();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}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catch (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InterruptedException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e)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("Main thread Interrupted");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("Main thread exiting.");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}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Thread Class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Thread class provides methods to start a thread, suspend a thread and obtain the state of a thread.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public class Thread {</a:t>
            </a:r>
          </a:p>
          <a:p>
            <a:pPr>
              <a:buNone/>
            </a:pP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			  public Thread(</a:t>
            </a:r>
            <a:r>
              <a:rPr lang="en-US" sz="22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Runnable</a:t>
            </a: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R);    // Thread ⇒ </a:t>
            </a:r>
            <a:r>
              <a:rPr lang="en-US" sz="22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R.run</a:t>
            </a: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			  public Thread(</a:t>
            </a:r>
            <a:r>
              <a:rPr lang="en-US" sz="22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Runnable</a:t>
            </a: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R, String name);</a:t>
            </a:r>
          </a:p>
          <a:p>
            <a:pPr>
              <a:buNone/>
            </a:pP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  public void start(); // begin thread execution</a:t>
            </a:r>
          </a:p>
          <a:p>
            <a:pPr>
              <a:buNone/>
            </a:pP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			   ...</a:t>
            </a:r>
          </a:p>
          <a:p>
            <a:pPr>
              <a:buNone/>
            </a:pP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}</a:t>
            </a:r>
            <a:endParaRPr lang="en-US" sz="22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Detailed Example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47800"/>
            <a:ext cx="6781800" cy="3459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4998720"/>
            <a:ext cx="3657600" cy="1859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V="1">
            <a:off x="4800600" y="3048000"/>
            <a:ext cx="1905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05600" y="25146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Constructor initializing &amp; starting thread and disabling </a:t>
            </a:r>
            <a:r>
              <a:rPr lang="en-IN" b="1" dirty="0" err="1" smtClean="0">
                <a:solidFill>
                  <a:srgbClr val="FF0000"/>
                </a:solidFill>
              </a:rPr>
              <a:t>suspendFlag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81600" y="49530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Function to enable </a:t>
            </a:r>
            <a:r>
              <a:rPr lang="en-IN" b="1" dirty="0" err="1" smtClean="0">
                <a:solidFill>
                  <a:srgbClr val="FF0000"/>
                </a:solidFill>
              </a:rPr>
              <a:t>suspendFlag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3600" y="594360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Function to disable </a:t>
            </a:r>
            <a:r>
              <a:rPr lang="en-IN" b="1" dirty="0" err="1" smtClean="0">
                <a:solidFill>
                  <a:srgbClr val="FF0000"/>
                </a:solidFill>
              </a:rPr>
              <a:t>suspendFlag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&amp; waking thread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3429000" y="5181600"/>
            <a:ext cx="1752600" cy="945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2" idx="1"/>
          </p:cNvCxnSpPr>
          <p:nvPr/>
        </p:nvCxnSpPr>
        <p:spPr>
          <a:xfrm>
            <a:off x="4038600" y="6172200"/>
            <a:ext cx="1905000" cy="945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828800"/>
            <a:ext cx="5867400" cy="3684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5638800"/>
            <a:ext cx="4953000" cy="531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ight Brace 5"/>
          <p:cNvSpPr/>
          <p:nvPr/>
        </p:nvSpPr>
        <p:spPr>
          <a:xfrm>
            <a:off x="4343400" y="3276600"/>
            <a:ext cx="533400" cy="76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800600" y="3505200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00800" y="32004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Synchronized block to check </a:t>
            </a:r>
            <a:r>
              <a:rPr lang="en-IN" b="1" dirty="0" err="1" smtClean="0">
                <a:solidFill>
                  <a:srgbClr val="FF0000"/>
                </a:solidFill>
              </a:rPr>
              <a:t>suspendFlag</a:t>
            </a:r>
            <a:r>
              <a:rPr lang="en-IN" dirty="0" smtClean="0">
                <a:solidFill>
                  <a:srgbClr val="FF0000"/>
                </a:solidFill>
              </a:rPr>
              <a:t> and suspend execution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752599"/>
            <a:ext cx="6400800" cy="4745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752600"/>
            <a:ext cx="8079993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990600"/>
            <a:ext cx="8001000" cy="5867400"/>
          </a:xfrm>
        </p:spPr>
        <p:txBody>
          <a:bodyPr>
            <a:normAutofit fontScale="77500" lnSpcReduction="20000"/>
          </a:bodyPr>
          <a:lstStyle/>
          <a:p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wait( )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notify( )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methods are inherited from Object class can be used to control the execution of a thread.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NewThread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class contains a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instance variable named </a:t>
            </a:r>
            <a:r>
              <a:rPr lang="en-US" sz="24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suspendFlag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which is used to control the execution of the thread.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is initialized to false by the constructor.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5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run( )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method contains a synchronized statement block that checks </a:t>
            </a:r>
            <a:r>
              <a:rPr lang="en-US" sz="25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suspendFlag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that variable is true, the </a:t>
            </a:r>
            <a:r>
              <a:rPr lang="en-US" sz="25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wait( )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method is invoked to suspend the execution of the thread.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5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mysuspend</a:t>
            </a:r>
            <a:r>
              <a:rPr lang="en-US" sz="25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 )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method sets </a:t>
            </a:r>
            <a:r>
              <a:rPr lang="en-US" sz="25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suspendFlag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to true.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5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myresume</a:t>
            </a:r>
            <a:r>
              <a:rPr lang="en-US" sz="25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 )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method sets </a:t>
            </a:r>
            <a:r>
              <a:rPr lang="en-US" sz="25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suspendFlag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to false and invokes </a:t>
            </a:r>
            <a:r>
              <a:rPr lang="en-US" sz="25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notify( )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 wake up the thread.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Finally, the main( ) method has been modified to invoke the </a:t>
            </a:r>
            <a:r>
              <a:rPr lang="en-US" sz="25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mysuspend</a:t>
            </a:r>
            <a:r>
              <a:rPr lang="en-US" sz="25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 )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5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myresume</a:t>
            </a:r>
            <a:r>
              <a:rPr lang="en-US" sz="25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 )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methods.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Inter-thread Communication</a:t>
            </a:r>
            <a:endParaRPr lang="en-US" sz="40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371600"/>
            <a:ext cx="8305800" cy="5257800"/>
          </a:xfrm>
        </p:spPr>
        <p:txBody>
          <a:bodyPr>
            <a:noAutofit/>
          </a:bodyPr>
          <a:lstStyle/>
          <a:p>
            <a:r>
              <a:rPr lang="en-US" sz="22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wait( )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notify( )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22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notifyAll</a:t>
            </a:r>
            <a:r>
              <a:rPr lang="en-US" sz="22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 ) 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methods are used for communication among threads.</a:t>
            </a:r>
          </a:p>
          <a:p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All three methods can be called only from within a synchronized context.</a:t>
            </a:r>
          </a:p>
          <a:p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wait( ) 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tells the calling thread to give up the monitor and go to sleep until some other thread enters the same monitor and calls notify( ).</a:t>
            </a:r>
          </a:p>
          <a:p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notify( ) 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wakes up a thread that called wait( ) on the same object.</a:t>
            </a:r>
          </a:p>
          <a:p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notifyAll</a:t>
            </a:r>
            <a:r>
              <a:rPr lang="en-US" sz="22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 ) 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wakes up all the threads that called wait( ) on the same object. One of the threads will be granted access.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Inter-thread Communication</a:t>
            </a:r>
            <a:endParaRPr lang="en-US" sz="40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52578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These methods are declared within Object, as shown here: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 algn="ctr">
              <a:buNone/>
            </a:pP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final void wait( ) throws </a:t>
            </a:r>
            <a:r>
              <a:rPr lang="en-US" sz="24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InterruptedException</a:t>
            </a:r>
            <a:endParaRPr lang="en-US" sz="2400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2400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final void notify( )</a:t>
            </a:r>
          </a:p>
          <a:p>
            <a:pPr algn="ctr">
              <a:buNone/>
            </a:pPr>
            <a:endParaRPr lang="en-US" sz="2400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final void </a:t>
            </a:r>
            <a:r>
              <a:rPr lang="en-US" sz="24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notifyAll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 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estluck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296400" y="1905000"/>
            <a:ext cx="1800225" cy="2743200"/>
          </a:xfrm>
        </p:spPr>
      </p:pic>
      <p:sp>
        <p:nvSpPr>
          <p:cNvPr id="5" name="Content Placeholder 1"/>
          <p:cNvSpPr txBox="1">
            <a:spLocks/>
          </p:cNvSpPr>
          <p:nvPr/>
        </p:nvSpPr>
        <p:spPr>
          <a:xfrm>
            <a:off x="1066800" y="1752600"/>
            <a:ext cx="8458200" cy="32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         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60A6C"/>
                </a:solidFill>
                <a:effectLst/>
                <a:uLnTx/>
                <a:uFillTx/>
                <a:latin typeface="Algerian" pitchFamily="82" charset="0"/>
                <a:cs typeface="Times New Roman" pitchFamily="18" charset="0"/>
              </a:rPr>
              <a:t>All the Best 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C60A6C"/>
              </a:solidFill>
              <a:effectLst/>
              <a:uLnTx/>
              <a:uFillTx/>
              <a:latin typeface="Algerian" pitchFamily="82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60A6C"/>
                </a:solidFill>
                <a:effectLst/>
                <a:uLnTx/>
                <a:uFillTx/>
                <a:latin typeface="Algerian" pitchFamily="82" charset="0"/>
                <a:cs typeface="Times New Roman" pitchFamily="18" charset="0"/>
              </a:rPr>
              <a:t>					  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lgerian" pitchFamily="82" charset="0"/>
                <a:cs typeface="Times New Roman" pitchFamily="18" charset="0"/>
              </a:rPr>
              <a:t>for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60A6C"/>
                </a:solidFill>
                <a:effectLst/>
                <a:uLnTx/>
                <a:uFillTx/>
                <a:latin typeface="Algerian" pitchFamily="82" charset="0"/>
                <a:cs typeface="Times New Roman" pitchFamily="18" charset="0"/>
              </a:rPr>
              <a:t>			</a:t>
            </a:r>
            <a:r>
              <a:rPr lang="en-US" sz="3600" smtClean="0">
                <a:solidFill>
                  <a:srgbClr val="C60A6C"/>
                </a:solidFill>
                <a:latin typeface="Algerian" pitchFamily="82" charset="0"/>
                <a:cs typeface="Times New Roman" pitchFamily="18" charset="0"/>
              </a:rPr>
              <a:t>      </a:t>
            </a:r>
            <a:r>
              <a:rPr lang="en-US" sz="3600" smtClean="0">
                <a:solidFill>
                  <a:srgbClr val="7030A0"/>
                </a:solidFill>
                <a:latin typeface="Algerian" pitchFamily="82" charset="0"/>
                <a:cs typeface="Times New Roman" pitchFamily="18" charset="0"/>
              </a:rPr>
              <a:t>END</a:t>
            </a: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lgerian" pitchFamily="82" charset="0"/>
                <a:cs typeface="Times New Roman" pitchFamily="18" charset="0"/>
              </a:rPr>
              <a:t>-Term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lgerian" pitchFamily="82" charset="0"/>
                <a:cs typeface="Times New Roman" pitchFamily="18" charset="0"/>
              </a:rPr>
              <a:t>Exams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lgerian" pitchFamily="82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56647E-6 L -0.9651 4.56647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Methods of Thread class</a:t>
            </a:r>
            <a:endParaRPr lang="en-US" sz="40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183880" cy="5257800"/>
          </a:xfrm>
        </p:spPr>
        <p:txBody>
          <a:bodyPr>
            <a:normAutofit lnSpcReduction="10000"/>
          </a:bodyPr>
          <a:lstStyle/>
          <a:p>
            <a:r>
              <a:rPr lang="en-US" sz="2800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currentThread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():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used to obtain the reference of thread object for the current thread.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public static Thread </a:t>
            </a:r>
            <a:r>
              <a:rPr lang="en-US" sz="24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currentThread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endParaRPr lang="en-US" sz="2400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getName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():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returns the name of the thread.</a:t>
            </a:r>
          </a:p>
          <a:p>
            <a:pPr algn="ctr">
              <a:buNone/>
            </a:pP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public String </a:t>
            </a:r>
            <a:r>
              <a:rPr lang="en-US" sz="24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getName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algn="ctr">
              <a:buNone/>
            </a:pPr>
            <a:endParaRPr lang="en-US" sz="2400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setName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():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used to change the name of a thread.</a:t>
            </a: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public void </a:t>
            </a:r>
            <a:r>
              <a:rPr lang="en-US" sz="24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setName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(String Name)</a:t>
            </a:r>
          </a:p>
          <a:p>
            <a:pPr>
              <a:buNone/>
            </a:pPr>
            <a:endParaRPr lang="en-US" sz="2400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getPriority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():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used to obtain the priority of thread.</a:t>
            </a:r>
          </a:p>
          <a:p>
            <a:pPr algn="ctr">
              <a:buNone/>
            </a:pP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24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getPriority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Methods of Thread class</a:t>
            </a:r>
            <a:endParaRPr lang="en-US" sz="40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2578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start():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used to start the execution of a thread. 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                  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public void start()</a:t>
            </a:r>
          </a:p>
          <a:p>
            <a:pPr>
              <a:buNone/>
            </a:pPr>
            <a:endParaRPr lang="en-US" sz="2400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sleep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():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is used to suspend the current thread for the specified time.</a:t>
            </a:r>
          </a:p>
          <a:p>
            <a:pPr algn="ctr">
              <a:buNone/>
            </a:pP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public static void sleep(long milliseconds) throws </a:t>
            </a:r>
            <a:r>
              <a:rPr lang="en-US" sz="24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InterruptedException</a:t>
            </a:r>
            <a:endParaRPr lang="en-US" sz="2400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2400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isAlive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():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used to find out whether a thread is completed or not .</a:t>
            </a:r>
          </a:p>
          <a:p>
            <a:pPr algn="ctr">
              <a:buNone/>
            </a:pP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24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isAlive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Controlling main Thread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7162800" cy="52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Creating Threads in Java</a:t>
            </a:r>
            <a:endParaRPr lang="en-US" sz="40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2578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user thread is represented by run().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There are two ways of defining a thread:</a:t>
            </a:r>
          </a:p>
          <a:p>
            <a:pPr lvl="1"/>
            <a:r>
              <a:rPr lang="en-US" sz="2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By extending Thread class</a:t>
            </a:r>
          </a:p>
          <a:p>
            <a:pPr lvl="1"/>
            <a:r>
              <a:rPr lang="en-US" sz="2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By implementing Runnable interface</a:t>
            </a:r>
          </a:p>
          <a:p>
            <a:pPr lvl="1">
              <a:buNone/>
            </a:pPr>
            <a:endParaRPr lang="en-US" sz="22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Runnable					  </a:t>
            </a: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Runnable</a:t>
            </a:r>
            <a:endParaRPr lang="en-US" sz="22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22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Thread</a:t>
            </a:r>
          </a:p>
          <a:p>
            <a:pPr lvl="1">
              <a:buNone/>
            </a:pPr>
            <a:endParaRPr lang="en-US" sz="22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MyThread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		 </a:t>
            </a: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MyThread</a:t>
            </a:r>
            <a:endParaRPr lang="en-US" sz="22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22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first case is not recommended because our class may already have a super class, so we can not extend another class.</a:t>
            </a:r>
          </a:p>
          <a:p>
            <a:pPr marL="342900" lvl="1" indent="-342900"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rot="5400000" flipH="1" flipV="1">
            <a:off x="990203" y="4114403"/>
            <a:ext cx="457200" cy="794"/>
          </a:xfrm>
          <a:prstGeom prst="straightConnector1">
            <a:avLst/>
          </a:prstGeom>
          <a:ln w="317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 flipH="1" flipV="1">
            <a:off x="1028700" y="3390900"/>
            <a:ext cx="381794" cy="794"/>
          </a:xfrm>
          <a:prstGeom prst="straightConnector1">
            <a:avLst/>
          </a:prstGeom>
          <a:ln w="31750">
            <a:solidFill>
              <a:schemeClr val="accent2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5828903" y="3771503"/>
            <a:ext cx="1143000" cy="794"/>
          </a:xfrm>
          <a:prstGeom prst="straightConnector1">
            <a:avLst/>
          </a:prstGeom>
          <a:ln w="31750">
            <a:solidFill>
              <a:schemeClr val="accent2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Implementing Runnable</a:t>
            </a:r>
            <a:endParaRPr lang="en-US" sz="40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257800"/>
          </a:xfrm>
        </p:spPr>
        <p:txBody>
          <a:bodyPr>
            <a:normAutofit fontScale="92500"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We can construct a thread on any object that implements Runnable.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 implement Runnable, a class need only implement run( ).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Inside run( ), we will define the code that constitutes the new thread.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run( ) can call other methods, use other classes, and declare variables, just like the main thread can.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only difference is that run( ) establishes the entry point for another, concurrent thread of execution within our program. 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This thread will end when run( ) returns.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1168</Words>
  <Application>Microsoft Office PowerPoint</Application>
  <PresentationFormat>On-screen Show (4:3)</PresentationFormat>
  <Paragraphs>478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Modern Programming Tools And Techniques-I  Lecture 16: Multi-threading</vt:lpstr>
      <vt:lpstr>Agenda</vt:lpstr>
      <vt:lpstr>Runnable Interface</vt:lpstr>
      <vt:lpstr>Thread Class</vt:lpstr>
      <vt:lpstr>Methods of Thread class</vt:lpstr>
      <vt:lpstr>Methods of Thread class</vt:lpstr>
      <vt:lpstr>Controlling main Thread</vt:lpstr>
      <vt:lpstr>Creating Threads in Java</vt:lpstr>
      <vt:lpstr>Implementing Runnable</vt:lpstr>
      <vt:lpstr>Slide 10</vt:lpstr>
      <vt:lpstr>Slide 11</vt:lpstr>
      <vt:lpstr>Extending Thread Class</vt:lpstr>
      <vt:lpstr>Slide 13</vt:lpstr>
      <vt:lpstr>Slide 14</vt:lpstr>
      <vt:lpstr>Creating Multiple Threads</vt:lpstr>
      <vt:lpstr>Slide 16</vt:lpstr>
      <vt:lpstr>Slide 17</vt:lpstr>
      <vt:lpstr>Synchronization</vt:lpstr>
      <vt:lpstr>Monitor</vt:lpstr>
      <vt:lpstr>Need of Synchronization: Example</vt:lpstr>
      <vt:lpstr>Example</vt:lpstr>
      <vt:lpstr>Example</vt:lpstr>
      <vt:lpstr>O/P without synchronization</vt:lpstr>
      <vt:lpstr>Using Synchronized Methods</vt:lpstr>
      <vt:lpstr>Using Synchronized Methods</vt:lpstr>
      <vt:lpstr>Synchronized Method: Example</vt:lpstr>
      <vt:lpstr>The synchronized Statement</vt:lpstr>
      <vt:lpstr>Synchronized Statement: Example</vt:lpstr>
      <vt:lpstr>Example – 1 Using Synchronized block</vt:lpstr>
      <vt:lpstr>Example – 1 Using Synchronized block</vt:lpstr>
      <vt:lpstr>Example – 2 Using Synchronized method</vt:lpstr>
      <vt:lpstr>Example – 2 Using Synchronized method</vt:lpstr>
      <vt:lpstr>  Suspending, Resuming, and Stopping Threads</vt:lpstr>
      <vt:lpstr>Slide 34</vt:lpstr>
      <vt:lpstr>Slide 35</vt:lpstr>
      <vt:lpstr>New Approach for suspending, resuming and  stopping a thread</vt:lpstr>
      <vt:lpstr>Slide 37</vt:lpstr>
      <vt:lpstr>Slide 38</vt:lpstr>
      <vt:lpstr>Slide 39</vt:lpstr>
      <vt:lpstr>Detailed Example</vt:lpstr>
      <vt:lpstr>Slide 41</vt:lpstr>
      <vt:lpstr>Slide 42</vt:lpstr>
      <vt:lpstr>Slide 43</vt:lpstr>
      <vt:lpstr>Slide 44</vt:lpstr>
      <vt:lpstr>Inter-thread Communication</vt:lpstr>
      <vt:lpstr>Inter-thread Communication</vt:lpstr>
      <vt:lpstr>Slide 47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Programming Tools And Techniques-I  Lecture 13: Packages</dc:title>
  <dc:creator>RA-V</dc:creator>
  <cp:lastModifiedBy>hp</cp:lastModifiedBy>
  <cp:revision>90</cp:revision>
  <dcterms:created xsi:type="dcterms:W3CDTF">2006-08-16T00:00:00Z</dcterms:created>
  <dcterms:modified xsi:type="dcterms:W3CDTF">2015-04-28T18:54:33Z</dcterms:modified>
</cp:coreProperties>
</file>