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1" r:id="rId2"/>
    <p:sldId id="271" r:id="rId3"/>
    <p:sldId id="262" r:id="rId4"/>
    <p:sldId id="286" r:id="rId5"/>
    <p:sldId id="287" r:id="rId6"/>
    <p:sldId id="288" r:id="rId7"/>
    <p:sldId id="304" r:id="rId8"/>
    <p:sldId id="305" r:id="rId9"/>
    <p:sldId id="306" r:id="rId10"/>
    <p:sldId id="307" r:id="rId11"/>
    <p:sldId id="320" r:id="rId12"/>
    <p:sldId id="309" r:id="rId13"/>
    <p:sldId id="303" r:id="rId14"/>
    <p:sldId id="321" r:id="rId15"/>
    <p:sldId id="323" r:id="rId16"/>
    <p:sldId id="322" r:id="rId17"/>
    <p:sldId id="341" r:id="rId18"/>
    <p:sldId id="318" r:id="rId19"/>
    <p:sldId id="312" r:id="rId20"/>
    <p:sldId id="313" r:id="rId21"/>
    <p:sldId id="314" r:id="rId22"/>
    <p:sldId id="316" r:id="rId23"/>
    <p:sldId id="315" r:id="rId24"/>
    <p:sldId id="324" r:id="rId25"/>
    <p:sldId id="325" r:id="rId26"/>
    <p:sldId id="326" r:id="rId27"/>
    <p:sldId id="327" r:id="rId28"/>
    <p:sldId id="328" r:id="rId29"/>
    <p:sldId id="337" r:id="rId30"/>
    <p:sldId id="336" r:id="rId31"/>
    <p:sldId id="338" r:id="rId32"/>
    <p:sldId id="343" r:id="rId33"/>
    <p:sldId id="339" r:id="rId34"/>
    <p:sldId id="340" r:id="rId35"/>
    <p:sldId id="342" r:id="rId36"/>
    <p:sldId id="357" r:id="rId37"/>
    <p:sldId id="358" r:id="rId38"/>
    <p:sldId id="344" r:id="rId39"/>
    <p:sldId id="345" r:id="rId40"/>
    <p:sldId id="346" r:id="rId41"/>
    <p:sldId id="347" r:id="rId42"/>
    <p:sldId id="348" r:id="rId43"/>
    <p:sldId id="354" r:id="rId44"/>
    <p:sldId id="352" r:id="rId45"/>
    <p:sldId id="353" r:id="rId46"/>
    <p:sldId id="355" r:id="rId47"/>
    <p:sldId id="356" r:id="rId48"/>
    <p:sldId id="349" r:id="rId49"/>
    <p:sldId id="350" r:id="rId50"/>
    <p:sldId id="351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144B"/>
    <a:srgbClr val="7E245A"/>
    <a:srgbClr val="D1092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4"/>
          <p:cNvSpPr txBox="1">
            <a:spLocks/>
          </p:cNvSpPr>
          <p:nvPr/>
        </p:nvSpPr>
        <p:spPr>
          <a:xfrm>
            <a:off x="304800" y="152400"/>
            <a:ext cx="8534400" cy="47089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rtlCol="0" anchor="t" anchorCtr="0">
            <a:spAutoFit/>
          </a:bodyPr>
          <a:lstStyle/>
          <a:p>
            <a:pPr lvl="0" algn="ctr">
              <a:lnSpc>
                <a:spcPct val="150000"/>
              </a:lnSpc>
              <a:spcBef>
                <a:spcPct val="0"/>
              </a:spcBef>
              <a:buClr>
                <a:schemeClr val="dk2"/>
              </a:buClr>
              <a:buSzPct val="25000"/>
              <a:defRPr/>
            </a:pPr>
            <a:r>
              <a:rPr kumimoji="0" lang="en-US" sz="4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Modern Programming Tools And Techniques-</a:t>
            </a:r>
            <a:r>
              <a:rPr lang="en-US" sz="4200" dirty="0" smtClean="0">
                <a:latin typeface="Times New Roman" pitchFamily="18" charset="0"/>
                <a:ea typeface="+mj-ea"/>
                <a:cs typeface="Times New Roman" pitchFamily="18" charset="0"/>
              </a:rPr>
              <a:t>I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lang="en-IN" sz="2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I/O Basics and Streams 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FF66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FF66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FF66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FF66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endParaRPr kumimoji="0" lang="en" sz="4400" b="0" i="0" u="none" strike="noStrike" kern="1200" cap="none" spc="0" normalizeH="0" baseline="0" noProof="0" dirty="0">
              <a:ln>
                <a:noFill/>
              </a:ln>
              <a:solidFill>
                <a:srgbClr val="99FF66"/>
              </a:solidFill>
              <a:effectLst/>
              <a:uLnTx/>
              <a:uFillTx/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0" y="3048000"/>
            <a:ext cx="1752600" cy="17938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Byte Stream </a:t>
            </a:r>
            <a:r>
              <a:rPr lang="en-US" sz="3600" b="0" dirty="0" err="1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…</a:t>
            </a:r>
            <a:endParaRPr lang="en-US" sz="36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8737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Note: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read() returns an 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 value.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Using a 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 as a return type allows read() to use -1 to indicate that it has reached the end of the stream.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Byte Stream Classes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838200"/>
          <a:ext cx="8382000" cy="5789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0"/>
                <a:gridCol w="4191000"/>
              </a:tblGrid>
              <a:tr h="524067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Stream Class </a:t>
                      </a:r>
                      <a:endPara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Meaning</a:t>
                      </a:r>
                      <a:endPara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24067">
                <a:tc>
                  <a:txBody>
                    <a:bodyPr/>
                    <a:lstStyle/>
                    <a:p>
                      <a:r>
                        <a:rPr lang="en-US" sz="2000" kern="1200" baseline="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BufferedInputStream</a:t>
                      </a:r>
                      <a:endPara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Buffered input stream</a:t>
                      </a:r>
                      <a:endPara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24067">
                <a:tc>
                  <a:txBody>
                    <a:bodyPr/>
                    <a:lstStyle/>
                    <a:p>
                      <a:r>
                        <a:rPr lang="en-US" sz="2000" kern="1200" baseline="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BufferedOutputStream</a:t>
                      </a:r>
                      <a:endPara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Buffered output stream</a:t>
                      </a:r>
                      <a:endPara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24067">
                <a:tc>
                  <a:txBody>
                    <a:bodyPr/>
                    <a:lstStyle/>
                    <a:p>
                      <a:r>
                        <a:rPr lang="en-US" sz="2000" kern="1200" baseline="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ByteArrayInputStream</a:t>
                      </a:r>
                      <a:endPara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Input stream that reads from a byte array</a:t>
                      </a:r>
                      <a:endPara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24067">
                <a:tc>
                  <a:txBody>
                    <a:bodyPr/>
                    <a:lstStyle/>
                    <a:p>
                      <a:r>
                        <a:rPr lang="en-US" sz="2000" kern="1200" baseline="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ByteArrayOutputStream</a:t>
                      </a:r>
                      <a:endPara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Output stream that writes to a byte array</a:t>
                      </a:r>
                      <a:endPara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904555">
                <a:tc>
                  <a:txBody>
                    <a:bodyPr/>
                    <a:lstStyle/>
                    <a:p>
                      <a:r>
                        <a:rPr lang="en-US" sz="2000" kern="1200" baseline="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DataInputStream</a:t>
                      </a:r>
                      <a:endPara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 input stream that contains methods for reading standard data types</a:t>
                      </a:r>
                      <a:endPara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904555">
                <a:tc>
                  <a:txBody>
                    <a:bodyPr/>
                    <a:lstStyle/>
                    <a:p>
                      <a:r>
                        <a:rPr lang="en-US" sz="2000" kern="1200" baseline="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DataOutputStream</a:t>
                      </a:r>
                      <a:endPara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 output stream that contains methods for writing standard data types</a:t>
                      </a:r>
                      <a:endPara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904555">
                <a:tc>
                  <a:txBody>
                    <a:bodyPr/>
                    <a:lstStyle/>
                    <a:p>
                      <a:r>
                        <a:rPr lang="en-US" sz="2000" kern="1200" baseline="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PrintStream</a:t>
                      </a:r>
                      <a:endPara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Output stream that contains </a:t>
                      </a:r>
                      <a:r>
                        <a:rPr lang="en-US" sz="2000" b="1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print( ) </a:t>
                      </a:r>
                      <a:r>
                        <a:rPr lang="en-US" sz="2000" b="0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 </a:t>
                      </a:r>
                      <a:r>
                        <a:rPr lang="en-US" sz="2000" b="1" kern="1200" baseline="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println</a:t>
                      </a:r>
                      <a:r>
                        <a:rPr lang="en-US" sz="2000" b="1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 )</a:t>
                      </a:r>
                      <a:endPara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Use of Byte Stream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8737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Byte streams should only be used for the most primitive I/O.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Byte Stream represents a kind of low-level I/O.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So why talk about byte streams?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Because all other stream types are built on byte streams.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IN" sz="3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Character Streams</a:t>
            </a:r>
            <a:endParaRPr lang="en-IN" sz="36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 lnSpcReduction="20000"/>
          </a:bodyPr>
          <a:lstStyle/>
          <a:p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Character streams provide a convenient means for handling input and output of characters. </a:t>
            </a:r>
          </a:p>
          <a:p>
            <a:endParaRPr lang="en-IN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Character streams are defined by using two class hierarchies.</a:t>
            </a:r>
          </a:p>
          <a:p>
            <a:endParaRPr lang="en-IN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At the top are two abstract classes, </a:t>
            </a:r>
            <a:r>
              <a:rPr lang="en-IN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Reader</a:t>
            </a:r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IN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Writer</a:t>
            </a:r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en-IN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These abstract classes handle Unicode character streams. </a:t>
            </a:r>
          </a:p>
          <a:p>
            <a:endParaRPr lang="en-IN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abstract classes Reader and Writer define several key methods that the other stream classes implement. </a:t>
            </a:r>
          </a:p>
          <a:p>
            <a:endParaRPr lang="en-IN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Two of the most important methods are read( ) and write( ), which read and write characters of data, respectively.</a:t>
            </a:r>
            <a:endParaRPr lang="en-IN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Character Stream Classes</a:t>
            </a:r>
            <a:endParaRPr lang="en-US" sz="36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838200"/>
          <a:ext cx="8458200" cy="5777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5933"/>
                <a:gridCol w="5012267"/>
              </a:tblGrid>
              <a:tr h="48572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Stream Class</a:t>
                      </a:r>
                      <a:endPara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Meaning</a:t>
                      </a:r>
                      <a:endPara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85729">
                <a:tc>
                  <a:txBody>
                    <a:bodyPr/>
                    <a:lstStyle/>
                    <a:p>
                      <a:r>
                        <a:rPr lang="en-US" sz="2000" kern="1200" baseline="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BufferedReader</a:t>
                      </a:r>
                      <a:endPara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Buffered input character stream</a:t>
                      </a:r>
                      <a:endPara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85729">
                <a:tc>
                  <a:txBody>
                    <a:bodyPr/>
                    <a:lstStyle/>
                    <a:p>
                      <a:r>
                        <a:rPr lang="en-US" sz="2000" kern="1200" baseline="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BufferedWriter</a:t>
                      </a:r>
                      <a:endPara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Buffered output character stream</a:t>
                      </a:r>
                      <a:endPara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85729">
                <a:tc>
                  <a:txBody>
                    <a:bodyPr/>
                    <a:lstStyle/>
                    <a:p>
                      <a:r>
                        <a:rPr lang="en-US" sz="2000" kern="1200" baseline="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CharArrayReader</a:t>
                      </a:r>
                      <a:endPara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Input stream that reads from a character array</a:t>
                      </a:r>
                      <a:endPara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85729">
                <a:tc>
                  <a:txBody>
                    <a:bodyPr/>
                    <a:lstStyle/>
                    <a:p>
                      <a:r>
                        <a:rPr lang="en-US" sz="2000" kern="1200" baseline="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CharArrayWriter</a:t>
                      </a:r>
                      <a:endPara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Output stream that writes to a character array</a:t>
                      </a:r>
                      <a:endPara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85729">
                <a:tc>
                  <a:txBody>
                    <a:bodyPr/>
                    <a:lstStyle/>
                    <a:p>
                      <a:r>
                        <a:rPr lang="en-US" sz="2000" kern="1200" baseline="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FileReader</a:t>
                      </a:r>
                      <a:endPara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Input stream that reads from a file</a:t>
                      </a:r>
                      <a:endPara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85729">
                <a:tc>
                  <a:txBody>
                    <a:bodyPr/>
                    <a:lstStyle/>
                    <a:p>
                      <a:r>
                        <a:rPr lang="en-US" sz="2000" kern="1200" baseline="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FileWriter</a:t>
                      </a:r>
                      <a:endPara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Output stream that writes to a file</a:t>
                      </a:r>
                      <a:endPara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85729">
                <a:tc>
                  <a:txBody>
                    <a:bodyPr/>
                    <a:lstStyle/>
                    <a:p>
                      <a:r>
                        <a:rPr lang="en-US" sz="2000" kern="1200" baseline="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PrintWriter</a:t>
                      </a:r>
                      <a:endPara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Output stream that contains </a:t>
                      </a:r>
                      <a:r>
                        <a:rPr lang="en-US" sz="2000" b="1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print( ) and </a:t>
                      </a:r>
                      <a:r>
                        <a:rPr lang="en-US" sz="2000" b="1" kern="1200" baseline="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println</a:t>
                      </a:r>
                      <a:r>
                        <a:rPr lang="en-US" sz="2000" b="1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 )</a:t>
                      </a:r>
                      <a:endPara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838382"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Reader</a:t>
                      </a:r>
                      <a:endPara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Abstract class that describes character</a:t>
                      </a:r>
                    </a:p>
                    <a:p>
                      <a:r>
                        <a:rPr lang="en-US" sz="2000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stream input</a:t>
                      </a:r>
                      <a:endPara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838382"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Writer</a:t>
                      </a:r>
                      <a:endPara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Abstract class that describes character</a:t>
                      </a:r>
                    </a:p>
                    <a:p>
                      <a:r>
                        <a:rPr lang="en-US" sz="2000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stream output</a:t>
                      </a:r>
                      <a:endParaRPr lang="en-US" sz="200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Predefined Streams</a:t>
            </a:r>
            <a:endParaRPr lang="en-US" sz="36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java.lang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package defines a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System</a:t>
            </a:r>
            <a:endParaRPr lang="en-US" dirty="0" smtClean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System </a:t>
            </a:r>
          </a:p>
          <a:p>
            <a:pPr lvl="1"/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encapsulates several aspects of JRE.</a:t>
            </a:r>
          </a:p>
          <a:p>
            <a:pPr lvl="1"/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Contains 3 stream variables- in, out and err.</a:t>
            </a:r>
          </a:p>
          <a:p>
            <a:pPr lvl="2"/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These are declared as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static.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2"/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Hence, they can be used by any part of our program without reference to an object of System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endParaRPr lang="en-IN" sz="2400" i="1" dirty="0" smtClean="0">
              <a:solidFill>
                <a:srgbClr val="D1092A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i="1" dirty="0" smtClean="0">
                <a:solidFill>
                  <a:srgbClr val="D1092A"/>
                </a:solidFill>
                <a:latin typeface="Times New Roman" pitchFamily="18" charset="0"/>
                <a:cs typeface="Times New Roman" pitchFamily="18" charset="0"/>
              </a:rPr>
              <a:t>Standard Input</a:t>
            </a:r>
            <a:r>
              <a:rPr lang="en-IN" sz="2400" dirty="0" smtClean="0">
                <a:solidFill>
                  <a:srgbClr val="D1092A"/>
                </a:solidFill>
                <a:latin typeface="Times New Roman" pitchFamily="18" charset="0"/>
                <a:cs typeface="Times New Roman" pitchFamily="18" charset="0"/>
              </a:rPr>
              <a:t>, accessed through </a:t>
            </a:r>
            <a:r>
              <a:rPr lang="en-IN" sz="2400" dirty="0" err="1" smtClean="0">
                <a:solidFill>
                  <a:srgbClr val="D1092A"/>
                </a:solidFill>
                <a:latin typeface="Times New Roman" pitchFamily="18" charset="0"/>
                <a:cs typeface="Times New Roman" pitchFamily="18" charset="0"/>
              </a:rPr>
              <a:t>System.in</a:t>
            </a:r>
            <a:r>
              <a:rPr lang="en-IN" sz="2400" dirty="0" smtClean="0">
                <a:solidFill>
                  <a:srgbClr val="D1092A"/>
                </a:solidFill>
                <a:latin typeface="Times New Roman" pitchFamily="18" charset="0"/>
                <a:cs typeface="Times New Roman" pitchFamily="18" charset="0"/>
              </a:rPr>
              <a:t>; </a:t>
            </a:r>
          </a:p>
          <a:p>
            <a:r>
              <a:rPr lang="en-IN" sz="2400" i="1" dirty="0" smtClean="0">
                <a:solidFill>
                  <a:srgbClr val="D1092A"/>
                </a:solidFill>
                <a:latin typeface="Times New Roman" pitchFamily="18" charset="0"/>
                <a:cs typeface="Times New Roman" pitchFamily="18" charset="0"/>
              </a:rPr>
              <a:t>Standard Output</a:t>
            </a:r>
            <a:r>
              <a:rPr lang="en-IN" sz="2400" dirty="0" smtClean="0">
                <a:solidFill>
                  <a:srgbClr val="D1092A"/>
                </a:solidFill>
                <a:latin typeface="Times New Roman" pitchFamily="18" charset="0"/>
                <a:cs typeface="Times New Roman" pitchFamily="18" charset="0"/>
              </a:rPr>
              <a:t>, accessed through </a:t>
            </a:r>
            <a:r>
              <a:rPr lang="en-IN" sz="2400" dirty="0" err="1" smtClean="0">
                <a:solidFill>
                  <a:srgbClr val="D1092A"/>
                </a:solidFill>
                <a:latin typeface="Times New Roman" pitchFamily="18" charset="0"/>
                <a:cs typeface="Times New Roman" pitchFamily="18" charset="0"/>
              </a:rPr>
              <a:t>System.out</a:t>
            </a:r>
            <a:r>
              <a:rPr lang="en-IN" sz="2400" dirty="0" smtClean="0">
                <a:solidFill>
                  <a:srgbClr val="D1092A"/>
                </a:solidFill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r>
              <a:rPr lang="en-IN" sz="2400" i="1" dirty="0" smtClean="0">
                <a:solidFill>
                  <a:srgbClr val="D1092A"/>
                </a:solidFill>
                <a:latin typeface="Times New Roman" pitchFamily="18" charset="0"/>
                <a:cs typeface="Times New Roman" pitchFamily="18" charset="0"/>
              </a:rPr>
              <a:t>Standard Error</a:t>
            </a:r>
            <a:r>
              <a:rPr lang="en-IN" sz="2400" dirty="0" smtClean="0">
                <a:solidFill>
                  <a:srgbClr val="D1092A"/>
                </a:solidFill>
                <a:latin typeface="Times New Roman" pitchFamily="18" charset="0"/>
                <a:cs typeface="Times New Roman" pitchFamily="18" charset="0"/>
              </a:rPr>
              <a:t>, accessed through System.err. </a:t>
            </a:r>
          </a:p>
          <a:p>
            <a:endParaRPr lang="en-IN" sz="2400" dirty="0" smtClean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Standard Output and Standard Error are both for output.</a:t>
            </a:r>
          </a:p>
          <a:p>
            <a:endParaRPr lang="en-IN" sz="2400" dirty="0" smtClean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System.in</a:t>
            </a:r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is an object of type</a:t>
            </a:r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InputStream</a:t>
            </a:r>
            <a:r>
              <a:rPr lang="en-IN" sz="2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endParaRPr lang="en-IN" sz="2400" dirty="0" smtClean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System.out</a:t>
            </a:r>
            <a:r>
              <a:rPr lang="en-IN" sz="2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System.err</a:t>
            </a:r>
            <a:r>
              <a:rPr lang="en-IN" sz="2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are objects of type</a:t>
            </a:r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PrintStream</a:t>
            </a:r>
            <a:r>
              <a:rPr lang="en-IN" sz="2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IN" sz="3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Buffered Streams</a:t>
            </a:r>
            <a:endParaRPr lang="en-IN" sz="36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/>
          </a:bodyPr>
          <a:lstStyle/>
          <a:p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Buffered input streams read data from a memory area known as a buffer.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Similarly, buffered output streams write data to a buffer.</a:t>
            </a:r>
            <a:endParaRPr lang="en-IN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IN" sz="40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BufferedReader</a:t>
            </a:r>
            <a:endParaRPr lang="en-IN" sz="40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IN" sz="24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BufferedReader</a:t>
            </a:r>
            <a:r>
              <a:rPr lang="en-IN" sz="24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r</a:t>
            </a:r>
            <a:r>
              <a:rPr lang="en-IN" sz="24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eads text from a character-input stream, buffering characters so as to provide for the efficient reading of characters, arrays, and lines.</a:t>
            </a:r>
          </a:p>
          <a:p>
            <a:endParaRPr lang="en-US" sz="2400" dirty="0" smtClean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IN" sz="24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IN" sz="2400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BufferedReader</a:t>
            </a:r>
            <a:r>
              <a:rPr lang="en-IN" sz="24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extends Reader</a:t>
            </a:r>
            <a:endParaRPr lang="en-IN" sz="24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IN" sz="3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Reading Console Input</a:t>
            </a:r>
            <a:endParaRPr lang="en-IN" sz="36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IN" sz="24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Console input is accomplished by reading from </a:t>
            </a:r>
            <a:r>
              <a:rPr lang="en-IN" sz="2400" dirty="0" err="1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System.in</a:t>
            </a:r>
            <a:r>
              <a:rPr lang="en-IN" sz="24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en-IN" sz="2400" dirty="0" smtClean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To obtain a character-based stream that is attached to the console, wrap </a:t>
            </a:r>
            <a:r>
              <a:rPr lang="en-IN" sz="2400" dirty="0" err="1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System.in</a:t>
            </a:r>
            <a:r>
              <a:rPr lang="en-IN" sz="24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in a </a:t>
            </a:r>
            <a:r>
              <a:rPr lang="en-IN" sz="2400" dirty="0" err="1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BufferedReader</a:t>
            </a:r>
            <a:r>
              <a:rPr lang="en-IN" sz="24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object.</a:t>
            </a:r>
          </a:p>
          <a:p>
            <a:endParaRPr lang="en-IN" sz="2400" dirty="0" smtClean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4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BufferedReader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(Reader </a:t>
            </a:r>
            <a:r>
              <a:rPr lang="en-US" sz="24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inputReader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sz="2400" dirty="0" smtClean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Reader is an abstract class. One of its concrete subclasses is </a:t>
            </a:r>
            <a:r>
              <a:rPr lang="en-IN" sz="2400" dirty="0" err="1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InputStreamReader</a:t>
            </a:r>
            <a:r>
              <a:rPr lang="en-IN" sz="24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which converts bytes to characters.</a:t>
            </a:r>
          </a:p>
          <a:p>
            <a:endParaRPr lang="en-US" sz="2400" dirty="0" smtClean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IN" sz="24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InputStreamReader</a:t>
            </a:r>
            <a:r>
              <a:rPr lang="en-IN" sz="24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4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InputStream</a:t>
            </a:r>
            <a:r>
              <a:rPr lang="en-IN" sz="24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inputStream</a:t>
            </a:r>
            <a:r>
              <a:rPr lang="en-IN" sz="24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IN" sz="2400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8737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Most real applications of Java are not text-based, console programs.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Java’s support for console I/O is limited.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Text-based console I/O is not very important to Java programming.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Java provides strong, flexible support for I/O as it relates to files and networks.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r>
              <a:rPr lang="en-IN" sz="2400" dirty="0" err="1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System.in</a:t>
            </a:r>
            <a:r>
              <a:rPr lang="en-IN" sz="24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refers to an object of type </a:t>
            </a:r>
            <a:r>
              <a:rPr lang="en-IN" sz="2400" dirty="0" err="1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InputStream</a:t>
            </a:r>
            <a:r>
              <a:rPr lang="en-IN" sz="24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it can be used for </a:t>
            </a:r>
            <a:r>
              <a:rPr lang="en-IN" sz="2400" dirty="0" err="1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inputStream</a:t>
            </a:r>
            <a:r>
              <a:rPr lang="en-IN" sz="24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400" dirty="0" smtClean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IN" sz="2400" dirty="0" err="1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BufferedReader</a:t>
            </a:r>
            <a:r>
              <a:rPr lang="en-IN" sz="2400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err="1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IN" sz="2400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IN" sz="2400" dirty="0" err="1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BufferedReader</a:t>
            </a:r>
            <a:r>
              <a:rPr lang="en-IN" sz="2400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(new </a:t>
            </a:r>
            <a:r>
              <a:rPr lang="en-IN" sz="2400" dirty="0" err="1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InputStreamReader</a:t>
            </a:r>
            <a:r>
              <a:rPr lang="en-IN" sz="2400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400" dirty="0" err="1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System.in</a:t>
            </a:r>
            <a:r>
              <a:rPr lang="en-IN" sz="2400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));</a:t>
            </a:r>
            <a:endParaRPr lang="en-IN" sz="2400" dirty="0">
              <a:solidFill>
                <a:schemeClr val="accent4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IN" sz="4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Reading Characters</a:t>
            </a:r>
            <a:endParaRPr lang="en-IN" sz="40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IN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read( )</a:t>
            </a:r>
            <a:r>
              <a:rPr lang="en-IN" sz="24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method is used to read a character from a </a:t>
            </a:r>
            <a:r>
              <a:rPr lang="en-IN" sz="2400" dirty="0" err="1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BufferedReader</a:t>
            </a:r>
            <a:r>
              <a:rPr lang="en-IN" sz="24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ctr">
              <a:buNone/>
            </a:pPr>
            <a:r>
              <a:rPr lang="en-IN" sz="2400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4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read( ) throws </a:t>
            </a:r>
            <a:r>
              <a:rPr lang="en-IN" sz="2400" dirty="0" err="1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IOException</a:t>
            </a:r>
            <a:endParaRPr lang="en-IN" sz="2400" dirty="0" smtClean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IN" sz="2400" dirty="0" smtClean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read( ) </a:t>
            </a:r>
            <a:r>
              <a:rPr lang="en-IN" sz="24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reads a character from the input stream and returns it as an integer value. </a:t>
            </a:r>
          </a:p>
          <a:p>
            <a:endParaRPr lang="en-IN" sz="2400" dirty="0" smtClean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It returns –1 when the end of the stream is encountered.</a:t>
            </a:r>
            <a:endParaRPr lang="en-IN" sz="2400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import java.io.*;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IN" sz="2400" dirty="0" err="1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BRRead</a:t>
            </a:r>
            <a:r>
              <a:rPr lang="en-IN" sz="2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{public static void main(String </a:t>
            </a:r>
            <a:r>
              <a:rPr lang="en-IN" sz="2400" dirty="0" err="1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IN" sz="2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[])  throws </a:t>
            </a:r>
            <a:r>
              <a:rPr lang="en-IN" sz="2400" dirty="0" err="1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IOException</a:t>
            </a:r>
            <a:endParaRPr lang="en-IN" sz="2400" dirty="0" smtClean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{char c;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24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BufferedReader</a:t>
            </a:r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IN" sz="24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BufferedReader</a:t>
            </a:r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(new 					</a:t>
            </a:r>
            <a:r>
              <a:rPr lang="en-IN" sz="24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InputStreamReader</a:t>
            </a:r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4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System.in</a:t>
            </a:r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));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  </a:t>
            </a:r>
            <a:r>
              <a:rPr lang="en-IN" sz="2400" dirty="0" err="1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2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("Enter characters, 'q' to quit.");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 do  {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        c = (char) </a:t>
            </a:r>
            <a:r>
              <a:rPr lang="en-IN" sz="2400" dirty="0" err="1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br.read</a:t>
            </a:r>
            <a:r>
              <a:rPr lang="en-IN" sz="2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        </a:t>
            </a:r>
            <a:r>
              <a:rPr lang="en-IN" sz="2400" dirty="0" err="1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2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(c);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        } while(c != 'q');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}</a:t>
            </a:r>
            <a:endParaRPr lang="en-IN" sz="2400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IN" sz="4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Reading Strings</a:t>
            </a:r>
            <a:endParaRPr lang="en-IN" sz="40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IN" sz="2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To read a string from the keyboard, use the version of </a:t>
            </a:r>
            <a:r>
              <a:rPr lang="en-IN" sz="2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readLine</a:t>
            </a:r>
            <a:r>
              <a:rPr lang="en-IN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 )</a:t>
            </a:r>
            <a:r>
              <a:rPr lang="en-IN" sz="2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that is a member of the </a:t>
            </a:r>
            <a:r>
              <a:rPr lang="en-IN" sz="2400" dirty="0" err="1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BufferedReader</a:t>
            </a:r>
            <a:r>
              <a:rPr lang="en-IN" sz="2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class. </a:t>
            </a:r>
          </a:p>
          <a:p>
            <a:pPr algn="ctr">
              <a:buNone/>
            </a:pPr>
            <a:endParaRPr lang="en-IN" sz="2400" dirty="0" smtClean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IN" sz="2400" dirty="0" smtClean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String </a:t>
            </a:r>
            <a:r>
              <a:rPr lang="en-IN" sz="24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readLine</a:t>
            </a:r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 ) throws </a:t>
            </a:r>
            <a:r>
              <a:rPr lang="en-IN" sz="24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IOException</a:t>
            </a:r>
            <a:endParaRPr lang="en-IN" sz="24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import java.io.*;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BRReadLines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{public static void main(String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[]) throws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IOException</a:t>
            </a:r>
            <a:endParaRPr lang="en-US" sz="2000" dirty="0" smtClean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BufferedReader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BufferedReader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(new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InputStreamReader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System.in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));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String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("Enter lines of text.");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("Enter 'stop' to quit.");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     do{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br.readLine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} while(!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str.equals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("stop"));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Writing Console Output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Console output is done with print(),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println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 )</a:t>
            </a:r>
          </a:p>
          <a:p>
            <a:pPr lvl="1" eaLnBrk="1" hangingPunct="1"/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Defined by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PrintStream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2" eaLnBrk="1" hangingPunct="1"/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Object type referenced by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System.out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2" eaLnBrk="1" hangingPunct="1"/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PrintStream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is derived from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OutputStream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lvl="2" eaLnBrk="1" hangingPunct="1"/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Implements low-level method write( ) for writing on console.</a:t>
            </a:r>
          </a:p>
          <a:p>
            <a:pPr lvl="1" eaLnBrk="1" hangingPunct="1"/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System.out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is a byte stream, still we can use it for simple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800" dirty="0" err="1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WriteDemo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public static void main(String </a:t>
            </a:r>
            <a:r>
              <a:rPr lang="en-US" sz="2800" dirty="0" err="1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[]) 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{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800" dirty="0" err="1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b;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b = 'A';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800" dirty="0" err="1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System.out.write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(b);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800" dirty="0" err="1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System.out.write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('\n');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Reading and Writing Files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R/W data as bytes from/to a file.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	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All files are byte oriented</a:t>
            </a:r>
          </a:p>
          <a:p>
            <a:pPr eaLnBrk="1" hangingPunct="1"/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Can wrap a byte-oriented file stream within a character-based object.</a:t>
            </a:r>
          </a:p>
          <a:p>
            <a:pPr eaLnBrk="1" hangingPunct="1"/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Classes that create byte streams linked to files are- </a:t>
            </a:r>
          </a:p>
          <a:p>
            <a:pPr lvl="1" eaLnBrk="1" hangingPunct="1"/>
            <a:r>
              <a:rPr lang="en-US" sz="2400" b="1" dirty="0" err="1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FileInputStream</a:t>
            </a:r>
            <a:endParaRPr lang="en-US" sz="2400" b="1" dirty="0" smtClean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 eaLnBrk="1" hangingPunct="1"/>
            <a:r>
              <a:rPr lang="en-US" sz="2400" b="1" dirty="0" err="1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FileOutputStream</a:t>
            </a:r>
            <a:endParaRPr lang="en-US" sz="2400" dirty="0" smtClean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How to open a file?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30763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Create an object with file name specified in constructor-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FileInputStream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(String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fileName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 throws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FileNotFoundException</a:t>
            </a:r>
            <a:endParaRPr lang="en-US" dirty="0" smtClean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FileOutputStream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(String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fileName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 throws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FileNotFoundException</a:t>
            </a:r>
            <a:endParaRPr lang="en-US" dirty="0" smtClean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 smtClean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FileNotFoundException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is thrown.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If we create an input stream and that file doesn’t exist.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For output streams, if file cannot be created.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 smtClean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When an output file is opened, any preexisting file by the same name is destroyed.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 smtClean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Before Java 2,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FileOutputStream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 ) throws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IOException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when output file couldn’t be created.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read( )</a:t>
            </a:r>
            <a:endParaRPr lang="en-IN" sz="40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To read data from a file, read( ) can be used defined in </a:t>
            </a:r>
            <a:r>
              <a:rPr lang="en-US" sz="2800" dirty="0" err="1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FileInputStream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en-US" sz="2800" dirty="0" smtClean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read( ) throws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IOException</a:t>
            </a:r>
            <a:endParaRPr lang="en-US" sz="2400" dirty="0" smtClean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Reads a single byte and returns it as an integer value. </a:t>
            </a:r>
          </a:p>
          <a:p>
            <a:pPr lvl="1"/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returns –1 for end of the file.</a:t>
            </a:r>
          </a:p>
          <a:p>
            <a:endParaRPr lang="en-IN" sz="2800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Streams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873752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Java implements streams within class hierarchies defined in the java.io package.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stream is a sequence of data.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stream is linked to a physical device by the Java I/O system.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All streams behave in the same manner, even if the actual physical devices to which they are linked differ.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 I/O Stream represents an input source or an output destination.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write()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Defined by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FileOutputStream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eaLnBrk="1" hangingPunct="1"/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void write(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byteval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 throws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IOException</a:t>
            </a:r>
            <a:endParaRPr lang="en-US" sz="2400" dirty="0" smtClean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Writes the byte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-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byteval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to the file.</a:t>
            </a:r>
          </a:p>
          <a:p>
            <a:pPr eaLnBrk="1" hangingPunct="1"/>
            <a:endParaRPr lang="en-US" sz="2400" dirty="0" smtClean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If an error occurs during writing,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IOException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is thrown.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IN" sz="20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java.io.FileInputStream</a:t>
            </a:r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IN" sz="20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java.io.FileOutputStream</a:t>
            </a:r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IN" sz="20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java.io.IOException</a:t>
            </a:r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IN" sz="20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IN" sz="2000" dirty="0" err="1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CopyBytes</a:t>
            </a:r>
            <a:r>
              <a:rPr lang="en-IN" sz="20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IN" sz="20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{ public static void main(String[] </a:t>
            </a:r>
            <a:r>
              <a:rPr lang="en-IN" sz="2000" dirty="0" err="1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IN" sz="20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IN" sz="2000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throws </a:t>
            </a:r>
            <a:r>
              <a:rPr lang="en-IN" sz="2000" dirty="0" err="1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IOException</a:t>
            </a:r>
            <a:r>
              <a:rPr lang="en-IN" sz="2000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IN" sz="20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{</a:t>
            </a:r>
            <a:r>
              <a:rPr lang="en-IN" sz="2000" dirty="0" err="1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FileInputStream</a:t>
            </a:r>
            <a:r>
              <a:rPr lang="en-IN" sz="2000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in = null;</a:t>
            </a:r>
          </a:p>
          <a:p>
            <a:pPr>
              <a:buNone/>
            </a:pPr>
            <a:r>
              <a:rPr lang="en-IN" sz="2000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IN" sz="2000" dirty="0" err="1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FileOutputStream</a:t>
            </a:r>
            <a:r>
              <a:rPr lang="en-IN" sz="2000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out = null;</a:t>
            </a:r>
          </a:p>
          <a:p>
            <a:pPr>
              <a:buNone/>
            </a:pPr>
            <a:r>
              <a:rPr lang="en-IN" sz="20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IN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try {in = new </a:t>
            </a:r>
            <a:r>
              <a:rPr lang="en-IN" sz="20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FileInputStream</a:t>
            </a:r>
            <a:r>
              <a:rPr lang="en-IN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I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in.txt</a:t>
            </a:r>
            <a:r>
              <a:rPr lang="en-IN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pPr>
              <a:buNone/>
            </a:pPr>
            <a:r>
              <a:rPr lang="en-IN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           out = new </a:t>
            </a:r>
            <a:r>
              <a:rPr lang="en-IN" sz="20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FileOutputStream</a:t>
            </a:r>
            <a:r>
              <a:rPr lang="en-IN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I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out1.txt</a:t>
            </a:r>
            <a:r>
              <a:rPr lang="en-IN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pPr>
              <a:buNone/>
            </a:pPr>
            <a:r>
              <a:rPr lang="en-IN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IN" sz="20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c;</a:t>
            </a:r>
          </a:p>
          <a:p>
            <a:pPr>
              <a:buNone/>
            </a:pPr>
            <a:r>
              <a:rPr lang="en-IN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           while ((c = </a:t>
            </a:r>
            <a:r>
              <a:rPr lang="en-IN" sz="20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in.read</a:t>
            </a:r>
            <a:r>
              <a:rPr lang="en-IN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()) != -1)   { </a:t>
            </a:r>
            <a:r>
              <a:rPr lang="en-IN" sz="20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out.write</a:t>
            </a:r>
            <a:r>
              <a:rPr lang="en-IN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(c);}</a:t>
            </a:r>
          </a:p>
          <a:p>
            <a:pPr>
              <a:buNone/>
            </a:pPr>
            <a:r>
              <a:rPr lang="en-IN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        }</a:t>
            </a:r>
          </a:p>
          <a:p>
            <a:pPr>
              <a:buNone/>
            </a:pPr>
            <a:r>
              <a:rPr lang="en-IN" sz="20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finally  { if (in != null) { </a:t>
            </a:r>
            <a:r>
              <a:rPr lang="en-IN" sz="2000" dirty="0" err="1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in.close</a:t>
            </a:r>
            <a:r>
              <a:rPr lang="en-IN" sz="20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();}</a:t>
            </a:r>
          </a:p>
          <a:p>
            <a:pPr>
              <a:buNone/>
            </a:pPr>
            <a:r>
              <a:rPr lang="en-IN" sz="20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         if (out != null) {  </a:t>
            </a:r>
            <a:r>
              <a:rPr lang="en-IN" sz="2000" dirty="0" err="1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out.close</a:t>
            </a:r>
            <a:r>
              <a:rPr lang="en-IN" sz="20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();}</a:t>
            </a:r>
          </a:p>
          <a:p>
            <a:pPr>
              <a:buNone/>
            </a:pPr>
            <a:r>
              <a:rPr lang="en-IN" sz="20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}     }	       }</a:t>
            </a:r>
            <a:endParaRPr lang="en-IN" sz="2000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Byte Stream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Closing the Streams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026152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Closing a stream when it's no longer needed is very important.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 is so important that we have used a finally block to guarantee that both streams will be closed even if an error occurs. This practice helps avoid serious resource leaks.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One possible error is that 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CopyBytes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 was unable to open one or both files. When that happens, the stream variable corresponding to the file never changes from its initial null value.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That's why 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CopyBytes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 makes sure that each stream variable contains an object reference before invoking close.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r>
              <a:rPr lang="en-IN" sz="24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400" dirty="0" err="1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FileReader</a:t>
            </a:r>
            <a:r>
              <a:rPr lang="en-IN" sz="24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class creates a Reader that you can use to read the contents of a file. </a:t>
            </a:r>
          </a:p>
          <a:p>
            <a:pPr algn="ctr">
              <a:buNone/>
            </a:pPr>
            <a:r>
              <a:rPr lang="en-IN" sz="24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FileReader</a:t>
            </a:r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(String </a:t>
            </a:r>
            <a:r>
              <a:rPr lang="en-IN" sz="24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filePath</a:t>
            </a:r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>
              <a:buNone/>
            </a:pPr>
            <a:r>
              <a:rPr lang="en-IN" sz="24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FileReader</a:t>
            </a:r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(File </a:t>
            </a:r>
            <a:r>
              <a:rPr lang="en-IN" sz="24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fileObj</a:t>
            </a:r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err="1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FileWriter</a:t>
            </a:r>
            <a:r>
              <a:rPr lang="en-IN" sz="24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creates a Writer that you can use to write to a file. </a:t>
            </a:r>
          </a:p>
          <a:p>
            <a:pPr algn="ctr">
              <a:buNone/>
            </a:pPr>
            <a:r>
              <a:rPr lang="en-IN" sz="24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FileWriter</a:t>
            </a:r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(String </a:t>
            </a:r>
            <a:r>
              <a:rPr lang="en-IN" sz="24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filePath</a:t>
            </a:r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>
              <a:buNone/>
            </a:pPr>
            <a:r>
              <a:rPr lang="en-IN" sz="24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FileWriter</a:t>
            </a:r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(String </a:t>
            </a:r>
            <a:r>
              <a:rPr lang="en-IN" sz="24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filePath</a:t>
            </a:r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4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append)</a:t>
            </a:r>
          </a:p>
          <a:p>
            <a:pPr algn="ctr">
              <a:buNone/>
            </a:pPr>
            <a:r>
              <a:rPr lang="en-IN" sz="24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FileWriter</a:t>
            </a:r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(File </a:t>
            </a:r>
            <a:r>
              <a:rPr lang="en-IN" sz="24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fileObj</a:t>
            </a:r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>
              <a:buNone/>
            </a:pPr>
            <a:r>
              <a:rPr lang="en-IN" sz="24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FileWriter</a:t>
            </a:r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(File </a:t>
            </a:r>
            <a:r>
              <a:rPr lang="en-IN" sz="24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fileObj</a:t>
            </a:r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4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append)</a:t>
            </a:r>
            <a:endParaRPr lang="en-IN" sz="24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IN" sz="3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Character Streams</a:t>
            </a:r>
            <a:endParaRPr lang="en-IN" sz="36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IN" sz="20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java.io.FileReader</a:t>
            </a:r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pPr>
              <a:buNone/>
            </a:pPr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IN" sz="20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java.io.FileWriter</a:t>
            </a:r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pPr>
              <a:buNone/>
            </a:pPr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IN" sz="20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java.io.IOException</a:t>
            </a:r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CopyCharacters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{ public static void main(String[]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) throws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IOException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{ </a:t>
            </a:r>
            <a:r>
              <a:rPr lang="en-IN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FileReader</a:t>
            </a:r>
            <a:r>
              <a:rPr lang="en-IN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inputStream</a:t>
            </a:r>
            <a:r>
              <a:rPr lang="en-IN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= null; </a:t>
            </a:r>
          </a:p>
          <a:p>
            <a:pPr>
              <a:buNone/>
            </a:pPr>
            <a:r>
              <a:rPr lang="en-IN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	  </a:t>
            </a:r>
            <a:r>
              <a:rPr lang="en-IN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FileWriter</a:t>
            </a:r>
            <a:r>
              <a:rPr lang="en-IN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outputStream</a:t>
            </a:r>
            <a:r>
              <a:rPr lang="en-IN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= null; 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try 	{ </a:t>
            </a:r>
            <a:r>
              <a:rPr lang="en-IN" sz="2000" dirty="0" err="1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inputStream</a:t>
            </a:r>
            <a:r>
              <a:rPr lang="en-IN" sz="20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IN" sz="2000" dirty="0" err="1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FileReader</a:t>
            </a:r>
            <a:r>
              <a:rPr lang="en-IN" sz="20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(“in.txt"); </a:t>
            </a:r>
          </a:p>
          <a:p>
            <a:pPr>
              <a:buNone/>
            </a:pPr>
            <a:r>
              <a:rPr lang="en-IN" sz="20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  </a:t>
            </a:r>
            <a:r>
              <a:rPr lang="en-IN" sz="2000" dirty="0" err="1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outputStream</a:t>
            </a:r>
            <a:r>
              <a:rPr lang="en-IN" sz="20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IN" sz="2000" dirty="0" err="1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FileWriter</a:t>
            </a:r>
            <a:r>
              <a:rPr lang="en-IN" sz="20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(“out.txt"); </a:t>
            </a:r>
          </a:p>
          <a:p>
            <a:pPr>
              <a:buNone/>
            </a:pPr>
            <a:r>
              <a:rPr lang="en-IN" sz="20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  </a:t>
            </a:r>
            <a:r>
              <a:rPr lang="en-IN" sz="2000" dirty="0" err="1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0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c; </a:t>
            </a:r>
          </a:p>
          <a:p>
            <a:pPr>
              <a:buNone/>
            </a:pPr>
            <a:r>
              <a:rPr lang="en-IN" sz="20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            while ((c = </a:t>
            </a:r>
            <a:r>
              <a:rPr lang="en-IN" sz="2000" dirty="0" err="1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inputStream.read</a:t>
            </a:r>
            <a:r>
              <a:rPr lang="en-IN" sz="20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()) != -1) </a:t>
            </a:r>
          </a:p>
          <a:p>
            <a:pPr>
              <a:buNone/>
            </a:pPr>
            <a:r>
              <a:rPr lang="en-IN" sz="20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{ </a:t>
            </a:r>
            <a:r>
              <a:rPr lang="en-IN" sz="2000" dirty="0" err="1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outputStream.write</a:t>
            </a:r>
            <a:r>
              <a:rPr lang="en-IN" sz="20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(c); } } 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finally { if (</a:t>
            </a:r>
            <a:r>
              <a:rPr lang="en-IN" sz="2000" dirty="0" err="1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inputStream</a:t>
            </a:r>
            <a:r>
              <a:rPr lang="en-IN" sz="20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!= null) </a:t>
            </a:r>
          </a:p>
          <a:p>
            <a:pPr>
              <a:buNone/>
            </a:pPr>
            <a:r>
              <a:rPr lang="en-IN" sz="20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{ </a:t>
            </a:r>
            <a:r>
              <a:rPr lang="en-IN" sz="2000" dirty="0" err="1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inputStream.close</a:t>
            </a:r>
            <a:r>
              <a:rPr lang="en-IN" sz="20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(); } </a:t>
            </a:r>
          </a:p>
          <a:p>
            <a:pPr>
              <a:buNone/>
            </a:pPr>
            <a:r>
              <a:rPr lang="en-IN" sz="20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  if (</a:t>
            </a:r>
            <a:r>
              <a:rPr lang="en-IN" sz="2000" dirty="0" err="1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outputStream</a:t>
            </a:r>
            <a:r>
              <a:rPr lang="en-IN" sz="20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!= null) { </a:t>
            </a:r>
            <a:r>
              <a:rPr lang="en-IN" sz="2000" dirty="0" err="1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outputStream.close</a:t>
            </a:r>
            <a:r>
              <a:rPr lang="en-IN" sz="20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(); } 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}	 } 	}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Copy Characters is very similar to Copy Bytes. </a:t>
            </a:r>
          </a:p>
          <a:p>
            <a:endParaRPr lang="en-IN" sz="2000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most important difference is that Copy Characters uses </a:t>
            </a:r>
            <a:r>
              <a:rPr lang="en-IN" sz="2000" dirty="0" err="1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FileReader</a:t>
            </a:r>
            <a:r>
              <a:rPr lang="en-IN" sz="2000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and </a:t>
            </a:r>
            <a:r>
              <a:rPr lang="en-IN" sz="2000" dirty="0" err="1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FileWriter</a:t>
            </a: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for input and output in place of </a:t>
            </a:r>
            <a:r>
              <a:rPr lang="en-IN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FileInputStream</a:t>
            </a:r>
            <a:r>
              <a:rPr lang="en-IN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and </a:t>
            </a:r>
            <a:r>
              <a:rPr lang="en-IN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FileOutputStream</a:t>
            </a:r>
            <a:r>
              <a:rPr lang="en-IN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en-IN" sz="2000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Both Copy Bytes and Copy Characters use an </a:t>
            </a:r>
            <a:r>
              <a:rPr lang="en-IN" sz="2000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 variable to read to and write from. However, in Copy Characters, the </a:t>
            </a:r>
            <a:r>
              <a:rPr lang="en-IN" sz="2000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 variable holds a character value.</a:t>
            </a:r>
          </a:p>
          <a:p>
            <a:endParaRPr lang="en-US" sz="2000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character stream uses the byte stream to perform the physical I/O.</a:t>
            </a:r>
            <a:endParaRPr lang="en-IN" sz="20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IN" sz="3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Character Streams</a:t>
            </a:r>
            <a:endParaRPr lang="en-IN" sz="36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IN" sz="3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Random Access File</a:t>
            </a:r>
            <a:endParaRPr lang="en-IN" sz="36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92500" lnSpcReduction="10000"/>
          </a:bodyPr>
          <a:lstStyle/>
          <a:p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It implements the interfaces </a:t>
            </a:r>
            <a:r>
              <a:rPr lang="en-IN" sz="2000" dirty="0" err="1" smtClean="0">
                <a:solidFill>
                  <a:srgbClr val="8E144B"/>
                </a:solidFill>
                <a:latin typeface="Times New Roman" pitchFamily="18" charset="0"/>
                <a:cs typeface="Times New Roman" pitchFamily="18" charset="0"/>
              </a:rPr>
              <a:t>DataInput</a:t>
            </a: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IN" sz="2000" dirty="0" err="1" smtClean="0">
                <a:solidFill>
                  <a:srgbClr val="8E144B"/>
                </a:solidFill>
                <a:latin typeface="Times New Roman" pitchFamily="18" charset="0"/>
                <a:cs typeface="Times New Roman" pitchFamily="18" charset="0"/>
              </a:rPr>
              <a:t>DataOutput</a:t>
            </a: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which define the basic I/O methods. </a:t>
            </a:r>
          </a:p>
          <a:p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It also implements the </a:t>
            </a:r>
            <a:r>
              <a:rPr lang="en-IN" sz="2000" dirty="0" err="1" smtClean="0">
                <a:solidFill>
                  <a:srgbClr val="8E144B"/>
                </a:solidFill>
                <a:latin typeface="Times New Roman" pitchFamily="18" charset="0"/>
                <a:cs typeface="Times New Roman" pitchFamily="18" charset="0"/>
              </a:rPr>
              <a:t>Closeable</a:t>
            </a: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interface.</a:t>
            </a:r>
          </a:p>
          <a:p>
            <a:r>
              <a:rPr lang="en-IN" sz="2000" dirty="0" err="1" smtClean="0">
                <a:solidFill>
                  <a:srgbClr val="8E144B"/>
                </a:solidFill>
                <a:latin typeface="Times New Roman" pitchFamily="18" charset="0"/>
                <a:cs typeface="Times New Roman" pitchFamily="18" charset="0"/>
              </a:rPr>
              <a:t>RandomAccessFile</a:t>
            </a:r>
            <a:r>
              <a:rPr lang="en-IN" sz="2000" dirty="0" smtClean="0">
                <a:solidFill>
                  <a:srgbClr val="8E144B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is special because it supports positioning requests within the file. </a:t>
            </a:r>
          </a:p>
          <a:p>
            <a:endParaRPr lang="en-US" sz="2000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IN" sz="2000" dirty="0" err="1" smtClean="0">
                <a:solidFill>
                  <a:srgbClr val="8E144B"/>
                </a:solidFill>
                <a:latin typeface="Times New Roman" pitchFamily="18" charset="0"/>
                <a:cs typeface="Times New Roman" pitchFamily="18" charset="0"/>
              </a:rPr>
              <a:t>RandomAccessFile</a:t>
            </a:r>
            <a:r>
              <a:rPr lang="en-IN" sz="2000" dirty="0" smtClean="0">
                <a:solidFill>
                  <a:srgbClr val="8E144B"/>
                </a:solidFill>
                <a:latin typeface="Times New Roman" pitchFamily="18" charset="0"/>
                <a:cs typeface="Times New Roman" pitchFamily="18" charset="0"/>
              </a:rPr>
              <a:t>(File </a:t>
            </a:r>
            <a:r>
              <a:rPr lang="en-IN" sz="2000" dirty="0" err="1" smtClean="0">
                <a:solidFill>
                  <a:srgbClr val="8E144B"/>
                </a:solidFill>
                <a:latin typeface="Times New Roman" pitchFamily="18" charset="0"/>
                <a:cs typeface="Times New Roman" pitchFamily="18" charset="0"/>
              </a:rPr>
              <a:t>fileObj</a:t>
            </a:r>
            <a:r>
              <a:rPr lang="en-IN" sz="2000" dirty="0" smtClean="0">
                <a:solidFill>
                  <a:srgbClr val="8E144B"/>
                </a:solidFill>
                <a:latin typeface="Times New Roman" pitchFamily="18" charset="0"/>
                <a:cs typeface="Times New Roman" pitchFamily="18" charset="0"/>
              </a:rPr>
              <a:t>, String access)</a:t>
            </a:r>
          </a:p>
          <a:p>
            <a:pPr algn="ctr">
              <a:buNone/>
            </a:pPr>
            <a:r>
              <a:rPr lang="en-IN" sz="2000" dirty="0" smtClean="0">
                <a:solidFill>
                  <a:srgbClr val="8E144B"/>
                </a:solidFill>
                <a:latin typeface="Times New Roman" pitchFamily="18" charset="0"/>
                <a:cs typeface="Times New Roman" pitchFamily="18" charset="0"/>
              </a:rPr>
              <a:t>throws </a:t>
            </a:r>
            <a:r>
              <a:rPr lang="en-IN" sz="2000" dirty="0" err="1" smtClean="0">
                <a:solidFill>
                  <a:srgbClr val="8E144B"/>
                </a:solidFill>
                <a:latin typeface="Times New Roman" pitchFamily="18" charset="0"/>
                <a:cs typeface="Times New Roman" pitchFamily="18" charset="0"/>
              </a:rPr>
              <a:t>FileNotFoundException</a:t>
            </a:r>
            <a:endParaRPr lang="en-IN" sz="2000" dirty="0" smtClean="0">
              <a:solidFill>
                <a:srgbClr val="8E144B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IN" sz="2000" dirty="0" err="1" smtClean="0">
                <a:solidFill>
                  <a:srgbClr val="8E144B"/>
                </a:solidFill>
                <a:latin typeface="Times New Roman" pitchFamily="18" charset="0"/>
                <a:cs typeface="Times New Roman" pitchFamily="18" charset="0"/>
              </a:rPr>
              <a:t>RandomAccessFile</a:t>
            </a:r>
            <a:r>
              <a:rPr lang="en-IN" sz="2000" dirty="0" smtClean="0">
                <a:solidFill>
                  <a:srgbClr val="8E144B"/>
                </a:solidFill>
                <a:latin typeface="Times New Roman" pitchFamily="18" charset="0"/>
                <a:cs typeface="Times New Roman" pitchFamily="18" charset="0"/>
              </a:rPr>
              <a:t>(String filename, String access)</a:t>
            </a:r>
          </a:p>
          <a:p>
            <a:pPr algn="ctr">
              <a:buNone/>
            </a:pPr>
            <a:r>
              <a:rPr lang="en-IN" sz="2000" dirty="0" smtClean="0">
                <a:solidFill>
                  <a:srgbClr val="8E144B"/>
                </a:solidFill>
                <a:latin typeface="Times New Roman" pitchFamily="18" charset="0"/>
                <a:cs typeface="Times New Roman" pitchFamily="18" charset="0"/>
              </a:rPr>
              <a:t>throws </a:t>
            </a:r>
            <a:r>
              <a:rPr lang="en-IN" sz="2000" dirty="0" err="1" smtClean="0">
                <a:solidFill>
                  <a:srgbClr val="8E144B"/>
                </a:solidFill>
                <a:latin typeface="Times New Roman" pitchFamily="18" charset="0"/>
                <a:cs typeface="Times New Roman" pitchFamily="18" charset="0"/>
              </a:rPr>
              <a:t>FileNotFoundException</a:t>
            </a:r>
            <a:endParaRPr lang="en-IN" sz="2000" dirty="0" smtClean="0">
              <a:solidFill>
                <a:srgbClr val="8E144B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“r”, then the file can be read, but not written</a:t>
            </a:r>
          </a:p>
          <a:p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IN" sz="2000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rw”,then</a:t>
            </a: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the file is opened in read-write mode</a:t>
            </a:r>
          </a:p>
          <a:p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IN" sz="2000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rws</a:t>
            </a: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”, the file is opened for read-write operations and every change to the file’s data or metadata will be immediately written to the physical device.</a:t>
            </a:r>
          </a:p>
          <a:p>
            <a:endParaRPr lang="en-IN" sz="20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/>
          </a:bodyPr>
          <a:lstStyle/>
          <a:p>
            <a:r>
              <a:rPr lang="en-IN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method </a:t>
            </a:r>
            <a:r>
              <a:rPr lang="en-IN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seek() </a:t>
            </a:r>
            <a:r>
              <a:rPr lang="en-IN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is used to set the current position of the file pointer within the file:</a:t>
            </a:r>
          </a:p>
          <a:p>
            <a:endParaRPr lang="en-IN" sz="2400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IN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void seek(long </a:t>
            </a:r>
            <a:r>
              <a:rPr lang="en-IN" sz="2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newPos</a:t>
            </a:r>
            <a:r>
              <a:rPr lang="en-IN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) throws </a:t>
            </a:r>
            <a:r>
              <a:rPr lang="en-IN" sz="2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IOException</a:t>
            </a:r>
            <a:endParaRPr lang="en-IN" sz="2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Here, </a:t>
            </a:r>
            <a:r>
              <a:rPr lang="en-IN" sz="2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newPos</a:t>
            </a:r>
            <a:r>
              <a:rPr lang="en-IN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specifies the new position of the file pointer from the beginning of the file. </a:t>
            </a:r>
          </a:p>
          <a:p>
            <a:endParaRPr lang="en-IN" sz="2400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After a call to </a:t>
            </a:r>
            <a:r>
              <a:rPr lang="en-IN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seek( )</a:t>
            </a:r>
            <a:r>
              <a:rPr lang="en-IN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the next read or write operation will occur at the new file position.</a:t>
            </a:r>
            <a:endParaRPr lang="en-IN" sz="24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Serialization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48737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Serialization is the process of writing the state of an object to a byte stream.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This is useful when we want to save the state of our program to a persistent storage area, such as a file.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At a later time, we may restore these objects by using the process of de-serialization.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Serialization is also needed to implement Remote Method Invocation (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RMI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382000" cy="51023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 object to be serialized may have references to other objects, which, in turn, have references to still more objects.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we attempt to serialize an object at the top of an object graph, all of the other referenced objects are recursively located and serialized.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I/O Streams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8737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stream can represent many different kinds of sources and destinations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– disk files, devices, other programs, a network socket, and memory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Streams support many different kinds of data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– simple bytes, primitive data types, characters, and objects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Some streams simply pass on data; others manipulate and transform the data in useful ways.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Serialization: Interfaces and Classes</a:t>
            </a:r>
            <a:endParaRPr lang="en-US" sz="36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382000" cy="54102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 overview of the interfaces and classes that support serialization follows:</a:t>
            </a:r>
          </a:p>
          <a:p>
            <a:pPr>
              <a:buNone/>
            </a:pPr>
            <a:endParaRPr lang="en-US" sz="2000" i="1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AutoNum type="arabicParenR"/>
            </a:pPr>
            <a:r>
              <a:rPr lang="en-US" sz="24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Serializable</a:t>
            </a:r>
            <a:endParaRPr lang="en-US" sz="24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Only an object that implements the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Serializable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interface can be saved and restored by the serialization facilities. </a:t>
            </a:r>
          </a:p>
          <a:p>
            <a:pPr lvl="1"/>
            <a:endParaRPr lang="en-US" sz="24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Serializable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interface defines no members. </a:t>
            </a:r>
          </a:p>
          <a:p>
            <a:pPr lvl="1"/>
            <a:endParaRPr lang="en-US" sz="24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It is simply used to indicate that a class may be serialized. </a:t>
            </a:r>
          </a:p>
          <a:p>
            <a:pPr lvl="1"/>
            <a:endParaRPr lang="en-US" sz="24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If a class is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serializable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all of its subclasses are also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serializable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382000" cy="5410200"/>
          </a:xfrm>
        </p:spPr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2) </a:t>
            </a:r>
            <a:r>
              <a:rPr lang="en-US" sz="24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Externalizable</a:t>
            </a:r>
            <a:endParaRPr lang="en-US" sz="24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Externalizable</a:t>
            </a: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interface is designed for compression or encryption .</a:t>
            </a:r>
          </a:p>
          <a:p>
            <a:pPr marL="457200" indent="-457200"/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Externalizable</a:t>
            </a: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interface defines two methods:</a:t>
            </a:r>
          </a:p>
          <a:p>
            <a:pPr marL="457200" indent="-457200" algn="ctr">
              <a:buNone/>
            </a:pPr>
            <a:endParaRPr lang="en-US" sz="2200" i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ctr">
              <a:buNone/>
            </a:pPr>
            <a:r>
              <a:rPr lang="en-US" sz="22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22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readExternal</a:t>
            </a:r>
            <a:r>
              <a:rPr lang="en-US" sz="22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2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ObjectInput</a:t>
            </a:r>
            <a:r>
              <a:rPr lang="en-US" sz="22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inStream</a:t>
            </a:r>
            <a:r>
              <a:rPr lang="en-US" sz="22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)throws </a:t>
            </a:r>
            <a:r>
              <a:rPr lang="en-US" sz="22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IOException</a:t>
            </a:r>
            <a:r>
              <a:rPr lang="en-US" sz="22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ClassNotFoundException</a:t>
            </a:r>
            <a:endParaRPr lang="en-US" sz="2200" i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ctr">
              <a:buNone/>
            </a:pPr>
            <a:endParaRPr lang="en-US" sz="2200" i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ctr">
              <a:buNone/>
            </a:pPr>
            <a:r>
              <a:rPr lang="en-US" sz="22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22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writeExternal</a:t>
            </a:r>
            <a:r>
              <a:rPr lang="en-US" sz="22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2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ObjectOutput</a:t>
            </a:r>
            <a:r>
              <a:rPr lang="en-US" sz="22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outStream</a:t>
            </a:r>
            <a:r>
              <a:rPr lang="en-US" sz="22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) throws </a:t>
            </a:r>
            <a:r>
              <a:rPr lang="en-US" sz="22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IOException</a:t>
            </a:r>
            <a:endParaRPr lang="en-US" sz="2200" i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ctr">
              <a:buNone/>
            </a:pPr>
            <a:endParaRPr lang="en-US" sz="22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 these methods, </a:t>
            </a:r>
            <a:r>
              <a:rPr lang="en-US" sz="22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inStream</a:t>
            </a: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is the byte stream from which the object is to be read, and </a:t>
            </a:r>
            <a:r>
              <a:rPr lang="en-US" sz="22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outStream</a:t>
            </a: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is the byte stream to which the object is to be written.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381000"/>
            <a:ext cx="7924800" cy="5943600"/>
          </a:xfrm>
        </p:spPr>
        <p:txBody>
          <a:bodyPr>
            <a:normAutofit lnSpcReduction="10000"/>
          </a:bodyPr>
          <a:lstStyle/>
          <a:p>
            <a:pPr marL="457200" indent="-457200"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3) </a:t>
            </a:r>
            <a:r>
              <a:rPr lang="en-US" sz="24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ObjectOutput</a:t>
            </a:r>
            <a:endParaRPr lang="en-US" sz="24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r>
              <a:rPr lang="en-US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ObjectOutput</a:t>
            </a:r>
            <a:r>
              <a:rPr lang="en-US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interface extends the </a:t>
            </a:r>
            <a:r>
              <a:rPr lang="en-US" sz="20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DataOutput</a:t>
            </a:r>
            <a:r>
              <a:rPr lang="en-US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interface and supports object serialization.</a:t>
            </a:r>
          </a:p>
          <a:p>
            <a:pPr marL="457200" indent="-457200"/>
            <a:endParaRPr lang="en-US" sz="20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r>
              <a:rPr lang="en-US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It defines the methods several methods. All of these methods will throw an </a:t>
            </a:r>
            <a:r>
              <a:rPr lang="en-US" sz="20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IOExceptionon</a:t>
            </a:r>
            <a:r>
              <a:rPr lang="en-US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error conditions.</a:t>
            </a:r>
          </a:p>
          <a:p>
            <a:pPr marL="457200" indent="-457200"/>
            <a:endParaRPr lang="en-US" sz="20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r>
              <a:rPr lang="en-US" sz="2000" i="1" dirty="0" err="1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writeObject</a:t>
            </a:r>
            <a:r>
              <a:rPr lang="en-US" sz="2000" i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 )</a:t>
            </a:r>
            <a:r>
              <a:rPr lang="en-US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method is called to serialize an object. </a:t>
            </a:r>
          </a:p>
          <a:p>
            <a:pPr marL="457200" indent="-457200"/>
            <a:endParaRPr lang="en-US" sz="20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4) </a:t>
            </a:r>
            <a:r>
              <a:rPr lang="en-US" sz="24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ObjectOutputStream</a:t>
            </a:r>
            <a:endParaRPr lang="en-US" sz="24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r>
              <a:rPr lang="en-US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ObjectOutputStream</a:t>
            </a:r>
            <a:r>
              <a:rPr lang="en-US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class extends the </a:t>
            </a:r>
            <a:r>
              <a:rPr lang="en-US" sz="20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OutputStream</a:t>
            </a:r>
            <a:r>
              <a:rPr lang="en-US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class and implements the </a:t>
            </a:r>
            <a:r>
              <a:rPr lang="en-US" sz="20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ObjectOutput</a:t>
            </a:r>
            <a:r>
              <a:rPr lang="en-US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interface. </a:t>
            </a:r>
          </a:p>
          <a:p>
            <a:pPr marL="457200" indent="-457200"/>
            <a:endParaRPr lang="en-US" sz="20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r>
              <a:rPr lang="en-US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It is responsible for writing objects to a stream. Constructor is:</a:t>
            </a:r>
          </a:p>
          <a:p>
            <a:pPr marL="457200" indent="-457200" algn="ctr">
              <a:buNone/>
            </a:pPr>
            <a:r>
              <a:rPr lang="en-US" sz="2000" i="1" dirty="0" err="1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ObjectOutputStream</a:t>
            </a:r>
            <a:r>
              <a:rPr lang="en-US" sz="2000" i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err="1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OutputStream</a:t>
            </a:r>
            <a:r>
              <a:rPr lang="en-US" sz="2000" i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outStream</a:t>
            </a:r>
            <a:r>
              <a:rPr lang="en-US" sz="2000" i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 throws </a:t>
            </a:r>
            <a:r>
              <a:rPr lang="en-US" sz="2000" i="1" dirty="0" err="1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IOException</a:t>
            </a:r>
            <a:endParaRPr lang="en-US" sz="2000" i="1" dirty="0" smtClean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endParaRPr lang="en-US" sz="20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r>
              <a:rPr lang="en-US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The argument </a:t>
            </a:r>
            <a:r>
              <a:rPr lang="en-US" sz="20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outStream</a:t>
            </a:r>
            <a:r>
              <a:rPr lang="en-US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is the output stream to which serialized objects will be written.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5)  </a:t>
            </a:r>
            <a:r>
              <a:rPr lang="en-IN" sz="24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ObjectInput</a:t>
            </a:r>
            <a:endParaRPr lang="en-IN" sz="24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0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ObjectInput</a:t>
            </a:r>
            <a:r>
              <a:rPr lang="en-IN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interface extends the </a:t>
            </a:r>
            <a:r>
              <a:rPr lang="en-IN" sz="20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DataInput</a:t>
            </a:r>
            <a:r>
              <a:rPr lang="en-IN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interface. </a:t>
            </a:r>
          </a:p>
          <a:p>
            <a:endParaRPr lang="en-IN" sz="20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err="1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readObject</a:t>
            </a:r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 ) </a:t>
            </a:r>
            <a:r>
              <a:rPr lang="en-IN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method is called to </a:t>
            </a:r>
            <a:r>
              <a:rPr lang="en-IN" sz="20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deserialize</a:t>
            </a:r>
            <a:r>
              <a:rPr lang="en-IN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an object.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6)  </a:t>
            </a:r>
            <a:r>
              <a:rPr lang="en-IN" sz="24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ObjectInputStream</a:t>
            </a:r>
            <a:endParaRPr lang="en-IN" sz="24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0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ObjectInputStream</a:t>
            </a:r>
            <a:r>
              <a:rPr lang="en-IN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class extends the </a:t>
            </a:r>
            <a:r>
              <a:rPr lang="en-IN" sz="20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InputStream</a:t>
            </a:r>
            <a:r>
              <a:rPr lang="en-IN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class and implements the </a:t>
            </a:r>
            <a:r>
              <a:rPr lang="en-IN" sz="20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ObjectInput</a:t>
            </a:r>
            <a:r>
              <a:rPr lang="en-IN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interface.</a:t>
            </a:r>
          </a:p>
          <a:p>
            <a:endParaRPr lang="en-IN" sz="20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It is responsible for reading objects from a stream and constructor is:</a:t>
            </a:r>
          </a:p>
          <a:p>
            <a:pPr algn="ctr">
              <a:buNone/>
            </a:pPr>
            <a:r>
              <a:rPr lang="en-IN" sz="2000" dirty="0" err="1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ObjectInputStream</a:t>
            </a:r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000" dirty="0" err="1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InputStream</a:t>
            </a:r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inStream</a:t>
            </a:r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 throws </a:t>
            </a:r>
            <a:r>
              <a:rPr lang="en-IN" sz="2000" dirty="0" err="1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IOException</a:t>
            </a:r>
            <a:endParaRPr lang="en-IN" sz="2000" dirty="0" smtClean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IN" sz="2000" dirty="0" smtClean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The argument </a:t>
            </a:r>
            <a:r>
              <a:rPr lang="en-IN" sz="20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inStream</a:t>
            </a:r>
            <a:r>
              <a:rPr lang="en-IN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is the input stream from which serialized objects should be read.</a:t>
            </a:r>
            <a:endParaRPr lang="en-IN" sz="2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Methods Defined by </a:t>
            </a:r>
            <a:r>
              <a:rPr lang="en-IN" sz="40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ObjectOutput</a:t>
            </a:r>
            <a:endParaRPr lang="en-IN" sz="40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47800"/>
            <a:ext cx="91440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411162"/>
          </a:xfrm>
        </p:spPr>
        <p:txBody>
          <a:bodyPr>
            <a:noAutofit/>
          </a:bodyPr>
          <a:lstStyle/>
          <a:p>
            <a:r>
              <a:rPr lang="en-IN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Methods Defined by </a:t>
            </a:r>
            <a:r>
              <a:rPr lang="en-IN" sz="32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ObjectOutputStream</a:t>
            </a:r>
            <a:endParaRPr lang="en-IN" sz="32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87813"/>
            <a:ext cx="8305799" cy="637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Methods Defined by </a:t>
            </a:r>
            <a:r>
              <a:rPr lang="en-IN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ObjectInput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643" y="990600"/>
            <a:ext cx="9057357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IN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Methods Defined by </a:t>
            </a:r>
            <a:r>
              <a:rPr lang="en-IN" sz="32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ObjectInputStream</a:t>
            </a:r>
            <a:endParaRPr lang="en-IN" sz="32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457200"/>
            <a:ext cx="86106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Serialization Example</a:t>
            </a:r>
            <a:endParaRPr lang="en-US" sz="36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334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MyClass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implements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Serializable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String s;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double d;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public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MyClass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(String s,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double d) {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this.s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= s;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this.i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this.d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= d;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     }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public String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toString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() 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{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     return "s=" + s + ";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=" +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+ "; d=" + d;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 }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90600" y="533400"/>
            <a:ext cx="7848600" cy="5791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import java.io.*;</a:t>
            </a:r>
          </a:p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SerializationDemo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public static void main(String 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[]) {</a:t>
            </a:r>
          </a:p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try {</a:t>
            </a:r>
          </a:p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MyClass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object1 = new 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MyClass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("Hello", -7, 2.7e10);</a:t>
            </a:r>
          </a:p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("object1: " + object1);</a:t>
            </a:r>
          </a:p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FileOutputStream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fos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FileOutputStream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("serial");</a:t>
            </a:r>
          </a:p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ObjectOutputStream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oos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ObjectOutputStream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fos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oos.writeObject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(object1);</a:t>
            </a:r>
          </a:p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oos.flush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oos.close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      }</a:t>
            </a:r>
          </a:p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catch(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IOException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e) {</a:t>
            </a:r>
          </a:p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("Exception during serialization: " + e);</a:t>
            </a:r>
          </a:p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System.exit</a:t>
            </a: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(0);</a:t>
            </a:r>
          </a:p>
          <a:p>
            <a:pPr>
              <a:buNone/>
            </a:pPr>
            <a:r>
              <a:rPr lang="en-US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	      }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Input Stream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8737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program uses an input stream to read data from a source, one item at a time.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Reading information into a program.</a:t>
            </a:r>
          </a:p>
        </p:txBody>
      </p:sp>
      <p:pic>
        <p:nvPicPr>
          <p:cNvPr id="7" name="Picture 6" descr="Captur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8733" y="2286000"/>
            <a:ext cx="7000701" cy="26669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609600"/>
            <a:ext cx="7924800" cy="540715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// Object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deserialization</a:t>
            </a:r>
            <a:endParaRPr lang="en-US" sz="24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try {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MyClass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object2;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FileInputStream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fis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FileInputStream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("serial");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ObjectInputStream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ois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ObjectInputStream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fis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object2 = (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MyClass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ois.readObject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ois.close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("object2: " + object2);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}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catch(Exception e) {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("Exception during 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deserialization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 " + e);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System.exit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(0);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}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}</a:t>
            </a: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endParaRPr lang="en-US" sz="2400" i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Output Stream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8737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program uses an </a:t>
            </a:r>
            <a:r>
              <a:rPr lang="en-US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output stream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 to write data to a destination, one item at time: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Writing information from a program.</a:t>
            </a:r>
          </a:p>
        </p:txBody>
      </p:sp>
      <p:pic>
        <p:nvPicPr>
          <p:cNvPr id="7" name="Picture 6" descr="Capture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1999" y="2438400"/>
            <a:ext cx="7467601" cy="23621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Types of Streams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8737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Java defines two different types of Streams-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Byte Streams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Character Streams</a:t>
            </a: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Byte streams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provide a convenient means for handling input and output of bytes. 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Byte streams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are used, for example, when reading or writing binary data.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Character streams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provide a convenient means for handling input and output of characters. 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 some cases, </a:t>
            </a:r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character streams are more efficient than byte streams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Byte Streams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873752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Programs use </a:t>
            </a:r>
            <a:r>
              <a:rPr lang="en-US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byte streams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 to perform input and output of 8-bit bytes.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Byte streams are defined by using two class hierarchies.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At the top, there are two abstract classes: 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InputStream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OutputStream.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abstract classes InputStream and OutputStream define several key methods that the other stream classes implement.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Two of the most important methods are read( )and write( ), which, respectively, read and write bytes of data. </a:t>
            </a: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Both methods are declared as abstract inside InputStream and OutputStream. </a:t>
            </a: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2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Reading/ Writing  File using Streams </a:t>
            </a:r>
            <a:endParaRPr lang="en-US" sz="32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873752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 descr="Captur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47061" y="853678"/>
            <a:ext cx="6325340" cy="52423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rgbClr val="E5E1E1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1095</TotalTime>
  <Words>1869</Words>
  <Application>Microsoft Office PowerPoint</Application>
  <PresentationFormat>On-screen Show (4:3)</PresentationFormat>
  <Paragraphs>446</Paragraphs>
  <Slides>50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Slide 1</vt:lpstr>
      <vt:lpstr>Introduction</vt:lpstr>
      <vt:lpstr>Streams</vt:lpstr>
      <vt:lpstr>I/O Streams</vt:lpstr>
      <vt:lpstr>Input Stream</vt:lpstr>
      <vt:lpstr>Output Stream</vt:lpstr>
      <vt:lpstr>Types of Streams</vt:lpstr>
      <vt:lpstr>Byte Streams</vt:lpstr>
      <vt:lpstr>Reading/ Writing  File using Streams </vt:lpstr>
      <vt:lpstr>Byte Stream Contd…</vt:lpstr>
      <vt:lpstr>Byte Stream Classes</vt:lpstr>
      <vt:lpstr>Use of Byte Stream</vt:lpstr>
      <vt:lpstr>Character Streams</vt:lpstr>
      <vt:lpstr>Character Stream Classes</vt:lpstr>
      <vt:lpstr>Predefined Streams</vt:lpstr>
      <vt:lpstr>Slide 16</vt:lpstr>
      <vt:lpstr>Buffered Streams</vt:lpstr>
      <vt:lpstr>BufferedReader</vt:lpstr>
      <vt:lpstr>Reading Console Input</vt:lpstr>
      <vt:lpstr>Slide 20</vt:lpstr>
      <vt:lpstr>Reading Characters</vt:lpstr>
      <vt:lpstr>Slide 22</vt:lpstr>
      <vt:lpstr>Reading Strings</vt:lpstr>
      <vt:lpstr>Slide 24</vt:lpstr>
      <vt:lpstr>Writing Console Output</vt:lpstr>
      <vt:lpstr>Slide 26</vt:lpstr>
      <vt:lpstr>Reading and Writing Files</vt:lpstr>
      <vt:lpstr>How to open a file?</vt:lpstr>
      <vt:lpstr>read( )</vt:lpstr>
      <vt:lpstr>write()</vt:lpstr>
      <vt:lpstr>Byte Stream</vt:lpstr>
      <vt:lpstr>Closing the Streams</vt:lpstr>
      <vt:lpstr>Character Streams</vt:lpstr>
      <vt:lpstr>Slide 34</vt:lpstr>
      <vt:lpstr>Character Streams</vt:lpstr>
      <vt:lpstr>Random Access File</vt:lpstr>
      <vt:lpstr>Slide 37</vt:lpstr>
      <vt:lpstr>Serialization</vt:lpstr>
      <vt:lpstr>Slide 39</vt:lpstr>
      <vt:lpstr>Serialization: Interfaces and Classes</vt:lpstr>
      <vt:lpstr>Slide 41</vt:lpstr>
      <vt:lpstr>Slide 42</vt:lpstr>
      <vt:lpstr>Slide 43</vt:lpstr>
      <vt:lpstr>Methods Defined by ObjectOutput</vt:lpstr>
      <vt:lpstr>Methods Defined by ObjectOutputStream</vt:lpstr>
      <vt:lpstr>Methods Defined by ObjectInput</vt:lpstr>
      <vt:lpstr>Methods Defined by ObjectInputStream</vt:lpstr>
      <vt:lpstr>Serialization Example</vt:lpstr>
      <vt:lpstr>Slide 49</vt:lpstr>
      <vt:lpstr>Slide 50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Programming Tools And Techniques-I  Lecture 13: Packages</dc:title>
  <dc:creator>RA-V</dc:creator>
  <cp:lastModifiedBy>hp</cp:lastModifiedBy>
  <cp:revision>100</cp:revision>
  <dcterms:created xsi:type="dcterms:W3CDTF">2006-08-16T00:00:00Z</dcterms:created>
  <dcterms:modified xsi:type="dcterms:W3CDTF">2013-11-10T17:35:19Z</dcterms:modified>
</cp:coreProperties>
</file>