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62" r:id="rId4"/>
    <p:sldId id="286" r:id="rId5"/>
    <p:sldId id="287" r:id="rId6"/>
    <p:sldId id="288" r:id="rId7"/>
    <p:sldId id="289" r:id="rId8"/>
    <p:sldId id="290" r:id="rId9"/>
    <p:sldId id="292" r:id="rId10"/>
    <p:sldId id="346" r:id="rId11"/>
    <p:sldId id="291" r:id="rId12"/>
    <p:sldId id="293" r:id="rId13"/>
    <p:sldId id="294" r:id="rId14"/>
    <p:sldId id="295" r:id="rId15"/>
    <p:sldId id="297" r:id="rId16"/>
    <p:sldId id="327" r:id="rId17"/>
    <p:sldId id="328" r:id="rId18"/>
    <p:sldId id="347" r:id="rId19"/>
    <p:sldId id="348" r:id="rId20"/>
    <p:sldId id="349" r:id="rId21"/>
    <p:sldId id="350" r:id="rId22"/>
    <p:sldId id="334" r:id="rId23"/>
    <p:sldId id="336" r:id="rId24"/>
    <p:sldId id="335" r:id="rId25"/>
    <p:sldId id="337" r:id="rId26"/>
    <p:sldId id="338" r:id="rId27"/>
    <p:sldId id="339" r:id="rId28"/>
    <p:sldId id="340" r:id="rId29"/>
    <p:sldId id="341" r:id="rId30"/>
    <p:sldId id="342" r:id="rId31"/>
    <p:sldId id="343" r:id="rId32"/>
    <p:sldId id="345" r:id="rId33"/>
    <p:sldId id="296" r:id="rId34"/>
    <p:sldId id="298" r:id="rId35"/>
    <p:sldId id="325" r:id="rId36"/>
    <p:sldId id="326" r:id="rId37"/>
    <p:sldId id="299" r:id="rId38"/>
    <p:sldId id="300" r:id="rId39"/>
    <p:sldId id="301" r:id="rId40"/>
    <p:sldId id="302" r:id="rId41"/>
    <p:sldId id="305" r:id="rId42"/>
    <p:sldId id="304" r:id="rId43"/>
    <p:sldId id="306" r:id="rId44"/>
    <p:sldId id="344" r:id="rId45"/>
    <p:sldId id="318" r:id="rId46"/>
    <p:sldId id="319" r:id="rId47"/>
    <p:sldId id="320" r:id="rId48"/>
    <p:sldId id="321" r:id="rId49"/>
    <p:sldId id="330" r:id="rId50"/>
    <p:sldId id="331" r:id="rId51"/>
    <p:sldId id="323" r:id="rId52"/>
    <p:sldId id="329" r:id="rId53"/>
    <p:sldId id="322" r:id="rId54"/>
    <p:sldId id="351" r:id="rId55"/>
    <p:sldId id="352" r:id="rId56"/>
    <p:sldId id="353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981200"/>
          </a:xfrm>
        </p:spPr>
        <p:txBody>
          <a:bodyPr>
            <a:normAutofit fontScale="90000"/>
          </a:bodyPr>
          <a:lstStyle/>
          <a:p>
            <a:pPr algn="ctr"/>
            <a:r>
              <a:rPr b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Modern Programming Tools And Techniques-I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smtClean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smtClean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sz="3600" b="0" smtClean="0">
                <a:solidFill>
                  <a:srgbClr val="7030A0"/>
                </a:solidFill>
                <a:effectLst/>
                <a:latin typeface="Times New Roman" pitchFamily="18" charset="0"/>
                <a:cs typeface="Times New Roman" pitchFamily="18" charset="0"/>
              </a:rPr>
              <a:t>Lecture </a:t>
            </a:r>
            <a:r>
              <a:rPr lang="en-US" sz="3600" b="0" dirty="0" smtClean="0">
                <a:solidFill>
                  <a:srgbClr val="7030A0"/>
                </a:solidFill>
                <a:effectLst/>
                <a:latin typeface="Times New Roman" pitchFamily="18" charset="0"/>
                <a:cs typeface="Times New Roman" pitchFamily="18" charset="0"/>
              </a:rPr>
              <a:t>17</a:t>
            </a:r>
            <a:r>
              <a:rPr lang="en-US" sz="36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 I/O Basics and Streams </a:t>
            </a:r>
            <a:endParaRPr lang="en-US" b="0" dirty="0">
              <a:solidFill>
                <a:srgbClr val="7030A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819400"/>
            <a:ext cx="8077200" cy="3733800"/>
          </a:xfrm>
        </p:spPr>
        <p:txBody>
          <a:bodyPr>
            <a:normAutofit/>
          </a:bodyPr>
          <a:lstStyle/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35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Lovely Professional University, Punjab</a:t>
            </a:r>
          </a:p>
          <a:p>
            <a:pPr algn="ctr"/>
            <a:endParaRPr lang="en-US" dirty="0"/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4648200"/>
            <a:ext cx="1371600" cy="1362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Using Byte Streams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229600" cy="6172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800" dirty="0" smtClean="0"/>
              <a:t>import java.io.*;</a:t>
            </a:r>
          </a:p>
          <a:p>
            <a:pPr>
              <a:buNone/>
            </a:pPr>
            <a:r>
              <a:rPr lang="en-IN" sz="1800" dirty="0" smtClean="0"/>
              <a:t>class </a:t>
            </a:r>
            <a:r>
              <a:rPr lang="en-IN" sz="1800" dirty="0" err="1" smtClean="0"/>
              <a:t>ShowFile</a:t>
            </a:r>
            <a:r>
              <a:rPr lang="en-IN" sz="1800" dirty="0" smtClean="0"/>
              <a:t> {</a:t>
            </a:r>
          </a:p>
          <a:p>
            <a:pPr>
              <a:buNone/>
            </a:pPr>
            <a:r>
              <a:rPr lang="en-IN" sz="1800" dirty="0" smtClean="0"/>
              <a:t>	public static void main(String </a:t>
            </a:r>
            <a:r>
              <a:rPr lang="en-IN" sz="1800" dirty="0" err="1" smtClean="0"/>
              <a:t>args</a:t>
            </a:r>
            <a:r>
              <a:rPr lang="en-IN" sz="1800" dirty="0" smtClean="0"/>
              <a:t>[])  throws </a:t>
            </a:r>
            <a:r>
              <a:rPr lang="en-IN" sz="1800" dirty="0" err="1" smtClean="0"/>
              <a:t>IOException</a:t>
            </a:r>
            <a:endParaRPr lang="en-IN" sz="1800" dirty="0" smtClean="0"/>
          </a:p>
          <a:p>
            <a:pPr>
              <a:buNone/>
            </a:pPr>
            <a:r>
              <a:rPr lang="en-IN" sz="1800" dirty="0" smtClean="0"/>
              <a:t>	{</a:t>
            </a:r>
          </a:p>
          <a:p>
            <a:pPr>
              <a:buNone/>
            </a:pPr>
            <a:r>
              <a:rPr lang="en-IN" sz="1800" dirty="0" smtClean="0"/>
              <a:t>		</a:t>
            </a:r>
            <a:r>
              <a:rPr lang="en-IN" sz="1800" dirty="0" err="1" smtClean="0"/>
              <a:t>int</a:t>
            </a:r>
            <a:r>
              <a:rPr lang="en-IN" sz="1800" dirty="0" smtClean="0"/>
              <a:t> </a:t>
            </a:r>
            <a:r>
              <a:rPr lang="en-IN" sz="1800" dirty="0" err="1" smtClean="0"/>
              <a:t>i</a:t>
            </a:r>
            <a:r>
              <a:rPr lang="en-IN" sz="1800" dirty="0" smtClean="0"/>
              <a:t>;</a:t>
            </a:r>
          </a:p>
          <a:p>
            <a:pPr>
              <a:buNone/>
            </a:pPr>
            <a:r>
              <a:rPr lang="en-IN" sz="1800" dirty="0" smtClean="0"/>
              <a:t>		</a:t>
            </a:r>
            <a:r>
              <a:rPr lang="en-IN" sz="1800" dirty="0" err="1" smtClean="0"/>
              <a:t>FileInputStream</a:t>
            </a:r>
            <a:r>
              <a:rPr lang="en-IN" sz="1800" dirty="0" smtClean="0"/>
              <a:t> fin;</a:t>
            </a:r>
          </a:p>
          <a:p>
            <a:pPr>
              <a:buNone/>
            </a:pPr>
            <a:r>
              <a:rPr lang="en-IN" sz="1800" dirty="0" smtClean="0"/>
              <a:t>		</a:t>
            </a:r>
            <a:r>
              <a:rPr lang="en-IN" sz="1800" b="1" dirty="0" smtClean="0"/>
              <a:t>try</a:t>
            </a:r>
            <a:r>
              <a:rPr lang="en-IN" sz="1800" dirty="0" smtClean="0"/>
              <a:t> {	fin = new </a:t>
            </a:r>
            <a:r>
              <a:rPr lang="en-IN" sz="1800" dirty="0" err="1" smtClean="0"/>
              <a:t>FileInputStream</a:t>
            </a:r>
            <a:r>
              <a:rPr lang="en-IN" sz="1800" dirty="0" smtClean="0"/>
              <a:t>(</a:t>
            </a:r>
            <a:r>
              <a:rPr lang="en-IN" sz="1800" dirty="0" err="1" smtClean="0"/>
              <a:t>args</a:t>
            </a:r>
            <a:r>
              <a:rPr lang="en-IN" sz="1800" dirty="0" smtClean="0"/>
              <a:t>[0]);	} </a:t>
            </a:r>
          </a:p>
          <a:p>
            <a:pPr>
              <a:buNone/>
            </a:pPr>
            <a:r>
              <a:rPr lang="en-IN" sz="1800" dirty="0" smtClean="0"/>
              <a:t>		</a:t>
            </a:r>
            <a:r>
              <a:rPr lang="en-IN" sz="1800" b="1" dirty="0" smtClean="0"/>
              <a:t>catch</a:t>
            </a:r>
            <a:r>
              <a:rPr lang="en-IN" sz="1800" dirty="0" smtClean="0"/>
              <a:t>(</a:t>
            </a:r>
            <a:r>
              <a:rPr lang="en-IN" sz="1800" dirty="0" err="1" smtClean="0"/>
              <a:t>FileNotFoundException</a:t>
            </a:r>
            <a:r>
              <a:rPr lang="en-IN" sz="1800" dirty="0" smtClean="0"/>
              <a:t> e)</a:t>
            </a:r>
          </a:p>
          <a:p>
            <a:pPr>
              <a:buNone/>
            </a:pPr>
            <a:r>
              <a:rPr lang="en-IN" sz="1800" dirty="0" smtClean="0"/>
              <a:t>		 {  	</a:t>
            </a:r>
            <a:r>
              <a:rPr lang="en-IN" sz="1800" dirty="0" err="1" smtClean="0"/>
              <a:t>System.out.println</a:t>
            </a:r>
            <a:r>
              <a:rPr lang="en-IN" sz="1800" dirty="0" smtClean="0"/>
              <a:t>("File Not Found");   	return;	} </a:t>
            </a:r>
          </a:p>
          <a:p>
            <a:pPr>
              <a:buNone/>
            </a:pPr>
            <a:r>
              <a:rPr lang="en-IN" sz="1800" dirty="0" smtClean="0"/>
              <a:t>		</a:t>
            </a:r>
            <a:r>
              <a:rPr lang="en-IN" sz="1800" b="1" dirty="0" smtClean="0"/>
              <a:t>catch</a:t>
            </a:r>
            <a:r>
              <a:rPr lang="en-IN" sz="1800" dirty="0" smtClean="0"/>
              <a:t>(</a:t>
            </a:r>
            <a:r>
              <a:rPr lang="en-IN" sz="1800" dirty="0" err="1" smtClean="0"/>
              <a:t>ArrayIndexOutOfBoundsException</a:t>
            </a:r>
            <a:r>
              <a:rPr lang="en-IN" sz="1800" dirty="0" smtClean="0"/>
              <a:t> e) </a:t>
            </a:r>
          </a:p>
          <a:p>
            <a:pPr>
              <a:buNone/>
            </a:pPr>
            <a:r>
              <a:rPr lang="en-IN" sz="1800" dirty="0" smtClean="0"/>
              <a:t>		{	</a:t>
            </a:r>
            <a:r>
              <a:rPr lang="en-IN" sz="1800" dirty="0" err="1" smtClean="0"/>
              <a:t>System.out.println</a:t>
            </a:r>
            <a:r>
              <a:rPr lang="en-IN" sz="1800" dirty="0" smtClean="0"/>
              <a:t>("Usage: </a:t>
            </a:r>
            <a:r>
              <a:rPr lang="en-IN" sz="1800" dirty="0" err="1" smtClean="0"/>
              <a:t>ShowFile</a:t>
            </a:r>
            <a:r>
              <a:rPr lang="en-IN" sz="1800" dirty="0" smtClean="0"/>
              <a:t> File"); 	return;	}</a:t>
            </a:r>
          </a:p>
          <a:p>
            <a:pPr>
              <a:buNone/>
            </a:pPr>
            <a:r>
              <a:rPr lang="en-IN" sz="1800" dirty="0" smtClean="0"/>
              <a:t>		// read characters until EOF is encountered</a:t>
            </a:r>
          </a:p>
          <a:p>
            <a:pPr>
              <a:buNone/>
            </a:pPr>
            <a:r>
              <a:rPr lang="en-IN" sz="1800" dirty="0" smtClean="0"/>
              <a:t>		do {</a:t>
            </a:r>
          </a:p>
          <a:p>
            <a:pPr>
              <a:buNone/>
            </a:pPr>
            <a:r>
              <a:rPr lang="en-IN" sz="1800" dirty="0" smtClean="0"/>
              <a:t>			</a:t>
            </a:r>
            <a:r>
              <a:rPr lang="en-IN" sz="1800" dirty="0" err="1" smtClean="0"/>
              <a:t>i</a:t>
            </a:r>
            <a:r>
              <a:rPr lang="en-IN" sz="1800" dirty="0" smtClean="0"/>
              <a:t> = </a:t>
            </a:r>
            <a:r>
              <a:rPr lang="en-IN" sz="1800" dirty="0" err="1" smtClean="0"/>
              <a:t>fin.read</a:t>
            </a:r>
            <a:r>
              <a:rPr lang="en-IN" sz="1800" dirty="0" smtClean="0"/>
              <a:t>();</a:t>
            </a:r>
          </a:p>
          <a:p>
            <a:pPr>
              <a:buNone/>
            </a:pPr>
            <a:r>
              <a:rPr lang="en-IN" sz="1800" dirty="0" smtClean="0"/>
              <a:t>			if(</a:t>
            </a:r>
            <a:r>
              <a:rPr lang="en-IN" sz="1800" dirty="0" err="1" smtClean="0"/>
              <a:t>i</a:t>
            </a:r>
            <a:r>
              <a:rPr lang="en-IN" sz="1800" dirty="0" smtClean="0"/>
              <a:t> != -1) </a:t>
            </a:r>
            <a:r>
              <a:rPr lang="en-IN" sz="1800" dirty="0" err="1" smtClean="0"/>
              <a:t>System.out.print</a:t>
            </a:r>
            <a:r>
              <a:rPr lang="en-IN" sz="1800" dirty="0" smtClean="0"/>
              <a:t>((char) </a:t>
            </a:r>
            <a:r>
              <a:rPr lang="en-IN" sz="1800" dirty="0" err="1" smtClean="0"/>
              <a:t>i</a:t>
            </a:r>
            <a:r>
              <a:rPr lang="en-IN" sz="1800" dirty="0" smtClean="0"/>
              <a:t>);</a:t>
            </a:r>
          </a:p>
          <a:p>
            <a:pPr>
              <a:buNone/>
            </a:pPr>
            <a:r>
              <a:rPr lang="en-IN" sz="1800" dirty="0" smtClean="0"/>
              <a:t>		} while(</a:t>
            </a:r>
            <a:r>
              <a:rPr lang="en-IN" sz="1800" dirty="0" err="1" smtClean="0"/>
              <a:t>i</a:t>
            </a:r>
            <a:r>
              <a:rPr lang="en-IN" sz="1800" dirty="0" smtClean="0"/>
              <a:t> != -1);</a:t>
            </a:r>
          </a:p>
          <a:p>
            <a:pPr>
              <a:buNone/>
            </a:pPr>
            <a:r>
              <a:rPr lang="en-IN" sz="1800" dirty="0" smtClean="0"/>
              <a:t>		</a:t>
            </a:r>
            <a:r>
              <a:rPr lang="en-IN" sz="1800" dirty="0" err="1" smtClean="0"/>
              <a:t>fin.close</a:t>
            </a:r>
            <a:r>
              <a:rPr lang="en-IN" sz="1800" dirty="0" smtClean="0"/>
              <a:t>();</a:t>
            </a:r>
          </a:p>
          <a:p>
            <a:pPr>
              <a:buNone/>
            </a:pPr>
            <a:r>
              <a:rPr lang="en-IN" sz="1800" dirty="0" smtClean="0"/>
              <a:t>	}}</a:t>
            </a:r>
            <a:endParaRPr lang="en-IN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2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Using Byte Streams</a:t>
            </a:r>
            <a:endParaRPr lang="en-US" sz="32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38200"/>
            <a:ext cx="8382000" cy="57150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import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java.io.FileInputStream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import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java.io.FileOutputStream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import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java.io.IOException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public class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CopyBytes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{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public static void main(String[]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 throws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IOException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{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FileInputStream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in = null;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  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FileOutputStream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out = null;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   try {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in = new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FileInputStream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(“ravi.txt");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out = new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FileOutputStream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(“Copy.txt");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c;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while ((c =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in.read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()) != -1)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{ 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out.write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(c); }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         }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  finally { if (in != null)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{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in.close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(); }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                if (out != null)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{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out.close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(); }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 } } }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Byte Stream </a:t>
            </a:r>
            <a:r>
              <a:rPr lang="en-US" sz="3600" b="0" dirty="0" err="1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…</a:t>
            </a:r>
            <a:endParaRPr lang="en-US" sz="36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8737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Note: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read() returns an 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 value. 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Using a 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 as a return type allows read() to use -1 to indicate that it has reached the end of the stream.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Closing the Streams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026152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Closing a stream when it's no longer needed is very important.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 is so important that we have used a finally block to guarantee that both streams will be closed even if an error occurs. This practice helps avoid serious resource leaks.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One possible error is that </a:t>
            </a:r>
            <a:r>
              <a:rPr lang="en-US" sz="2400" i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CopyBytes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 was unable to open one or both files. When that happens, the stream variable corresponding to the file never changes from its initial 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nullvalue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That's why </a:t>
            </a:r>
            <a:r>
              <a:rPr lang="en-US" sz="2400" i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CopyBytes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 makes sure that each stream variable contains an object reference before invoking close.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Use of Byte Stream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8737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Byte streams should only be used for the most primitive I/O.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Since ravi.txt contains character data, the best approach is to use character streams.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Byte Stream represents a kind of low-level I/O.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So why talk about byte streams?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Because all other stream types are built on byte streams.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Byte</a:t>
            </a:r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Stream Classes</a:t>
            </a:r>
            <a:endParaRPr lang="en-US" sz="36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0" y="990592"/>
          <a:ext cx="9144000" cy="58674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/>
                <a:gridCol w="4572000"/>
              </a:tblGrid>
              <a:tr h="39446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Stream Class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Meaning / Use 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94462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BufferedInputStream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Buffered input stream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94462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BufferedOutputStream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Buffered output stream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90308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DataInputStream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contains methods for reading the Java standard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data types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90308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DataOutputStream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contains methods for writing the Java standard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data types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94462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FileInputStream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Input stream that reads from a file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94462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FileOutputStream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Output stream that writes to a file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94462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InputStream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Abstract class that describes stream input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40787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OutputStream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Abstract class that describes stream output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90308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PrintStream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Output stream that contains print() and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println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( 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94462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PipedInputStream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Input Pipe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94462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PipedOutputStream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Output Pipe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Methods defined by ‘</a:t>
            </a:r>
            <a:r>
              <a:rPr lang="en-US" sz="3600" b="0" dirty="0" err="1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InputStream</a:t>
            </a:r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’</a:t>
            </a:r>
            <a:endParaRPr lang="en-US" sz="36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873752"/>
          </a:xfrm>
        </p:spPr>
        <p:txBody>
          <a:bodyPr>
            <a:normAutofit/>
          </a:bodyPr>
          <a:lstStyle/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8635" y="990600"/>
            <a:ext cx="9162635" cy="59436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Methods defined by ‘</a:t>
            </a:r>
            <a:r>
              <a:rPr lang="en-US" sz="36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OutputStream</a:t>
            </a:r>
            <a:r>
              <a:rPr lang="en-US" sz="3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’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873752"/>
          </a:xfrm>
        </p:spPr>
        <p:txBody>
          <a:bodyPr>
            <a:normAutofit/>
          </a:bodyPr>
          <a:lstStyle/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" y="1600200"/>
            <a:ext cx="8915400" cy="37338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FileInputStream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1" y="3352800"/>
            <a:ext cx="8991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676400"/>
            <a:ext cx="511436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95400"/>
            <a:ext cx="8718654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77185" y="5791200"/>
            <a:ext cx="516681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8737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Most real applications of Java are not text-based, console programs.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Java’s support for console I/O is limited.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Text-based console I/O is not very important to Java programming.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Java does provide strong, flexible support for I/O as it relates to files and networks.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(cont.)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381" y="1981200"/>
            <a:ext cx="8650619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4724400"/>
            <a:ext cx="4572000" cy="1650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(cont.)</a:t>
            </a: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981200"/>
            <a:ext cx="795528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362200"/>
            <a:ext cx="8296894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14800" y="4800600"/>
            <a:ext cx="4876800" cy="180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IN" dirty="0" err="1" smtClean="0"/>
              <a:t>FileOutputStream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IN" sz="1800" dirty="0" smtClean="0"/>
              <a:t>Used to write bytes to file.</a:t>
            </a:r>
          </a:p>
          <a:p>
            <a:r>
              <a:rPr lang="en-IN" sz="1800" dirty="0" smtClean="0"/>
              <a:t>Commonly used constructors:</a:t>
            </a:r>
          </a:p>
          <a:p>
            <a:pPr>
              <a:buNone/>
            </a:pPr>
            <a:r>
              <a:rPr lang="en-IN" sz="1800" dirty="0" smtClean="0"/>
              <a:t>		</a:t>
            </a:r>
            <a:r>
              <a:rPr lang="en-IN" sz="1800" b="1" dirty="0" err="1" smtClean="0"/>
              <a:t>FileOutputStream</a:t>
            </a:r>
            <a:r>
              <a:rPr lang="en-IN" sz="1800" b="1" dirty="0" smtClean="0"/>
              <a:t> </a:t>
            </a:r>
            <a:r>
              <a:rPr lang="en-IN" sz="1800" dirty="0" smtClean="0"/>
              <a:t>(</a:t>
            </a:r>
            <a:r>
              <a:rPr lang="en-IN" sz="1800" b="1" dirty="0" smtClean="0"/>
              <a:t>String</a:t>
            </a:r>
            <a:r>
              <a:rPr lang="en-IN" sz="1800" dirty="0" smtClean="0"/>
              <a:t> </a:t>
            </a:r>
            <a:r>
              <a:rPr lang="en-IN" sz="1800" i="1" dirty="0" err="1" smtClean="0"/>
              <a:t>filePath</a:t>
            </a:r>
            <a:r>
              <a:rPr lang="en-IN" sz="1800" dirty="0" smtClean="0"/>
              <a:t>)</a:t>
            </a:r>
          </a:p>
          <a:p>
            <a:pPr>
              <a:buNone/>
            </a:pPr>
            <a:r>
              <a:rPr lang="en-IN" sz="1800" dirty="0" smtClean="0"/>
              <a:t>		</a:t>
            </a:r>
            <a:r>
              <a:rPr lang="en-IN" sz="1800" b="1" dirty="0" err="1" smtClean="0"/>
              <a:t>FileOutputStream</a:t>
            </a:r>
            <a:r>
              <a:rPr lang="en-IN" sz="1800" b="1" dirty="0" smtClean="0"/>
              <a:t> </a:t>
            </a:r>
            <a:r>
              <a:rPr lang="en-IN" sz="1800" dirty="0" smtClean="0"/>
              <a:t>(</a:t>
            </a:r>
            <a:r>
              <a:rPr lang="en-IN" sz="1800" b="1" dirty="0" smtClean="0"/>
              <a:t>File</a:t>
            </a:r>
            <a:r>
              <a:rPr lang="en-IN" sz="1800" dirty="0" smtClean="0"/>
              <a:t> </a:t>
            </a:r>
            <a:r>
              <a:rPr lang="en-IN" sz="1800" i="1" dirty="0" err="1" smtClean="0"/>
              <a:t>fileObj</a:t>
            </a:r>
            <a:r>
              <a:rPr lang="en-IN" sz="1800" dirty="0" smtClean="0"/>
              <a:t>)</a:t>
            </a:r>
          </a:p>
          <a:p>
            <a:pPr>
              <a:buNone/>
            </a:pPr>
            <a:r>
              <a:rPr lang="en-IN" sz="1800" dirty="0" smtClean="0"/>
              <a:t>		</a:t>
            </a:r>
            <a:r>
              <a:rPr lang="en-IN" sz="1800" b="1" dirty="0" err="1" smtClean="0"/>
              <a:t>FileOutputStream</a:t>
            </a:r>
            <a:r>
              <a:rPr lang="en-IN" sz="1800" b="1" dirty="0" smtClean="0"/>
              <a:t> </a:t>
            </a:r>
            <a:r>
              <a:rPr lang="en-IN" sz="1800" dirty="0" smtClean="0"/>
              <a:t>(</a:t>
            </a:r>
            <a:r>
              <a:rPr lang="en-IN" sz="1800" b="1" dirty="0" smtClean="0"/>
              <a:t>String</a:t>
            </a:r>
            <a:r>
              <a:rPr lang="en-IN" sz="1800" dirty="0" smtClean="0"/>
              <a:t> </a:t>
            </a:r>
            <a:r>
              <a:rPr lang="en-IN" sz="1800" i="1" dirty="0" err="1" smtClean="0"/>
              <a:t>filePath</a:t>
            </a:r>
            <a:r>
              <a:rPr lang="en-IN" sz="1800" i="1" dirty="0" smtClean="0"/>
              <a:t>, </a:t>
            </a:r>
            <a:r>
              <a:rPr lang="en-IN" sz="1800" b="1" dirty="0" err="1" smtClean="0"/>
              <a:t>boolean</a:t>
            </a:r>
            <a:r>
              <a:rPr lang="en-IN" sz="1800" i="1" dirty="0" smtClean="0"/>
              <a:t> append</a:t>
            </a:r>
            <a:r>
              <a:rPr lang="en-IN" sz="1800" dirty="0" smtClean="0"/>
              <a:t>)</a:t>
            </a:r>
          </a:p>
          <a:p>
            <a:pPr>
              <a:buNone/>
            </a:pPr>
            <a:r>
              <a:rPr lang="en-IN" sz="1800" dirty="0" smtClean="0"/>
              <a:t>		</a:t>
            </a:r>
            <a:r>
              <a:rPr lang="en-IN" sz="1800" b="1" dirty="0" err="1" smtClean="0"/>
              <a:t>FileOutputStream</a:t>
            </a:r>
            <a:r>
              <a:rPr lang="en-IN" sz="1800" b="1" dirty="0" smtClean="0"/>
              <a:t> </a:t>
            </a:r>
            <a:r>
              <a:rPr lang="en-IN" sz="1800" dirty="0" smtClean="0"/>
              <a:t>(</a:t>
            </a:r>
            <a:r>
              <a:rPr lang="en-IN" sz="1800" b="1" dirty="0" smtClean="0"/>
              <a:t>File</a:t>
            </a:r>
            <a:r>
              <a:rPr lang="en-IN" sz="1800" dirty="0" smtClean="0"/>
              <a:t> </a:t>
            </a:r>
            <a:r>
              <a:rPr lang="en-IN" sz="1800" i="1" dirty="0" err="1" smtClean="0"/>
              <a:t>fileObj</a:t>
            </a:r>
            <a:r>
              <a:rPr lang="en-IN" sz="1800" i="1" dirty="0" smtClean="0"/>
              <a:t>, </a:t>
            </a:r>
            <a:r>
              <a:rPr lang="en-IN" sz="1800" b="1" dirty="0" err="1" smtClean="0"/>
              <a:t>boolean</a:t>
            </a:r>
            <a:r>
              <a:rPr lang="en-IN" sz="1800" i="1" dirty="0" smtClean="0"/>
              <a:t> append</a:t>
            </a:r>
            <a:r>
              <a:rPr lang="en-IN" sz="1800" dirty="0" smtClean="0"/>
              <a:t>)</a:t>
            </a:r>
          </a:p>
          <a:p>
            <a:pPr>
              <a:buNone/>
            </a:pPr>
            <a:endParaRPr lang="en-IN" sz="1800" dirty="0" smtClean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605" y="3505200"/>
            <a:ext cx="909939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FileInputStream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/>
              <a:t>Used to read bytes from file.</a:t>
            </a:r>
          </a:p>
          <a:p>
            <a:r>
              <a:rPr lang="en-IN" sz="2400" dirty="0" smtClean="0"/>
              <a:t>Commonly used constructors:</a:t>
            </a:r>
          </a:p>
          <a:p>
            <a:pPr>
              <a:buNone/>
            </a:pPr>
            <a:r>
              <a:rPr lang="en-IN" sz="2400" dirty="0" smtClean="0"/>
              <a:t>		</a:t>
            </a:r>
            <a:r>
              <a:rPr lang="en-IN" sz="2400" b="1" dirty="0" err="1" smtClean="0"/>
              <a:t>FileInputStream</a:t>
            </a:r>
            <a:r>
              <a:rPr lang="en-IN" sz="2400" b="1" dirty="0" smtClean="0"/>
              <a:t> </a:t>
            </a:r>
            <a:r>
              <a:rPr lang="en-IN" sz="2400" dirty="0" smtClean="0"/>
              <a:t>(</a:t>
            </a:r>
            <a:r>
              <a:rPr lang="en-IN" sz="2400" b="1" dirty="0" smtClean="0"/>
              <a:t>String</a:t>
            </a:r>
            <a:r>
              <a:rPr lang="en-IN" sz="2400" dirty="0" smtClean="0"/>
              <a:t> </a:t>
            </a:r>
            <a:r>
              <a:rPr lang="en-IN" sz="2400" i="1" dirty="0" err="1" smtClean="0"/>
              <a:t>filePath</a:t>
            </a:r>
            <a:r>
              <a:rPr lang="en-IN" sz="2400" dirty="0" smtClean="0"/>
              <a:t>)</a:t>
            </a:r>
          </a:p>
          <a:p>
            <a:pPr>
              <a:buNone/>
            </a:pPr>
            <a:r>
              <a:rPr lang="en-IN" sz="2400" dirty="0" smtClean="0"/>
              <a:t>		</a:t>
            </a:r>
            <a:r>
              <a:rPr lang="en-IN" sz="2400" b="1" dirty="0" err="1" smtClean="0"/>
              <a:t>FileInputStream</a:t>
            </a:r>
            <a:r>
              <a:rPr lang="en-IN" sz="2400" b="1" dirty="0" smtClean="0"/>
              <a:t> </a:t>
            </a:r>
            <a:r>
              <a:rPr lang="en-IN" sz="2400" dirty="0" smtClean="0"/>
              <a:t>(</a:t>
            </a:r>
            <a:r>
              <a:rPr lang="en-IN" sz="2400" b="1" dirty="0" smtClean="0"/>
              <a:t>File</a:t>
            </a:r>
            <a:r>
              <a:rPr lang="en-IN" sz="2400" dirty="0" smtClean="0"/>
              <a:t> </a:t>
            </a:r>
            <a:r>
              <a:rPr lang="en-IN" sz="2400" i="1" dirty="0" err="1" smtClean="0"/>
              <a:t>fileObj</a:t>
            </a:r>
            <a:r>
              <a:rPr lang="en-IN" sz="2400" dirty="0" smtClean="0"/>
              <a:t>)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FileInputStream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1295400"/>
            <a:ext cx="9179095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BufferedInputStream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 err="1" smtClean="0"/>
              <a:t>BufferedInputStream</a:t>
            </a:r>
            <a:r>
              <a:rPr lang="en-IN" sz="2400" dirty="0" smtClean="0"/>
              <a:t> class allows to wrap any </a:t>
            </a:r>
            <a:r>
              <a:rPr lang="en-IN" sz="2400" dirty="0" err="1" smtClean="0"/>
              <a:t>InputStream</a:t>
            </a:r>
            <a:r>
              <a:rPr lang="en-IN" sz="2400" dirty="0" smtClean="0"/>
              <a:t> into buffered stream and achieve performance optimization.</a:t>
            </a:r>
          </a:p>
          <a:p>
            <a:r>
              <a:rPr lang="en-IN" sz="2400" dirty="0" smtClean="0"/>
              <a:t>Commonly used constructors:</a:t>
            </a:r>
          </a:p>
          <a:p>
            <a:pPr>
              <a:buNone/>
            </a:pPr>
            <a:r>
              <a:rPr lang="en-IN" sz="2400" dirty="0" smtClean="0"/>
              <a:t>		</a:t>
            </a:r>
            <a:r>
              <a:rPr lang="en-IN" sz="2000" b="1" dirty="0" err="1" smtClean="0"/>
              <a:t>BufferedInputStream</a:t>
            </a:r>
            <a:r>
              <a:rPr lang="en-IN" sz="2000" dirty="0" smtClean="0"/>
              <a:t> (</a:t>
            </a:r>
            <a:r>
              <a:rPr lang="en-IN" sz="2000" b="1" dirty="0" err="1" smtClean="0"/>
              <a:t>InputStream</a:t>
            </a:r>
            <a:r>
              <a:rPr lang="en-IN" sz="2000" dirty="0" smtClean="0"/>
              <a:t> </a:t>
            </a:r>
            <a:r>
              <a:rPr lang="en-IN" sz="2000" dirty="0" err="1" smtClean="0"/>
              <a:t>inputstream</a:t>
            </a:r>
            <a:r>
              <a:rPr lang="en-IN" sz="2000" dirty="0" smtClean="0"/>
              <a:t>)</a:t>
            </a:r>
          </a:p>
          <a:p>
            <a:pPr>
              <a:buNone/>
            </a:pPr>
            <a:r>
              <a:rPr lang="en-IN" sz="2000" dirty="0" smtClean="0"/>
              <a:t>		</a:t>
            </a:r>
            <a:r>
              <a:rPr lang="en-IN" sz="2000" b="1" dirty="0" err="1" smtClean="0"/>
              <a:t>BufferedInputStream</a:t>
            </a:r>
            <a:r>
              <a:rPr lang="en-IN" sz="2000" dirty="0" smtClean="0"/>
              <a:t> (</a:t>
            </a:r>
            <a:r>
              <a:rPr lang="en-IN" sz="2000" b="1" dirty="0" err="1" smtClean="0"/>
              <a:t>InputStream</a:t>
            </a:r>
            <a:r>
              <a:rPr lang="en-IN" sz="2000" dirty="0" smtClean="0"/>
              <a:t> </a:t>
            </a:r>
            <a:r>
              <a:rPr lang="en-IN" sz="2000" dirty="0" err="1" smtClean="0"/>
              <a:t>inputstream</a:t>
            </a:r>
            <a:r>
              <a:rPr lang="en-IN" sz="2000" dirty="0" smtClean="0"/>
              <a:t>, </a:t>
            </a:r>
            <a:r>
              <a:rPr lang="en-IN" sz="2000" b="1" dirty="0" err="1" smtClean="0"/>
              <a:t>int</a:t>
            </a:r>
            <a:r>
              <a:rPr lang="en-IN" sz="2000" dirty="0" smtClean="0"/>
              <a:t> </a:t>
            </a:r>
            <a:r>
              <a:rPr lang="en-IN" sz="2000" dirty="0" err="1" smtClean="0"/>
              <a:t>bufSize</a:t>
            </a:r>
            <a:r>
              <a:rPr lang="en-IN" sz="2000" dirty="0" smtClean="0"/>
              <a:t>)</a:t>
            </a:r>
            <a:endParaRPr lang="en-IN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345" y="4343400"/>
            <a:ext cx="886865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BufferedOutputStream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Used to improve performance by reducing no. of times system actually writes data.</a:t>
            </a:r>
          </a:p>
          <a:p>
            <a:r>
              <a:rPr lang="en-IN" sz="2400" b="1" dirty="0" smtClean="0"/>
              <a:t>flush() </a:t>
            </a:r>
            <a:r>
              <a:rPr lang="en-IN" sz="2400" dirty="0" smtClean="0"/>
              <a:t>needs to be called if data is to be written immediately.</a:t>
            </a:r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" y="3429000"/>
            <a:ext cx="9086596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/>
              <a:t>DataInputStream</a:t>
            </a:r>
            <a:r>
              <a:rPr lang="en-IN" dirty="0" smtClean="0"/>
              <a:t> &amp; </a:t>
            </a:r>
            <a:r>
              <a:rPr lang="en-IN" dirty="0" err="1" smtClean="0"/>
              <a:t>DataOutputStream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 err="1" smtClean="0"/>
              <a:t>DataOutputStream</a:t>
            </a:r>
            <a:r>
              <a:rPr lang="en-IN" sz="2400" dirty="0" smtClean="0"/>
              <a:t> &amp; </a:t>
            </a:r>
            <a:r>
              <a:rPr lang="en-IN" sz="2400" b="1" dirty="0" err="1" smtClean="0"/>
              <a:t>DataInputStream</a:t>
            </a:r>
            <a:r>
              <a:rPr lang="en-IN" sz="2400" dirty="0" smtClean="0"/>
              <a:t> enables to write or read primitive data to or from a stream.</a:t>
            </a:r>
          </a:p>
          <a:p>
            <a:endParaRPr lang="en-IN" sz="2400" dirty="0" smtClean="0"/>
          </a:p>
          <a:p>
            <a:r>
              <a:rPr lang="en-IN" sz="2400" dirty="0" smtClean="0"/>
              <a:t>They implement </a:t>
            </a:r>
            <a:r>
              <a:rPr lang="en-IN" sz="2400" b="1" dirty="0" err="1" smtClean="0"/>
              <a:t>DataOutput</a:t>
            </a:r>
            <a:r>
              <a:rPr lang="en-IN" sz="2400" dirty="0" smtClean="0"/>
              <a:t> and </a:t>
            </a:r>
            <a:r>
              <a:rPr lang="en-IN" sz="2400" b="1" dirty="0" err="1" smtClean="0"/>
              <a:t>DataInput</a:t>
            </a:r>
            <a:r>
              <a:rPr lang="en-IN" sz="2400" dirty="0" smtClean="0"/>
              <a:t> interfaces, respectively; which define methods that convert primitive values to or from sequence of bytes.</a:t>
            </a:r>
          </a:p>
          <a:p>
            <a:endParaRPr lang="en-IN" sz="2400" dirty="0" smtClean="0"/>
          </a:p>
          <a:p>
            <a:r>
              <a:rPr lang="en-IN" sz="2400" dirty="0" smtClean="0"/>
              <a:t>These steams make it easy to store binary data such as integers or floating-point values in a file.</a:t>
            </a:r>
            <a:endParaRPr lang="en-IN" sz="2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IN" dirty="0" err="1" smtClean="0"/>
              <a:t>DataOutputStream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IN" sz="2400" u="sng" dirty="0" smtClean="0"/>
              <a:t>It has following constructor:</a:t>
            </a:r>
          </a:p>
          <a:p>
            <a:pPr>
              <a:buNone/>
            </a:pPr>
            <a:r>
              <a:rPr lang="en-IN" sz="2400" dirty="0" smtClean="0"/>
              <a:t>		</a:t>
            </a:r>
            <a:r>
              <a:rPr lang="en-IN" sz="2400" b="1" dirty="0" smtClean="0"/>
              <a:t> </a:t>
            </a:r>
            <a:r>
              <a:rPr lang="en-IN" sz="2000" b="1" dirty="0" err="1" smtClean="0"/>
              <a:t>DataOutputStream</a:t>
            </a:r>
            <a:r>
              <a:rPr lang="en-IN" sz="2000" b="1" dirty="0" smtClean="0"/>
              <a:t> </a:t>
            </a:r>
            <a:r>
              <a:rPr lang="en-IN" sz="2000" dirty="0" smtClean="0"/>
              <a:t>(</a:t>
            </a:r>
            <a:r>
              <a:rPr lang="en-IN" sz="2000" b="1" dirty="0" err="1" smtClean="0"/>
              <a:t>OutputStream</a:t>
            </a:r>
            <a:r>
              <a:rPr lang="en-IN" sz="2000" dirty="0" smtClean="0"/>
              <a:t> </a:t>
            </a:r>
            <a:r>
              <a:rPr lang="en-IN" sz="2000" i="1" dirty="0" err="1" smtClean="0"/>
              <a:t>outputStream</a:t>
            </a:r>
            <a:r>
              <a:rPr lang="en-IN" sz="2000" i="1" dirty="0" smtClean="0"/>
              <a:t>)</a:t>
            </a:r>
            <a:endParaRPr lang="en-IN" sz="2400" dirty="0" smtClean="0"/>
          </a:p>
          <a:p>
            <a:r>
              <a:rPr lang="en-IN" sz="2400" u="sng" dirty="0" smtClean="0"/>
              <a:t>It contains following methods:</a:t>
            </a:r>
          </a:p>
          <a:p>
            <a:pPr>
              <a:buNone/>
            </a:pPr>
            <a:r>
              <a:rPr lang="en-IN" sz="2400" dirty="0" smtClean="0"/>
              <a:t>		</a:t>
            </a:r>
            <a:r>
              <a:rPr lang="en-IN" sz="1800" dirty="0" smtClean="0"/>
              <a:t>final void </a:t>
            </a:r>
            <a:r>
              <a:rPr lang="en-IN" sz="1800" dirty="0" err="1" smtClean="0"/>
              <a:t>writeDouble</a:t>
            </a:r>
            <a:r>
              <a:rPr lang="en-IN" sz="1800" dirty="0" smtClean="0"/>
              <a:t> (</a:t>
            </a:r>
            <a:r>
              <a:rPr lang="en-IN" sz="1800" b="1" dirty="0" smtClean="0"/>
              <a:t>double</a:t>
            </a:r>
            <a:r>
              <a:rPr lang="en-IN" sz="1800" dirty="0" smtClean="0"/>
              <a:t> </a:t>
            </a:r>
            <a:r>
              <a:rPr lang="en-IN" sz="1800" i="1" dirty="0" smtClean="0"/>
              <a:t>value) throws </a:t>
            </a:r>
            <a:r>
              <a:rPr lang="en-IN" sz="1800" i="1" dirty="0" err="1" smtClean="0"/>
              <a:t>IOException</a:t>
            </a:r>
            <a:endParaRPr lang="en-IN" sz="1800" i="1" dirty="0" smtClean="0"/>
          </a:p>
          <a:p>
            <a:pPr>
              <a:buNone/>
            </a:pPr>
            <a:r>
              <a:rPr lang="en-IN" sz="1800" i="1" dirty="0" smtClean="0"/>
              <a:t>		</a:t>
            </a:r>
            <a:r>
              <a:rPr lang="en-IN" sz="1800" dirty="0" smtClean="0"/>
              <a:t>final void </a:t>
            </a:r>
            <a:r>
              <a:rPr lang="en-IN" sz="1800" dirty="0" err="1" smtClean="0"/>
              <a:t>writeBoolean</a:t>
            </a:r>
            <a:r>
              <a:rPr lang="en-IN" sz="1800" dirty="0" smtClean="0"/>
              <a:t> (</a:t>
            </a:r>
            <a:r>
              <a:rPr lang="en-IN" sz="1800" b="1" dirty="0" err="1" smtClean="0"/>
              <a:t>boolean</a:t>
            </a:r>
            <a:r>
              <a:rPr lang="en-IN" sz="1800" dirty="0" smtClean="0"/>
              <a:t> </a:t>
            </a:r>
            <a:r>
              <a:rPr lang="en-IN" sz="1800" i="1" dirty="0" smtClean="0"/>
              <a:t>value) throws </a:t>
            </a:r>
            <a:r>
              <a:rPr lang="en-IN" sz="1800" i="1" dirty="0" err="1" smtClean="0"/>
              <a:t>IOException</a:t>
            </a:r>
            <a:endParaRPr lang="en-IN" sz="1800" i="1" dirty="0" smtClean="0"/>
          </a:p>
          <a:p>
            <a:pPr>
              <a:buNone/>
            </a:pPr>
            <a:r>
              <a:rPr lang="en-IN" sz="1800" dirty="0" smtClean="0"/>
              <a:t>		final void </a:t>
            </a:r>
            <a:r>
              <a:rPr lang="en-IN" sz="1800" dirty="0" err="1" smtClean="0"/>
              <a:t>writeInt</a:t>
            </a:r>
            <a:r>
              <a:rPr lang="en-IN" sz="1800" dirty="0" smtClean="0"/>
              <a:t> (</a:t>
            </a:r>
            <a:r>
              <a:rPr lang="en-IN" sz="1800" b="1" dirty="0" err="1" smtClean="0"/>
              <a:t>int</a:t>
            </a:r>
            <a:r>
              <a:rPr lang="en-IN" sz="1800" dirty="0" smtClean="0"/>
              <a:t> </a:t>
            </a:r>
            <a:r>
              <a:rPr lang="en-IN" sz="1800" i="1" dirty="0" smtClean="0"/>
              <a:t>value) throws </a:t>
            </a:r>
            <a:r>
              <a:rPr lang="en-IN" sz="1800" i="1" dirty="0" err="1" smtClean="0"/>
              <a:t>IOException</a:t>
            </a:r>
            <a:endParaRPr lang="en-IN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845" y="4191000"/>
            <a:ext cx="893315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IN" dirty="0" err="1" smtClean="0"/>
              <a:t>DataInputStream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IN" sz="2800" u="sng" dirty="0" smtClean="0"/>
              <a:t>It has following constructor:</a:t>
            </a:r>
          </a:p>
          <a:p>
            <a:pPr>
              <a:buNone/>
            </a:pPr>
            <a:r>
              <a:rPr lang="en-IN" sz="2800" dirty="0" smtClean="0"/>
              <a:t>		</a:t>
            </a:r>
            <a:r>
              <a:rPr lang="en-IN" sz="1800" b="1" dirty="0" err="1" smtClean="0"/>
              <a:t>DataInputStream</a:t>
            </a:r>
            <a:r>
              <a:rPr lang="en-IN" sz="1800" b="1" dirty="0" smtClean="0"/>
              <a:t> </a:t>
            </a:r>
            <a:r>
              <a:rPr lang="en-IN" sz="1800" dirty="0" smtClean="0"/>
              <a:t>(</a:t>
            </a:r>
            <a:r>
              <a:rPr lang="en-IN" sz="1800" b="1" dirty="0" err="1" smtClean="0"/>
              <a:t>InputStream</a:t>
            </a:r>
            <a:r>
              <a:rPr lang="en-IN" sz="1800" dirty="0" smtClean="0"/>
              <a:t> </a:t>
            </a:r>
            <a:r>
              <a:rPr lang="en-IN" sz="1800" i="1" dirty="0" err="1" smtClean="0"/>
              <a:t>inputStream</a:t>
            </a:r>
            <a:r>
              <a:rPr lang="en-IN" sz="1800" i="1" dirty="0" smtClean="0"/>
              <a:t>)</a:t>
            </a:r>
            <a:endParaRPr lang="en-IN" sz="2800" dirty="0" smtClean="0"/>
          </a:p>
          <a:p>
            <a:r>
              <a:rPr lang="en-IN" sz="2800" u="sng" dirty="0" smtClean="0"/>
              <a:t>It contains following methods</a:t>
            </a:r>
            <a:r>
              <a:rPr lang="en-IN" sz="2800" dirty="0" smtClean="0"/>
              <a:t>:</a:t>
            </a:r>
          </a:p>
          <a:p>
            <a:pPr>
              <a:buNone/>
            </a:pPr>
            <a:r>
              <a:rPr lang="en-IN" sz="2800" dirty="0" smtClean="0"/>
              <a:t>		</a:t>
            </a:r>
            <a:r>
              <a:rPr lang="en-IN" sz="1800" b="1" dirty="0" smtClean="0"/>
              <a:t>double</a:t>
            </a:r>
            <a:r>
              <a:rPr lang="en-IN" sz="1800" dirty="0" smtClean="0"/>
              <a:t> </a:t>
            </a:r>
            <a:r>
              <a:rPr lang="en-IN" sz="1800" dirty="0" err="1" smtClean="0"/>
              <a:t>readDouble</a:t>
            </a:r>
            <a:r>
              <a:rPr lang="en-IN" sz="1800" dirty="0" smtClean="0"/>
              <a:t>( ) throws </a:t>
            </a:r>
            <a:r>
              <a:rPr lang="en-IN" sz="1800" dirty="0" err="1" smtClean="0"/>
              <a:t>IOException</a:t>
            </a:r>
            <a:endParaRPr lang="en-IN" sz="1800" dirty="0" smtClean="0"/>
          </a:p>
          <a:p>
            <a:pPr>
              <a:buNone/>
            </a:pPr>
            <a:r>
              <a:rPr lang="en-IN" sz="1800" dirty="0" smtClean="0"/>
              <a:t>		</a:t>
            </a:r>
            <a:r>
              <a:rPr lang="en-IN" sz="1800" b="1" dirty="0" err="1" smtClean="0"/>
              <a:t>boolean</a:t>
            </a:r>
            <a:r>
              <a:rPr lang="en-IN" sz="1800" dirty="0" smtClean="0"/>
              <a:t> </a:t>
            </a:r>
            <a:r>
              <a:rPr lang="en-IN" sz="1800" dirty="0" err="1" smtClean="0"/>
              <a:t>readBoolean</a:t>
            </a:r>
            <a:r>
              <a:rPr lang="en-IN" sz="1800" dirty="0" smtClean="0"/>
              <a:t>( ) throws </a:t>
            </a:r>
            <a:r>
              <a:rPr lang="en-IN" sz="1800" dirty="0" err="1" smtClean="0"/>
              <a:t>IOException</a:t>
            </a:r>
            <a:endParaRPr lang="en-IN" sz="1800" dirty="0" smtClean="0"/>
          </a:p>
          <a:p>
            <a:pPr>
              <a:buNone/>
            </a:pPr>
            <a:r>
              <a:rPr lang="en-IN" sz="1800" dirty="0" smtClean="0"/>
              <a:t>		</a:t>
            </a:r>
            <a:r>
              <a:rPr lang="en-IN" sz="1800" b="1" dirty="0" err="1" smtClean="0"/>
              <a:t>int</a:t>
            </a:r>
            <a:r>
              <a:rPr lang="en-IN" sz="1800" dirty="0" smtClean="0"/>
              <a:t> </a:t>
            </a:r>
            <a:r>
              <a:rPr lang="en-IN" sz="1800" dirty="0" err="1" smtClean="0"/>
              <a:t>readInt</a:t>
            </a:r>
            <a:r>
              <a:rPr lang="en-IN" sz="1800" dirty="0" smtClean="0"/>
              <a:t>( ) throws </a:t>
            </a:r>
            <a:r>
              <a:rPr lang="en-IN" sz="1800" dirty="0" err="1" smtClean="0"/>
              <a:t>IOException</a:t>
            </a:r>
            <a:endParaRPr lang="en-IN" sz="18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4191000"/>
            <a:ext cx="8915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Streams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873752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Java implements streams within class hierarchies defined in the </a:t>
            </a:r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java.io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package.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stream is a sequence of data.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stream is linked to a physical device by the Java I/O system.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All streams behave in the same manner, even if the actual physical devices to which they are linked differ.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 I/O Stream represents an input source or an output destination.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RandomAccessFile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2400" dirty="0" smtClean="0"/>
              <a:t>It implements </a:t>
            </a:r>
            <a:r>
              <a:rPr lang="en-IN" sz="2400" b="1" dirty="0" err="1" smtClean="0"/>
              <a:t>DataInput</a:t>
            </a:r>
            <a:r>
              <a:rPr lang="en-IN" sz="2400" dirty="0" smtClean="0"/>
              <a:t> &amp; </a:t>
            </a:r>
            <a:r>
              <a:rPr lang="en-IN" sz="2400" b="1" dirty="0" err="1" smtClean="0"/>
              <a:t>DataOutput</a:t>
            </a:r>
            <a:r>
              <a:rPr lang="en-IN" sz="2400" dirty="0" smtClean="0"/>
              <a:t> interfaces, which define basic I/O methods.</a:t>
            </a:r>
          </a:p>
          <a:p>
            <a:r>
              <a:rPr lang="en-IN" sz="2400" dirty="0" smtClean="0"/>
              <a:t>It is special since it supports positioning requests, i.e. you can position file-pointer within file.</a:t>
            </a:r>
          </a:p>
          <a:p>
            <a:endParaRPr lang="en-IN" sz="2400" dirty="0" smtClean="0"/>
          </a:p>
          <a:p>
            <a:r>
              <a:rPr lang="en-IN" sz="2400" u="sng" dirty="0" smtClean="0"/>
              <a:t>It has 2 constructors: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sz="1900" b="1" dirty="0" err="1" smtClean="0"/>
              <a:t>RandomAccessFile</a:t>
            </a:r>
            <a:r>
              <a:rPr lang="en-IN" sz="1900" b="1" dirty="0" smtClean="0"/>
              <a:t> </a:t>
            </a:r>
            <a:r>
              <a:rPr lang="en-IN" sz="1900" dirty="0" smtClean="0"/>
              <a:t>(</a:t>
            </a:r>
            <a:r>
              <a:rPr lang="en-IN" sz="1900" b="1" dirty="0" smtClean="0"/>
              <a:t>File</a:t>
            </a:r>
            <a:r>
              <a:rPr lang="en-IN" sz="1900" dirty="0" smtClean="0"/>
              <a:t> </a:t>
            </a:r>
            <a:r>
              <a:rPr lang="en-IN" sz="1900" i="1" dirty="0" err="1" smtClean="0"/>
              <a:t>fileObj</a:t>
            </a:r>
            <a:r>
              <a:rPr lang="en-IN" sz="1900" i="1" dirty="0" smtClean="0"/>
              <a:t>, </a:t>
            </a:r>
            <a:r>
              <a:rPr lang="en-IN" sz="1900" b="1" dirty="0" smtClean="0"/>
              <a:t>String</a:t>
            </a:r>
            <a:r>
              <a:rPr lang="en-IN" sz="1900" b="1" i="1" dirty="0" smtClean="0"/>
              <a:t> </a:t>
            </a:r>
            <a:r>
              <a:rPr lang="en-IN" sz="1900" i="1" dirty="0" smtClean="0"/>
              <a:t>access) </a:t>
            </a:r>
            <a:r>
              <a:rPr lang="en-IN" sz="1900" dirty="0" smtClean="0"/>
              <a:t>throws </a:t>
            </a:r>
            <a:r>
              <a:rPr lang="en-IN" sz="1900" dirty="0" err="1" smtClean="0"/>
              <a:t>FileNotFoundException</a:t>
            </a:r>
            <a:endParaRPr lang="en-IN" sz="1900" dirty="0" smtClean="0"/>
          </a:p>
          <a:p>
            <a:pPr>
              <a:buNone/>
            </a:pPr>
            <a:r>
              <a:rPr lang="en-IN" sz="1900" dirty="0" smtClean="0"/>
              <a:t>	</a:t>
            </a:r>
            <a:r>
              <a:rPr lang="en-IN" sz="1800" b="1" dirty="0" err="1" smtClean="0"/>
              <a:t>RandomAccessFile</a:t>
            </a:r>
            <a:r>
              <a:rPr lang="en-IN" sz="1800" b="1" dirty="0" smtClean="0"/>
              <a:t> </a:t>
            </a:r>
            <a:r>
              <a:rPr lang="en-IN" sz="1800" dirty="0" smtClean="0"/>
              <a:t>(</a:t>
            </a:r>
            <a:r>
              <a:rPr lang="en-IN" sz="1800" b="1" dirty="0" smtClean="0"/>
              <a:t>String</a:t>
            </a:r>
            <a:r>
              <a:rPr lang="en-IN" sz="1800" dirty="0" smtClean="0"/>
              <a:t> </a:t>
            </a:r>
            <a:r>
              <a:rPr lang="en-IN" sz="1800" i="1" dirty="0" smtClean="0"/>
              <a:t>filename, </a:t>
            </a:r>
            <a:r>
              <a:rPr lang="en-IN" sz="1800" b="1" dirty="0" smtClean="0"/>
              <a:t>String</a:t>
            </a:r>
            <a:r>
              <a:rPr lang="en-IN" sz="1800" i="1" dirty="0" smtClean="0"/>
              <a:t> access) </a:t>
            </a:r>
            <a:r>
              <a:rPr lang="en-IN" sz="1800" dirty="0" smtClean="0"/>
              <a:t>throws </a:t>
            </a:r>
            <a:r>
              <a:rPr lang="en-IN" sz="1800" dirty="0" err="1" smtClean="0"/>
              <a:t>FileNotFoundException</a:t>
            </a:r>
            <a:endParaRPr lang="en-IN" sz="1800" dirty="0" smtClean="0"/>
          </a:p>
          <a:p>
            <a:pPr>
              <a:buNone/>
            </a:pPr>
            <a:endParaRPr lang="en-IN" sz="1800" dirty="0" smtClean="0"/>
          </a:p>
          <a:p>
            <a:pPr>
              <a:buNone/>
            </a:pPr>
            <a:r>
              <a:rPr lang="en-IN" sz="1800" dirty="0" smtClean="0"/>
              <a:t>	</a:t>
            </a:r>
            <a:r>
              <a:rPr lang="en-IN" sz="1800" u="sng" dirty="0" smtClean="0"/>
              <a:t>access</a:t>
            </a:r>
            <a:r>
              <a:rPr lang="en-IN" sz="1800" dirty="0" smtClean="0"/>
              <a:t>:    “</a:t>
            </a:r>
            <a:r>
              <a:rPr lang="en-IN" sz="1800" b="1" dirty="0" smtClean="0"/>
              <a:t>r</a:t>
            </a:r>
            <a:r>
              <a:rPr lang="en-IN" sz="1800" dirty="0" smtClean="0"/>
              <a:t>” </a:t>
            </a:r>
            <a:r>
              <a:rPr lang="en-IN" sz="1800" dirty="0" smtClean="0">
                <a:sym typeface="Wingdings" pitchFamily="2" charset="2"/>
              </a:rPr>
              <a:t> file can be read but not written</a:t>
            </a:r>
          </a:p>
          <a:p>
            <a:pPr>
              <a:buNone/>
            </a:pPr>
            <a:r>
              <a:rPr lang="en-IN" sz="1800" dirty="0" smtClean="0">
                <a:sym typeface="Wingdings" pitchFamily="2" charset="2"/>
              </a:rPr>
              <a:t>		     “</a:t>
            </a:r>
            <a:r>
              <a:rPr lang="en-IN" sz="1800" b="1" dirty="0" err="1" smtClean="0">
                <a:sym typeface="Wingdings" pitchFamily="2" charset="2"/>
              </a:rPr>
              <a:t>rw</a:t>
            </a:r>
            <a:r>
              <a:rPr lang="en-IN" sz="1800" dirty="0" smtClean="0">
                <a:sym typeface="Wingdings" pitchFamily="2" charset="2"/>
              </a:rPr>
              <a:t>”  file can be read &amp; written</a:t>
            </a:r>
          </a:p>
          <a:p>
            <a:pPr>
              <a:buNone/>
            </a:pPr>
            <a:r>
              <a:rPr lang="en-IN" sz="1800" dirty="0" smtClean="0">
                <a:sym typeface="Wingdings" pitchFamily="2" charset="2"/>
              </a:rPr>
              <a:t>		     “</a:t>
            </a:r>
            <a:r>
              <a:rPr lang="en-IN" sz="1800" b="1" dirty="0" err="1" smtClean="0">
                <a:sym typeface="Wingdings" pitchFamily="2" charset="2"/>
              </a:rPr>
              <a:t>rws</a:t>
            </a:r>
            <a:r>
              <a:rPr lang="en-IN" sz="1800" dirty="0" smtClean="0">
                <a:sym typeface="Wingdings" pitchFamily="2" charset="2"/>
              </a:rPr>
              <a:t>”  file opened in read/write mode &amp; every change to file data is 		immediately written to physical device.</a:t>
            </a:r>
            <a:r>
              <a:rPr lang="en-IN" sz="1800" dirty="0" smtClean="0"/>
              <a:t>  </a:t>
            </a:r>
            <a:endParaRPr lang="en-IN" sz="19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RandomAccessFile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u="sng" dirty="0" smtClean="0"/>
              <a:t>It has following methods</a:t>
            </a:r>
            <a:r>
              <a:rPr lang="en-IN" dirty="0" smtClean="0"/>
              <a:t>:</a:t>
            </a:r>
          </a:p>
          <a:p>
            <a:pPr>
              <a:buNone/>
            </a:pPr>
            <a:r>
              <a:rPr lang="en-IN" dirty="0" smtClean="0"/>
              <a:t>		</a:t>
            </a:r>
            <a:r>
              <a:rPr lang="en-IN" sz="2000" dirty="0" smtClean="0"/>
              <a:t>void seek (</a:t>
            </a:r>
            <a:r>
              <a:rPr lang="en-IN" sz="2000" b="1" dirty="0" smtClean="0"/>
              <a:t>long</a:t>
            </a:r>
            <a:r>
              <a:rPr lang="en-IN" sz="2000" dirty="0" smtClean="0"/>
              <a:t> </a:t>
            </a:r>
            <a:r>
              <a:rPr lang="en-IN" sz="2000" i="1" dirty="0" err="1" smtClean="0"/>
              <a:t>newPos</a:t>
            </a:r>
            <a:r>
              <a:rPr lang="en-IN" sz="2000" i="1" dirty="0" smtClean="0"/>
              <a:t>) throws </a:t>
            </a:r>
            <a:r>
              <a:rPr lang="en-IN" sz="2000" i="1" dirty="0" err="1" smtClean="0"/>
              <a:t>IOException</a:t>
            </a:r>
            <a:endParaRPr lang="en-IN" sz="2000" i="1" dirty="0" smtClean="0"/>
          </a:p>
          <a:p>
            <a:pPr>
              <a:buNone/>
            </a:pPr>
            <a:endParaRPr lang="en-IN" sz="2000" i="1" dirty="0" smtClean="0"/>
          </a:p>
          <a:p>
            <a:pPr>
              <a:buNone/>
            </a:pPr>
            <a:endParaRPr lang="en-IN" sz="2000" i="1" dirty="0" smtClean="0"/>
          </a:p>
          <a:p>
            <a:pPr>
              <a:buNone/>
            </a:pPr>
            <a:endParaRPr lang="en-IN" sz="2000" i="1" dirty="0" smtClean="0"/>
          </a:p>
          <a:p>
            <a:pPr>
              <a:buNone/>
            </a:pPr>
            <a:r>
              <a:rPr lang="en-IN" sz="2000" i="1" dirty="0" smtClean="0"/>
              <a:t>		</a:t>
            </a:r>
            <a:r>
              <a:rPr lang="en-IN" sz="2000" dirty="0" smtClean="0"/>
              <a:t>void </a:t>
            </a:r>
            <a:r>
              <a:rPr lang="en-IN" sz="2000" dirty="0" err="1" smtClean="0"/>
              <a:t>setLength</a:t>
            </a:r>
            <a:r>
              <a:rPr lang="en-IN" sz="2000" dirty="0" smtClean="0"/>
              <a:t> (</a:t>
            </a:r>
            <a:r>
              <a:rPr lang="en-IN" sz="2000" b="1" dirty="0" smtClean="0"/>
              <a:t>long</a:t>
            </a:r>
            <a:r>
              <a:rPr lang="en-IN" sz="2000" dirty="0" smtClean="0"/>
              <a:t> </a:t>
            </a:r>
            <a:r>
              <a:rPr lang="en-IN" sz="2000" i="1" dirty="0" err="1" smtClean="0"/>
              <a:t>len</a:t>
            </a:r>
            <a:r>
              <a:rPr lang="en-IN" sz="2000" i="1" dirty="0" smtClean="0"/>
              <a:t>) throws </a:t>
            </a:r>
            <a:r>
              <a:rPr lang="en-IN" sz="2000" i="1" dirty="0" err="1" smtClean="0"/>
              <a:t>IOException</a:t>
            </a:r>
            <a:endParaRPr lang="en-IN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953000" y="289560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Specifies new position in bytes from beginning of file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43400" y="45720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Used to lengthen or shorten a file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352800" y="2667000"/>
            <a:ext cx="1600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657600" y="4191000"/>
            <a:ext cx="1524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RandomAccessFile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981200"/>
            <a:ext cx="8619218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Character Stream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873752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Java platform stores character values using Unicode conventions.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Character stream I/O automatically translates this internal format to and from the local character set.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Character streams are defined by using two class hierarchies.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At the top are two abstract classes,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Reader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Writer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These abstract classes handle Unicode character streams.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Similar to Byte Streams, </a:t>
            </a:r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read()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write()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methods are defined in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Reader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Writer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class.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Character Stream Classes</a:t>
            </a:r>
            <a:endParaRPr lang="en-US" sz="36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873752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812" y="990600"/>
            <a:ext cx="9096375" cy="50292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Methods defined by ‘Reader’</a:t>
            </a:r>
            <a:endParaRPr lang="en-US" sz="36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873752"/>
          </a:xfrm>
        </p:spPr>
        <p:txBody>
          <a:bodyPr>
            <a:normAutofit/>
          </a:bodyPr>
          <a:lstStyle/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762000"/>
            <a:ext cx="9144000" cy="60960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Methods defined by ‘Writer’</a:t>
            </a:r>
            <a:endParaRPr lang="en-US" sz="36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873752"/>
          </a:xfrm>
        </p:spPr>
        <p:txBody>
          <a:bodyPr>
            <a:normAutofit/>
          </a:bodyPr>
          <a:lstStyle/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5983" y="990600"/>
            <a:ext cx="8543217" cy="51816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Predefined Streams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9848"/>
            <a:ext cx="8382000" cy="5026152"/>
          </a:xfrm>
        </p:spPr>
        <p:txBody>
          <a:bodyPr>
            <a:normAutofit/>
          </a:bodyPr>
          <a:lstStyle/>
          <a:p>
            <a:r>
              <a:rPr lang="en-US" sz="24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java.lang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package defines a class called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System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which encapsulates several aspects of the run-time environment.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 contains three predefined stream variables: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in, out,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err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These fields are declared as public, static, and final within System.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This means that they can be used by any other part of your program and without reference to a specific System object.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Predefined Streams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026152"/>
          </a:xfrm>
        </p:spPr>
        <p:txBody>
          <a:bodyPr>
            <a:normAutofit fontScale="92500"/>
          </a:bodyPr>
          <a:lstStyle/>
          <a:p>
            <a:r>
              <a:rPr lang="en-US" sz="24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System.out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refers to the standard output stream. By default, this is the console.</a:t>
            </a:r>
          </a:p>
          <a:p>
            <a:r>
              <a:rPr lang="en-US" sz="24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System.in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refers to standard input, which is the keyboard by default.</a:t>
            </a:r>
          </a:p>
          <a:p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System.err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refers to the standard error stream, which also is the console by default. 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However, these streams may be redirected to any compatible I/O device.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System.in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is an object of type </a:t>
            </a:r>
            <a:r>
              <a:rPr lang="en-US" sz="24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InputStream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r>
              <a:rPr lang="en-US" sz="24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System.out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System.err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are objects of type </a:t>
            </a:r>
            <a:r>
              <a:rPr lang="en-US" sz="24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PrintStream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These are </a:t>
            </a:r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byte streams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even though they typically are used to read and write characters from and to the console.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Reading Console Input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066800"/>
            <a:ext cx="8305800" cy="5105400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 Java 1.0, the only way to perform console input was to use a byte stream.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 Java, console input is accomplished by reading from </a:t>
            </a:r>
            <a:r>
              <a:rPr lang="en-US" sz="24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System.in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 obtain a character-based stream that is attached to the console, wrap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System.in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in a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BufferedReader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object.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BufferedReader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supports a buffered input stream. 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Its most commonly used constructor is:</a:t>
            </a:r>
          </a:p>
          <a:p>
            <a:pPr algn="ctr"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BufferedReader</a:t>
            </a:r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(Reader </a:t>
            </a:r>
            <a:r>
              <a:rPr lang="en-US" sz="24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inputReader</a:t>
            </a:r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>
              <a:buNone/>
            </a:pPr>
            <a:endParaRPr lang="en-US" sz="2400" i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Here,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inputReader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is the stream that is linked to the instance of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BufferedReader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that is being created.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Reader is an abstract class. One of its concrete subclasses is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InputStreamReader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which converts bytes to characters. 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I/O Streams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8737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stream can represent many different kinds of sources and destinations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– disk files, devices, other programs, a network socket, and memory arrays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Streams support many different kinds of data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– simple bytes, primitive data types, localized characters, and objects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Some streams simply pass on data; others manipulate and transform the data in useful ways.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762000"/>
            <a:ext cx="8382000" cy="5254752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 obtain an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InputStreamReader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object that is linked to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System.in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use the following constructor: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InputStreamReader</a:t>
            </a:r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InputStream</a:t>
            </a:r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inputStream</a:t>
            </a:r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endParaRPr lang="en-US" sz="2400" i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Because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System.in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refers to an object of type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InputStream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it can be used for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inputStream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Putting it all together, the following line of code creates a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BufferedReader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that is connected to the keyboard:</a:t>
            </a:r>
          </a:p>
          <a:p>
            <a:pPr algn="ctr"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BufferedReader</a:t>
            </a:r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sz="24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BufferedReader</a:t>
            </a:r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(new </a:t>
            </a:r>
            <a:r>
              <a:rPr lang="en-US" sz="24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InputStreamReader</a:t>
            </a:r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System.in</a:t>
            </a:r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));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After this statement executes,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is a character-based stream that is linked to the console through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System.in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reading Characters and Strings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 read a character from a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BufferedReader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use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read( )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ctr">
              <a:buNone/>
            </a:pPr>
            <a:r>
              <a:rPr lang="en-US" sz="24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read( ) throws </a:t>
            </a:r>
            <a:r>
              <a:rPr lang="en-US" sz="24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IOException</a:t>
            </a:r>
            <a:endParaRPr lang="en-US" sz="2400" i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Each time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read( ) </a:t>
            </a:r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is called, it reads a character from the input stream and returns it as an integer value.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 returns  –1 when the end of the stream is encountered.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 can throw an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IOException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 read a string from the keyboard, use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readLine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 )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that is a member of the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BufferedReader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class. </a:t>
            </a:r>
          </a:p>
          <a:p>
            <a:pPr algn="ctr"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String </a:t>
            </a:r>
            <a:r>
              <a:rPr lang="en-US" sz="24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readLine</a:t>
            </a:r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 ) throws </a:t>
            </a:r>
            <a:r>
              <a:rPr lang="en-US" sz="24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IOException</a:t>
            </a:r>
            <a:endParaRPr lang="en-US" sz="2400" i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reading Characters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1054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import java.io.*;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BRRead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public static void main(String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[]) throws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IOException</a:t>
            </a:r>
            <a:endParaRPr lang="en-US" sz="24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{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char c;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BufferedReader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BufferedReader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(new 					       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InputStreamReader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System.in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));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("Enter characters, 'q' to quit.");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do {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	c = (char)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br.read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(c);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      } 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while(c != 'q');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}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reading String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1816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import java.io.*;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BRReadLines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public static void main(String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[]) throws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IOException</a:t>
            </a:r>
            <a:endParaRPr lang="en-US" sz="24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{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   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BufferedReader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BufferedReader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(new 					        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InputStreamReader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System.in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));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    String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   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("Enter lines of text.");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   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("Enter 'stop' to quit.");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    do {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br.readLine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         } 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    while(!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str.equals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("stop"));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}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Writing &amp; Reading file</a:t>
            </a:r>
            <a:endParaRPr lang="en-IN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0"/>
            <a:ext cx="8697218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37744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800" b="0" dirty="0" smtClean="0">
                <a:solidFill>
                  <a:srgbClr val="0070C0"/>
                </a:solidFill>
                <a:effectLst/>
                <a:latin typeface="Algerian" pitchFamily="82" charset="0"/>
                <a:cs typeface="Times New Roman" pitchFamily="18" charset="0"/>
              </a:rPr>
              <a:t>Serialization</a:t>
            </a:r>
            <a:endParaRPr lang="en-US" sz="4800" b="0" dirty="0">
              <a:solidFill>
                <a:srgbClr val="0070C0"/>
              </a:solidFill>
              <a:effectLst/>
              <a:latin typeface="Algerian" pitchFamily="82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Serialization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48737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Serialization is the process of writing the state of an object to a byte stream.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This is useful when we want to save the state of our program to a persistent storage area, such as a file.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At a later time, we may restore these objects by using the process of de-serialization.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Serialization is also needed to implement Remote Method Invocation (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RMI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382000" cy="51023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 object to be serialized may have references to other objects, which, in turn, have references to still more objects.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we attempt to serialize an object at the top of an object graph, all of the other referenced objects are recursively located and serialized.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Serialization: Interfaces and Classes</a:t>
            </a:r>
            <a:endParaRPr lang="en-US" sz="36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382000" cy="54102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 overview of the interfaces and classes that support serialization follows:</a:t>
            </a:r>
          </a:p>
          <a:p>
            <a:pPr>
              <a:buNone/>
            </a:pPr>
            <a:endParaRPr lang="en-US" sz="2000" i="1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AutoNum type="arabicParenR"/>
            </a:pPr>
            <a:r>
              <a:rPr lang="en-US" sz="24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Serializable</a:t>
            </a:r>
            <a:endParaRPr lang="en-US" sz="24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Only an object that implements the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Serializable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interface can be saved and restored by the serialization facilities. </a:t>
            </a:r>
          </a:p>
          <a:p>
            <a:pPr lvl="1"/>
            <a:endParaRPr lang="en-US" sz="24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Serializable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interface defines no members. </a:t>
            </a:r>
          </a:p>
          <a:p>
            <a:pPr lvl="1"/>
            <a:endParaRPr lang="en-US" sz="24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It is simply used to indicate that a class may be serialized. </a:t>
            </a:r>
          </a:p>
          <a:p>
            <a:pPr lvl="1"/>
            <a:endParaRPr lang="en-US" sz="24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If a class is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serializable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all of its subclasses are also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serializable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382000" cy="5410200"/>
          </a:xfrm>
        </p:spPr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2) </a:t>
            </a:r>
            <a:r>
              <a:rPr lang="en-US" sz="24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Externalizable</a:t>
            </a:r>
            <a:endParaRPr lang="en-US" sz="24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Externalizable</a:t>
            </a: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interface is designed for compression or encryption .</a:t>
            </a:r>
          </a:p>
          <a:p>
            <a:pPr marL="457200" indent="-457200"/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Externalizable</a:t>
            </a: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interface defines two methods:</a:t>
            </a:r>
          </a:p>
          <a:p>
            <a:pPr marL="457200" indent="-457200" algn="ctr">
              <a:buNone/>
            </a:pPr>
            <a:endParaRPr lang="en-US" sz="2200" i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ctr">
              <a:buNone/>
            </a:pPr>
            <a:r>
              <a:rPr lang="en-US" sz="22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22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readExternal</a:t>
            </a:r>
            <a:r>
              <a:rPr lang="en-US" sz="22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2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ObjectInput</a:t>
            </a:r>
            <a:r>
              <a:rPr lang="en-US" sz="22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inStream</a:t>
            </a:r>
            <a:r>
              <a:rPr lang="en-US" sz="22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)throws </a:t>
            </a:r>
            <a:r>
              <a:rPr lang="en-US" sz="22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IOException</a:t>
            </a:r>
            <a:r>
              <a:rPr lang="en-US" sz="22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ClassNotFoundException</a:t>
            </a:r>
            <a:endParaRPr lang="en-US" sz="2200" i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ctr">
              <a:buNone/>
            </a:pPr>
            <a:endParaRPr lang="en-US" sz="2200" i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ctr">
              <a:buNone/>
            </a:pPr>
            <a:r>
              <a:rPr lang="en-US" sz="22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22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writeExternal</a:t>
            </a:r>
            <a:r>
              <a:rPr lang="en-US" sz="22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2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ObjectOutput</a:t>
            </a:r>
            <a:r>
              <a:rPr lang="en-US" sz="22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outStream</a:t>
            </a:r>
            <a:r>
              <a:rPr lang="en-US" sz="22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) throws </a:t>
            </a:r>
            <a:r>
              <a:rPr lang="en-US" sz="22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IOException</a:t>
            </a:r>
            <a:endParaRPr lang="en-US" sz="2200" i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ctr">
              <a:buNone/>
            </a:pPr>
            <a:endParaRPr lang="en-US" sz="22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 these methods, </a:t>
            </a:r>
            <a:r>
              <a:rPr lang="en-US" sz="22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inStream</a:t>
            </a: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is the byte stream from which the object is to be read, and </a:t>
            </a:r>
            <a:r>
              <a:rPr lang="en-US" sz="22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outStream</a:t>
            </a: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is the byte stream to which the object is to be written.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Input Stream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8737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program uses an input stream to read data from a source, one item at a time.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Reading information into a program.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aptur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8733" y="2286000"/>
            <a:ext cx="7000701" cy="2666999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381000"/>
            <a:ext cx="7924800" cy="5943600"/>
          </a:xfrm>
        </p:spPr>
        <p:txBody>
          <a:bodyPr>
            <a:normAutofit lnSpcReduction="10000"/>
          </a:bodyPr>
          <a:lstStyle/>
          <a:p>
            <a:pPr marL="457200" indent="-457200"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3) </a:t>
            </a:r>
            <a:r>
              <a:rPr lang="en-US" sz="24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ObjectOutput</a:t>
            </a:r>
            <a:endParaRPr lang="en-US" sz="24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r>
              <a:rPr lang="en-US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ObjectOutput</a:t>
            </a:r>
            <a:r>
              <a:rPr lang="en-US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interface extends the </a:t>
            </a:r>
            <a:r>
              <a:rPr lang="en-US" sz="20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DataOutput</a:t>
            </a:r>
            <a:r>
              <a:rPr lang="en-US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interface and supports object serialization.</a:t>
            </a:r>
          </a:p>
          <a:p>
            <a:pPr marL="457200" indent="-457200"/>
            <a:endParaRPr lang="en-US" sz="20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r>
              <a:rPr lang="en-US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It defines the methods several methods. All of these methods will throw an </a:t>
            </a:r>
            <a:r>
              <a:rPr lang="en-US" sz="20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IOExceptionon</a:t>
            </a:r>
            <a:r>
              <a:rPr lang="en-US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error conditions.</a:t>
            </a:r>
          </a:p>
          <a:p>
            <a:pPr marL="457200" indent="-457200"/>
            <a:endParaRPr lang="en-US" sz="20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r>
              <a:rPr lang="en-US" sz="2000" i="1" dirty="0" err="1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writeObject</a:t>
            </a:r>
            <a:r>
              <a:rPr lang="en-US" sz="2000" i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 )</a:t>
            </a:r>
            <a:r>
              <a:rPr lang="en-US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method is called to serialize an object. </a:t>
            </a:r>
          </a:p>
          <a:p>
            <a:pPr marL="457200" indent="-457200"/>
            <a:endParaRPr lang="en-US" sz="20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4) </a:t>
            </a:r>
            <a:r>
              <a:rPr lang="en-US" sz="24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ObjectOutputStream</a:t>
            </a:r>
            <a:endParaRPr lang="en-US" sz="24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r>
              <a:rPr lang="en-US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ObjectOutputStream</a:t>
            </a:r>
            <a:r>
              <a:rPr lang="en-US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class extends the </a:t>
            </a:r>
            <a:r>
              <a:rPr lang="en-US" sz="20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OutputStream</a:t>
            </a:r>
            <a:r>
              <a:rPr lang="en-US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class and implements the </a:t>
            </a:r>
            <a:r>
              <a:rPr lang="en-US" sz="20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ObjectOutput</a:t>
            </a:r>
            <a:r>
              <a:rPr lang="en-US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interface. </a:t>
            </a:r>
          </a:p>
          <a:p>
            <a:pPr marL="457200" indent="-457200"/>
            <a:endParaRPr lang="en-US" sz="20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r>
              <a:rPr lang="en-US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It is responsible for writing objects to a stream. Constructor is:</a:t>
            </a:r>
          </a:p>
          <a:p>
            <a:pPr marL="457200" indent="-457200" algn="ctr">
              <a:buNone/>
            </a:pPr>
            <a:r>
              <a:rPr lang="en-US" sz="2000" i="1" dirty="0" err="1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ObjectOutputStream</a:t>
            </a:r>
            <a:r>
              <a:rPr lang="en-US" sz="2000" i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err="1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OutputStream</a:t>
            </a:r>
            <a:r>
              <a:rPr lang="en-US" sz="2000" i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outStream</a:t>
            </a:r>
            <a:r>
              <a:rPr lang="en-US" sz="2000" i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 throws </a:t>
            </a:r>
            <a:r>
              <a:rPr lang="en-US" sz="2000" i="1" dirty="0" err="1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IOException</a:t>
            </a:r>
            <a:endParaRPr lang="en-US" sz="2000" i="1" dirty="0" smtClean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endParaRPr lang="en-US" sz="20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r>
              <a:rPr lang="en-US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The argument </a:t>
            </a:r>
            <a:r>
              <a:rPr lang="en-US" sz="20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outStream</a:t>
            </a:r>
            <a:r>
              <a:rPr lang="en-US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is the output stream to which serialized objects will be written.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Serialization Example</a:t>
            </a:r>
            <a:endParaRPr lang="en-US" sz="36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334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MyClass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implements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Serializable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String s;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double d;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public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MyClass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(String s,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double d) {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this.s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= s;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this.i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this.d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= d;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     }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public String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toString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() 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{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     return "s=" + s + ";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=" +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+ "; d=" + d;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 }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90600" y="533400"/>
            <a:ext cx="7848600" cy="5791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import java.io.*;</a:t>
            </a:r>
          </a:p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SerializationDemo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public static void main(String 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[]) {</a:t>
            </a:r>
          </a:p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try {</a:t>
            </a:r>
          </a:p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MyClass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object1 = new 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MyClass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("Hello", -7, 2.7e10);</a:t>
            </a:r>
          </a:p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("object1: " + object1);</a:t>
            </a:r>
          </a:p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FileOutputStream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fos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FileOutputStream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("serial");</a:t>
            </a:r>
          </a:p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ObjectOutputStream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oos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ObjectOutputStream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fos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oos.writeObject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(object1);</a:t>
            </a:r>
          </a:p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oos.flush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oos.close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      }</a:t>
            </a:r>
          </a:p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catch(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IOException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e) {</a:t>
            </a:r>
          </a:p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("Exception during serialization: " + e);</a:t>
            </a:r>
          </a:p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System.exit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(0);</a:t>
            </a:r>
          </a:p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      }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609600"/>
            <a:ext cx="7924800" cy="540715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// Object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deserialization</a:t>
            </a:r>
            <a:endParaRPr lang="en-US" sz="24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try {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MyClass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object2;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FileInputStream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fis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FileInputStream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("serial");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ObjectInputStream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ois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ObjectInputStream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fis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object2 = (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MyClass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ois.readObject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ois.close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("object2: " + object2);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}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catch(Exception e) {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("Exception during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deserialization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 " + e);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System.exit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(0);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}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}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endParaRPr lang="en-US" sz="2400" i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838200"/>
          </a:xfrm>
        </p:spPr>
        <p:txBody>
          <a:bodyPr/>
          <a:lstStyle/>
          <a:p>
            <a:r>
              <a:rPr lang="en-IN" dirty="0" smtClean="0"/>
              <a:t>Externalization example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85800"/>
            <a:ext cx="8786042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24000"/>
            <a:ext cx="7772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524000"/>
            <a:ext cx="7467600" cy="490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Output Stream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8737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program uses an </a:t>
            </a:r>
            <a:r>
              <a:rPr lang="en-US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output stream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 to write data to a destination, one item at time: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Writing information from a program.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apture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1999" y="2438400"/>
            <a:ext cx="7467601" cy="2362199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Types of Streams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8737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Java defines two different types of Streams-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Byte Streams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Character Streams</a:t>
            </a:r>
            <a:endParaRPr lang="en-US" sz="2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Byte streams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provide a convenient means for handling input and output of bytes. 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Byte streams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are used, for example, when reading or writing binary data.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Character streams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provide a convenient means for handling input and output of characters. 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 some cases, </a:t>
            </a:r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character streams are more efficient than byte streams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Byte Streams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873752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Programs use </a:t>
            </a:r>
            <a:r>
              <a:rPr lang="en-US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byte streams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 to perform input and output of 8-bit bytes.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Byte streams are defined by using two class hierarchies.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At the top, there are two abstract classes: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InputStream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OutputStream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abstract classes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InputStream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OutputStream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define several key methods that the other stream classes implement.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Two of the most important methods are </a:t>
            </a:r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read( )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write( )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which, respectively, read and write bytes of data.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Both methods are declared as abstract inside InputStream and OutputStream. 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2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Reading/ Writing  File using Streams </a:t>
            </a:r>
            <a:endParaRPr lang="en-US" sz="32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873752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aptur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47061" y="853678"/>
            <a:ext cx="6325340" cy="5242322"/>
          </a:xfrm>
          <a:prstGeom prst="rect">
            <a:avLst/>
          </a:prstGeom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2018</TotalTime>
  <Words>1450</Words>
  <Application>Microsoft Office PowerPoint</Application>
  <PresentationFormat>On-screen Show (4:3)</PresentationFormat>
  <Paragraphs>432</Paragraphs>
  <Slides>56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Office Theme</vt:lpstr>
      <vt:lpstr>Modern Programming Tools And Techniques-I  Lecture 17: I/O Basics and Streams </vt:lpstr>
      <vt:lpstr>Introduction</vt:lpstr>
      <vt:lpstr>Streams</vt:lpstr>
      <vt:lpstr>I/O Streams</vt:lpstr>
      <vt:lpstr>Input Stream</vt:lpstr>
      <vt:lpstr>Output Stream</vt:lpstr>
      <vt:lpstr>Types of Streams</vt:lpstr>
      <vt:lpstr>Byte Streams</vt:lpstr>
      <vt:lpstr>Reading/ Writing  File using Streams </vt:lpstr>
      <vt:lpstr>Using Byte Streams</vt:lpstr>
      <vt:lpstr>Using Byte Streams</vt:lpstr>
      <vt:lpstr>Byte Stream Contd…</vt:lpstr>
      <vt:lpstr>Closing the Streams</vt:lpstr>
      <vt:lpstr>Use of Byte Stream</vt:lpstr>
      <vt:lpstr>Byte Stream Classes</vt:lpstr>
      <vt:lpstr>Methods defined by ‘InputStream’</vt:lpstr>
      <vt:lpstr>Methods defined by ‘OutputStream’</vt:lpstr>
      <vt:lpstr>FileInputStream</vt:lpstr>
      <vt:lpstr>Example</vt:lpstr>
      <vt:lpstr>Example (cont.)</vt:lpstr>
      <vt:lpstr>Example (cont.)</vt:lpstr>
      <vt:lpstr>FileOutputStream</vt:lpstr>
      <vt:lpstr>FileInputStream</vt:lpstr>
      <vt:lpstr>FileInputStream</vt:lpstr>
      <vt:lpstr>BufferedInputStream</vt:lpstr>
      <vt:lpstr>BufferedOutputStream</vt:lpstr>
      <vt:lpstr>DataInputStream &amp; DataOutputStream</vt:lpstr>
      <vt:lpstr>DataOutputStream</vt:lpstr>
      <vt:lpstr>DataInputStream</vt:lpstr>
      <vt:lpstr>RandomAccessFile</vt:lpstr>
      <vt:lpstr>RandomAccessFile</vt:lpstr>
      <vt:lpstr>RandomAccessFile</vt:lpstr>
      <vt:lpstr>Character Stream</vt:lpstr>
      <vt:lpstr>Character Stream Classes</vt:lpstr>
      <vt:lpstr>Methods defined by ‘Reader’</vt:lpstr>
      <vt:lpstr>Methods defined by ‘Writer’</vt:lpstr>
      <vt:lpstr>Predefined Streams</vt:lpstr>
      <vt:lpstr>Predefined Streams</vt:lpstr>
      <vt:lpstr>Reading Console Input</vt:lpstr>
      <vt:lpstr>Slide 40</vt:lpstr>
      <vt:lpstr>reading Characters and Strings</vt:lpstr>
      <vt:lpstr>reading Characters</vt:lpstr>
      <vt:lpstr>reading String</vt:lpstr>
      <vt:lpstr>Writing &amp; Reading file</vt:lpstr>
      <vt:lpstr>Serialization</vt:lpstr>
      <vt:lpstr>Serialization</vt:lpstr>
      <vt:lpstr>Slide 47</vt:lpstr>
      <vt:lpstr>Serialization: Interfaces and Classes</vt:lpstr>
      <vt:lpstr>Slide 49</vt:lpstr>
      <vt:lpstr>Slide 50</vt:lpstr>
      <vt:lpstr>Serialization Example</vt:lpstr>
      <vt:lpstr>Slide 52</vt:lpstr>
      <vt:lpstr>Slide 53</vt:lpstr>
      <vt:lpstr>Externalization example</vt:lpstr>
      <vt:lpstr>Slide 55</vt:lpstr>
      <vt:lpstr>Slide 56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Programming Tools And Techniques-I  Lecture 13: Packages</dc:title>
  <dc:creator>RA-V</dc:creator>
  <cp:lastModifiedBy>hp</cp:lastModifiedBy>
  <cp:revision>107</cp:revision>
  <dcterms:created xsi:type="dcterms:W3CDTF">2006-08-16T00:00:00Z</dcterms:created>
  <dcterms:modified xsi:type="dcterms:W3CDTF">2015-04-24T10:38:53Z</dcterms:modified>
</cp:coreProperties>
</file>