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71" r:id="rId3"/>
    <p:sldId id="287" r:id="rId4"/>
    <p:sldId id="262" r:id="rId5"/>
    <p:sldId id="286" r:id="rId6"/>
    <p:sldId id="288" r:id="rId7"/>
    <p:sldId id="289" r:id="rId8"/>
    <p:sldId id="308" r:id="rId9"/>
    <p:sldId id="310" r:id="rId10"/>
    <p:sldId id="309" r:id="rId11"/>
    <p:sldId id="290" r:id="rId12"/>
    <p:sldId id="291" r:id="rId13"/>
    <p:sldId id="306" r:id="rId14"/>
    <p:sldId id="307" r:id="rId15"/>
    <p:sldId id="292" r:id="rId16"/>
    <p:sldId id="295" r:id="rId17"/>
    <p:sldId id="301" r:id="rId18"/>
    <p:sldId id="293" r:id="rId19"/>
    <p:sldId id="294" r:id="rId20"/>
    <p:sldId id="296" r:id="rId21"/>
    <p:sldId id="297" r:id="rId22"/>
    <p:sldId id="298" r:id="rId23"/>
    <p:sldId id="299" r:id="rId24"/>
    <p:sldId id="300" r:id="rId25"/>
    <p:sldId id="302" r:id="rId26"/>
    <p:sldId id="303" r:id="rId27"/>
    <p:sldId id="304"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0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0837F-0ADC-4ABA-9A4D-7656D8D14C05}" type="datetimeFigureOut">
              <a:rPr lang="en-IN" smtClean="0"/>
              <a:t>18-03-2015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F1DBB1-4EFC-47A7-9C27-9CA49FB63C1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27A346E-045D-467E-BD26-4661AFAC3C26}" type="slidenum">
              <a:rPr lang="en-US" smtClean="0"/>
              <a:pPr fontAlgn="base">
                <a:spcBef>
                  <a:spcPct val="0"/>
                </a:spcBef>
                <a:spcAft>
                  <a:spcPct val="0"/>
                </a:spcAft>
                <a:defRPr/>
              </a:pPr>
              <a:t>40</a:t>
            </a:fld>
            <a:endParaRPr lang="en-US" smtClean="0"/>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68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981200"/>
          </a:xfrm>
        </p:spPr>
        <p:txBody>
          <a:bodyPr>
            <a:normAutofit fontScale="90000"/>
          </a:bodyPr>
          <a:lstStyle/>
          <a:p>
            <a:pPr algn="ctr"/>
            <a:r>
              <a:rPr b="0" smtClean="0">
                <a:solidFill>
                  <a:srgbClr val="C00000"/>
                </a:solidFill>
                <a:effectLst/>
                <a:latin typeface="Times New Roman" pitchFamily="18" charset="0"/>
                <a:cs typeface="Times New Roman" pitchFamily="18" charset="0"/>
              </a:rPr>
              <a:t>Modern Programming Tools And Techniques-I</a:t>
            </a:r>
            <a:r>
              <a:rPr lang="en-US" dirty="0" smtClean="0">
                <a:solidFill>
                  <a:schemeClr val="accent2">
                    <a:lumMod val="50000"/>
                  </a:schemeClr>
                </a:solidFill>
                <a:effectLst/>
                <a:latin typeface="Times New Roman" pitchFamily="18" charset="0"/>
                <a:cs typeface="Times New Roman" pitchFamily="18" charset="0"/>
              </a:rPr>
              <a:t/>
            </a:r>
            <a:br>
              <a:rPr lang="en-US" dirty="0" smtClean="0">
                <a:solidFill>
                  <a:schemeClr val="accent2">
                    <a:lumMod val="50000"/>
                  </a:schemeClr>
                </a:solidFill>
                <a:effectLst/>
                <a:latin typeface="Times New Roman" pitchFamily="18" charset="0"/>
                <a:cs typeface="Times New Roman" pitchFamily="18" charset="0"/>
              </a:rPr>
            </a:br>
            <a:r>
              <a:rPr smtClean="0">
                <a:solidFill>
                  <a:srgbClr val="002060"/>
                </a:solidFill>
                <a:effectLst/>
                <a:latin typeface="Times New Roman" pitchFamily="18" charset="0"/>
                <a:cs typeface="Times New Roman" pitchFamily="18" charset="0"/>
              </a:rPr>
              <a:t/>
            </a:r>
            <a:br>
              <a:rPr smtClean="0">
                <a:solidFill>
                  <a:srgbClr val="002060"/>
                </a:solidFill>
                <a:effectLst/>
                <a:latin typeface="Times New Roman" pitchFamily="18" charset="0"/>
                <a:cs typeface="Times New Roman" pitchFamily="18" charset="0"/>
              </a:rPr>
            </a:br>
            <a:r>
              <a:rPr sz="3600" b="0" smtClean="0">
                <a:solidFill>
                  <a:srgbClr val="7030A0"/>
                </a:solidFill>
                <a:effectLst/>
                <a:latin typeface="Times New Roman" pitchFamily="18" charset="0"/>
                <a:cs typeface="Times New Roman" pitchFamily="18" charset="0"/>
              </a:rPr>
              <a:t>Lecture </a:t>
            </a:r>
            <a:r>
              <a:rPr lang="en-US" sz="3600" b="0" smtClean="0">
                <a:solidFill>
                  <a:srgbClr val="7030A0"/>
                </a:solidFill>
                <a:effectLst/>
                <a:latin typeface="Times New Roman" pitchFamily="18" charset="0"/>
                <a:cs typeface="Times New Roman" pitchFamily="18" charset="0"/>
              </a:rPr>
              <a:t>18</a:t>
            </a:r>
            <a:r>
              <a:rPr lang="en-US" sz="3600" smtClean="0">
                <a:solidFill>
                  <a:srgbClr val="7030A0"/>
                </a:solidFill>
                <a:latin typeface="Times New Roman" pitchFamily="18" charset="0"/>
                <a:cs typeface="Times New Roman" pitchFamily="18" charset="0"/>
              </a:rPr>
              <a:t>: </a:t>
            </a:r>
            <a:r>
              <a:rPr lang="en-US" sz="3600" dirty="0" smtClean="0">
                <a:solidFill>
                  <a:srgbClr val="7030A0"/>
                </a:solidFill>
                <a:latin typeface="Times New Roman" pitchFamily="18" charset="0"/>
                <a:cs typeface="Times New Roman" pitchFamily="18" charset="0"/>
              </a:rPr>
              <a:t>Applets</a:t>
            </a:r>
            <a:endParaRPr lang="en-US" b="0" dirty="0">
              <a:solidFill>
                <a:srgbClr val="7030A0"/>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533400" y="2819400"/>
            <a:ext cx="8077200" cy="3733800"/>
          </a:xfrm>
        </p:spPr>
        <p:txBody>
          <a:bodyPr>
            <a:normAutofit/>
          </a:bodyPr>
          <a:lstStyle/>
          <a:p>
            <a:pPr algn="ctr">
              <a:spcBef>
                <a:spcPts val="638"/>
              </a:spcBef>
              <a:buClr>
                <a:srgbClr val="EBF1DD"/>
              </a:buClr>
              <a:buSzPct val="25000"/>
            </a:pPr>
            <a:endParaRPr lang="en-US" sz="2400" dirty="0" smtClean="0">
              <a:solidFill>
                <a:srgbClr val="C00000"/>
              </a:solidFill>
              <a:latin typeface="Times New Roman" pitchFamily="18" charset="0"/>
              <a:cs typeface="Times New Roman" pitchFamily="18" charset="0"/>
            </a:endParaRP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r>
              <a:rPr lang="en-US" sz="35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sym typeface="Times New Roman" pitchFamily="18" charset="0"/>
              </a:rPr>
              <a:t>Lovely Professional University, Punjab</a:t>
            </a:r>
          </a:p>
          <a:p>
            <a:pPr algn="ctr"/>
            <a:endParaRPr lang="en-US" dirty="0"/>
          </a:p>
        </p:txBody>
      </p:sp>
      <p:pic>
        <p:nvPicPr>
          <p:cNvPr id="4" name="Picture 5" descr="lpu.png"/>
          <p:cNvPicPr>
            <a:picLocks noChangeAspect="1"/>
          </p:cNvPicPr>
          <p:nvPr/>
        </p:nvPicPr>
        <p:blipFill>
          <a:blip r:embed="rId2" cstate="print"/>
          <a:srcRect/>
          <a:stretch>
            <a:fillRect/>
          </a:stretch>
        </p:blipFill>
        <p:spPr bwMode="auto">
          <a:xfrm>
            <a:off x="3962400" y="4648200"/>
            <a:ext cx="1371600" cy="1362029"/>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Points to remember</a:t>
            </a:r>
            <a:endParaRPr lang="en-IN"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381000" y="1752600"/>
            <a:ext cx="8568369" cy="1676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r>
              <a:rPr lang="en-US" sz="3600" dirty="0" smtClean="0">
                <a:solidFill>
                  <a:srgbClr val="C00000"/>
                </a:solidFill>
                <a:latin typeface="Times New Roman" pitchFamily="18" charset="0"/>
                <a:cs typeface="Times New Roman" pitchFamily="18" charset="0"/>
              </a:rPr>
              <a:t>Applet Methods called by the system</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14400"/>
            <a:ext cx="8382000" cy="5102352"/>
          </a:xfrm>
        </p:spPr>
        <p:txBody>
          <a:bodyPr>
            <a:normAutofit lnSpcReduction="10000"/>
          </a:bodyPr>
          <a:lstStyle/>
          <a:p>
            <a:pPr>
              <a:lnSpc>
                <a:spcPct val="90000"/>
              </a:lnSpc>
            </a:pPr>
            <a:r>
              <a:rPr lang="en-US" sz="2400" dirty="0" smtClean="0">
                <a:solidFill>
                  <a:schemeClr val="accent6">
                    <a:lumMod val="50000"/>
                  </a:schemeClr>
                </a:solidFill>
                <a:latin typeface="Times New Roman" pitchFamily="18" charset="0"/>
                <a:cs typeface="Times New Roman" pitchFamily="18" charset="0"/>
              </a:rPr>
              <a:t>public void init()</a:t>
            </a:r>
          </a:p>
          <a:p>
            <a:pPr lvl="1">
              <a:lnSpc>
                <a:spcPct val="90000"/>
              </a:lnSpc>
              <a:buFontTx/>
              <a:buNone/>
            </a:pPr>
            <a:r>
              <a:rPr lang="en-US" sz="2200" dirty="0" smtClean="0">
                <a:solidFill>
                  <a:schemeClr val="hlink"/>
                </a:solidFill>
                <a:latin typeface="Times New Roman" pitchFamily="18" charset="0"/>
                <a:cs typeface="Times New Roman" pitchFamily="18" charset="0"/>
              </a:rPr>
              <a:t>To initialize the Applet When the applet is first loaded. </a:t>
            </a:r>
          </a:p>
          <a:p>
            <a:pPr lvl="1">
              <a:lnSpc>
                <a:spcPct val="90000"/>
              </a:lnSpc>
              <a:buFontTx/>
              <a:buNone/>
            </a:pPr>
            <a:endParaRPr lang="en-US" sz="2200" dirty="0" smtClean="0">
              <a:solidFill>
                <a:schemeClr val="hlink"/>
              </a:solidFill>
              <a:latin typeface="Times New Roman" pitchFamily="18" charset="0"/>
              <a:cs typeface="Times New Roman" pitchFamily="18" charset="0"/>
            </a:endParaRPr>
          </a:p>
          <a:p>
            <a:pPr>
              <a:lnSpc>
                <a:spcPct val="90000"/>
              </a:lnSpc>
            </a:pPr>
            <a:r>
              <a:rPr lang="en-US" sz="2400" dirty="0" smtClean="0">
                <a:solidFill>
                  <a:schemeClr val="accent6">
                    <a:lumMod val="50000"/>
                  </a:schemeClr>
                </a:solidFill>
                <a:latin typeface="Times New Roman" pitchFamily="18" charset="0"/>
                <a:cs typeface="Times New Roman" pitchFamily="18" charset="0"/>
              </a:rPr>
              <a:t>public void start()</a:t>
            </a:r>
          </a:p>
          <a:p>
            <a:pPr>
              <a:lnSpc>
                <a:spcPct val="90000"/>
              </a:lnSpc>
              <a:buFontTx/>
              <a:buNone/>
            </a:pPr>
            <a:r>
              <a:rPr lang="en-US" sz="2000" b="1" dirty="0" smtClean="0">
                <a:latin typeface="Times New Roman" pitchFamily="18" charset="0"/>
                <a:cs typeface="Times New Roman" pitchFamily="18" charset="0"/>
              </a:rPr>
              <a:t>	</a:t>
            </a:r>
            <a:r>
              <a:rPr lang="en-US" sz="2200" dirty="0" smtClean="0">
                <a:solidFill>
                  <a:schemeClr val="hlink"/>
                </a:solidFill>
                <a:latin typeface="Times New Roman" pitchFamily="18" charset="0"/>
                <a:cs typeface="Times New Roman" pitchFamily="18" charset="0"/>
              </a:rPr>
              <a:t>Starts applet when the applet is displayed.  </a:t>
            </a:r>
          </a:p>
          <a:p>
            <a:pPr>
              <a:lnSpc>
                <a:spcPct val="90000"/>
              </a:lnSpc>
              <a:buFontTx/>
              <a:buNone/>
            </a:pPr>
            <a:r>
              <a:rPr lang="en-US" sz="2200" dirty="0" smtClean="0">
                <a:solidFill>
                  <a:schemeClr val="hlink"/>
                </a:solidFill>
                <a:latin typeface="Times New Roman" pitchFamily="18" charset="0"/>
                <a:cs typeface="Times New Roman" pitchFamily="18" charset="0"/>
              </a:rPr>
              <a:t>	Automatically called after init( ) when an applet first begins.</a:t>
            </a:r>
          </a:p>
          <a:p>
            <a:pPr>
              <a:lnSpc>
                <a:spcPct val="90000"/>
              </a:lnSpc>
              <a:buNone/>
            </a:pPr>
            <a:endParaRPr lang="en-US" sz="2400" dirty="0" smtClean="0">
              <a:solidFill>
                <a:schemeClr val="accent6">
                  <a:lumMod val="50000"/>
                </a:schemeClr>
              </a:solidFill>
              <a:latin typeface="Times New Roman" pitchFamily="18" charset="0"/>
              <a:cs typeface="Times New Roman" pitchFamily="18" charset="0"/>
            </a:endParaRPr>
          </a:p>
          <a:p>
            <a:pPr>
              <a:lnSpc>
                <a:spcPct val="90000"/>
              </a:lnSpc>
            </a:pPr>
            <a:r>
              <a:rPr lang="en-US" sz="2400" dirty="0" smtClean="0">
                <a:solidFill>
                  <a:schemeClr val="accent6">
                    <a:lumMod val="50000"/>
                  </a:schemeClr>
                </a:solidFill>
                <a:latin typeface="Times New Roman" pitchFamily="18" charset="0"/>
                <a:cs typeface="Times New Roman" pitchFamily="18" charset="0"/>
              </a:rPr>
              <a:t>public void stop()</a:t>
            </a:r>
          </a:p>
          <a:p>
            <a:pPr>
              <a:lnSpc>
                <a:spcPct val="90000"/>
              </a:lnSpc>
              <a:buFontTx/>
              <a:buNone/>
            </a:pPr>
            <a:r>
              <a:rPr lang="en-US" sz="2800" b="1" dirty="0" smtClean="0">
                <a:latin typeface="Times New Roman" pitchFamily="18" charset="0"/>
                <a:cs typeface="Times New Roman" pitchFamily="18" charset="0"/>
              </a:rPr>
              <a:t>	</a:t>
            </a:r>
            <a:r>
              <a:rPr lang="en-US" sz="2200" dirty="0" smtClean="0">
                <a:solidFill>
                  <a:schemeClr val="hlink"/>
                </a:solidFill>
                <a:latin typeface="Times New Roman" pitchFamily="18" charset="0"/>
                <a:cs typeface="Times New Roman" pitchFamily="18" charset="0"/>
              </a:rPr>
              <a:t>When the browser leaves the page containing the applet.  </a:t>
            </a:r>
          </a:p>
          <a:p>
            <a:pPr>
              <a:lnSpc>
                <a:spcPct val="90000"/>
              </a:lnSpc>
              <a:buFontTx/>
              <a:buNone/>
            </a:pPr>
            <a:endParaRPr lang="en-US" sz="2200" dirty="0" smtClean="0">
              <a:solidFill>
                <a:schemeClr val="hlink"/>
              </a:solidFill>
              <a:latin typeface="Times New Roman" pitchFamily="18" charset="0"/>
              <a:cs typeface="Times New Roman" pitchFamily="18" charset="0"/>
            </a:endParaRPr>
          </a:p>
          <a:p>
            <a:pPr>
              <a:lnSpc>
                <a:spcPct val="90000"/>
              </a:lnSpc>
            </a:pPr>
            <a:r>
              <a:rPr lang="en-US" sz="2400" dirty="0" smtClean="0">
                <a:solidFill>
                  <a:schemeClr val="accent6">
                    <a:lumMod val="50000"/>
                  </a:schemeClr>
                </a:solidFill>
                <a:latin typeface="Times New Roman" pitchFamily="18" charset="0"/>
                <a:cs typeface="Times New Roman" pitchFamily="18" charset="0"/>
              </a:rPr>
              <a:t>public void destroy()</a:t>
            </a:r>
          </a:p>
          <a:p>
            <a:pPr>
              <a:lnSpc>
                <a:spcPct val="90000"/>
              </a:lnSpc>
              <a:buNone/>
            </a:pPr>
            <a:r>
              <a:rPr lang="en-US" sz="2200" dirty="0" smtClean="0">
                <a:solidFill>
                  <a:schemeClr val="hlink"/>
                </a:solidFill>
                <a:latin typeface="Times New Roman" pitchFamily="18" charset="0"/>
                <a:cs typeface="Times New Roman" pitchFamily="18" charset="0"/>
              </a:rPr>
              <a:t>	Called by the browser just before an applet is terminated. </a:t>
            </a:r>
          </a:p>
          <a:p>
            <a:pPr>
              <a:lnSpc>
                <a:spcPct val="90000"/>
              </a:lnSpc>
              <a:buNone/>
            </a:pPr>
            <a:r>
              <a:rPr lang="en-US" sz="2200" dirty="0" smtClean="0">
                <a:solidFill>
                  <a:schemeClr val="hlink"/>
                </a:solidFill>
                <a:latin typeface="Times New Roman" pitchFamily="18" charset="0"/>
                <a:cs typeface="Times New Roman" pitchFamily="18" charset="0"/>
              </a:rPr>
              <a:t>	</a:t>
            </a:r>
            <a:endParaRPr lang="en-US" sz="2800" b="1" dirty="0" smtClean="0">
              <a:solidFill>
                <a:schemeClr val="accent6">
                  <a:lumMod val="50000"/>
                </a:schemeClr>
              </a:solidFill>
              <a:latin typeface="Times New Roman" pitchFamily="18" charset="0"/>
              <a:cs typeface="Times New Roman" pitchFamily="18" charset="0"/>
            </a:endParaRPr>
          </a:p>
          <a:p>
            <a:pPr>
              <a:lnSpc>
                <a:spcPct val="90000"/>
              </a:lnSpc>
            </a:pPr>
            <a:r>
              <a:rPr lang="en-US" sz="2400" dirty="0" smtClean="0">
                <a:solidFill>
                  <a:schemeClr val="accent6">
                    <a:lumMod val="50000"/>
                  </a:schemeClr>
                </a:solidFill>
                <a:latin typeface="Times New Roman" pitchFamily="18" charset="0"/>
                <a:cs typeface="Times New Roman" pitchFamily="18" charset="0"/>
              </a:rPr>
              <a:t>public void paint(Graphics g)</a:t>
            </a:r>
            <a:endParaRPr lang="en-US" sz="2400" dirty="0">
              <a:solidFill>
                <a:schemeClr val="accent6">
                  <a:lumMod val="50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r>
              <a:rPr lang="en-US" sz="3600" dirty="0" smtClean="0">
                <a:solidFill>
                  <a:srgbClr val="C00000"/>
                </a:solidFill>
                <a:latin typeface="Times New Roman" pitchFamily="18" charset="0"/>
                <a:cs typeface="Times New Roman" pitchFamily="18" charset="0"/>
              </a:rPr>
              <a:t>Applet Initialization and Termination</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382000" cy="4873752"/>
          </a:xfrm>
        </p:spPr>
        <p:txBody>
          <a:bodyPr>
            <a:normAutofit/>
          </a:bodyPr>
          <a:lstStyle/>
          <a:p>
            <a:r>
              <a:rPr lang="en-US" sz="2400" dirty="0" smtClean="0">
                <a:solidFill>
                  <a:srgbClr val="002060"/>
                </a:solidFill>
                <a:latin typeface="Times New Roman" pitchFamily="18" charset="0"/>
                <a:cs typeface="Times New Roman" pitchFamily="18" charset="0"/>
              </a:rPr>
              <a:t>When an applet begins, the following methods are called, in this sequence:</a:t>
            </a:r>
          </a:p>
          <a:p>
            <a:pPr>
              <a:buNone/>
            </a:pPr>
            <a:r>
              <a:rPr lang="en-US" sz="2400" dirty="0" smtClean="0">
                <a:solidFill>
                  <a:srgbClr val="002060"/>
                </a:solidFill>
                <a:latin typeface="Times New Roman" pitchFamily="18" charset="0"/>
                <a:cs typeface="Times New Roman" pitchFamily="18" charset="0"/>
              </a:rPr>
              <a:t>		</a:t>
            </a:r>
            <a:r>
              <a:rPr lang="en-US" sz="2400" dirty="0" smtClean="0">
                <a:solidFill>
                  <a:schemeClr val="accent1">
                    <a:lumMod val="75000"/>
                  </a:schemeClr>
                </a:solidFill>
                <a:latin typeface="Times New Roman" pitchFamily="18" charset="0"/>
                <a:cs typeface="Times New Roman" pitchFamily="18" charset="0"/>
              </a:rPr>
              <a:t>1.init( )</a:t>
            </a:r>
          </a:p>
          <a:p>
            <a:pPr>
              <a:buNone/>
            </a:pPr>
            <a:r>
              <a:rPr lang="en-US" sz="2400" dirty="0" smtClean="0">
                <a:solidFill>
                  <a:schemeClr val="accent1">
                    <a:lumMod val="75000"/>
                  </a:schemeClr>
                </a:solidFill>
                <a:latin typeface="Times New Roman" pitchFamily="18" charset="0"/>
                <a:cs typeface="Times New Roman" pitchFamily="18" charset="0"/>
              </a:rPr>
              <a:t>		2.start( )</a:t>
            </a:r>
          </a:p>
          <a:p>
            <a:pPr>
              <a:buNone/>
            </a:pPr>
            <a:r>
              <a:rPr lang="en-US" sz="2400" dirty="0" smtClean="0">
                <a:solidFill>
                  <a:schemeClr val="accent1">
                    <a:lumMod val="75000"/>
                  </a:schemeClr>
                </a:solidFill>
                <a:latin typeface="Times New Roman" pitchFamily="18" charset="0"/>
                <a:cs typeface="Times New Roman" pitchFamily="18" charset="0"/>
              </a:rPr>
              <a:t>		3.paint( )</a:t>
            </a:r>
          </a:p>
          <a:p>
            <a:pPr>
              <a:buNone/>
            </a:pPr>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When an applet is terminated, the following sequence of method calls takes place:</a:t>
            </a:r>
          </a:p>
          <a:p>
            <a:pPr>
              <a:buNone/>
            </a:pPr>
            <a:r>
              <a:rPr lang="en-US" sz="2400" dirty="0" smtClean="0">
                <a:solidFill>
                  <a:srgbClr val="002060"/>
                </a:solidFill>
                <a:latin typeface="Times New Roman" pitchFamily="18" charset="0"/>
                <a:cs typeface="Times New Roman" pitchFamily="18" charset="0"/>
              </a:rPr>
              <a:t>		</a:t>
            </a:r>
            <a:r>
              <a:rPr lang="en-US" sz="2400" dirty="0" smtClean="0">
                <a:solidFill>
                  <a:schemeClr val="accent1">
                    <a:lumMod val="75000"/>
                  </a:schemeClr>
                </a:solidFill>
                <a:latin typeface="Times New Roman" pitchFamily="18" charset="0"/>
                <a:cs typeface="Times New Roman" pitchFamily="18" charset="0"/>
              </a:rPr>
              <a:t>1.stop( )</a:t>
            </a:r>
          </a:p>
          <a:p>
            <a:pPr>
              <a:buNone/>
            </a:pPr>
            <a:r>
              <a:rPr lang="en-US" sz="2400" dirty="0" smtClean="0">
                <a:solidFill>
                  <a:schemeClr val="accent1">
                    <a:lumMod val="75000"/>
                  </a:schemeClr>
                </a:solidFill>
                <a:latin typeface="Times New Roman" pitchFamily="18" charset="0"/>
                <a:cs typeface="Times New Roman" pitchFamily="18" charset="0"/>
              </a:rPr>
              <a:t>		2.destroy( )</a:t>
            </a:r>
          </a:p>
          <a:p>
            <a:endParaRPr lang="en-US" sz="2400" dirty="0" smtClean="0">
              <a:solidFill>
                <a:srgbClr val="002060"/>
              </a:solidFill>
              <a:latin typeface="Times New Roman" pitchFamily="18" charset="0"/>
              <a:cs typeface="Times New Roman" pitchFamily="18" charset="0"/>
            </a:endParaRPr>
          </a:p>
          <a:p>
            <a:pPr>
              <a:buNone/>
            </a:pPr>
            <a:endParaRPr lang="en-US" sz="2400" dirty="0" smtClean="0">
              <a:solidFill>
                <a:srgbClr val="00206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 Applet Skeleton</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33400" y="1600200"/>
            <a:ext cx="5721292" cy="16764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33400" y="3505200"/>
            <a:ext cx="7360828" cy="28194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 Applet Skeleton</a:t>
            </a:r>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1676400"/>
            <a:ext cx="7581280" cy="4191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382000" cy="5178552"/>
          </a:xfrm>
        </p:spPr>
        <p:txBody>
          <a:bodyPr>
            <a:normAutofit/>
          </a:bodyPr>
          <a:lstStyle/>
          <a:p>
            <a:pPr algn="ctr">
              <a:buNone/>
            </a:pPr>
            <a:r>
              <a:rPr lang="en-US" sz="3500" dirty="0" smtClean="0">
                <a:solidFill>
                  <a:srgbClr val="002060"/>
                </a:solidFill>
                <a:latin typeface="Times New Roman" pitchFamily="18" charset="0"/>
                <a:cs typeface="Times New Roman" pitchFamily="18" charset="0"/>
              </a:rPr>
              <a:t>	</a:t>
            </a:r>
            <a:r>
              <a:rPr lang="en-US" sz="3500" dirty="0" smtClean="0">
                <a:solidFill>
                  <a:srgbClr val="C00000"/>
                </a:solidFill>
                <a:latin typeface="Times New Roman" pitchFamily="18" charset="0"/>
                <a:cs typeface="Times New Roman" pitchFamily="18" charset="0"/>
              </a:rPr>
              <a:t>init( )</a:t>
            </a:r>
          </a:p>
          <a:p>
            <a:r>
              <a:rPr lang="en-US" sz="2400" dirty="0" smtClean="0">
                <a:solidFill>
                  <a:srgbClr val="002060"/>
                </a:solidFill>
                <a:latin typeface="Times New Roman" pitchFamily="18" charset="0"/>
                <a:cs typeface="Times New Roman" pitchFamily="18" charset="0"/>
              </a:rPr>
              <a:t>The init( ) method is the first method to be called. </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This is where we should initialize variables.</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This method is called only once during the run time of your applet.</a:t>
            </a:r>
          </a:p>
          <a:p>
            <a:endParaRPr lang="en-US" sz="2400" dirty="0" smtClean="0">
              <a:solidFill>
                <a:srgbClr val="002060"/>
              </a:solidFill>
              <a:latin typeface="Times New Roman" pitchFamily="18" charset="0"/>
              <a:cs typeface="Times New Roman" pitchFamily="18" charset="0"/>
            </a:endParaRPr>
          </a:p>
          <a:p>
            <a:pPr>
              <a:buNone/>
            </a:pPr>
            <a:r>
              <a:rPr lang="en-US" sz="3500" dirty="0" smtClean="0">
                <a:solidFill>
                  <a:srgbClr val="C00000"/>
                </a:solidFill>
                <a:latin typeface="Times New Roman" pitchFamily="18" charset="0"/>
                <a:cs typeface="Times New Roman" pitchFamily="18" charset="0"/>
              </a:rPr>
              <a:t>	</a:t>
            </a:r>
            <a:endParaRPr lang="en-US" sz="2400" dirty="0" smtClean="0">
              <a:solidFill>
                <a:srgbClr val="00206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382000" cy="5407152"/>
          </a:xfrm>
        </p:spPr>
        <p:txBody>
          <a:bodyPr>
            <a:normAutofit/>
          </a:bodyPr>
          <a:lstStyle/>
          <a:p>
            <a:pPr algn="ctr">
              <a:buNone/>
            </a:pPr>
            <a:r>
              <a:rPr lang="en-US" sz="4000" dirty="0" smtClean="0">
                <a:solidFill>
                  <a:srgbClr val="C00000"/>
                </a:solidFill>
                <a:latin typeface="Times New Roman" pitchFamily="18" charset="0"/>
                <a:cs typeface="Times New Roman" pitchFamily="18" charset="0"/>
              </a:rPr>
              <a:t>start( )</a:t>
            </a:r>
          </a:p>
          <a:p>
            <a:r>
              <a:rPr lang="en-US" sz="2400" dirty="0" smtClean="0">
                <a:solidFill>
                  <a:srgbClr val="002060"/>
                </a:solidFill>
                <a:latin typeface="Times New Roman" pitchFamily="18" charset="0"/>
                <a:cs typeface="Times New Roman" pitchFamily="18" charset="0"/>
              </a:rPr>
              <a:t>The start( ) method is called after init( ). </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It is also called to restart an applet after it has been stopped. </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init( )is called once—the first time an applet is loaded whereas start( ) is called each time an applet’s HTML document is displayed on screen. </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So, if a user leaves a web page and comes back, the applet resumes execution at start( ).</a:t>
            </a: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382000" cy="5559552"/>
          </a:xfrm>
        </p:spPr>
        <p:txBody>
          <a:bodyPr>
            <a:normAutofit/>
          </a:bodyPr>
          <a:lstStyle/>
          <a:p>
            <a:pPr algn="ctr">
              <a:buNone/>
            </a:pPr>
            <a:r>
              <a:rPr lang="en-US" sz="3900" dirty="0" smtClean="0">
                <a:solidFill>
                  <a:srgbClr val="C00000"/>
                </a:solidFill>
                <a:latin typeface="Times New Roman" pitchFamily="18" charset="0"/>
                <a:cs typeface="Times New Roman" pitchFamily="18" charset="0"/>
              </a:rPr>
              <a:t>	paint( )</a:t>
            </a:r>
          </a:p>
          <a:p>
            <a:r>
              <a:rPr lang="en-US" sz="2200" dirty="0" smtClean="0">
                <a:solidFill>
                  <a:srgbClr val="002060"/>
                </a:solidFill>
                <a:latin typeface="Times New Roman" pitchFamily="18" charset="0"/>
                <a:cs typeface="Times New Roman" pitchFamily="18" charset="0"/>
              </a:rPr>
              <a:t>The paint( ) method is called each time the applet’s output must be redrawn.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This situation can occur for several reasons. For example, the window in which the applet is running may be overwritten by another window and then uncovered. Or the applet window may be minimized and then restored.</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paint( ) is also called when the applet begins execution.</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 paint( ) method has one parameter of type Graphics, which describes the graphics environment in which the applet is running. </a:t>
            </a: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382000" cy="5254752"/>
          </a:xfrm>
        </p:spPr>
        <p:txBody>
          <a:bodyPr>
            <a:normAutofit/>
          </a:bodyPr>
          <a:lstStyle/>
          <a:p>
            <a:pPr algn="ctr">
              <a:buNone/>
            </a:pPr>
            <a:r>
              <a:rPr lang="en-US" sz="3600" dirty="0" smtClean="0">
                <a:solidFill>
                  <a:srgbClr val="C00000"/>
                </a:solidFill>
                <a:latin typeface="Times New Roman" pitchFamily="18" charset="0"/>
                <a:cs typeface="Times New Roman" pitchFamily="18" charset="0"/>
              </a:rPr>
              <a:t>stop(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 stop( ) method is called when a web browser leaves the HTML document containing the applet(e.g. when it goes to another page).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When stop( )is called, the applet may be running. We can restart them when start( )is called if the user returns to </a:t>
            </a:r>
            <a:r>
              <a:rPr lang="en-US" sz="2400" dirty="0" smtClean="0">
                <a:solidFill>
                  <a:srgbClr val="002060"/>
                </a:solidFill>
                <a:latin typeface="Times New Roman" pitchFamily="18" charset="0"/>
                <a:cs typeface="Times New Roman" pitchFamily="18" charset="0"/>
              </a:rPr>
              <a:t>the page.</a:t>
            </a: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382000" cy="5559552"/>
          </a:xfrm>
        </p:spPr>
        <p:txBody>
          <a:bodyPr>
            <a:normAutofit/>
          </a:bodyPr>
          <a:lstStyle/>
          <a:p>
            <a:pPr algn="ctr">
              <a:buNone/>
            </a:pPr>
            <a:r>
              <a:rPr lang="en-US" sz="3600" dirty="0" smtClean="0">
                <a:solidFill>
                  <a:srgbClr val="002060"/>
                </a:solidFill>
                <a:latin typeface="Times New Roman" pitchFamily="18" charset="0"/>
                <a:cs typeface="Times New Roman" pitchFamily="18" charset="0"/>
              </a:rPr>
              <a:t>	</a:t>
            </a:r>
            <a:r>
              <a:rPr lang="en-US" sz="3600" dirty="0" smtClean="0">
                <a:solidFill>
                  <a:srgbClr val="C00000"/>
                </a:solidFill>
                <a:latin typeface="Times New Roman" pitchFamily="18" charset="0"/>
                <a:cs typeface="Times New Roman" pitchFamily="18" charset="0"/>
              </a:rPr>
              <a:t>destroy( )</a:t>
            </a:r>
          </a:p>
          <a:p>
            <a:pPr algn="ctr">
              <a:buNone/>
            </a:pPr>
            <a:endParaRPr lang="en-US" sz="2400" dirty="0" smtClean="0">
              <a:solidFill>
                <a:srgbClr val="C0000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The destroy( ) method is called when the environment determines that the applet needs to be removed completely from memory. </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It frees up any resources the applet may be using. </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The stop( ) method is always called before destroy( ).</a:t>
            </a: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Introduction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382000" cy="4873752"/>
          </a:xfrm>
        </p:spPr>
        <p:txBody>
          <a:bodyPr>
            <a:normAutofit/>
          </a:bodyPr>
          <a:lstStyle/>
          <a:p>
            <a:r>
              <a:rPr lang="en-US" sz="2400" dirty="0" smtClean="0">
                <a:solidFill>
                  <a:srgbClr val="002060"/>
                </a:solidFill>
                <a:latin typeface="Times New Roman" pitchFamily="18" charset="0"/>
                <a:cs typeface="Times New Roman" pitchFamily="18" charset="0"/>
              </a:rPr>
              <a:t>A Java applet is a special kind of Java program that a java-enabled browser can download from the internet and run. </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An applet is typically embedded inside a web page and runs in the context of a browser. </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An applet must be a subclass of the </a:t>
            </a:r>
            <a:r>
              <a:rPr lang="en-US" sz="2400" i="1" dirty="0" err="1" smtClean="0">
                <a:solidFill>
                  <a:srgbClr val="C00000"/>
                </a:solidFill>
                <a:latin typeface="Times New Roman" pitchFamily="18" charset="0"/>
                <a:cs typeface="Times New Roman" pitchFamily="18" charset="0"/>
              </a:rPr>
              <a:t>java.applet.Applet</a:t>
            </a:r>
            <a:r>
              <a:rPr lang="en-US" sz="2400" i="1" dirty="0" smtClean="0">
                <a:solidFill>
                  <a:srgbClr val="C0000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class.</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The Applet class provides the standard interface between the applet and the browser environment.</a:t>
            </a: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r>
              <a:rPr lang="en-US" sz="3600" dirty="0" smtClean="0">
                <a:solidFill>
                  <a:srgbClr val="C00000"/>
                </a:solidFill>
                <a:latin typeface="Times New Roman" pitchFamily="18" charset="0"/>
                <a:cs typeface="Times New Roman" pitchFamily="18" charset="0"/>
              </a:rPr>
              <a:t>Simple Applet Display Methods</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066800"/>
            <a:ext cx="8458200" cy="5181600"/>
          </a:xfrm>
        </p:spPr>
        <p:txBody>
          <a:bodyPr>
            <a:normAutofit fontScale="92500" lnSpcReduction="10000"/>
          </a:bodyPr>
          <a:lstStyle/>
          <a:p>
            <a:pPr algn="ctr">
              <a:buNone/>
            </a:pPr>
            <a:r>
              <a:rPr lang="en-US" dirty="0" err="1" smtClean="0">
                <a:solidFill>
                  <a:srgbClr val="7030A0"/>
                </a:solidFill>
                <a:latin typeface="Times New Roman" pitchFamily="18" charset="0"/>
                <a:cs typeface="Times New Roman" pitchFamily="18" charset="0"/>
              </a:rPr>
              <a:t>drawString</a:t>
            </a:r>
            <a:r>
              <a:rPr lang="en-US" dirty="0" smtClean="0">
                <a:solidFill>
                  <a:srgbClr val="7030A0"/>
                </a:solidFill>
                <a:latin typeface="Times New Roman" pitchFamily="18" charset="0"/>
                <a:cs typeface="Times New Roman" pitchFamily="18" charset="0"/>
              </a:rPr>
              <a:t>( )</a:t>
            </a:r>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used to output a string to an applet.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is a member of the Graphics class.</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called from within either update( ) or paint( ).</a:t>
            </a:r>
          </a:p>
          <a:p>
            <a:endParaRPr lang="en-US" sz="2400" i="1" dirty="0" smtClean="0">
              <a:solidFill>
                <a:srgbClr val="C00000"/>
              </a:solidFill>
              <a:latin typeface="Times New Roman" pitchFamily="18" charset="0"/>
              <a:cs typeface="Times New Roman" pitchFamily="18" charset="0"/>
            </a:endParaRPr>
          </a:p>
          <a:p>
            <a:pPr algn="ctr">
              <a:buNone/>
            </a:pPr>
            <a:r>
              <a:rPr lang="en-US" sz="2400" i="1" dirty="0" smtClean="0">
                <a:solidFill>
                  <a:srgbClr val="C00000"/>
                </a:solidFill>
                <a:latin typeface="Times New Roman" pitchFamily="18" charset="0"/>
                <a:cs typeface="Times New Roman" pitchFamily="18" charset="0"/>
              </a:rPr>
              <a:t>void </a:t>
            </a:r>
            <a:r>
              <a:rPr lang="en-US" sz="2400" i="1" dirty="0" err="1" smtClean="0">
                <a:solidFill>
                  <a:srgbClr val="C00000"/>
                </a:solidFill>
                <a:latin typeface="Times New Roman" pitchFamily="18" charset="0"/>
                <a:cs typeface="Times New Roman" pitchFamily="18" charset="0"/>
              </a:rPr>
              <a:t>drawString</a:t>
            </a:r>
            <a:r>
              <a:rPr lang="en-US" sz="2400" i="1" dirty="0" smtClean="0">
                <a:solidFill>
                  <a:srgbClr val="C00000"/>
                </a:solidFill>
                <a:latin typeface="Times New Roman" pitchFamily="18" charset="0"/>
                <a:cs typeface="Times New Roman" pitchFamily="18" charset="0"/>
              </a:rPr>
              <a:t> (String message, </a:t>
            </a:r>
            <a:r>
              <a:rPr lang="en-US" sz="2400" i="1" dirty="0" err="1" smtClean="0">
                <a:solidFill>
                  <a:srgbClr val="C00000"/>
                </a:solidFill>
                <a:latin typeface="Times New Roman" pitchFamily="18" charset="0"/>
                <a:cs typeface="Times New Roman" pitchFamily="18" charset="0"/>
              </a:rPr>
              <a:t>int</a:t>
            </a:r>
            <a:r>
              <a:rPr lang="en-US" sz="2400" i="1" dirty="0" smtClean="0">
                <a:solidFill>
                  <a:srgbClr val="C00000"/>
                </a:solidFill>
                <a:latin typeface="Times New Roman" pitchFamily="18" charset="0"/>
                <a:cs typeface="Times New Roman" pitchFamily="18" charset="0"/>
              </a:rPr>
              <a:t> x, </a:t>
            </a:r>
            <a:r>
              <a:rPr lang="en-US" sz="2400" i="1" dirty="0" err="1" smtClean="0">
                <a:solidFill>
                  <a:srgbClr val="C00000"/>
                </a:solidFill>
                <a:latin typeface="Times New Roman" pitchFamily="18" charset="0"/>
                <a:cs typeface="Times New Roman" pitchFamily="18" charset="0"/>
              </a:rPr>
              <a:t>int</a:t>
            </a:r>
            <a:r>
              <a:rPr lang="en-US" sz="2400" i="1" dirty="0" smtClean="0">
                <a:solidFill>
                  <a:srgbClr val="C00000"/>
                </a:solidFill>
                <a:latin typeface="Times New Roman" pitchFamily="18" charset="0"/>
                <a:cs typeface="Times New Roman" pitchFamily="18" charset="0"/>
              </a:rPr>
              <a:t> y)</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The </a:t>
            </a:r>
            <a:r>
              <a:rPr lang="en-US" sz="2400" dirty="0" err="1" smtClean="0">
                <a:solidFill>
                  <a:srgbClr val="002060"/>
                </a:solidFill>
                <a:latin typeface="Times New Roman" pitchFamily="18" charset="0"/>
                <a:cs typeface="Times New Roman" pitchFamily="18" charset="0"/>
              </a:rPr>
              <a:t>drawString</a:t>
            </a:r>
            <a:r>
              <a:rPr lang="en-US" sz="2400" dirty="0" smtClean="0">
                <a:solidFill>
                  <a:srgbClr val="002060"/>
                </a:solidFill>
                <a:latin typeface="Times New Roman" pitchFamily="18" charset="0"/>
                <a:cs typeface="Times New Roman" pitchFamily="18" charset="0"/>
              </a:rPr>
              <a:t>( ) method will not recognize new line characters.</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If we want to start a line of text on another line, we must do so manually, specifying the precise X, Y location where we want the line to begin.</a:t>
            </a: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200" b="0" dirty="0" err="1" smtClean="0">
                <a:solidFill>
                  <a:srgbClr val="C00000"/>
                </a:solidFill>
                <a:effectLst/>
                <a:latin typeface="Times New Roman" pitchFamily="18" charset="0"/>
                <a:cs typeface="Times New Roman" pitchFamily="18" charset="0"/>
              </a:rPr>
              <a:t>setBackground</a:t>
            </a:r>
            <a:r>
              <a:rPr lang="en-US" sz="3200" b="0" dirty="0" smtClean="0">
                <a:solidFill>
                  <a:srgbClr val="C00000"/>
                </a:solidFill>
                <a:effectLst/>
                <a:latin typeface="Times New Roman" pitchFamily="18" charset="0"/>
                <a:cs typeface="Times New Roman" pitchFamily="18" charset="0"/>
              </a:rPr>
              <a:t>() &amp; </a:t>
            </a:r>
            <a:r>
              <a:rPr lang="en-US" sz="3200" b="0" dirty="0" err="1" smtClean="0">
                <a:solidFill>
                  <a:srgbClr val="C00000"/>
                </a:solidFill>
                <a:effectLst/>
                <a:latin typeface="Times New Roman" pitchFamily="18" charset="0"/>
                <a:cs typeface="Times New Roman" pitchFamily="18" charset="0"/>
              </a:rPr>
              <a:t>setForeground</a:t>
            </a:r>
            <a:r>
              <a:rPr lang="en-US" sz="3200" b="0" dirty="0" smtClean="0">
                <a:solidFill>
                  <a:srgbClr val="C00000"/>
                </a:solidFill>
                <a:effectLst/>
                <a:latin typeface="Times New Roman" pitchFamily="18" charset="0"/>
                <a:cs typeface="Times New Roman" pitchFamily="18" charset="0"/>
              </a:rPr>
              <a:t>()</a:t>
            </a:r>
            <a:endParaRPr lang="en-US" sz="32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382000" cy="4873752"/>
          </a:xfrm>
        </p:spPr>
        <p:txBody>
          <a:bodyPr>
            <a:normAutofit lnSpcReduction="10000"/>
          </a:bodyPr>
          <a:lstStyle/>
          <a:p>
            <a:r>
              <a:rPr lang="en-US" sz="2400" dirty="0" smtClean="0">
                <a:solidFill>
                  <a:srgbClr val="002060"/>
                </a:solidFill>
                <a:latin typeface="Times New Roman" pitchFamily="18" charset="0"/>
                <a:cs typeface="Times New Roman" pitchFamily="18" charset="0"/>
              </a:rPr>
              <a:t>To set the background color of an applet’s window, we use </a:t>
            </a:r>
            <a:r>
              <a:rPr lang="en-US" sz="2400" dirty="0" err="1" smtClean="0">
                <a:solidFill>
                  <a:srgbClr val="002060"/>
                </a:solidFill>
                <a:latin typeface="Times New Roman" pitchFamily="18" charset="0"/>
                <a:cs typeface="Times New Roman" pitchFamily="18" charset="0"/>
              </a:rPr>
              <a:t>setBackground</a:t>
            </a:r>
            <a:r>
              <a:rPr lang="en-US" sz="2400" dirty="0" smtClean="0">
                <a:solidFill>
                  <a:srgbClr val="002060"/>
                </a:solidFill>
                <a:latin typeface="Times New Roman" pitchFamily="18" charset="0"/>
                <a:cs typeface="Times New Roman" pitchFamily="18" charset="0"/>
              </a:rPr>
              <a:t>( ). </a:t>
            </a:r>
          </a:p>
          <a:p>
            <a:pPr algn="ctr">
              <a:buNone/>
            </a:pPr>
            <a:r>
              <a:rPr lang="en-US" sz="2400" i="1" dirty="0" smtClean="0">
                <a:solidFill>
                  <a:srgbClr val="C00000"/>
                </a:solidFill>
                <a:latin typeface="Times New Roman" pitchFamily="18" charset="0"/>
                <a:cs typeface="Times New Roman" pitchFamily="18" charset="0"/>
              </a:rPr>
              <a:t>void </a:t>
            </a:r>
            <a:r>
              <a:rPr lang="en-US" sz="2400" i="1" dirty="0" err="1" smtClean="0">
                <a:solidFill>
                  <a:srgbClr val="C00000"/>
                </a:solidFill>
                <a:latin typeface="Times New Roman" pitchFamily="18" charset="0"/>
                <a:cs typeface="Times New Roman" pitchFamily="18" charset="0"/>
              </a:rPr>
              <a:t>setBackground</a:t>
            </a:r>
            <a:r>
              <a:rPr lang="en-US" sz="2400" i="1" dirty="0" smtClean="0">
                <a:solidFill>
                  <a:srgbClr val="C00000"/>
                </a:solidFill>
                <a:latin typeface="Times New Roman" pitchFamily="18" charset="0"/>
                <a:cs typeface="Times New Roman" pitchFamily="18" charset="0"/>
              </a:rPr>
              <a:t>(Color </a:t>
            </a:r>
            <a:r>
              <a:rPr lang="en-US" sz="2400" i="1" dirty="0" err="1" smtClean="0">
                <a:solidFill>
                  <a:srgbClr val="C00000"/>
                </a:solidFill>
                <a:latin typeface="Times New Roman" pitchFamily="18" charset="0"/>
                <a:cs typeface="Times New Roman" pitchFamily="18" charset="0"/>
              </a:rPr>
              <a:t>newColor</a:t>
            </a:r>
            <a:r>
              <a:rPr lang="en-US" sz="2400" i="1" dirty="0" smtClean="0">
                <a:solidFill>
                  <a:srgbClr val="C00000"/>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To set the foreground color (the color in which text is shown, for example), we use </a:t>
            </a:r>
            <a:r>
              <a:rPr lang="en-US" sz="2400" dirty="0" err="1" smtClean="0">
                <a:solidFill>
                  <a:srgbClr val="002060"/>
                </a:solidFill>
                <a:latin typeface="Times New Roman" pitchFamily="18" charset="0"/>
                <a:cs typeface="Times New Roman" pitchFamily="18" charset="0"/>
              </a:rPr>
              <a:t>setForeground</a:t>
            </a:r>
            <a:r>
              <a:rPr lang="en-US" sz="2400" dirty="0" smtClean="0">
                <a:solidFill>
                  <a:srgbClr val="002060"/>
                </a:solidFill>
                <a:latin typeface="Times New Roman" pitchFamily="18" charset="0"/>
                <a:cs typeface="Times New Roman" pitchFamily="18" charset="0"/>
              </a:rPr>
              <a:t>( ).</a:t>
            </a:r>
          </a:p>
          <a:p>
            <a:pPr algn="ctr">
              <a:buNone/>
            </a:pPr>
            <a:r>
              <a:rPr lang="en-US" sz="2400" i="1" dirty="0" smtClean="0">
                <a:solidFill>
                  <a:srgbClr val="C00000"/>
                </a:solidFill>
                <a:latin typeface="Times New Roman" pitchFamily="18" charset="0"/>
                <a:cs typeface="Times New Roman" pitchFamily="18" charset="0"/>
              </a:rPr>
              <a:t>void </a:t>
            </a:r>
            <a:r>
              <a:rPr lang="en-US" sz="2400" i="1" dirty="0" err="1" smtClean="0">
                <a:solidFill>
                  <a:srgbClr val="C00000"/>
                </a:solidFill>
                <a:latin typeface="Times New Roman" pitchFamily="18" charset="0"/>
                <a:cs typeface="Times New Roman" pitchFamily="18" charset="0"/>
              </a:rPr>
              <a:t>setForeground</a:t>
            </a:r>
            <a:r>
              <a:rPr lang="en-US" sz="2400" i="1" dirty="0" smtClean="0">
                <a:solidFill>
                  <a:srgbClr val="C00000"/>
                </a:solidFill>
                <a:latin typeface="Times New Roman" pitchFamily="18" charset="0"/>
                <a:cs typeface="Times New Roman" pitchFamily="18" charset="0"/>
              </a:rPr>
              <a:t>(Color </a:t>
            </a:r>
            <a:r>
              <a:rPr lang="en-US" sz="2400" i="1" dirty="0" err="1" smtClean="0">
                <a:solidFill>
                  <a:srgbClr val="C00000"/>
                </a:solidFill>
                <a:latin typeface="Times New Roman" pitchFamily="18" charset="0"/>
                <a:cs typeface="Times New Roman" pitchFamily="18" charset="0"/>
              </a:rPr>
              <a:t>newColor</a:t>
            </a:r>
            <a:r>
              <a:rPr lang="en-US" sz="2400" i="1" dirty="0" smtClean="0">
                <a:solidFill>
                  <a:srgbClr val="C00000"/>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These methods are defined by </a:t>
            </a:r>
            <a:r>
              <a:rPr lang="en-US" sz="2400" i="1" dirty="0" smtClean="0">
                <a:solidFill>
                  <a:srgbClr val="002060"/>
                </a:solidFill>
                <a:latin typeface="Times New Roman" pitchFamily="18" charset="0"/>
                <a:cs typeface="Times New Roman" pitchFamily="18" charset="0"/>
              </a:rPr>
              <a:t>Component</a:t>
            </a:r>
            <a:r>
              <a:rPr lang="en-US" sz="2400" dirty="0" smtClean="0">
                <a:solidFill>
                  <a:srgbClr val="002060"/>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A good place to set the foreground and background colors is in the </a:t>
            </a:r>
            <a:r>
              <a:rPr lang="en-US" sz="2400" i="1" dirty="0" smtClean="0">
                <a:solidFill>
                  <a:srgbClr val="C00000"/>
                </a:solidFill>
                <a:latin typeface="Times New Roman" pitchFamily="18" charset="0"/>
                <a:cs typeface="Times New Roman" pitchFamily="18" charset="0"/>
              </a:rPr>
              <a:t>init( ) </a:t>
            </a:r>
            <a:r>
              <a:rPr lang="en-US" sz="2400" dirty="0" smtClean="0">
                <a:solidFill>
                  <a:srgbClr val="002060"/>
                </a:solidFill>
                <a:latin typeface="Times New Roman" pitchFamily="18" charset="0"/>
                <a:cs typeface="Times New Roman" pitchFamily="18" charset="0"/>
              </a:rPr>
              <a:t>method.</a:t>
            </a:r>
          </a:p>
          <a:p>
            <a:pPr algn="ctr">
              <a:buNone/>
            </a:pPr>
            <a:endParaRPr lang="en-US" sz="2400" i="1" dirty="0" smtClean="0">
              <a:solidFill>
                <a:srgbClr val="C0000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dirty="0" smtClean="0">
                <a:solidFill>
                  <a:srgbClr val="C00000"/>
                </a:solidFill>
                <a:latin typeface="Times New Roman" pitchFamily="18" charset="0"/>
                <a:cs typeface="Times New Roman" pitchFamily="18" charset="0"/>
              </a:rPr>
              <a:t>repaint()</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382000" cy="4873752"/>
          </a:xfrm>
        </p:spPr>
        <p:txBody>
          <a:bodyPr>
            <a:normAutofit/>
          </a:bodyPr>
          <a:lstStyle/>
          <a:p>
            <a:r>
              <a:rPr lang="en-US" sz="2200" dirty="0" smtClean="0">
                <a:solidFill>
                  <a:srgbClr val="002060"/>
                </a:solidFill>
                <a:latin typeface="Times New Roman" pitchFamily="18" charset="0"/>
                <a:cs typeface="Times New Roman" pitchFamily="18" charset="0"/>
              </a:rPr>
              <a:t>Whenever an applet needs to update the information displayed in its window, it simply calls repaint(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 repaint( ) method is defined by the </a:t>
            </a:r>
            <a:r>
              <a:rPr lang="en-US" sz="2200" dirty="0" err="1" smtClean="0">
                <a:solidFill>
                  <a:srgbClr val="002060"/>
                </a:solidFill>
                <a:latin typeface="Times New Roman" pitchFamily="18" charset="0"/>
                <a:cs typeface="Times New Roman" pitchFamily="18" charset="0"/>
              </a:rPr>
              <a:t>AWT</a:t>
            </a:r>
            <a:r>
              <a:rPr lang="en-US" sz="2200" dirty="0" smtClean="0">
                <a:solidFill>
                  <a:srgbClr val="002060"/>
                </a:solidFill>
                <a:latin typeface="Times New Roman" pitchFamily="18" charset="0"/>
                <a:cs typeface="Times New Roman" pitchFamily="18" charset="0"/>
              </a:rPr>
              <a:t>.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It causes the </a:t>
            </a:r>
            <a:r>
              <a:rPr lang="en-US" sz="2200" dirty="0" err="1" smtClean="0">
                <a:solidFill>
                  <a:srgbClr val="002060"/>
                </a:solidFill>
                <a:latin typeface="Times New Roman" pitchFamily="18" charset="0"/>
                <a:cs typeface="Times New Roman" pitchFamily="18" charset="0"/>
              </a:rPr>
              <a:t>AWT</a:t>
            </a:r>
            <a:r>
              <a:rPr lang="en-US" sz="2200" dirty="0" smtClean="0">
                <a:solidFill>
                  <a:srgbClr val="002060"/>
                </a:solidFill>
                <a:latin typeface="Times New Roman" pitchFamily="18" charset="0"/>
                <a:cs typeface="Times New Roman" pitchFamily="18" charset="0"/>
              </a:rPr>
              <a:t> run-time system to execute a call to  applet’s update( ) method, which, in its default implementation, calls paint( ).</a:t>
            </a:r>
          </a:p>
          <a:p>
            <a:endParaRPr lang="en-US" sz="2200" dirty="0" smtClean="0">
              <a:solidFill>
                <a:srgbClr val="002060"/>
              </a:solidFill>
              <a:latin typeface="Times New Roman" pitchFamily="18" charset="0"/>
              <a:cs typeface="Times New Roman" pitchFamily="18" charset="0"/>
            </a:endParaRPr>
          </a:p>
          <a:p>
            <a:pPr algn="ctr">
              <a:buNone/>
            </a:pPr>
            <a:r>
              <a:rPr lang="en-US" sz="2200" i="1" dirty="0" smtClean="0">
                <a:solidFill>
                  <a:srgbClr val="C00000"/>
                </a:solidFill>
                <a:latin typeface="Times New Roman" pitchFamily="18" charset="0"/>
                <a:cs typeface="Times New Roman" pitchFamily="18" charset="0"/>
              </a:rPr>
              <a:t>void repaint( )</a:t>
            </a:r>
          </a:p>
          <a:p>
            <a:pPr algn="ctr">
              <a:buNone/>
            </a:pPr>
            <a:r>
              <a:rPr lang="en-US" sz="2200" i="1" dirty="0" smtClean="0">
                <a:solidFill>
                  <a:srgbClr val="7030A0"/>
                </a:solidFill>
                <a:latin typeface="Times New Roman" pitchFamily="18" charset="0"/>
                <a:cs typeface="Times New Roman" pitchFamily="18" charset="0"/>
              </a:rPr>
              <a:t>void repaint(</a:t>
            </a:r>
            <a:r>
              <a:rPr lang="en-US" sz="2200" i="1" dirty="0" err="1" smtClean="0">
                <a:solidFill>
                  <a:srgbClr val="7030A0"/>
                </a:solidFill>
                <a:latin typeface="Times New Roman" pitchFamily="18" charset="0"/>
                <a:cs typeface="Times New Roman" pitchFamily="18" charset="0"/>
              </a:rPr>
              <a:t>int</a:t>
            </a:r>
            <a:r>
              <a:rPr lang="en-US" sz="2200" i="1" dirty="0" smtClean="0">
                <a:solidFill>
                  <a:srgbClr val="7030A0"/>
                </a:solidFill>
                <a:latin typeface="Times New Roman" pitchFamily="18" charset="0"/>
                <a:cs typeface="Times New Roman" pitchFamily="18" charset="0"/>
              </a:rPr>
              <a:t> left, </a:t>
            </a:r>
            <a:r>
              <a:rPr lang="en-US" sz="2200" i="1" dirty="0" err="1" smtClean="0">
                <a:solidFill>
                  <a:srgbClr val="7030A0"/>
                </a:solidFill>
                <a:latin typeface="Times New Roman" pitchFamily="18" charset="0"/>
                <a:cs typeface="Times New Roman" pitchFamily="18" charset="0"/>
              </a:rPr>
              <a:t>int</a:t>
            </a:r>
            <a:r>
              <a:rPr lang="en-US" sz="2200" i="1" dirty="0" smtClean="0">
                <a:solidFill>
                  <a:srgbClr val="7030A0"/>
                </a:solidFill>
                <a:latin typeface="Times New Roman" pitchFamily="18" charset="0"/>
                <a:cs typeface="Times New Roman" pitchFamily="18" charset="0"/>
              </a:rPr>
              <a:t> top, </a:t>
            </a:r>
            <a:r>
              <a:rPr lang="en-US" sz="2200" i="1" dirty="0" err="1" smtClean="0">
                <a:solidFill>
                  <a:srgbClr val="7030A0"/>
                </a:solidFill>
                <a:latin typeface="Times New Roman" pitchFamily="18" charset="0"/>
                <a:cs typeface="Times New Roman" pitchFamily="18" charset="0"/>
              </a:rPr>
              <a:t>int</a:t>
            </a:r>
            <a:r>
              <a:rPr lang="en-US" sz="2200" i="1" dirty="0" smtClean="0">
                <a:solidFill>
                  <a:srgbClr val="7030A0"/>
                </a:solidFill>
                <a:latin typeface="Times New Roman" pitchFamily="18" charset="0"/>
                <a:cs typeface="Times New Roman" pitchFamily="18" charset="0"/>
              </a:rPr>
              <a:t> width, </a:t>
            </a:r>
            <a:r>
              <a:rPr lang="en-US" sz="2200" i="1" dirty="0" err="1" smtClean="0">
                <a:solidFill>
                  <a:srgbClr val="7030A0"/>
                </a:solidFill>
                <a:latin typeface="Times New Roman" pitchFamily="18" charset="0"/>
                <a:cs typeface="Times New Roman" pitchFamily="18" charset="0"/>
              </a:rPr>
              <a:t>int</a:t>
            </a:r>
            <a:r>
              <a:rPr lang="en-US" sz="2200" i="1" dirty="0" smtClean="0">
                <a:solidFill>
                  <a:srgbClr val="7030A0"/>
                </a:solidFill>
                <a:latin typeface="Times New Roman" pitchFamily="18" charset="0"/>
                <a:cs typeface="Times New Roman" pitchFamily="18" charset="0"/>
              </a:rPr>
              <a:t> height)</a:t>
            </a:r>
          </a:p>
          <a:p>
            <a:pPr algn="ctr">
              <a:buNone/>
            </a:pPr>
            <a:r>
              <a:rPr lang="en-US" sz="2200" i="1" dirty="0" smtClean="0">
                <a:solidFill>
                  <a:srgbClr val="C00000"/>
                </a:solidFill>
                <a:latin typeface="Times New Roman" pitchFamily="18" charset="0"/>
                <a:cs typeface="Times New Roman" pitchFamily="18" charset="0"/>
              </a:rPr>
              <a:t>void repaint(long </a:t>
            </a:r>
            <a:r>
              <a:rPr lang="en-US" sz="2200" i="1" dirty="0" err="1" smtClean="0">
                <a:solidFill>
                  <a:srgbClr val="C00000"/>
                </a:solidFill>
                <a:latin typeface="Times New Roman" pitchFamily="18" charset="0"/>
                <a:cs typeface="Times New Roman" pitchFamily="18" charset="0"/>
              </a:rPr>
              <a:t>maxDelay</a:t>
            </a:r>
            <a:r>
              <a:rPr lang="en-US" sz="2200" i="1" dirty="0" smtClean="0">
                <a:solidFill>
                  <a:srgbClr val="C00000"/>
                </a:solidFill>
                <a:latin typeface="Times New Roman" pitchFamily="18" charset="0"/>
                <a:cs typeface="Times New Roman" pitchFamily="18" charset="0"/>
              </a:rPr>
              <a:t>)</a:t>
            </a:r>
          </a:p>
          <a:p>
            <a:pPr algn="ctr">
              <a:buNone/>
            </a:pPr>
            <a:r>
              <a:rPr lang="en-US" sz="2200" i="1" dirty="0" smtClean="0">
                <a:solidFill>
                  <a:srgbClr val="7030A0"/>
                </a:solidFill>
                <a:latin typeface="Times New Roman" pitchFamily="18" charset="0"/>
                <a:cs typeface="Times New Roman" pitchFamily="18" charset="0"/>
              </a:rPr>
              <a:t>void repaint(long </a:t>
            </a:r>
            <a:r>
              <a:rPr lang="en-US" sz="2200" i="1" dirty="0" err="1" smtClean="0">
                <a:solidFill>
                  <a:srgbClr val="7030A0"/>
                </a:solidFill>
                <a:latin typeface="Times New Roman" pitchFamily="18" charset="0"/>
                <a:cs typeface="Times New Roman" pitchFamily="18" charset="0"/>
              </a:rPr>
              <a:t>maxDelay</a:t>
            </a:r>
            <a:r>
              <a:rPr lang="en-US" sz="2200" i="1" dirty="0" smtClean="0">
                <a:solidFill>
                  <a:srgbClr val="7030A0"/>
                </a:solidFill>
                <a:latin typeface="Times New Roman" pitchFamily="18" charset="0"/>
                <a:cs typeface="Times New Roman" pitchFamily="18" charset="0"/>
              </a:rPr>
              <a:t>, </a:t>
            </a:r>
            <a:r>
              <a:rPr lang="en-US" sz="2200" i="1" dirty="0" err="1" smtClean="0">
                <a:solidFill>
                  <a:srgbClr val="7030A0"/>
                </a:solidFill>
                <a:latin typeface="Times New Roman" pitchFamily="18" charset="0"/>
                <a:cs typeface="Times New Roman" pitchFamily="18" charset="0"/>
              </a:rPr>
              <a:t>int</a:t>
            </a:r>
            <a:r>
              <a:rPr lang="en-US" sz="2200" i="1" dirty="0" smtClean="0">
                <a:solidFill>
                  <a:srgbClr val="7030A0"/>
                </a:solidFill>
                <a:latin typeface="Times New Roman" pitchFamily="18" charset="0"/>
                <a:cs typeface="Times New Roman" pitchFamily="18" charset="0"/>
              </a:rPr>
              <a:t> x, </a:t>
            </a:r>
            <a:r>
              <a:rPr lang="en-US" sz="2200" i="1" dirty="0" err="1" smtClean="0">
                <a:solidFill>
                  <a:srgbClr val="7030A0"/>
                </a:solidFill>
                <a:latin typeface="Times New Roman" pitchFamily="18" charset="0"/>
                <a:cs typeface="Times New Roman" pitchFamily="18" charset="0"/>
              </a:rPr>
              <a:t>int</a:t>
            </a:r>
            <a:r>
              <a:rPr lang="en-US" sz="2200" i="1" dirty="0" smtClean="0">
                <a:solidFill>
                  <a:srgbClr val="7030A0"/>
                </a:solidFill>
                <a:latin typeface="Times New Roman" pitchFamily="18" charset="0"/>
                <a:cs typeface="Times New Roman" pitchFamily="18" charset="0"/>
              </a:rPr>
              <a:t> y, </a:t>
            </a:r>
            <a:r>
              <a:rPr lang="en-US" sz="2200" i="1" dirty="0" err="1" smtClean="0">
                <a:solidFill>
                  <a:srgbClr val="7030A0"/>
                </a:solidFill>
                <a:latin typeface="Times New Roman" pitchFamily="18" charset="0"/>
                <a:cs typeface="Times New Roman" pitchFamily="18" charset="0"/>
              </a:rPr>
              <a:t>int</a:t>
            </a:r>
            <a:r>
              <a:rPr lang="en-US" sz="2200" i="1" dirty="0" smtClean="0">
                <a:solidFill>
                  <a:srgbClr val="7030A0"/>
                </a:solidFill>
                <a:latin typeface="Times New Roman" pitchFamily="18" charset="0"/>
                <a:cs typeface="Times New Roman" pitchFamily="18" charset="0"/>
              </a:rPr>
              <a:t> width, </a:t>
            </a:r>
            <a:r>
              <a:rPr lang="en-US" sz="2200" i="1" dirty="0" err="1" smtClean="0">
                <a:solidFill>
                  <a:srgbClr val="7030A0"/>
                </a:solidFill>
                <a:latin typeface="Times New Roman" pitchFamily="18" charset="0"/>
                <a:cs typeface="Times New Roman" pitchFamily="18" charset="0"/>
              </a:rPr>
              <a:t>int</a:t>
            </a:r>
            <a:r>
              <a:rPr lang="en-US" sz="2200" i="1" dirty="0" smtClean="0">
                <a:solidFill>
                  <a:srgbClr val="7030A0"/>
                </a:solidFill>
                <a:latin typeface="Times New Roman" pitchFamily="18" charset="0"/>
                <a:cs typeface="Times New Roman" pitchFamily="18" charset="0"/>
              </a:rPr>
              <a:t> height)</a:t>
            </a:r>
          </a:p>
          <a:p>
            <a:pPr>
              <a:buNone/>
            </a:pPr>
            <a:endParaRPr lang="en-US" sz="2200" dirty="0" smtClean="0">
              <a:solidFill>
                <a:srgbClr val="00206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smtClean="0">
                <a:solidFill>
                  <a:srgbClr val="C00000"/>
                </a:solidFill>
                <a:effectLst/>
                <a:latin typeface="Times New Roman" pitchFamily="18" charset="0"/>
                <a:cs typeface="Times New Roman" pitchFamily="18" charset="0"/>
              </a:rPr>
              <a:t>Example</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914400" y="762000"/>
            <a:ext cx="7924800" cy="5715000"/>
          </a:xfrm>
        </p:spPr>
        <p:txBody>
          <a:bodyPr>
            <a:noAutofit/>
          </a:bodyPr>
          <a:lstStyle/>
          <a:p>
            <a:pPr>
              <a:buNone/>
            </a:pPr>
            <a:r>
              <a:rPr lang="en-US" sz="1800" dirty="0" smtClean="0">
                <a:solidFill>
                  <a:srgbClr val="002060"/>
                </a:solidFill>
                <a:latin typeface="Times New Roman" pitchFamily="18" charset="0"/>
                <a:cs typeface="Times New Roman" pitchFamily="18" charset="0"/>
              </a:rPr>
              <a:t>import java.awt.*;</a:t>
            </a:r>
          </a:p>
          <a:p>
            <a:pPr>
              <a:buNone/>
            </a:pPr>
            <a:r>
              <a:rPr lang="en-US" sz="1800" dirty="0" smtClean="0">
                <a:solidFill>
                  <a:srgbClr val="002060"/>
                </a:solidFill>
                <a:latin typeface="Times New Roman" pitchFamily="18" charset="0"/>
                <a:cs typeface="Times New Roman" pitchFamily="18" charset="0"/>
              </a:rPr>
              <a:t>import </a:t>
            </a:r>
            <a:r>
              <a:rPr lang="en-US" sz="1800" dirty="0" err="1" smtClean="0">
                <a:solidFill>
                  <a:srgbClr val="002060"/>
                </a:solidFill>
                <a:latin typeface="Times New Roman" pitchFamily="18" charset="0"/>
                <a:cs typeface="Times New Roman" pitchFamily="18" charset="0"/>
              </a:rPr>
              <a:t>java.applet</a:t>
            </a:r>
            <a:r>
              <a:rPr lang="en-US" sz="1800" dirty="0" smtClean="0">
                <a:solidFill>
                  <a:srgbClr val="002060"/>
                </a:solidFill>
                <a:latin typeface="Times New Roman" pitchFamily="18" charset="0"/>
                <a:cs typeface="Times New Roman" pitchFamily="18" charset="0"/>
              </a:rPr>
              <a:t>.*;</a:t>
            </a:r>
          </a:p>
          <a:p>
            <a:pPr>
              <a:buNone/>
            </a:pPr>
            <a:r>
              <a:rPr lang="en-US" sz="1800" dirty="0" smtClean="0">
                <a:solidFill>
                  <a:srgbClr val="002060"/>
                </a:solidFill>
                <a:latin typeface="Times New Roman" pitchFamily="18" charset="0"/>
                <a:cs typeface="Times New Roman" pitchFamily="18" charset="0"/>
              </a:rPr>
              <a:t>/* &lt;applet code="Banner" width=300 height=50&gt; &lt;/applet&gt; */</a:t>
            </a:r>
          </a:p>
          <a:p>
            <a:pPr>
              <a:buNone/>
            </a:pPr>
            <a:r>
              <a:rPr lang="en-US" sz="1800" dirty="0" smtClean="0">
                <a:solidFill>
                  <a:srgbClr val="002060"/>
                </a:solidFill>
                <a:latin typeface="Times New Roman" pitchFamily="18" charset="0"/>
                <a:cs typeface="Times New Roman" pitchFamily="18" charset="0"/>
              </a:rPr>
              <a:t>public class Banner extends Applet implements </a:t>
            </a:r>
            <a:r>
              <a:rPr lang="en-US" sz="1800" dirty="0" err="1" smtClean="0">
                <a:solidFill>
                  <a:srgbClr val="002060"/>
                </a:solidFill>
                <a:latin typeface="Times New Roman" pitchFamily="18" charset="0"/>
                <a:cs typeface="Times New Roman" pitchFamily="18" charset="0"/>
              </a:rPr>
              <a:t>Runnable</a:t>
            </a:r>
            <a:r>
              <a:rPr lang="en-US" sz="1800" dirty="0" smtClean="0">
                <a:solidFill>
                  <a:srgbClr val="002060"/>
                </a:solidFill>
                <a:latin typeface="Times New Roman" pitchFamily="18" charset="0"/>
                <a:cs typeface="Times New Roman" pitchFamily="18" charset="0"/>
              </a:rPr>
              <a:t> </a:t>
            </a:r>
          </a:p>
          <a:p>
            <a:pPr>
              <a:buNone/>
            </a:pPr>
            <a:r>
              <a:rPr lang="en-US" sz="1800" dirty="0" smtClean="0">
                <a:solidFill>
                  <a:srgbClr val="002060"/>
                </a:solidFill>
                <a:latin typeface="Times New Roman" pitchFamily="18" charset="0"/>
                <a:cs typeface="Times New Roman" pitchFamily="18" charset="0"/>
              </a:rPr>
              <a:t>        {</a:t>
            </a:r>
          </a:p>
          <a:p>
            <a:pPr>
              <a:buNone/>
            </a:pPr>
            <a:r>
              <a:rPr lang="en-US" sz="1800" dirty="0" smtClean="0">
                <a:solidFill>
                  <a:srgbClr val="002060"/>
                </a:solidFill>
                <a:latin typeface="Times New Roman" pitchFamily="18" charset="0"/>
                <a:cs typeface="Times New Roman" pitchFamily="18" charset="0"/>
              </a:rPr>
              <a:t>	        String </a:t>
            </a:r>
            <a:r>
              <a:rPr lang="en-US" sz="1800" dirty="0" err="1" smtClean="0">
                <a:solidFill>
                  <a:srgbClr val="002060"/>
                </a:solidFill>
                <a:latin typeface="Times New Roman" pitchFamily="18" charset="0"/>
                <a:cs typeface="Times New Roman" pitchFamily="18" charset="0"/>
              </a:rPr>
              <a:t>msg</a:t>
            </a:r>
            <a:r>
              <a:rPr lang="en-US" sz="1800" dirty="0" smtClean="0">
                <a:solidFill>
                  <a:srgbClr val="002060"/>
                </a:solidFill>
                <a:latin typeface="Times New Roman" pitchFamily="18" charset="0"/>
                <a:cs typeface="Times New Roman" pitchFamily="18" charset="0"/>
              </a:rPr>
              <a:t> = "  This is </a:t>
            </a:r>
            <a:r>
              <a:rPr lang="en-US" sz="1800" smtClean="0">
                <a:solidFill>
                  <a:srgbClr val="002060"/>
                </a:solidFill>
                <a:latin typeface="Times New Roman" pitchFamily="18" charset="0"/>
                <a:cs typeface="Times New Roman" pitchFamily="18" charset="0"/>
              </a:rPr>
              <a:t>a message ";</a:t>
            </a:r>
            <a:endParaRPr lang="en-US" sz="1800" dirty="0" smtClean="0">
              <a:solidFill>
                <a:srgbClr val="002060"/>
              </a:solidFill>
              <a:latin typeface="Times New Roman" pitchFamily="18" charset="0"/>
              <a:cs typeface="Times New Roman" pitchFamily="18" charset="0"/>
            </a:endParaRPr>
          </a:p>
          <a:p>
            <a:pPr>
              <a:buNone/>
            </a:pPr>
            <a:r>
              <a:rPr lang="en-US" sz="1800" dirty="0" smtClean="0">
                <a:solidFill>
                  <a:srgbClr val="002060"/>
                </a:solidFill>
                <a:latin typeface="Times New Roman" pitchFamily="18" charset="0"/>
                <a:cs typeface="Times New Roman" pitchFamily="18" charset="0"/>
              </a:rPr>
              <a:t>	         Thread t = null;</a:t>
            </a:r>
          </a:p>
          <a:p>
            <a:pPr>
              <a:buNone/>
            </a:pPr>
            <a:r>
              <a:rPr lang="en-US" sz="1800" dirty="0" smtClean="0">
                <a:solidFill>
                  <a:srgbClr val="002060"/>
                </a:solidFill>
                <a:latin typeface="Times New Roman" pitchFamily="18" charset="0"/>
                <a:cs typeface="Times New Roman" pitchFamily="18" charset="0"/>
              </a:rPr>
              <a:t>	         </a:t>
            </a:r>
            <a:r>
              <a:rPr lang="en-US" sz="1800" dirty="0" err="1" smtClean="0">
                <a:solidFill>
                  <a:srgbClr val="002060"/>
                </a:solidFill>
                <a:latin typeface="Times New Roman" pitchFamily="18" charset="0"/>
                <a:cs typeface="Times New Roman" pitchFamily="18" charset="0"/>
              </a:rPr>
              <a:t>int</a:t>
            </a:r>
            <a:r>
              <a:rPr lang="en-US" sz="1800" dirty="0" smtClean="0">
                <a:solidFill>
                  <a:srgbClr val="002060"/>
                </a:solidFill>
                <a:latin typeface="Times New Roman" pitchFamily="18" charset="0"/>
                <a:cs typeface="Times New Roman" pitchFamily="18" charset="0"/>
              </a:rPr>
              <a:t> state;</a:t>
            </a:r>
          </a:p>
          <a:p>
            <a:pPr>
              <a:buNone/>
            </a:pPr>
            <a:r>
              <a:rPr lang="en-US" sz="1800" dirty="0" smtClean="0">
                <a:solidFill>
                  <a:srgbClr val="002060"/>
                </a:solidFill>
                <a:latin typeface="Times New Roman" pitchFamily="18" charset="0"/>
                <a:cs typeface="Times New Roman" pitchFamily="18" charset="0"/>
              </a:rPr>
              <a:t>	         </a:t>
            </a:r>
            <a:r>
              <a:rPr lang="en-US" sz="1800" dirty="0" err="1" smtClean="0">
                <a:solidFill>
                  <a:srgbClr val="002060"/>
                </a:solidFill>
                <a:latin typeface="Times New Roman" pitchFamily="18" charset="0"/>
                <a:cs typeface="Times New Roman" pitchFamily="18" charset="0"/>
              </a:rPr>
              <a:t>boolean</a:t>
            </a:r>
            <a:r>
              <a:rPr lang="en-US" sz="1800" dirty="0" smtClean="0">
                <a:solidFill>
                  <a:srgbClr val="002060"/>
                </a:solidFill>
                <a:latin typeface="Times New Roman" pitchFamily="18" charset="0"/>
                <a:cs typeface="Times New Roman" pitchFamily="18" charset="0"/>
              </a:rPr>
              <a:t> </a:t>
            </a:r>
            <a:r>
              <a:rPr lang="en-US" sz="1800" dirty="0" err="1" smtClean="0">
                <a:solidFill>
                  <a:srgbClr val="002060"/>
                </a:solidFill>
                <a:latin typeface="Times New Roman" pitchFamily="18" charset="0"/>
                <a:cs typeface="Times New Roman" pitchFamily="18" charset="0"/>
              </a:rPr>
              <a:t>stopFlag</a:t>
            </a:r>
            <a:r>
              <a:rPr lang="en-US" sz="1800" dirty="0" smtClean="0">
                <a:solidFill>
                  <a:srgbClr val="002060"/>
                </a:solidFill>
                <a:latin typeface="Times New Roman" pitchFamily="18" charset="0"/>
                <a:cs typeface="Times New Roman" pitchFamily="18" charset="0"/>
              </a:rPr>
              <a:t>;</a:t>
            </a:r>
          </a:p>
          <a:p>
            <a:pPr>
              <a:buNone/>
            </a:pPr>
            <a:r>
              <a:rPr lang="en-US" sz="1800" dirty="0" smtClean="0">
                <a:solidFill>
                  <a:srgbClr val="002060"/>
                </a:solidFill>
                <a:latin typeface="Times New Roman" pitchFamily="18" charset="0"/>
                <a:cs typeface="Times New Roman" pitchFamily="18" charset="0"/>
              </a:rPr>
              <a:t>// Set colors and initialize thread.</a:t>
            </a:r>
          </a:p>
          <a:p>
            <a:pPr>
              <a:buNone/>
            </a:pPr>
            <a:r>
              <a:rPr lang="en-US" sz="1800" dirty="0" smtClean="0">
                <a:solidFill>
                  <a:srgbClr val="002060"/>
                </a:solidFill>
                <a:latin typeface="Times New Roman" pitchFamily="18" charset="0"/>
                <a:cs typeface="Times New Roman" pitchFamily="18" charset="0"/>
              </a:rPr>
              <a:t>	public void init() </a:t>
            </a:r>
          </a:p>
          <a:p>
            <a:pPr>
              <a:buNone/>
            </a:pPr>
            <a:r>
              <a:rPr lang="en-US" sz="1800" dirty="0" smtClean="0">
                <a:solidFill>
                  <a:srgbClr val="002060"/>
                </a:solidFill>
                <a:latin typeface="Times New Roman" pitchFamily="18" charset="0"/>
                <a:cs typeface="Times New Roman" pitchFamily="18" charset="0"/>
              </a:rPr>
              <a:t>	    {</a:t>
            </a:r>
          </a:p>
          <a:p>
            <a:pPr>
              <a:buNone/>
            </a:pPr>
            <a:r>
              <a:rPr lang="en-US" sz="1800" dirty="0" smtClean="0">
                <a:solidFill>
                  <a:srgbClr val="002060"/>
                </a:solidFill>
                <a:latin typeface="Times New Roman" pitchFamily="18" charset="0"/>
                <a:cs typeface="Times New Roman" pitchFamily="18" charset="0"/>
              </a:rPr>
              <a:t>		</a:t>
            </a:r>
            <a:r>
              <a:rPr lang="en-US" sz="1800" dirty="0" err="1" smtClean="0">
                <a:solidFill>
                  <a:srgbClr val="002060"/>
                </a:solidFill>
                <a:latin typeface="Times New Roman" pitchFamily="18" charset="0"/>
                <a:cs typeface="Times New Roman" pitchFamily="18" charset="0"/>
              </a:rPr>
              <a:t>setBackground</a:t>
            </a:r>
            <a:r>
              <a:rPr lang="en-US" sz="1800" dirty="0" smtClean="0">
                <a:solidFill>
                  <a:srgbClr val="002060"/>
                </a:solidFill>
                <a:latin typeface="Times New Roman" pitchFamily="18" charset="0"/>
                <a:cs typeface="Times New Roman" pitchFamily="18" charset="0"/>
              </a:rPr>
              <a:t>(</a:t>
            </a:r>
            <a:r>
              <a:rPr lang="en-US" sz="1800" dirty="0" err="1" smtClean="0">
                <a:solidFill>
                  <a:srgbClr val="002060"/>
                </a:solidFill>
                <a:latin typeface="Times New Roman" pitchFamily="18" charset="0"/>
                <a:cs typeface="Times New Roman" pitchFamily="18" charset="0"/>
              </a:rPr>
              <a:t>Color.cyan</a:t>
            </a:r>
            <a:r>
              <a:rPr lang="en-US" sz="1800" dirty="0" smtClean="0">
                <a:solidFill>
                  <a:srgbClr val="002060"/>
                </a:solidFill>
                <a:latin typeface="Times New Roman" pitchFamily="18" charset="0"/>
                <a:cs typeface="Times New Roman" pitchFamily="18" charset="0"/>
              </a:rPr>
              <a:t>);</a:t>
            </a:r>
          </a:p>
          <a:p>
            <a:pPr>
              <a:buNone/>
            </a:pPr>
            <a:r>
              <a:rPr lang="en-US" sz="1800" dirty="0" smtClean="0">
                <a:solidFill>
                  <a:srgbClr val="002060"/>
                </a:solidFill>
                <a:latin typeface="Times New Roman" pitchFamily="18" charset="0"/>
                <a:cs typeface="Times New Roman" pitchFamily="18" charset="0"/>
              </a:rPr>
              <a:t>		</a:t>
            </a:r>
            <a:r>
              <a:rPr lang="en-US" sz="1800" dirty="0" err="1" smtClean="0">
                <a:solidFill>
                  <a:srgbClr val="002060"/>
                </a:solidFill>
                <a:latin typeface="Times New Roman" pitchFamily="18" charset="0"/>
                <a:cs typeface="Times New Roman" pitchFamily="18" charset="0"/>
              </a:rPr>
              <a:t>setForeground</a:t>
            </a:r>
            <a:r>
              <a:rPr lang="en-US" sz="1800" dirty="0" smtClean="0">
                <a:solidFill>
                  <a:srgbClr val="002060"/>
                </a:solidFill>
                <a:latin typeface="Times New Roman" pitchFamily="18" charset="0"/>
                <a:cs typeface="Times New Roman" pitchFamily="18" charset="0"/>
              </a:rPr>
              <a:t>(</a:t>
            </a:r>
            <a:r>
              <a:rPr lang="en-US" sz="1800" dirty="0" err="1" smtClean="0">
                <a:solidFill>
                  <a:srgbClr val="002060"/>
                </a:solidFill>
                <a:latin typeface="Times New Roman" pitchFamily="18" charset="0"/>
                <a:cs typeface="Times New Roman" pitchFamily="18" charset="0"/>
              </a:rPr>
              <a:t>Color.red</a:t>
            </a:r>
            <a:r>
              <a:rPr lang="en-US" sz="1800" dirty="0" smtClean="0">
                <a:solidFill>
                  <a:srgbClr val="002060"/>
                </a:solidFill>
                <a:latin typeface="Times New Roman" pitchFamily="18" charset="0"/>
                <a:cs typeface="Times New Roman" pitchFamily="18" charset="0"/>
              </a:rPr>
              <a:t>);</a:t>
            </a:r>
          </a:p>
          <a:p>
            <a:pPr>
              <a:buNone/>
            </a:pPr>
            <a:r>
              <a:rPr lang="en-US" sz="1800" dirty="0" smtClean="0">
                <a:solidFill>
                  <a:srgbClr val="002060"/>
                </a:solidFill>
                <a:latin typeface="Times New Roman" pitchFamily="18" charset="0"/>
                <a:cs typeface="Times New Roman" pitchFamily="18" charset="0"/>
              </a:rPr>
              <a:t>	    }</a:t>
            </a:r>
          </a:p>
          <a:p>
            <a:pPr>
              <a:buNone/>
            </a:pPr>
            <a:endParaRPr lang="en-US" sz="1800" dirty="0" smtClean="0">
              <a:solidFill>
                <a:srgbClr val="002060"/>
              </a:solidFill>
              <a:latin typeface="Times New Roman" pitchFamily="18" charset="0"/>
              <a:cs typeface="Times New Roman" pitchFamily="18" charset="0"/>
            </a:endParaRPr>
          </a:p>
          <a:p>
            <a:pPr>
              <a:buNone/>
            </a:pPr>
            <a:endParaRPr lang="en-US" sz="1800" dirty="0" smtClean="0">
              <a:solidFill>
                <a:srgbClr val="00206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304800"/>
            <a:ext cx="7696200" cy="6096000"/>
          </a:xfrm>
        </p:spPr>
        <p:txBody>
          <a:bodyPr>
            <a:noAutofit/>
          </a:bodyPr>
          <a:lstStyle/>
          <a:p>
            <a:pPr>
              <a:buNone/>
            </a:pPr>
            <a:r>
              <a:rPr lang="en-US" sz="1800" dirty="0" smtClean="0">
                <a:solidFill>
                  <a:srgbClr val="002060"/>
                </a:solidFill>
                <a:latin typeface="Times New Roman" pitchFamily="18" charset="0"/>
                <a:cs typeface="Times New Roman" pitchFamily="18" charset="0"/>
              </a:rPr>
              <a:t>// Start thread</a:t>
            </a:r>
          </a:p>
          <a:p>
            <a:pPr>
              <a:buNone/>
            </a:pPr>
            <a:r>
              <a:rPr lang="en-US" sz="1800" dirty="0" smtClean="0">
                <a:solidFill>
                  <a:srgbClr val="002060"/>
                </a:solidFill>
                <a:latin typeface="Times New Roman" pitchFamily="18" charset="0"/>
                <a:cs typeface="Times New Roman" pitchFamily="18" charset="0"/>
              </a:rPr>
              <a:t>	public void start() </a:t>
            </a:r>
          </a:p>
          <a:p>
            <a:pPr>
              <a:buNone/>
            </a:pPr>
            <a:r>
              <a:rPr lang="en-US" sz="1800" dirty="0" smtClean="0">
                <a:solidFill>
                  <a:srgbClr val="002060"/>
                </a:solidFill>
                <a:latin typeface="Times New Roman" pitchFamily="18" charset="0"/>
                <a:cs typeface="Times New Roman" pitchFamily="18" charset="0"/>
              </a:rPr>
              <a:t>	    {     t = new Thread(this);</a:t>
            </a:r>
          </a:p>
          <a:p>
            <a:pPr>
              <a:buNone/>
            </a:pPr>
            <a:r>
              <a:rPr lang="en-US" sz="1800" dirty="0" smtClean="0">
                <a:solidFill>
                  <a:srgbClr val="002060"/>
                </a:solidFill>
                <a:latin typeface="Times New Roman" pitchFamily="18" charset="0"/>
                <a:cs typeface="Times New Roman" pitchFamily="18" charset="0"/>
              </a:rPr>
              <a:t>		</a:t>
            </a:r>
            <a:r>
              <a:rPr lang="en-US" sz="1800" dirty="0" err="1" smtClean="0">
                <a:solidFill>
                  <a:srgbClr val="002060"/>
                </a:solidFill>
                <a:latin typeface="Times New Roman" pitchFamily="18" charset="0"/>
                <a:cs typeface="Times New Roman" pitchFamily="18" charset="0"/>
              </a:rPr>
              <a:t>stopFlag</a:t>
            </a:r>
            <a:r>
              <a:rPr lang="en-US" sz="1800" dirty="0" smtClean="0">
                <a:solidFill>
                  <a:srgbClr val="002060"/>
                </a:solidFill>
                <a:latin typeface="Times New Roman" pitchFamily="18" charset="0"/>
                <a:cs typeface="Times New Roman" pitchFamily="18" charset="0"/>
              </a:rPr>
              <a:t> = false;</a:t>
            </a:r>
          </a:p>
          <a:p>
            <a:pPr>
              <a:buNone/>
            </a:pPr>
            <a:r>
              <a:rPr lang="en-US" sz="1800" dirty="0" smtClean="0">
                <a:solidFill>
                  <a:srgbClr val="002060"/>
                </a:solidFill>
                <a:latin typeface="Times New Roman" pitchFamily="18" charset="0"/>
                <a:cs typeface="Times New Roman" pitchFamily="18" charset="0"/>
              </a:rPr>
              <a:t>		</a:t>
            </a:r>
            <a:r>
              <a:rPr lang="en-US" sz="1800" dirty="0" err="1" smtClean="0">
                <a:solidFill>
                  <a:srgbClr val="002060"/>
                </a:solidFill>
                <a:latin typeface="Times New Roman" pitchFamily="18" charset="0"/>
                <a:cs typeface="Times New Roman" pitchFamily="18" charset="0"/>
              </a:rPr>
              <a:t>t.start</a:t>
            </a:r>
            <a:r>
              <a:rPr lang="en-US" sz="1800" dirty="0" smtClean="0">
                <a:solidFill>
                  <a:srgbClr val="002060"/>
                </a:solidFill>
                <a:latin typeface="Times New Roman" pitchFamily="18" charset="0"/>
                <a:cs typeface="Times New Roman" pitchFamily="18" charset="0"/>
              </a:rPr>
              <a:t>();  }</a:t>
            </a:r>
          </a:p>
          <a:p>
            <a:pPr>
              <a:buNone/>
            </a:pPr>
            <a:r>
              <a:rPr lang="en-US" sz="1800" dirty="0" smtClean="0">
                <a:solidFill>
                  <a:srgbClr val="002060"/>
                </a:solidFill>
                <a:latin typeface="Times New Roman" pitchFamily="18" charset="0"/>
                <a:cs typeface="Times New Roman" pitchFamily="18" charset="0"/>
              </a:rPr>
              <a:t>	public void run() </a:t>
            </a:r>
          </a:p>
          <a:p>
            <a:pPr>
              <a:buNone/>
            </a:pPr>
            <a:r>
              <a:rPr lang="en-US" sz="1800" dirty="0" smtClean="0">
                <a:solidFill>
                  <a:srgbClr val="002060"/>
                </a:solidFill>
                <a:latin typeface="Times New Roman" pitchFamily="18" charset="0"/>
                <a:cs typeface="Times New Roman" pitchFamily="18" charset="0"/>
              </a:rPr>
              <a:t>	   {      char </a:t>
            </a:r>
            <a:r>
              <a:rPr lang="en-US" sz="1800" dirty="0" err="1" smtClean="0">
                <a:solidFill>
                  <a:srgbClr val="002060"/>
                </a:solidFill>
                <a:latin typeface="Times New Roman" pitchFamily="18" charset="0"/>
                <a:cs typeface="Times New Roman" pitchFamily="18" charset="0"/>
              </a:rPr>
              <a:t>ch</a:t>
            </a:r>
            <a:r>
              <a:rPr lang="en-US" sz="1800" dirty="0" smtClean="0">
                <a:solidFill>
                  <a:srgbClr val="002060"/>
                </a:solidFill>
                <a:latin typeface="Times New Roman" pitchFamily="18" charset="0"/>
                <a:cs typeface="Times New Roman" pitchFamily="18" charset="0"/>
              </a:rPr>
              <a:t>;</a:t>
            </a:r>
          </a:p>
          <a:p>
            <a:pPr>
              <a:buNone/>
            </a:pPr>
            <a:r>
              <a:rPr lang="en-US" sz="1800" dirty="0" smtClean="0">
                <a:solidFill>
                  <a:srgbClr val="002060"/>
                </a:solidFill>
                <a:latin typeface="Times New Roman" pitchFamily="18" charset="0"/>
                <a:cs typeface="Times New Roman" pitchFamily="18" charset="0"/>
              </a:rPr>
              <a:t>// Display banner</a:t>
            </a:r>
          </a:p>
          <a:p>
            <a:pPr>
              <a:buNone/>
            </a:pPr>
            <a:r>
              <a:rPr lang="en-US" sz="1800" dirty="0" smtClean="0">
                <a:solidFill>
                  <a:srgbClr val="002060"/>
                </a:solidFill>
                <a:latin typeface="Times New Roman" pitchFamily="18" charset="0"/>
                <a:cs typeface="Times New Roman" pitchFamily="18" charset="0"/>
              </a:rPr>
              <a:t>		for( ; ; ) {        try {</a:t>
            </a:r>
          </a:p>
          <a:p>
            <a:pPr>
              <a:buNone/>
            </a:pPr>
            <a:r>
              <a:rPr lang="en-US" sz="1800" dirty="0" smtClean="0">
                <a:solidFill>
                  <a:srgbClr val="002060"/>
                </a:solidFill>
                <a:latin typeface="Times New Roman" pitchFamily="18" charset="0"/>
                <a:cs typeface="Times New Roman" pitchFamily="18" charset="0"/>
              </a:rPr>
              <a:t>				repaint();</a:t>
            </a:r>
          </a:p>
          <a:p>
            <a:pPr>
              <a:buNone/>
            </a:pPr>
            <a:r>
              <a:rPr lang="en-US" sz="1800" dirty="0" smtClean="0">
                <a:solidFill>
                  <a:srgbClr val="002060"/>
                </a:solidFill>
                <a:latin typeface="Times New Roman" pitchFamily="18" charset="0"/>
                <a:cs typeface="Times New Roman" pitchFamily="18" charset="0"/>
              </a:rPr>
              <a:t>				</a:t>
            </a:r>
            <a:r>
              <a:rPr lang="en-US" sz="1800" dirty="0" err="1" smtClean="0">
                <a:solidFill>
                  <a:srgbClr val="002060"/>
                </a:solidFill>
                <a:latin typeface="Times New Roman" pitchFamily="18" charset="0"/>
                <a:cs typeface="Times New Roman" pitchFamily="18" charset="0"/>
              </a:rPr>
              <a:t>Thread.sleep</a:t>
            </a:r>
            <a:r>
              <a:rPr lang="en-US" sz="1800" dirty="0" smtClean="0">
                <a:solidFill>
                  <a:srgbClr val="002060"/>
                </a:solidFill>
                <a:latin typeface="Times New Roman" pitchFamily="18" charset="0"/>
                <a:cs typeface="Times New Roman" pitchFamily="18" charset="0"/>
              </a:rPr>
              <a:t>(450);</a:t>
            </a:r>
          </a:p>
          <a:p>
            <a:pPr>
              <a:buNone/>
            </a:pPr>
            <a:r>
              <a:rPr lang="en-US" sz="1800" dirty="0" smtClean="0">
                <a:solidFill>
                  <a:srgbClr val="002060"/>
                </a:solidFill>
                <a:latin typeface="Times New Roman" pitchFamily="18" charset="0"/>
                <a:cs typeface="Times New Roman" pitchFamily="18" charset="0"/>
              </a:rPr>
              <a:t>				</a:t>
            </a:r>
            <a:r>
              <a:rPr lang="en-US" sz="1800" dirty="0" err="1" smtClean="0">
                <a:solidFill>
                  <a:srgbClr val="002060"/>
                </a:solidFill>
                <a:latin typeface="Times New Roman" pitchFamily="18" charset="0"/>
                <a:cs typeface="Times New Roman" pitchFamily="18" charset="0"/>
              </a:rPr>
              <a:t>ch</a:t>
            </a:r>
            <a:r>
              <a:rPr lang="en-US" sz="1800" dirty="0" smtClean="0">
                <a:solidFill>
                  <a:srgbClr val="002060"/>
                </a:solidFill>
                <a:latin typeface="Times New Roman" pitchFamily="18" charset="0"/>
                <a:cs typeface="Times New Roman" pitchFamily="18" charset="0"/>
              </a:rPr>
              <a:t> = </a:t>
            </a:r>
            <a:r>
              <a:rPr lang="en-US" sz="1800" dirty="0" err="1" smtClean="0">
                <a:solidFill>
                  <a:srgbClr val="002060"/>
                </a:solidFill>
                <a:latin typeface="Times New Roman" pitchFamily="18" charset="0"/>
                <a:cs typeface="Times New Roman" pitchFamily="18" charset="0"/>
              </a:rPr>
              <a:t>msg.charAt</a:t>
            </a:r>
            <a:r>
              <a:rPr lang="en-US" sz="1800" dirty="0" smtClean="0">
                <a:solidFill>
                  <a:srgbClr val="002060"/>
                </a:solidFill>
                <a:latin typeface="Times New Roman" pitchFamily="18" charset="0"/>
                <a:cs typeface="Times New Roman" pitchFamily="18" charset="0"/>
              </a:rPr>
              <a:t>(0);</a:t>
            </a:r>
          </a:p>
          <a:p>
            <a:pPr>
              <a:buNone/>
            </a:pPr>
            <a:r>
              <a:rPr lang="en-US" sz="1800" dirty="0" smtClean="0">
                <a:solidFill>
                  <a:srgbClr val="002060"/>
                </a:solidFill>
                <a:latin typeface="Times New Roman" pitchFamily="18" charset="0"/>
                <a:cs typeface="Times New Roman" pitchFamily="18" charset="0"/>
              </a:rPr>
              <a:t>				</a:t>
            </a:r>
            <a:r>
              <a:rPr lang="en-US" sz="1800" dirty="0" err="1" smtClean="0">
                <a:solidFill>
                  <a:srgbClr val="002060"/>
                </a:solidFill>
                <a:latin typeface="Times New Roman" pitchFamily="18" charset="0"/>
                <a:cs typeface="Times New Roman" pitchFamily="18" charset="0"/>
              </a:rPr>
              <a:t>msg</a:t>
            </a:r>
            <a:r>
              <a:rPr lang="en-US" sz="1800" dirty="0" smtClean="0">
                <a:solidFill>
                  <a:srgbClr val="002060"/>
                </a:solidFill>
                <a:latin typeface="Times New Roman" pitchFamily="18" charset="0"/>
                <a:cs typeface="Times New Roman" pitchFamily="18" charset="0"/>
              </a:rPr>
              <a:t> = </a:t>
            </a:r>
            <a:r>
              <a:rPr lang="en-US" sz="1800" dirty="0" err="1" smtClean="0">
                <a:solidFill>
                  <a:srgbClr val="002060"/>
                </a:solidFill>
                <a:latin typeface="Times New Roman" pitchFamily="18" charset="0"/>
                <a:cs typeface="Times New Roman" pitchFamily="18" charset="0"/>
              </a:rPr>
              <a:t>msg.substring</a:t>
            </a:r>
            <a:r>
              <a:rPr lang="en-US" sz="1800" dirty="0" smtClean="0">
                <a:solidFill>
                  <a:srgbClr val="002060"/>
                </a:solidFill>
                <a:latin typeface="Times New Roman" pitchFamily="18" charset="0"/>
                <a:cs typeface="Times New Roman" pitchFamily="18" charset="0"/>
              </a:rPr>
              <a:t>(1, </a:t>
            </a:r>
            <a:r>
              <a:rPr lang="en-US" sz="1800" dirty="0" err="1" smtClean="0">
                <a:solidFill>
                  <a:srgbClr val="002060"/>
                </a:solidFill>
                <a:latin typeface="Times New Roman" pitchFamily="18" charset="0"/>
                <a:cs typeface="Times New Roman" pitchFamily="18" charset="0"/>
              </a:rPr>
              <a:t>msg.length</a:t>
            </a:r>
            <a:r>
              <a:rPr lang="en-US" sz="1800" dirty="0" smtClean="0">
                <a:solidFill>
                  <a:srgbClr val="002060"/>
                </a:solidFill>
                <a:latin typeface="Times New Roman" pitchFamily="18" charset="0"/>
                <a:cs typeface="Times New Roman" pitchFamily="18" charset="0"/>
              </a:rPr>
              <a:t>());</a:t>
            </a:r>
          </a:p>
          <a:p>
            <a:pPr>
              <a:buNone/>
            </a:pPr>
            <a:r>
              <a:rPr lang="en-US" sz="1800" dirty="0" smtClean="0">
                <a:solidFill>
                  <a:srgbClr val="002060"/>
                </a:solidFill>
                <a:latin typeface="Times New Roman" pitchFamily="18" charset="0"/>
                <a:cs typeface="Times New Roman" pitchFamily="18" charset="0"/>
              </a:rPr>
              <a:t>				</a:t>
            </a:r>
            <a:r>
              <a:rPr lang="en-US" sz="1800" dirty="0" err="1" smtClean="0">
                <a:solidFill>
                  <a:srgbClr val="002060"/>
                </a:solidFill>
                <a:latin typeface="Times New Roman" pitchFamily="18" charset="0"/>
                <a:cs typeface="Times New Roman" pitchFamily="18" charset="0"/>
              </a:rPr>
              <a:t>msg</a:t>
            </a:r>
            <a:r>
              <a:rPr lang="en-US" sz="1800" dirty="0" smtClean="0">
                <a:solidFill>
                  <a:srgbClr val="002060"/>
                </a:solidFill>
                <a:latin typeface="Times New Roman" pitchFamily="18" charset="0"/>
                <a:cs typeface="Times New Roman" pitchFamily="18" charset="0"/>
              </a:rPr>
              <a:t> += </a:t>
            </a:r>
            <a:r>
              <a:rPr lang="en-US" sz="1800" dirty="0" err="1" smtClean="0">
                <a:solidFill>
                  <a:srgbClr val="002060"/>
                </a:solidFill>
                <a:latin typeface="Times New Roman" pitchFamily="18" charset="0"/>
                <a:cs typeface="Times New Roman" pitchFamily="18" charset="0"/>
              </a:rPr>
              <a:t>ch</a:t>
            </a:r>
            <a:r>
              <a:rPr lang="en-US" sz="1800" dirty="0" smtClean="0">
                <a:solidFill>
                  <a:srgbClr val="002060"/>
                </a:solidFill>
                <a:latin typeface="Times New Roman" pitchFamily="18" charset="0"/>
                <a:cs typeface="Times New Roman" pitchFamily="18" charset="0"/>
              </a:rPr>
              <a:t>;</a:t>
            </a:r>
          </a:p>
          <a:p>
            <a:pPr>
              <a:buNone/>
            </a:pPr>
            <a:r>
              <a:rPr lang="en-US" sz="1800" dirty="0" smtClean="0">
                <a:solidFill>
                  <a:srgbClr val="002060"/>
                </a:solidFill>
                <a:latin typeface="Times New Roman" pitchFamily="18" charset="0"/>
                <a:cs typeface="Times New Roman" pitchFamily="18" charset="0"/>
              </a:rPr>
              <a:t>				if(</a:t>
            </a:r>
            <a:r>
              <a:rPr lang="en-US" sz="1800" dirty="0" err="1" smtClean="0">
                <a:solidFill>
                  <a:srgbClr val="002060"/>
                </a:solidFill>
                <a:latin typeface="Times New Roman" pitchFamily="18" charset="0"/>
                <a:cs typeface="Times New Roman" pitchFamily="18" charset="0"/>
              </a:rPr>
              <a:t>stopFlag</a:t>
            </a:r>
            <a:r>
              <a:rPr lang="en-US" sz="1800" dirty="0" smtClean="0">
                <a:solidFill>
                  <a:srgbClr val="002060"/>
                </a:solidFill>
                <a:latin typeface="Times New Roman" pitchFamily="18" charset="0"/>
                <a:cs typeface="Times New Roman" pitchFamily="18" charset="0"/>
              </a:rPr>
              <a:t>)   break;</a:t>
            </a:r>
          </a:p>
          <a:p>
            <a:pPr>
              <a:buNone/>
            </a:pPr>
            <a:r>
              <a:rPr lang="en-US" sz="1800" dirty="0" smtClean="0">
                <a:solidFill>
                  <a:srgbClr val="002060"/>
                </a:solidFill>
                <a:latin typeface="Times New Roman" pitchFamily="18" charset="0"/>
                <a:cs typeface="Times New Roman" pitchFamily="18" charset="0"/>
              </a:rPr>
              <a:t>			            } </a:t>
            </a:r>
          </a:p>
          <a:p>
            <a:pPr>
              <a:buNone/>
            </a:pPr>
            <a:r>
              <a:rPr lang="en-US" sz="1800" dirty="0" smtClean="0">
                <a:solidFill>
                  <a:srgbClr val="002060"/>
                </a:solidFill>
                <a:latin typeface="Times New Roman" pitchFamily="18" charset="0"/>
                <a:cs typeface="Times New Roman" pitchFamily="18" charset="0"/>
              </a:rPr>
              <a:t>				catch(</a:t>
            </a:r>
            <a:r>
              <a:rPr lang="en-US" sz="1800" dirty="0" err="1" smtClean="0">
                <a:solidFill>
                  <a:srgbClr val="002060"/>
                </a:solidFill>
                <a:latin typeface="Times New Roman" pitchFamily="18" charset="0"/>
                <a:cs typeface="Times New Roman" pitchFamily="18" charset="0"/>
              </a:rPr>
              <a:t>InterruptedException</a:t>
            </a:r>
            <a:r>
              <a:rPr lang="en-US" sz="1800" dirty="0" smtClean="0">
                <a:solidFill>
                  <a:srgbClr val="002060"/>
                </a:solidFill>
                <a:latin typeface="Times New Roman" pitchFamily="18" charset="0"/>
                <a:cs typeface="Times New Roman" pitchFamily="18" charset="0"/>
              </a:rPr>
              <a:t> e) {}</a:t>
            </a:r>
          </a:p>
          <a:p>
            <a:pPr>
              <a:buNone/>
            </a:pPr>
            <a:r>
              <a:rPr lang="en-US" sz="1800" dirty="0" smtClean="0">
                <a:solidFill>
                  <a:srgbClr val="002060"/>
                </a:solidFill>
                <a:latin typeface="Times New Roman" pitchFamily="18" charset="0"/>
                <a:cs typeface="Times New Roman" pitchFamily="18" charset="0"/>
              </a:rPr>
              <a:t>			   }</a:t>
            </a:r>
          </a:p>
          <a:p>
            <a:pPr>
              <a:buNone/>
            </a:pPr>
            <a:r>
              <a:rPr lang="en-US" sz="1800" dirty="0" smtClean="0">
                <a:solidFill>
                  <a:srgbClr val="002060"/>
                </a:solidFill>
                <a:latin typeface="Times New Roman" pitchFamily="18" charset="0"/>
                <a:cs typeface="Times New Roman" pitchFamily="18" charset="0"/>
              </a:rPr>
              <a:t>	}</a:t>
            </a: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533400"/>
            <a:ext cx="7696200" cy="5867400"/>
          </a:xfrm>
        </p:spPr>
        <p:txBody>
          <a:bodyPr>
            <a:noAutofit/>
          </a:bodyPr>
          <a:lstStyle/>
          <a:p>
            <a:pPr>
              <a:buNone/>
            </a:pPr>
            <a:r>
              <a:rPr lang="en-US" sz="1800" dirty="0" smtClean="0">
                <a:solidFill>
                  <a:srgbClr val="002060"/>
                </a:solidFill>
                <a:latin typeface="Times New Roman" pitchFamily="18" charset="0"/>
                <a:cs typeface="Times New Roman" pitchFamily="18" charset="0"/>
              </a:rPr>
              <a:t>// Pause the banner.</a:t>
            </a:r>
          </a:p>
          <a:p>
            <a:pPr>
              <a:buNone/>
            </a:pPr>
            <a:r>
              <a:rPr lang="en-US" sz="1800" dirty="0" smtClean="0">
                <a:solidFill>
                  <a:srgbClr val="002060"/>
                </a:solidFill>
                <a:latin typeface="Times New Roman" pitchFamily="18" charset="0"/>
                <a:cs typeface="Times New Roman" pitchFamily="18" charset="0"/>
              </a:rPr>
              <a:t>	public void stop() </a:t>
            </a:r>
          </a:p>
          <a:p>
            <a:pPr>
              <a:buNone/>
            </a:pPr>
            <a:r>
              <a:rPr lang="en-US" sz="1800" dirty="0" smtClean="0">
                <a:solidFill>
                  <a:srgbClr val="002060"/>
                </a:solidFill>
                <a:latin typeface="Times New Roman" pitchFamily="18" charset="0"/>
                <a:cs typeface="Times New Roman" pitchFamily="18" charset="0"/>
              </a:rPr>
              <a:t>	    {</a:t>
            </a:r>
          </a:p>
          <a:p>
            <a:pPr>
              <a:buNone/>
            </a:pPr>
            <a:r>
              <a:rPr lang="en-US" sz="1800" dirty="0" smtClean="0">
                <a:solidFill>
                  <a:srgbClr val="002060"/>
                </a:solidFill>
                <a:latin typeface="Times New Roman" pitchFamily="18" charset="0"/>
                <a:cs typeface="Times New Roman" pitchFamily="18" charset="0"/>
              </a:rPr>
              <a:t>		</a:t>
            </a:r>
            <a:r>
              <a:rPr lang="en-US" sz="1800" dirty="0" err="1" smtClean="0">
                <a:solidFill>
                  <a:srgbClr val="002060"/>
                </a:solidFill>
                <a:latin typeface="Times New Roman" pitchFamily="18" charset="0"/>
                <a:cs typeface="Times New Roman" pitchFamily="18" charset="0"/>
              </a:rPr>
              <a:t>stopFlag</a:t>
            </a:r>
            <a:r>
              <a:rPr lang="en-US" sz="1800" dirty="0" smtClean="0">
                <a:solidFill>
                  <a:srgbClr val="002060"/>
                </a:solidFill>
                <a:latin typeface="Times New Roman" pitchFamily="18" charset="0"/>
                <a:cs typeface="Times New Roman" pitchFamily="18" charset="0"/>
              </a:rPr>
              <a:t> = true;</a:t>
            </a:r>
          </a:p>
          <a:p>
            <a:pPr>
              <a:buNone/>
            </a:pPr>
            <a:r>
              <a:rPr lang="en-US" sz="1800" dirty="0" smtClean="0">
                <a:solidFill>
                  <a:srgbClr val="002060"/>
                </a:solidFill>
                <a:latin typeface="Times New Roman" pitchFamily="18" charset="0"/>
                <a:cs typeface="Times New Roman" pitchFamily="18" charset="0"/>
              </a:rPr>
              <a:t>		t = null;</a:t>
            </a:r>
          </a:p>
          <a:p>
            <a:pPr>
              <a:buNone/>
            </a:pPr>
            <a:r>
              <a:rPr lang="en-US" sz="1800" dirty="0" smtClean="0">
                <a:solidFill>
                  <a:srgbClr val="002060"/>
                </a:solidFill>
                <a:latin typeface="Times New Roman" pitchFamily="18" charset="0"/>
                <a:cs typeface="Times New Roman" pitchFamily="18" charset="0"/>
              </a:rPr>
              <a:t>	    }</a:t>
            </a:r>
          </a:p>
          <a:p>
            <a:pPr>
              <a:buNone/>
            </a:pPr>
            <a:endParaRPr lang="en-US" sz="1800" dirty="0" smtClean="0">
              <a:solidFill>
                <a:srgbClr val="002060"/>
              </a:solidFill>
              <a:latin typeface="Times New Roman" pitchFamily="18" charset="0"/>
              <a:cs typeface="Times New Roman" pitchFamily="18" charset="0"/>
            </a:endParaRPr>
          </a:p>
          <a:p>
            <a:pPr>
              <a:buNone/>
            </a:pPr>
            <a:r>
              <a:rPr lang="en-US" sz="1800" dirty="0" smtClean="0">
                <a:solidFill>
                  <a:srgbClr val="002060"/>
                </a:solidFill>
                <a:latin typeface="Times New Roman" pitchFamily="18" charset="0"/>
                <a:cs typeface="Times New Roman" pitchFamily="18" charset="0"/>
              </a:rPr>
              <a:t>// Display the banner.</a:t>
            </a:r>
          </a:p>
          <a:p>
            <a:pPr>
              <a:buNone/>
            </a:pPr>
            <a:endParaRPr lang="en-US" sz="1800" dirty="0" smtClean="0">
              <a:solidFill>
                <a:srgbClr val="002060"/>
              </a:solidFill>
              <a:latin typeface="Times New Roman" pitchFamily="18" charset="0"/>
              <a:cs typeface="Times New Roman" pitchFamily="18" charset="0"/>
            </a:endParaRPr>
          </a:p>
          <a:p>
            <a:pPr>
              <a:buNone/>
            </a:pPr>
            <a:r>
              <a:rPr lang="en-US" sz="1800" dirty="0" smtClean="0">
                <a:solidFill>
                  <a:srgbClr val="002060"/>
                </a:solidFill>
                <a:latin typeface="Times New Roman" pitchFamily="18" charset="0"/>
                <a:cs typeface="Times New Roman" pitchFamily="18" charset="0"/>
              </a:rPr>
              <a:t>	public void paint(Graphics g) </a:t>
            </a:r>
          </a:p>
          <a:p>
            <a:pPr>
              <a:buNone/>
            </a:pPr>
            <a:r>
              <a:rPr lang="en-US" sz="1800" dirty="0" smtClean="0">
                <a:solidFill>
                  <a:srgbClr val="002060"/>
                </a:solidFill>
                <a:latin typeface="Times New Roman" pitchFamily="18" charset="0"/>
                <a:cs typeface="Times New Roman" pitchFamily="18" charset="0"/>
              </a:rPr>
              <a:t>	    {</a:t>
            </a:r>
          </a:p>
          <a:p>
            <a:pPr>
              <a:buNone/>
            </a:pPr>
            <a:r>
              <a:rPr lang="en-US" sz="1800" dirty="0" smtClean="0">
                <a:solidFill>
                  <a:srgbClr val="002060"/>
                </a:solidFill>
                <a:latin typeface="Times New Roman" pitchFamily="18" charset="0"/>
                <a:cs typeface="Times New Roman" pitchFamily="18" charset="0"/>
              </a:rPr>
              <a:t>		</a:t>
            </a:r>
            <a:r>
              <a:rPr lang="en-US" sz="1800" dirty="0" err="1" smtClean="0">
                <a:solidFill>
                  <a:srgbClr val="002060"/>
                </a:solidFill>
                <a:latin typeface="Times New Roman" pitchFamily="18" charset="0"/>
                <a:cs typeface="Times New Roman" pitchFamily="18" charset="0"/>
              </a:rPr>
              <a:t>g.drawString</a:t>
            </a:r>
            <a:r>
              <a:rPr lang="en-US" sz="1800" dirty="0" smtClean="0">
                <a:solidFill>
                  <a:srgbClr val="002060"/>
                </a:solidFill>
                <a:latin typeface="Times New Roman" pitchFamily="18" charset="0"/>
                <a:cs typeface="Times New Roman" pitchFamily="18" charset="0"/>
              </a:rPr>
              <a:t>(</a:t>
            </a:r>
            <a:r>
              <a:rPr lang="en-US" sz="1800" dirty="0" err="1" smtClean="0">
                <a:solidFill>
                  <a:srgbClr val="002060"/>
                </a:solidFill>
                <a:latin typeface="Times New Roman" pitchFamily="18" charset="0"/>
                <a:cs typeface="Times New Roman" pitchFamily="18" charset="0"/>
              </a:rPr>
              <a:t>msg</a:t>
            </a:r>
            <a:r>
              <a:rPr lang="en-US" sz="1800" dirty="0" smtClean="0">
                <a:solidFill>
                  <a:srgbClr val="002060"/>
                </a:solidFill>
                <a:latin typeface="Times New Roman" pitchFamily="18" charset="0"/>
                <a:cs typeface="Times New Roman" pitchFamily="18" charset="0"/>
              </a:rPr>
              <a:t>, 50, 30);</a:t>
            </a:r>
          </a:p>
          <a:p>
            <a:pPr>
              <a:buNone/>
            </a:pPr>
            <a:r>
              <a:rPr lang="en-US" sz="1800" dirty="0" smtClean="0">
                <a:solidFill>
                  <a:srgbClr val="002060"/>
                </a:solidFill>
                <a:latin typeface="Times New Roman" pitchFamily="18" charset="0"/>
                <a:cs typeface="Times New Roman" pitchFamily="18" charset="0"/>
              </a:rPr>
              <a:t>	    }</a:t>
            </a:r>
          </a:p>
          <a:p>
            <a:pPr>
              <a:buNone/>
            </a:pPr>
            <a:r>
              <a:rPr lang="en-US" sz="1800" dirty="0" smtClean="0">
                <a:solidFill>
                  <a:srgbClr val="002060"/>
                </a:solidFill>
                <a:latin typeface="Times New Roman" pitchFamily="18" charset="0"/>
                <a:cs typeface="Times New Roman" pitchFamily="18" charset="0"/>
              </a:rPr>
              <a:t>	}</a:t>
            </a: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smtClean="0">
                <a:solidFill>
                  <a:srgbClr val="C00000"/>
                </a:solidFill>
                <a:effectLst/>
                <a:latin typeface="Times New Roman" pitchFamily="18" charset="0"/>
                <a:cs typeface="Times New Roman" pitchFamily="18" charset="0"/>
              </a:rPr>
              <a:t>Status Window in Applets</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609600" y="990600"/>
            <a:ext cx="8229600" cy="5486400"/>
          </a:xfrm>
        </p:spPr>
        <p:txBody>
          <a:bodyPr>
            <a:noAutofit/>
          </a:bodyPr>
          <a:lstStyle/>
          <a:p>
            <a:r>
              <a:rPr lang="en-US" sz="2200" dirty="0" smtClean="0">
                <a:solidFill>
                  <a:srgbClr val="002060"/>
                </a:solidFill>
                <a:latin typeface="Times New Roman" pitchFamily="18" charset="0"/>
                <a:cs typeface="Times New Roman" pitchFamily="18" charset="0"/>
              </a:rPr>
              <a:t>An applet can output a message to the status window of the browser or applet viewer on which it is running.</a:t>
            </a:r>
          </a:p>
          <a:p>
            <a:endParaRPr lang="en-US" sz="2200" dirty="0" smtClean="0">
              <a:solidFill>
                <a:srgbClr val="002060"/>
              </a:solidFill>
              <a:latin typeface="Times New Roman" pitchFamily="18" charset="0"/>
              <a:cs typeface="Times New Roman" pitchFamily="18" charset="0"/>
            </a:endParaRPr>
          </a:p>
          <a:p>
            <a:r>
              <a:rPr lang="en-US" sz="2200" i="1" dirty="0" err="1" smtClean="0">
                <a:solidFill>
                  <a:srgbClr val="C00000"/>
                </a:solidFill>
                <a:latin typeface="Times New Roman" pitchFamily="18" charset="0"/>
                <a:cs typeface="Times New Roman" pitchFamily="18" charset="0"/>
              </a:rPr>
              <a:t>showStatus</a:t>
            </a:r>
            <a:r>
              <a:rPr lang="en-US" sz="2200" i="1" dirty="0" smtClean="0">
                <a:solidFill>
                  <a:srgbClr val="C00000"/>
                </a:solidFill>
                <a:latin typeface="Times New Roman" pitchFamily="18" charset="0"/>
                <a:cs typeface="Times New Roman" pitchFamily="18" charset="0"/>
              </a:rPr>
              <a:t>( ) </a:t>
            </a:r>
            <a:r>
              <a:rPr lang="en-US" sz="2200" dirty="0" smtClean="0">
                <a:solidFill>
                  <a:srgbClr val="002060"/>
                </a:solidFill>
                <a:latin typeface="Times New Roman" pitchFamily="18" charset="0"/>
                <a:cs typeface="Times New Roman" pitchFamily="18" charset="0"/>
              </a:rPr>
              <a:t>method is used to display the status message.</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 status window is a good place to give the user feedback about what is occurring in the applet, suggest options, or possibly report some types of errors.</a:t>
            </a:r>
          </a:p>
          <a:p>
            <a:endParaRPr lang="en-US" sz="2200" dirty="0" smtClean="0">
              <a:solidFill>
                <a:srgbClr val="002060"/>
              </a:solidFill>
              <a:latin typeface="Times New Roman" pitchFamily="18" charset="0"/>
              <a:cs typeface="Times New Roman" pitchFamily="18" charset="0"/>
            </a:endParaRPr>
          </a:p>
          <a:p>
            <a:endParaRPr lang="en-US" sz="2200" dirty="0" smtClean="0">
              <a:solidFill>
                <a:srgbClr val="00206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smtClean="0">
                <a:solidFill>
                  <a:srgbClr val="C00000"/>
                </a:solidFill>
                <a:effectLst/>
                <a:latin typeface="Times New Roman" pitchFamily="18" charset="0"/>
                <a:cs typeface="Times New Roman" pitchFamily="18" charset="0"/>
              </a:rPr>
              <a:t>Example</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609600" y="914400"/>
            <a:ext cx="8229600" cy="5562600"/>
          </a:xfrm>
        </p:spPr>
        <p:txBody>
          <a:bodyPr>
            <a:noAutofit/>
          </a:bodyPr>
          <a:lstStyle/>
          <a:p>
            <a:pPr>
              <a:buNone/>
            </a:pPr>
            <a:r>
              <a:rPr lang="en-US" sz="1800" dirty="0" smtClean="0">
                <a:solidFill>
                  <a:srgbClr val="002060"/>
                </a:solidFill>
                <a:latin typeface="Times New Roman" pitchFamily="18" charset="0"/>
                <a:cs typeface="Times New Roman" pitchFamily="18" charset="0"/>
              </a:rPr>
              <a:t>import java.awt.*;</a:t>
            </a:r>
          </a:p>
          <a:p>
            <a:pPr>
              <a:buNone/>
            </a:pPr>
            <a:r>
              <a:rPr lang="en-US" sz="1800" dirty="0" smtClean="0">
                <a:solidFill>
                  <a:srgbClr val="002060"/>
                </a:solidFill>
                <a:latin typeface="Times New Roman" pitchFamily="18" charset="0"/>
                <a:cs typeface="Times New Roman" pitchFamily="18" charset="0"/>
              </a:rPr>
              <a:t>import </a:t>
            </a:r>
            <a:r>
              <a:rPr lang="en-US" sz="1800" dirty="0" err="1" smtClean="0">
                <a:solidFill>
                  <a:srgbClr val="002060"/>
                </a:solidFill>
                <a:latin typeface="Times New Roman" pitchFamily="18" charset="0"/>
                <a:cs typeface="Times New Roman" pitchFamily="18" charset="0"/>
              </a:rPr>
              <a:t>java.applet</a:t>
            </a:r>
            <a:r>
              <a:rPr lang="en-US" sz="1800" dirty="0" smtClean="0">
                <a:solidFill>
                  <a:srgbClr val="002060"/>
                </a:solidFill>
                <a:latin typeface="Times New Roman" pitchFamily="18" charset="0"/>
                <a:cs typeface="Times New Roman" pitchFamily="18" charset="0"/>
              </a:rPr>
              <a:t>.*;</a:t>
            </a:r>
          </a:p>
          <a:p>
            <a:pPr>
              <a:buNone/>
            </a:pPr>
            <a:endParaRPr lang="en-US" sz="1800" dirty="0" smtClean="0">
              <a:solidFill>
                <a:srgbClr val="002060"/>
              </a:solidFill>
              <a:latin typeface="Times New Roman" pitchFamily="18" charset="0"/>
              <a:cs typeface="Times New Roman" pitchFamily="18" charset="0"/>
            </a:endParaRPr>
          </a:p>
          <a:p>
            <a:pPr>
              <a:buNone/>
            </a:pPr>
            <a:r>
              <a:rPr lang="en-US" sz="1800" dirty="0" smtClean="0">
                <a:solidFill>
                  <a:srgbClr val="002060"/>
                </a:solidFill>
                <a:latin typeface="Times New Roman" pitchFamily="18" charset="0"/>
                <a:cs typeface="Times New Roman" pitchFamily="18" charset="0"/>
              </a:rPr>
              <a:t>/* &lt;applet code="</a:t>
            </a:r>
            <a:r>
              <a:rPr lang="en-US" sz="1800" dirty="0" err="1" smtClean="0">
                <a:solidFill>
                  <a:srgbClr val="002060"/>
                </a:solidFill>
                <a:latin typeface="Times New Roman" pitchFamily="18" charset="0"/>
                <a:cs typeface="Times New Roman" pitchFamily="18" charset="0"/>
              </a:rPr>
              <a:t>StatusWindow</a:t>
            </a:r>
            <a:r>
              <a:rPr lang="en-US" sz="1800" dirty="0" smtClean="0">
                <a:solidFill>
                  <a:srgbClr val="002060"/>
                </a:solidFill>
                <a:latin typeface="Times New Roman" pitchFamily="18" charset="0"/>
                <a:cs typeface="Times New Roman" pitchFamily="18" charset="0"/>
              </a:rPr>
              <a:t>" width=300 height=50&gt; &lt;/applet&gt; */</a:t>
            </a:r>
          </a:p>
          <a:p>
            <a:pPr>
              <a:buNone/>
            </a:pPr>
            <a:endParaRPr lang="en-US" sz="1800" dirty="0" smtClean="0">
              <a:solidFill>
                <a:srgbClr val="002060"/>
              </a:solidFill>
              <a:latin typeface="Times New Roman" pitchFamily="18" charset="0"/>
              <a:cs typeface="Times New Roman" pitchFamily="18" charset="0"/>
            </a:endParaRPr>
          </a:p>
          <a:p>
            <a:pPr>
              <a:buNone/>
            </a:pPr>
            <a:r>
              <a:rPr lang="en-US" sz="1800" dirty="0" smtClean="0">
                <a:solidFill>
                  <a:srgbClr val="002060"/>
                </a:solidFill>
                <a:latin typeface="Times New Roman" pitchFamily="18" charset="0"/>
                <a:cs typeface="Times New Roman" pitchFamily="18" charset="0"/>
              </a:rPr>
              <a:t> public class </a:t>
            </a:r>
            <a:r>
              <a:rPr lang="en-US" sz="1800" dirty="0" err="1" smtClean="0">
                <a:solidFill>
                  <a:srgbClr val="002060"/>
                </a:solidFill>
                <a:latin typeface="Times New Roman" pitchFamily="18" charset="0"/>
                <a:cs typeface="Times New Roman" pitchFamily="18" charset="0"/>
              </a:rPr>
              <a:t>StatusWindow</a:t>
            </a:r>
            <a:r>
              <a:rPr lang="en-US" sz="1800" dirty="0" smtClean="0">
                <a:solidFill>
                  <a:srgbClr val="002060"/>
                </a:solidFill>
                <a:latin typeface="Times New Roman" pitchFamily="18" charset="0"/>
                <a:cs typeface="Times New Roman" pitchFamily="18" charset="0"/>
              </a:rPr>
              <a:t> extends Applet</a:t>
            </a:r>
          </a:p>
          <a:p>
            <a:pPr>
              <a:buNone/>
            </a:pPr>
            <a:r>
              <a:rPr lang="en-US" sz="1800" dirty="0" smtClean="0">
                <a:solidFill>
                  <a:srgbClr val="002060"/>
                </a:solidFill>
                <a:latin typeface="Times New Roman" pitchFamily="18" charset="0"/>
                <a:cs typeface="Times New Roman" pitchFamily="18" charset="0"/>
              </a:rPr>
              <a:t>    {</a:t>
            </a:r>
          </a:p>
          <a:p>
            <a:pPr>
              <a:buNone/>
            </a:pPr>
            <a:r>
              <a:rPr lang="en-US" sz="1800" dirty="0" smtClean="0">
                <a:solidFill>
                  <a:srgbClr val="002060"/>
                </a:solidFill>
                <a:latin typeface="Times New Roman" pitchFamily="18" charset="0"/>
                <a:cs typeface="Times New Roman" pitchFamily="18" charset="0"/>
              </a:rPr>
              <a:t>   	public void init() </a:t>
            </a:r>
          </a:p>
          <a:p>
            <a:pPr>
              <a:buNone/>
            </a:pPr>
            <a:r>
              <a:rPr lang="en-US" sz="1800" dirty="0" smtClean="0">
                <a:solidFill>
                  <a:srgbClr val="002060"/>
                </a:solidFill>
                <a:latin typeface="Times New Roman" pitchFamily="18" charset="0"/>
                <a:cs typeface="Times New Roman" pitchFamily="18" charset="0"/>
              </a:rPr>
              <a:t>	   {</a:t>
            </a:r>
          </a:p>
          <a:p>
            <a:pPr>
              <a:buNone/>
            </a:pPr>
            <a:r>
              <a:rPr lang="en-US" sz="1800" dirty="0" smtClean="0">
                <a:solidFill>
                  <a:srgbClr val="002060"/>
                </a:solidFill>
                <a:latin typeface="Times New Roman" pitchFamily="18" charset="0"/>
                <a:cs typeface="Times New Roman" pitchFamily="18" charset="0"/>
              </a:rPr>
              <a:t>		</a:t>
            </a:r>
            <a:r>
              <a:rPr lang="en-US" sz="1800" dirty="0" err="1" smtClean="0">
                <a:solidFill>
                  <a:srgbClr val="002060"/>
                </a:solidFill>
                <a:latin typeface="Times New Roman" pitchFamily="18" charset="0"/>
                <a:cs typeface="Times New Roman" pitchFamily="18" charset="0"/>
              </a:rPr>
              <a:t>setBackground</a:t>
            </a:r>
            <a:r>
              <a:rPr lang="en-US" sz="1800" dirty="0" smtClean="0">
                <a:solidFill>
                  <a:srgbClr val="002060"/>
                </a:solidFill>
                <a:latin typeface="Times New Roman" pitchFamily="18" charset="0"/>
                <a:cs typeface="Times New Roman" pitchFamily="18" charset="0"/>
              </a:rPr>
              <a:t>(</a:t>
            </a:r>
            <a:r>
              <a:rPr lang="en-US" sz="1800" dirty="0" err="1" smtClean="0">
                <a:solidFill>
                  <a:srgbClr val="002060"/>
                </a:solidFill>
                <a:latin typeface="Times New Roman" pitchFamily="18" charset="0"/>
                <a:cs typeface="Times New Roman" pitchFamily="18" charset="0"/>
              </a:rPr>
              <a:t>Color.cyan</a:t>
            </a:r>
            <a:r>
              <a:rPr lang="en-US" sz="1800" dirty="0" smtClean="0">
                <a:solidFill>
                  <a:srgbClr val="002060"/>
                </a:solidFill>
                <a:latin typeface="Times New Roman" pitchFamily="18" charset="0"/>
                <a:cs typeface="Times New Roman" pitchFamily="18" charset="0"/>
              </a:rPr>
              <a:t>);</a:t>
            </a:r>
          </a:p>
          <a:p>
            <a:pPr>
              <a:buNone/>
            </a:pPr>
            <a:r>
              <a:rPr lang="en-US" sz="1800" dirty="0" smtClean="0">
                <a:solidFill>
                  <a:srgbClr val="002060"/>
                </a:solidFill>
                <a:latin typeface="Times New Roman" pitchFamily="18" charset="0"/>
                <a:cs typeface="Times New Roman" pitchFamily="18" charset="0"/>
              </a:rPr>
              <a:t>	   }</a:t>
            </a:r>
          </a:p>
          <a:p>
            <a:pPr>
              <a:buNone/>
            </a:pPr>
            <a:r>
              <a:rPr lang="en-US" sz="1800" dirty="0" smtClean="0">
                <a:solidFill>
                  <a:srgbClr val="002060"/>
                </a:solidFill>
                <a:latin typeface="Times New Roman" pitchFamily="18" charset="0"/>
                <a:cs typeface="Times New Roman" pitchFamily="18" charset="0"/>
              </a:rPr>
              <a:t>  public void paint(Graphics g) </a:t>
            </a:r>
          </a:p>
          <a:p>
            <a:pPr>
              <a:buNone/>
            </a:pPr>
            <a:r>
              <a:rPr lang="en-US" sz="1800" dirty="0" smtClean="0">
                <a:solidFill>
                  <a:srgbClr val="002060"/>
                </a:solidFill>
                <a:latin typeface="Times New Roman" pitchFamily="18" charset="0"/>
                <a:cs typeface="Times New Roman" pitchFamily="18" charset="0"/>
              </a:rPr>
              <a:t>	{</a:t>
            </a:r>
          </a:p>
          <a:p>
            <a:pPr>
              <a:buNone/>
            </a:pPr>
            <a:r>
              <a:rPr lang="en-US" sz="1800" dirty="0" smtClean="0">
                <a:solidFill>
                  <a:srgbClr val="002060"/>
                </a:solidFill>
                <a:latin typeface="Times New Roman" pitchFamily="18" charset="0"/>
                <a:cs typeface="Times New Roman" pitchFamily="18" charset="0"/>
              </a:rPr>
              <a:t>	   </a:t>
            </a:r>
            <a:r>
              <a:rPr lang="en-US" sz="1800" dirty="0" err="1" smtClean="0">
                <a:solidFill>
                  <a:srgbClr val="002060"/>
                </a:solidFill>
                <a:latin typeface="Times New Roman" pitchFamily="18" charset="0"/>
                <a:cs typeface="Times New Roman" pitchFamily="18" charset="0"/>
              </a:rPr>
              <a:t>g.drawString</a:t>
            </a:r>
            <a:r>
              <a:rPr lang="en-US" sz="1800" dirty="0" smtClean="0">
                <a:solidFill>
                  <a:srgbClr val="002060"/>
                </a:solidFill>
                <a:latin typeface="Times New Roman" pitchFamily="18" charset="0"/>
                <a:cs typeface="Times New Roman" pitchFamily="18" charset="0"/>
              </a:rPr>
              <a:t>(“This is applet message", 10, 20);</a:t>
            </a:r>
          </a:p>
          <a:p>
            <a:pPr>
              <a:buNone/>
            </a:pPr>
            <a:r>
              <a:rPr lang="en-US" sz="1800" dirty="0" smtClean="0">
                <a:solidFill>
                  <a:srgbClr val="002060"/>
                </a:solidFill>
                <a:latin typeface="Times New Roman" pitchFamily="18" charset="0"/>
                <a:cs typeface="Times New Roman" pitchFamily="18" charset="0"/>
              </a:rPr>
              <a:t>	   </a:t>
            </a:r>
            <a:r>
              <a:rPr lang="en-US" sz="1800" dirty="0" err="1" smtClean="0">
                <a:solidFill>
                  <a:srgbClr val="002060"/>
                </a:solidFill>
                <a:latin typeface="Times New Roman" pitchFamily="18" charset="0"/>
                <a:cs typeface="Times New Roman" pitchFamily="18" charset="0"/>
              </a:rPr>
              <a:t>showStatus</a:t>
            </a:r>
            <a:r>
              <a:rPr lang="en-US" sz="1800" dirty="0" smtClean="0">
                <a:solidFill>
                  <a:srgbClr val="002060"/>
                </a:solidFill>
                <a:latin typeface="Times New Roman" pitchFamily="18" charset="0"/>
                <a:cs typeface="Times New Roman" pitchFamily="18" charset="0"/>
              </a:rPr>
              <a:t>("This applet is running on </a:t>
            </a:r>
            <a:r>
              <a:rPr lang="en-US" sz="1800" dirty="0" err="1" smtClean="0">
                <a:solidFill>
                  <a:srgbClr val="002060"/>
                </a:solidFill>
                <a:latin typeface="Times New Roman" pitchFamily="18" charset="0"/>
                <a:cs typeface="Times New Roman" pitchFamily="18" charset="0"/>
              </a:rPr>
              <a:t>Appletviewer</a:t>
            </a:r>
            <a:r>
              <a:rPr lang="en-US" sz="1800" dirty="0" smtClean="0">
                <a:solidFill>
                  <a:srgbClr val="002060"/>
                </a:solidFill>
                <a:latin typeface="Times New Roman" pitchFamily="18" charset="0"/>
                <a:cs typeface="Times New Roman" pitchFamily="18" charset="0"/>
              </a:rPr>
              <a:t>.");</a:t>
            </a:r>
          </a:p>
          <a:p>
            <a:pPr>
              <a:buNone/>
            </a:pPr>
            <a:r>
              <a:rPr lang="en-US" sz="1800" dirty="0" smtClean="0">
                <a:solidFill>
                  <a:srgbClr val="002060"/>
                </a:solidFill>
                <a:latin typeface="Times New Roman" pitchFamily="18" charset="0"/>
                <a:cs typeface="Times New Roman" pitchFamily="18" charset="0"/>
              </a:rPr>
              <a:t>	}</a:t>
            </a:r>
          </a:p>
          <a:p>
            <a:pPr>
              <a:buNone/>
            </a:pPr>
            <a:r>
              <a:rPr lang="en-US" sz="1800" dirty="0" smtClean="0">
                <a:solidFill>
                  <a:srgbClr val="002060"/>
                </a:solidFill>
                <a:latin typeface="Times New Roman" pitchFamily="18" charset="0"/>
                <a:cs typeface="Times New Roman" pitchFamily="18" charset="0"/>
              </a:rPr>
              <a:t>   }</a:t>
            </a: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229600" cy="633412"/>
          </a:xfrm>
        </p:spPr>
        <p:txBody>
          <a:bodyPr rtlCol="0">
            <a:normAutofit fontScale="90000"/>
          </a:bodyPr>
          <a:lstStyle/>
          <a:p>
            <a:pPr eaLnBrk="1" fontAlgn="auto" hangingPunct="1">
              <a:spcAft>
                <a:spcPts val="0"/>
              </a:spcAft>
              <a:defRPr/>
            </a:pPr>
            <a:r>
              <a:rPr lang="en-IN" sz="3600" dirty="0">
                <a:latin typeface="Times New Roman" pitchFamily="18" charset="0"/>
                <a:cs typeface="Times New Roman" pitchFamily="18" charset="0"/>
              </a:rPr>
              <a:t>The HTML APPLET Tag</a:t>
            </a:r>
          </a:p>
        </p:txBody>
      </p:sp>
      <p:sp>
        <p:nvSpPr>
          <p:cNvPr id="19459" name="Content Placeholder 2"/>
          <p:cNvSpPr>
            <a:spLocks noGrp="1"/>
          </p:cNvSpPr>
          <p:nvPr>
            <p:ph idx="1"/>
          </p:nvPr>
        </p:nvSpPr>
        <p:spPr>
          <a:xfrm>
            <a:off x="457200" y="981075"/>
            <a:ext cx="8229600" cy="5688013"/>
          </a:xfrm>
        </p:spPr>
        <p:txBody>
          <a:bodyPr/>
          <a:lstStyle/>
          <a:p>
            <a:pPr marL="0" indent="0" eaLnBrk="1" hangingPunct="1">
              <a:buFont typeface="Arial" charset="0"/>
              <a:buNone/>
            </a:pPr>
            <a:r>
              <a:rPr lang="en-IN" sz="2000" smtClean="0">
                <a:latin typeface="Times New Roman" pitchFamily="18" charset="0"/>
                <a:cs typeface="Times New Roman" pitchFamily="18" charset="0"/>
              </a:rPr>
              <a:t>&lt; APPLET</a:t>
            </a:r>
          </a:p>
          <a:p>
            <a:pPr marL="0" indent="0" eaLnBrk="1" hangingPunct="1">
              <a:buFont typeface="Arial" charset="0"/>
              <a:buNone/>
            </a:pPr>
            <a:r>
              <a:rPr lang="en-IN" sz="2000" smtClean="0">
                <a:latin typeface="Times New Roman" pitchFamily="18" charset="0"/>
                <a:cs typeface="Times New Roman" pitchFamily="18" charset="0"/>
              </a:rPr>
              <a:t>[CODEBASE = codebaseURL]</a:t>
            </a:r>
          </a:p>
          <a:p>
            <a:pPr marL="0" indent="0" eaLnBrk="1" hangingPunct="1">
              <a:buFont typeface="Arial" charset="0"/>
              <a:buNone/>
            </a:pPr>
            <a:r>
              <a:rPr lang="en-IN" sz="2000" smtClean="0">
                <a:latin typeface="Times New Roman" pitchFamily="18" charset="0"/>
                <a:cs typeface="Times New Roman" pitchFamily="18" charset="0"/>
              </a:rPr>
              <a:t>CODE = appletFile</a:t>
            </a:r>
          </a:p>
          <a:p>
            <a:pPr marL="0" indent="0" eaLnBrk="1" hangingPunct="1">
              <a:buFont typeface="Arial" charset="0"/>
              <a:buNone/>
            </a:pPr>
            <a:r>
              <a:rPr lang="en-IN" sz="2000" smtClean="0">
                <a:latin typeface="Times New Roman" pitchFamily="18" charset="0"/>
                <a:cs typeface="Times New Roman" pitchFamily="18" charset="0"/>
              </a:rPr>
              <a:t>[ALT = alternateText]</a:t>
            </a:r>
          </a:p>
          <a:p>
            <a:pPr marL="0" indent="0" eaLnBrk="1" hangingPunct="1">
              <a:buFont typeface="Arial" charset="0"/>
              <a:buNone/>
            </a:pPr>
            <a:r>
              <a:rPr lang="en-IN" sz="2000" smtClean="0">
                <a:latin typeface="Times New Roman" pitchFamily="18" charset="0"/>
                <a:cs typeface="Times New Roman" pitchFamily="18" charset="0"/>
              </a:rPr>
              <a:t>[NAME = appletInstanceName]</a:t>
            </a:r>
          </a:p>
          <a:p>
            <a:pPr marL="0" indent="0" eaLnBrk="1" hangingPunct="1">
              <a:buFont typeface="Arial" charset="0"/>
              <a:buNone/>
            </a:pPr>
            <a:r>
              <a:rPr lang="en-IN" sz="2000" smtClean="0">
                <a:latin typeface="Times New Roman" pitchFamily="18" charset="0"/>
                <a:cs typeface="Times New Roman" pitchFamily="18" charset="0"/>
              </a:rPr>
              <a:t>WIDTH = pixels HEIGHT = pixels</a:t>
            </a:r>
          </a:p>
          <a:p>
            <a:pPr marL="0" indent="0" eaLnBrk="1" hangingPunct="1">
              <a:buFont typeface="Arial" charset="0"/>
              <a:buNone/>
            </a:pPr>
            <a:r>
              <a:rPr lang="en-IN" sz="2000" smtClean="0">
                <a:latin typeface="Times New Roman" pitchFamily="18" charset="0"/>
                <a:cs typeface="Times New Roman" pitchFamily="18" charset="0"/>
              </a:rPr>
              <a:t>[ALIGN = alignment]</a:t>
            </a:r>
          </a:p>
          <a:p>
            <a:pPr marL="0" indent="0" eaLnBrk="1" hangingPunct="1">
              <a:buFont typeface="Arial" charset="0"/>
              <a:buNone/>
            </a:pPr>
            <a:r>
              <a:rPr lang="en-IN" sz="2000" smtClean="0">
                <a:latin typeface="Times New Roman" pitchFamily="18" charset="0"/>
                <a:cs typeface="Times New Roman" pitchFamily="18" charset="0"/>
              </a:rPr>
              <a:t>[VSPACE = pixels] [HSPACE = pixels]</a:t>
            </a:r>
          </a:p>
          <a:p>
            <a:pPr marL="0" indent="0" eaLnBrk="1" hangingPunct="1">
              <a:buFont typeface="Arial" charset="0"/>
              <a:buNone/>
            </a:pPr>
            <a:r>
              <a:rPr lang="en-IN" sz="2000" smtClean="0">
                <a:latin typeface="Times New Roman" pitchFamily="18" charset="0"/>
                <a:cs typeface="Times New Roman" pitchFamily="18" charset="0"/>
              </a:rPr>
              <a:t>&gt;</a:t>
            </a:r>
          </a:p>
          <a:p>
            <a:pPr marL="0" indent="0" eaLnBrk="1" hangingPunct="1">
              <a:buFont typeface="Arial" charset="0"/>
              <a:buNone/>
            </a:pPr>
            <a:r>
              <a:rPr lang="en-IN" sz="2000" smtClean="0">
                <a:latin typeface="Times New Roman" pitchFamily="18" charset="0"/>
                <a:cs typeface="Times New Roman" pitchFamily="18" charset="0"/>
              </a:rPr>
              <a:t>[&lt; PARAM NAME = AttributeName VALUE = AttributeValue&gt;]</a:t>
            </a:r>
          </a:p>
          <a:p>
            <a:pPr marL="0" indent="0" eaLnBrk="1" hangingPunct="1">
              <a:buFont typeface="Arial" charset="0"/>
              <a:buNone/>
            </a:pPr>
            <a:r>
              <a:rPr lang="en-IN" sz="2000" smtClean="0">
                <a:latin typeface="Times New Roman" pitchFamily="18" charset="0"/>
                <a:cs typeface="Times New Roman" pitchFamily="18" charset="0"/>
              </a:rPr>
              <a:t>[&lt; PARAM NAME = AttributeName2 VALUE = AttributeValue&gt;]</a:t>
            </a:r>
          </a:p>
          <a:p>
            <a:pPr marL="0" indent="0" eaLnBrk="1" hangingPunct="1">
              <a:buFont typeface="Arial" charset="0"/>
              <a:buNone/>
            </a:pPr>
            <a:r>
              <a:rPr lang="en-IN" sz="2000" smtClean="0">
                <a:latin typeface="Times New Roman" pitchFamily="18" charset="0"/>
                <a:cs typeface="Times New Roman" pitchFamily="18" charset="0"/>
              </a:rPr>
              <a:t>. . .</a:t>
            </a:r>
          </a:p>
          <a:p>
            <a:pPr marL="0" indent="0" eaLnBrk="1" hangingPunct="1">
              <a:buFont typeface="Arial" charset="0"/>
              <a:buNone/>
            </a:pPr>
            <a:endParaRPr lang="en-IN" sz="2000" smtClean="0">
              <a:latin typeface="Times New Roman" pitchFamily="18" charset="0"/>
              <a:cs typeface="Times New Roman" pitchFamily="18" charset="0"/>
            </a:endParaRPr>
          </a:p>
          <a:p>
            <a:pPr marL="0" indent="0" eaLnBrk="1" hangingPunct="1">
              <a:buFont typeface="Arial" charset="0"/>
              <a:buNone/>
            </a:pPr>
            <a:r>
              <a:rPr lang="en-IN" sz="2000" smtClean="0">
                <a:latin typeface="Times New Roman" pitchFamily="18" charset="0"/>
                <a:cs typeface="Times New Roman" pitchFamily="18" charset="0"/>
              </a:rPr>
              <a:t>&lt;/APPLET&gt;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15888"/>
            <a:ext cx="8229600" cy="649287"/>
          </a:xfrm>
        </p:spPr>
        <p:txBody>
          <a:bodyPr/>
          <a:lstStyle/>
          <a:p>
            <a:pPr eaLnBrk="1" hangingPunct="1"/>
            <a:r>
              <a:rPr lang="en-IN" sz="3200" smtClean="0">
                <a:solidFill>
                  <a:srgbClr val="000000"/>
                </a:solidFill>
                <a:latin typeface="Times New Roman" pitchFamily="18" charset="0"/>
                <a:cs typeface="Times New Roman" pitchFamily="18" charset="0"/>
              </a:rPr>
              <a:t>The HTML APPLET Tag</a:t>
            </a:r>
            <a:endParaRPr lang="en-IN" smtClean="0"/>
          </a:p>
        </p:txBody>
      </p:sp>
      <p:sp>
        <p:nvSpPr>
          <p:cNvPr id="3" name="Content Placeholder 2"/>
          <p:cNvSpPr>
            <a:spLocks noGrp="1"/>
          </p:cNvSpPr>
          <p:nvPr>
            <p:ph idx="1"/>
          </p:nvPr>
        </p:nvSpPr>
        <p:spPr>
          <a:xfrm>
            <a:off x="457200" y="836613"/>
            <a:ext cx="8229600" cy="5688012"/>
          </a:xfrm>
        </p:spPr>
        <p:txBody>
          <a:bodyPr rtlCol="0">
            <a:noAutofit/>
          </a:bodyPr>
          <a:lstStyle/>
          <a:p>
            <a:pPr algn="just" eaLnBrk="1" fontAlgn="auto" hangingPunct="1">
              <a:spcAft>
                <a:spcPts val="0"/>
              </a:spcAft>
              <a:buFont typeface="Arial" pitchFamily="34" charset="0"/>
              <a:buChar char="•"/>
              <a:defRPr/>
            </a:pPr>
            <a:r>
              <a:rPr lang="en-IN" sz="2000" dirty="0" smtClean="0">
                <a:solidFill>
                  <a:srgbClr val="FF0000"/>
                </a:solidFill>
                <a:latin typeface="Times New Roman" pitchFamily="18" charset="0"/>
                <a:cs typeface="Times New Roman" pitchFamily="18" charset="0"/>
              </a:rPr>
              <a:t>CODEBASE</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CODEBASE is an optional attribute that specifies the base URL of the </a:t>
            </a:r>
            <a:r>
              <a:rPr lang="en-IN" sz="2000" dirty="0" smtClean="0">
                <a:latin typeface="Times New Roman" pitchFamily="18" charset="0"/>
                <a:cs typeface="Times New Roman" pitchFamily="18" charset="0"/>
              </a:rPr>
              <a:t>applet code</a:t>
            </a:r>
            <a:r>
              <a:rPr lang="en-IN" sz="2000" dirty="0">
                <a:latin typeface="Times New Roman" pitchFamily="18" charset="0"/>
                <a:cs typeface="Times New Roman" pitchFamily="18" charset="0"/>
              </a:rPr>
              <a:t>, which </a:t>
            </a:r>
            <a:r>
              <a:rPr lang="en-IN" sz="2000" dirty="0">
                <a:solidFill>
                  <a:srgbClr val="FF0000"/>
                </a:solidFill>
                <a:latin typeface="Times New Roman" pitchFamily="18" charset="0"/>
                <a:cs typeface="Times New Roman" pitchFamily="18" charset="0"/>
              </a:rPr>
              <a:t>is the directory that will be searched for the applet’s executable class </a:t>
            </a:r>
            <a:r>
              <a:rPr lang="en-IN" sz="2000" dirty="0" smtClean="0">
                <a:solidFill>
                  <a:srgbClr val="FF0000"/>
                </a:solidFill>
                <a:latin typeface="Times New Roman" pitchFamily="18" charset="0"/>
                <a:cs typeface="Times New Roman" pitchFamily="18" charset="0"/>
              </a:rPr>
              <a:t>file </a:t>
            </a:r>
            <a:r>
              <a:rPr lang="en-IN" sz="2000" dirty="0" smtClean="0">
                <a:latin typeface="Times New Roman" pitchFamily="18" charset="0"/>
                <a:cs typeface="Times New Roman" pitchFamily="18" charset="0"/>
              </a:rPr>
              <a:t>(specified </a:t>
            </a:r>
            <a:r>
              <a:rPr lang="en-IN" sz="2000" dirty="0">
                <a:latin typeface="Times New Roman" pitchFamily="18" charset="0"/>
                <a:cs typeface="Times New Roman" pitchFamily="18" charset="0"/>
              </a:rPr>
              <a:t>by the CODE tag). The HTML document’s URL directory is used as the </a:t>
            </a:r>
            <a:r>
              <a:rPr lang="en-IN" sz="2000" dirty="0" smtClean="0">
                <a:latin typeface="Times New Roman" pitchFamily="18" charset="0"/>
                <a:cs typeface="Times New Roman" pitchFamily="18" charset="0"/>
              </a:rPr>
              <a:t>CODEBASE if </a:t>
            </a:r>
            <a:r>
              <a:rPr lang="en-IN" sz="2000" dirty="0">
                <a:latin typeface="Times New Roman" pitchFamily="18" charset="0"/>
                <a:cs typeface="Times New Roman" pitchFamily="18" charset="0"/>
              </a:rPr>
              <a:t>this attribute is not specified. The CODEBASE does not have to be on the host from </a:t>
            </a:r>
            <a:r>
              <a:rPr lang="en-IN" sz="2000" dirty="0" smtClean="0">
                <a:latin typeface="Times New Roman" pitchFamily="18" charset="0"/>
                <a:cs typeface="Times New Roman" pitchFamily="18" charset="0"/>
              </a:rPr>
              <a:t>which the </a:t>
            </a:r>
            <a:r>
              <a:rPr lang="en-IN" sz="2000" dirty="0">
                <a:latin typeface="Times New Roman" pitchFamily="18" charset="0"/>
                <a:cs typeface="Times New Roman" pitchFamily="18" charset="0"/>
              </a:rPr>
              <a:t>HTML document was read</a:t>
            </a:r>
            <a:r>
              <a:rPr lang="en-IN" sz="2000" dirty="0" smtClean="0">
                <a:latin typeface="Times New Roman" pitchFamily="18" charset="0"/>
                <a:cs typeface="Times New Roman" pitchFamily="18" charset="0"/>
              </a:rPr>
              <a:t>.</a:t>
            </a:r>
          </a:p>
          <a:p>
            <a:pPr marL="0" indent="0" algn="just" eaLnBrk="1" fontAlgn="auto" hangingPunct="1">
              <a:spcAft>
                <a:spcPts val="0"/>
              </a:spcAft>
              <a:buFont typeface="Arial" pitchFamily="34" charset="0"/>
              <a:buNone/>
              <a:defRPr/>
            </a:pPr>
            <a:endParaRPr lang="en-IN" sz="2000" dirty="0" smtClean="0">
              <a:latin typeface="Times New Roman" pitchFamily="18" charset="0"/>
              <a:cs typeface="Times New Roman" pitchFamily="18" charset="0"/>
            </a:endParaRPr>
          </a:p>
          <a:p>
            <a:pPr marL="0" indent="0" algn="just" eaLnBrk="1" fontAlgn="auto" hangingPunct="1">
              <a:spcAft>
                <a:spcPts val="0"/>
              </a:spcAft>
              <a:buFont typeface="Arial" pitchFamily="34" charset="0"/>
              <a:buNone/>
              <a:defRPr/>
            </a:pPr>
            <a:endParaRPr lang="en-IN" sz="2000" dirty="0">
              <a:latin typeface="Times New Roman" pitchFamily="18" charset="0"/>
              <a:cs typeface="Times New Roman" pitchFamily="18" charset="0"/>
            </a:endParaRPr>
          </a:p>
          <a:p>
            <a:pPr algn="just" eaLnBrk="1" fontAlgn="auto" hangingPunct="1">
              <a:spcAft>
                <a:spcPts val="0"/>
              </a:spcAft>
              <a:buFont typeface="Arial" pitchFamily="34" charset="0"/>
              <a:buChar char="•"/>
              <a:defRPr/>
            </a:pPr>
            <a:r>
              <a:rPr lang="en-IN" sz="2000" dirty="0" smtClean="0">
                <a:solidFill>
                  <a:srgbClr val="FF0000"/>
                </a:solidFill>
                <a:latin typeface="Times New Roman" pitchFamily="18" charset="0"/>
                <a:cs typeface="Times New Roman" pitchFamily="18" charset="0"/>
              </a:rPr>
              <a:t>CODE</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CODE is a required attribute that </a:t>
            </a:r>
            <a:r>
              <a:rPr lang="en-IN" sz="2000" dirty="0">
                <a:solidFill>
                  <a:srgbClr val="FF0000"/>
                </a:solidFill>
                <a:latin typeface="Times New Roman" pitchFamily="18" charset="0"/>
                <a:cs typeface="Times New Roman" pitchFamily="18" charset="0"/>
              </a:rPr>
              <a:t>gives the name of the file containing your </a:t>
            </a:r>
            <a:r>
              <a:rPr lang="en-IN" sz="2000" dirty="0" smtClean="0">
                <a:solidFill>
                  <a:srgbClr val="FF0000"/>
                </a:solidFill>
                <a:latin typeface="Times New Roman" pitchFamily="18" charset="0"/>
                <a:cs typeface="Times New Roman" pitchFamily="18" charset="0"/>
              </a:rPr>
              <a:t>applet’s </a:t>
            </a:r>
            <a:r>
              <a:rPr lang="en-IN" sz="2000" dirty="0" err="1" smtClean="0">
                <a:solidFill>
                  <a:srgbClr val="FF0000"/>
                </a:solidFill>
                <a:latin typeface="Times New Roman" pitchFamily="18" charset="0"/>
                <a:cs typeface="Times New Roman" pitchFamily="18" charset="0"/>
              </a:rPr>
              <a:t>compiled.class</a:t>
            </a:r>
            <a:r>
              <a:rPr lang="en-IN" sz="2000" dirty="0" smtClean="0">
                <a:solidFill>
                  <a:srgbClr val="FF0000"/>
                </a:solidFill>
                <a:latin typeface="Times New Roman" pitchFamily="18" charset="0"/>
                <a:cs typeface="Times New Roman" pitchFamily="18" charset="0"/>
              </a:rPr>
              <a:t> </a:t>
            </a:r>
            <a:r>
              <a:rPr lang="en-IN" sz="2000" dirty="0">
                <a:solidFill>
                  <a:srgbClr val="FF0000"/>
                </a:solidFill>
                <a:latin typeface="Times New Roman" pitchFamily="18" charset="0"/>
                <a:cs typeface="Times New Roman" pitchFamily="18" charset="0"/>
              </a:rPr>
              <a:t>file</a:t>
            </a:r>
            <a:r>
              <a:rPr lang="en-IN" sz="2000" dirty="0">
                <a:latin typeface="Times New Roman" pitchFamily="18" charset="0"/>
                <a:cs typeface="Times New Roman" pitchFamily="18" charset="0"/>
              </a:rPr>
              <a:t>. This file </a:t>
            </a:r>
            <a:r>
              <a:rPr lang="en-IN" sz="2000" dirty="0">
                <a:solidFill>
                  <a:srgbClr val="FF0000"/>
                </a:solidFill>
                <a:latin typeface="Times New Roman" pitchFamily="18" charset="0"/>
                <a:cs typeface="Times New Roman" pitchFamily="18" charset="0"/>
              </a:rPr>
              <a:t>is relative to the code base URL of the applet,</a:t>
            </a:r>
            <a:r>
              <a:rPr lang="en-IN" sz="2000" dirty="0">
                <a:latin typeface="Times New Roman" pitchFamily="18" charset="0"/>
                <a:cs typeface="Times New Roman" pitchFamily="18" charset="0"/>
              </a:rPr>
              <a:t> which is </a:t>
            </a:r>
            <a:r>
              <a:rPr lang="en-IN" sz="2000" dirty="0" smtClean="0">
                <a:latin typeface="Times New Roman" pitchFamily="18" charset="0"/>
                <a:cs typeface="Times New Roman" pitchFamily="18" charset="0"/>
              </a:rPr>
              <a:t>the directory </a:t>
            </a:r>
            <a:r>
              <a:rPr lang="en-IN" sz="2000" dirty="0">
                <a:latin typeface="Times New Roman" pitchFamily="18" charset="0"/>
                <a:cs typeface="Times New Roman" pitchFamily="18" charset="0"/>
              </a:rPr>
              <a:t>that the HTML file was in or the directory indicated by CODEBASE if set</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43000"/>
            <a:ext cx="8839200" cy="4873752"/>
          </a:xfrm>
        </p:spPr>
        <p:txBody>
          <a:bodyPr>
            <a:normAutofit/>
          </a:bodyPr>
          <a:lstStyle/>
          <a:p>
            <a:r>
              <a:rPr lang="en-US" sz="2200" dirty="0" smtClean="0">
                <a:solidFill>
                  <a:srgbClr val="002060"/>
                </a:solidFill>
                <a:latin typeface="Times New Roman" pitchFamily="18" charset="0"/>
                <a:cs typeface="Times New Roman" pitchFamily="18" charset="0"/>
              </a:rPr>
              <a:t>Applets are not stand-alone programs.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Instead, they run within either a web browser or an applet viewer.</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Execution of an applet does not begin at main(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Output to applet’s window is not performed by </a:t>
            </a:r>
            <a:r>
              <a:rPr lang="en-US" sz="2200" dirty="0" err="1" smtClean="0">
                <a:solidFill>
                  <a:srgbClr val="002060"/>
                </a:solidFill>
                <a:latin typeface="Times New Roman" pitchFamily="18" charset="0"/>
                <a:cs typeface="Times New Roman" pitchFamily="18" charset="0"/>
              </a:rPr>
              <a:t>System.out.println</a:t>
            </a:r>
            <a:r>
              <a:rPr lang="en-US" sz="2200" dirty="0" smtClean="0">
                <a:solidFill>
                  <a:srgbClr val="002060"/>
                </a:solidFill>
                <a:latin typeface="Times New Roman" pitchFamily="18" charset="0"/>
                <a:cs typeface="Times New Roman" pitchFamily="18" charset="0"/>
              </a:rPr>
              <a:t>( ).</a:t>
            </a:r>
          </a:p>
          <a:p>
            <a:endParaRPr lang="en-US" sz="2200" dirty="0" smtClean="0">
              <a:solidFill>
                <a:srgbClr val="002060"/>
              </a:solidFill>
              <a:latin typeface="Times New Roman" pitchFamily="18" charset="0"/>
              <a:cs typeface="Times New Roman" pitchFamily="18" charset="0"/>
            </a:endParaRPr>
          </a:p>
          <a:p>
            <a:endParaRPr lang="en-US" sz="2200" dirty="0" smtClean="0">
              <a:solidFill>
                <a:srgbClr val="00206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777875"/>
          </a:xfrm>
        </p:spPr>
        <p:txBody>
          <a:bodyPr/>
          <a:lstStyle/>
          <a:p>
            <a:pPr eaLnBrk="1" hangingPunct="1"/>
            <a:r>
              <a:rPr lang="en-IN" sz="3200" smtClean="0">
                <a:solidFill>
                  <a:srgbClr val="000000"/>
                </a:solidFill>
                <a:latin typeface="Times New Roman" pitchFamily="18" charset="0"/>
                <a:cs typeface="Times New Roman" pitchFamily="18" charset="0"/>
              </a:rPr>
              <a:t>The HTML APPLET Tag</a:t>
            </a:r>
            <a:endParaRPr lang="en-IN" smtClean="0"/>
          </a:p>
        </p:txBody>
      </p:sp>
      <p:sp>
        <p:nvSpPr>
          <p:cNvPr id="3" name="Content Placeholder 2"/>
          <p:cNvSpPr>
            <a:spLocks noGrp="1"/>
          </p:cNvSpPr>
          <p:nvPr>
            <p:ph idx="1"/>
          </p:nvPr>
        </p:nvSpPr>
        <p:spPr>
          <a:xfrm>
            <a:off x="457200" y="1125538"/>
            <a:ext cx="8229600" cy="5000625"/>
          </a:xfrm>
        </p:spPr>
        <p:txBody>
          <a:bodyPr rtlCol="0">
            <a:normAutofit/>
          </a:bodyPr>
          <a:lstStyle/>
          <a:p>
            <a:pPr algn="just" eaLnBrk="1" fontAlgn="auto" hangingPunct="1">
              <a:spcAft>
                <a:spcPts val="0"/>
              </a:spcAft>
              <a:buFont typeface="Arial" pitchFamily="34" charset="0"/>
              <a:buChar char="•"/>
              <a:defRPr/>
            </a:pPr>
            <a:r>
              <a:rPr lang="en-IN" sz="2000" dirty="0">
                <a:solidFill>
                  <a:srgbClr val="FF0000"/>
                </a:solidFill>
                <a:latin typeface="Times New Roman" pitchFamily="18" charset="0"/>
                <a:cs typeface="Times New Roman" pitchFamily="18" charset="0"/>
              </a:rPr>
              <a:t>ALT</a:t>
            </a:r>
            <a:r>
              <a:rPr lang="en-IN" sz="2000" dirty="0">
                <a:solidFill>
                  <a:prstClr val="black"/>
                </a:solidFill>
                <a:latin typeface="Times New Roman" pitchFamily="18" charset="0"/>
                <a:cs typeface="Times New Roman" pitchFamily="18" charset="0"/>
              </a:rPr>
              <a:t> : The ALT tag is an optional attribute used to specify a short text </a:t>
            </a:r>
            <a:r>
              <a:rPr lang="en-IN" sz="2000" dirty="0">
                <a:solidFill>
                  <a:srgbClr val="FF0000"/>
                </a:solidFill>
                <a:latin typeface="Times New Roman" pitchFamily="18" charset="0"/>
                <a:cs typeface="Times New Roman" pitchFamily="18" charset="0"/>
              </a:rPr>
              <a:t>message that should be displayed if the browser recognizes the APPLET tag but can’t currently run Java applets</a:t>
            </a:r>
            <a:r>
              <a:rPr lang="en-IN" sz="2000" dirty="0">
                <a:solidFill>
                  <a:prstClr val="black"/>
                </a:solidFill>
                <a:latin typeface="Times New Roman" pitchFamily="18" charset="0"/>
                <a:cs typeface="Times New Roman" pitchFamily="18" charset="0"/>
              </a:rPr>
              <a:t>. This is distinct from the alternate HTML you provide for browsers that don’t support applets</a:t>
            </a:r>
            <a:r>
              <a:rPr lang="en-IN" sz="2000" dirty="0" smtClean="0">
                <a:solidFill>
                  <a:prstClr val="black"/>
                </a:solidFill>
                <a:latin typeface="Times New Roman" pitchFamily="18" charset="0"/>
                <a:cs typeface="Times New Roman" pitchFamily="18" charset="0"/>
              </a:rPr>
              <a:t>.</a:t>
            </a:r>
          </a:p>
          <a:p>
            <a:pPr marL="0" indent="0" algn="just" eaLnBrk="1" fontAlgn="auto" hangingPunct="1">
              <a:spcAft>
                <a:spcPts val="0"/>
              </a:spcAft>
              <a:buFont typeface="Arial" pitchFamily="34" charset="0"/>
              <a:buNone/>
              <a:defRPr/>
            </a:pPr>
            <a:endParaRPr lang="en-IN" sz="2000" dirty="0">
              <a:solidFill>
                <a:prstClr val="black"/>
              </a:solidFill>
              <a:latin typeface="Times New Roman" pitchFamily="18" charset="0"/>
              <a:cs typeface="Times New Roman" pitchFamily="18" charset="0"/>
            </a:endParaRPr>
          </a:p>
          <a:p>
            <a:pPr algn="just" eaLnBrk="1" fontAlgn="auto" hangingPunct="1">
              <a:spcAft>
                <a:spcPts val="0"/>
              </a:spcAft>
              <a:buFont typeface="Arial" pitchFamily="34" charset="0"/>
              <a:buChar char="•"/>
              <a:defRPr/>
            </a:pPr>
            <a:r>
              <a:rPr lang="en-IN" sz="2000" dirty="0">
                <a:solidFill>
                  <a:srgbClr val="FF0000"/>
                </a:solidFill>
                <a:latin typeface="Times New Roman" pitchFamily="18" charset="0"/>
                <a:cs typeface="Times New Roman" pitchFamily="18" charset="0"/>
              </a:rPr>
              <a:t>NAME</a:t>
            </a:r>
            <a:r>
              <a:rPr lang="en-IN" sz="2000" dirty="0">
                <a:solidFill>
                  <a:prstClr val="black"/>
                </a:solidFill>
                <a:latin typeface="Times New Roman" pitchFamily="18" charset="0"/>
                <a:cs typeface="Times New Roman" pitchFamily="18" charset="0"/>
              </a:rPr>
              <a:t>:  NAME is an optional attribute used </a:t>
            </a:r>
            <a:r>
              <a:rPr lang="en-IN" sz="2000" dirty="0">
                <a:solidFill>
                  <a:srgbClr val="FF0000"/>
                </a:solidFill>
                <a:latin typeface="Times New Roman" pitchFamily="18" charset="0"/>
                <a:cs typeface="Times New Roman" pitchFamily="18" charset="0"/>
              </a:rPr>
              <a:t>to specify a name for the applet instance.</a:t>
            </a:r>
            <a:r>
              <a:rPr lang="en-IN" sz="2000" dirty="0">
                <a:solidFill>
                  <a:prstClr val="black"/>
                </a:solidFill>
                <a:latin typeface="Times New Roman" pitchFamily="18" charset="0"/>
                <a:cs typeface="Times New Roman" pitchFamily="18" charset="0"/>
              </a:rPr>
              <a:t> Applets must be named in order for other applets on the same page to find them by name and communicate with them. </a:t>
            </a:r>
          </a:p>
          <a:p>
            <a:pPr algn="just" eaLnBrk="1" fontAlgn="auto" hangingPunct="1">
              <a:spcAft>
                <a:spcPts val="0"/>
              </a:spcAft>
              <a:buFont typeface="Arial" pitchFamily="34" charset="0"/>
              <a:buChar char="•"/>
              <a:defRPr/>
            </a:pPr>
            <a:r>
              <a:rPr lang="en-IN" sz="2000" dirty="0">
                <a:solidFill>
                  <a:prstClr val="black"/>
                </a:solidFill>
                <a:latin typeface="Times New Roman" pitchFamily="18" charset="0"/>
                <a:cs typeface="Times New Roman" pitchFamily="18" charset="0"/>
              </a:rPr>
              <a:t>To obtain an applet by name, use </a:t>
            </a:r>
            <a:r>
              <a:rPr lang="en-IN" sz="2000" dirty="0" err="1">
                <a:solidFill>
                  <a:srgbClr val="FF0000"/>
                </a:solidFill>
                <a:latin typeface="Times New Roman" pitchFamily="18" charset="0"/>
                <a:cs typeface="Times New Roman" pitchFamily="18" charset="0"/>
              </a:rPr>
              <a:t>getApplet</a:t>
            </a:r>
            <a:r>
              <a:rPr lang="en-IN" sz="2000" dirty="0">
                <a:solidFill>
                  <a:srgbClr val="FF0000"/>
                </a:solidFill>
                <a:latin typeface="Times New Roman" pitchFamily="18" charset="0"/>
                <a:cs typeface="Times New Roman" pitchFamily="18" charset="0"/>
              </a:rPr>
              <a:t>( ), </a:t>
            </a:r>
            <a:r>
              <a:rPr lang="en-IN" sz="2000" dirty="0">
                <a:solidFill>
                  <a:prstClr val="black"/>
                </a:solidFill>
                <a:latin typeface="Times New Roman" pitchFamily="18" charset="0"/>
                <a:cs typeface="Times New Roman" pitchFamily="18" charset="0"/>
              </a:rPr>
              <a:t>which is defined by the </a:t>
            </a:r>
            <a:r>
              <a:rPr lang="en-IN" sz="2000" dirty="0" err="1">
                <a:solidFill>
                  <a:srgbClr val="FF0000"/>
                </a:solidFill>
                <a:latin typeface="Times New Roman" pitchFamily="18" charset="0"/>
                <a:cs typeface="Times New Roman" pitchFamily="18" charset="0"/>
              </a:rPr>
              <a:t>AppletContext</a:t>
            </a:r>
            <a:r>
              <a:rPr lang="en-IN" sz="2000" dirty="0">
                <a:solidFill>
                  <a:srgbClr val="FF0000"/>
                </a:solidFill>
                <a:latin typeface="Times New Roman" pitchFamily="18" charset="0"/>
                <a:cs typeface="Times New Roman" pitchFamily="18" charset="0"/>
              </a:rPr>
              <a:t> interface</a:t>
            </a:r>
            <a:r>
              <a:rPr lang="en-IN" sz="2000" dirty="0" smtClean="0">
                <a:solidFill>
                  <a:prstClr val="black"/>
                </a:solidFill>
                <a:latin typeface="Times New Roman" pitchFamily="18" charset="0"/>
                <a:cs typeface="Times New Roman" pitchFamily="18" charset="0"/>
              </a:rPr>
              <a:t>.</a:t>
            </a:r>
          </a:p>
          <a:p>
            <a:pPr marL="0" indent="0" algn="just" eaLnBrk="1" fontAlgn="auto" hangingPunct="1">
              <a:spcAft>
                <a:spcPts val="0"/>
              </a:spcAft>
              <a:buFont typeface="Arial" pitchFamily="34" charset="0"/>
              <a:buNone/>
              <a:defRPr/>
            </a:pPr>
            <a:endParaRPr lang="en-IN" sz="2000" dirty="0">
              <a:solidFill>
                <a:prstClr val="black"/>
              </a:solidFill>
              <a:latin typeface="Times New Roman" pitchFamily="18" charset="0"/>
              <a:cs typeface="Times New Roman" pitchFamily="18" charset="0"/>
            </a:endParaRPr>
          </a:p>
          <a:p>
            <a:pPr algn="just" eaLnBrk="1" fontAlgn="auto" hangingPunct="1">
              <a:spcAft>
                <a:spcPts val="0"/>
              </a:spcAft>
              <a:buFont typeface="Arial" pitchFamily="34" charset="0"/>
              <a:buChar char="•"/>
              <a:defRPr/>
            </a:pPr>
            <a:r>
              <a:rPr lang="en-IN" sz="2000" dirty="0">
                <a:solidFill>
                  <a:srgbClr val="FF0000"/>
                </a:solidFill>
                <a:latin typeface="Times New Roman" pitchFamily="18" charset="0"/>
                <a:cs typeface="Times New Roman" pitchFamily="18" charset="0"/>
              </a:rPr>
              <a:t>WIDTH and HEIGHT: </a:t>
            </a:r>
            <a:r>
              <a:rPr lang="en-IN" sz="2000" dirty="0">
                <a:solidFill>
                  <a:prstClr val="black"/>
                </a:solidFill>
                <a:latin typeface="Times New Roman" pitchFamily="18" charset="0"/>
                <a:cs typeface="Times New Roman" pitchFamily="18" charset="0"/>
              </a:rPr>
              <a:t>WIDTH and HEIGHT are required attributes that give the size (in pixels) of the applet display area.</a:t>
            </a:r>
          </a:p>
          <a:p>
            <a:pPr marL="0" indent="0" eaLnBrk="1" fontAlgn="auto" hangingPunct="1">
              <a:spcAft>
                <a:spcPts val="0"/>
              </a:spcAft>
              <a:buFont typeface="Arial" pitchFamily="34" charset="0"/>
              <a:buNone/>
              <a:defRPr/>
            </a:pP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8229600" cy="922337"/>
          </a:xfrm>
        </p:spPr>
        <p:txBody>
          <a:bodyPr/>
          <a:lstStyle/>
          <a:p>
            <a:pPr eaLnBrk="1" hangingPunct="1"/>
            <a:r>
              <a:rPr lang="en-IN" sz="3200" smtClean="0">
                <a:solidFill>
                  <a:srgbClr val="000000"/>
                </a:solidFill>
                <a:latin typeface="Times New Roman" pitchFamily="18" charset="0"/>
                <a:cs typeface="Times New Roman" pitchFamily="18" charset="0"/>
              </a:rPr>
              <a:t>The HTML APPLET Tag</a:t>
            </a:r>
            <a:endParaRPr lang="en-IN" smtClean="0"/>
          </a:p>
        </p:txBody>
      </p:sp>
      <p:sp>
        <p:nvSpPr>
          <p:cNvPr id="3" name="Content Placeholder 2"/>
          <p:cNvSpPr>
            <a:spLocks noGrp="1"/>
          </p:cNvSpPr>
          <p:nvPr>
            <p:ph idx="1"/>
          </p:nvPr>
        </p:nvSpPr>
        <p:spPr>
          <a:xfrm>
            <a:off x="457200" y="1125538"/>
            <a:ext cx="8229600" cy="5000625"/>
          </a:xfrm>
        </p:spPr>
        <p:txBody>
          <a:bodyPr rtlCol="0">
            <a:noAutofit/>
          </a:bodyPr>
          <a:lstStyle/>
          <a:p>
            <a:pPr algn="just" eaLnBrk="1" fontAlgn="auto" hangingPunct="1">
              <a:spcAft>
                <a:spcPts val="0"/>
              </a:spcAft>
              <a:buFont typeface="Arial" pitchFamily="34" charset="0"/>
              <a:buChar char="•"/>
              <a:defRPr/>
            </a:pPr>
            <a:r>
              <a:rPr lang="en-IN" sz="1800" b="1" dirty="0" smtClean="0">
                <a:solidFill>
                  <a:srgbClr val="FF0000"/>
                </a:solidFill>
                <a:latin typeface="Times New Roman" pitchFamily="18" charset="0"/>
                <a:cs typeface="Times New Roman" pitchFamily="18" charset="0"/>
              </a:rPr>
              <a:t>ALIGN</a:t>
            </a:r>
            <a:r>
              <a:rPr lang="en-IN" sz="1800" b="1"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ALIGN is an optional attribute that specifies the alignment of the applet. </a:t>
            </a:r>
            <a:r>
              <a:rPr lang="en-IN" sz="1800" dirty="0" smtClean="0">
                <a:latin typeface="Times New Roman" pitchFamily="18" charset="0"/>
                <a:cs typeface="Times New Roman" pitchFamily="18" charset="0"/>
              </a:rPr>
              <a:t>This attribute </a:t>
            </a:r>
            <a:r>
              <a:rPr lang="en-IN" sz="1800" dirty="0">
                <a:latin typeface="Times New Roman" pitchFamily="18" charset="0"/>
                <a:cs typeface="Times New Roman" pitchFamily="18" charset="0"/>
              </a:rPr>
              <a:t>is treated the same as the HTML IMG tag with these possible values: LEFT, </a:t>
            </a:r>
            <a:r>
              <a:rPr lang="en-IN" sz="1800" dirty="0" smtClean="0">
                <a:latin typeface="Times New Roman" pitchFamily="18" charset="0"/>
                <a:cs typeface="Times New Roman" pitchFamily="18" charset="0"/>
              </a:rPr>
              <a:t>RIGHT, TOP</a:t>
            </a:r>
            <a:r>
              <a:rPr lang="en-IN" sz="1800" dirty="0">
                <a:latin typeface="Times New Roman" pitchFamily="18" charset="0"/>
                <a:cs typeface="Times New Roman" pitchFamily="18" charset="0"/>
              </a:rPr>
              <a:t>, BOTTOM, </a:t>
            </a:r>
            <a:r>
              <a:rPr lang="en-IN" sz="1800" dirty="0" smtClean="0">
                <a:latin typeface="Times New Roman" pitchFamily="18" charset="0"/>
                <a:cs typeface="Times New Roman" pitchFamily="18" charset="0"/>
              </a:rPr>
              <a:t>MIDDLE etc.</a:t>
            </a:r>
          </a:p>
          <a:p>
            <a:pPr marL="0" indent="0" algn="just" eaLnBrk="1" fontAlgn="auto" hangingPunct="1">
              <a:spcAft>
                <a:spcPts val="0"/>
              </a:spcAft>
              <a:buFont typeface="Arial" pitchFamily="34" charset="0"/>
              <a:buNone/>
              <a:defRPr/>
            </a:pPr>
            <a:endParaRPr lang="en-IN" sz="1800" dirty="0">
              <a:latin typeface="Times New Roman" pitchFamily="18" charset="0"/>
              <a:cs typeface="Times New Roman" pitchFamily="18" charset="0"/>
            </a:endParaRPr>
          </a:p>
          <a:p>
            <a:pPr algn="just" eaLnBrk="1" fontAlgn="auto" hangingPunct="1">
              <a:spcAft>
                <a:spcPts val="0"/>
              </a:spcAft>
              <a:buFont typeface="Arial" pitchFamily="34" charset="0"/>
              <a:buChar char="•"/>
              <a:defRPr/>
            </a:pPr>
            <a:r>
              <a:rPr lang="en-IN" sz="1800" b="1" dirty="0">
                <a:solidFill>
                  <a:srgbClr val="FF0000"/>
                </a:solidFill>
                <a:latin typeface="Times New Roman" pitchFamily="18" charset="0"/>
                <a:cs typeface="Times New Roman" pitchFamily="18" charset="0"/>
              </a:rPr>
              <a:t>VSPACE and </a:t>
            </a:r>
            <a:r>
              <a:rPr lang="en-IN" sz="1800" b="1" dirty="0" smtClean="0">
                <a:solidFill>
                  <a:srgbClr val="FF0000"/>
                </a:solidFill>
                <a:latin typeface="Times New Roman" pitchFamily="18" charset="0"/>
                <a:cs typeface="Times New Roman" pitchFamily="18" charset="0"/>
              </a:rPr>
              <a:t>HSPACE</a:t>
            </a:r>
            <a:r>
              <a:rPr lang="en-IN" sz="1800" b="1"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These attributes are optional</a:t>
            </a:r>
            <a:r>
              <a:rPr lang="en-IN" sz="1800" i="1" dirty="0">
                <a:latin typeface="Times New Roman" pitchFamily="18" charset="0"/>
                <a:cs typeface="Times New Roman" pitchFamily="18" charset="0"/>
              </a:rPr>
              <a:t>. </a:t>
            </a:r>
            <a:r>
              <a:rPr lang="en-IN" sz="1800" dirty="0">
                <a:solidFill>
                  <a:srgbClr val="FF0000"/>
                </a:solidFill>
                <a:latin typeface="Times New Roman" pitchFamily="18" charset="0"/>
                <a:cs typeface="Times New Roman" pitchFamily="18" charset="0"/>
              </a:rPr>
              <a:t>VSPACE specifies the space, in </a:t>
            </a:r>
            <a:r>
              <a:rPr lang="en-IN" sz="1800" dirty="0" smtClean="0">
                <a:solidFill>
                  <a:srgbClr val="FF0000"/>
                </a:solidFill>
                <a:latin typeface="Times New Roman" pitchFamily="18" charset="0"/>
                <a:cs typeface="Times New Roman" pitchFamily="18" charset="0"/>
              </a:rPr>
              <a:t>pixels, above </a:t>
            </a:r>
            <a:r>
              <a:rPr lang="en-IN" sz="1800" dirty="0">
                <a:solidFill>
                  <a:srgbClr val="FF0000"/>
                </a:solidFill>
                <a:latin typeface="Times New Roman" pitchFamily="18" charset="0"/>
                <a:cs typeface="Times New Roman" pitchFamily="18" charset="0"/>
              </a:rPr>
              <a:t>and below the applet</a:t>
            </a:r>
            <a:r>
              <a:rPr lang="en-IN" sz="1800" dirty="0">
                <a:latin typeface="Times New Roman" pitchFamily="18" charset="0"/>
                <a:cs typeface="Times New Roman" pitchFamily="18" charset="0"/>
              </a:rPr>
              <a:t>. HSPACE specifies the space, in pixels, on each side of the applet</a:t>
            </a:r>
            <a:r>
              <a:rPr lang="en-IN" sz="1800" dirty="0" smtClean="0">
                <a:latin typeface="Times New Roman" pitchFamily="18" charset="0"/>
                <a:cs typeface="Times New Roman" pitchFamily="18" charset="0"/>
              </a:rPr>
              <a:t>.</a:t>
            </a:r>
          </a:p>
          <a:p>
            <a:pPr marL="0" indent="0" algn="just" eaLnBrk="1" fontAlgn="auto" hangingPunct="1">
              <a:spcAft>
                <a:spcPts val="0"/>
              </a:spcAft>
              <a:buFont typeface="Arial" pitchFamily="34" charset="0"/>
              <a:buNone/>
              <a:defRPr/>
            </a:pPr>
            <a:endParaRPr lang="en-IN" sz="1800" dirty="0">
              <a:latin typeface="Times New Roman" pitchFamily="18" charset="0"/>
              <a:cs typeface="Times New Roman" pitchFamily="18" charset="0"/>
            </a:endParaRPr>
          </a:p>
          <a:p>
            <a:pPr algn="just" eaLnBrk="1" fontAlgn="auto" hangingPunct="1">
              <a:spcAft>
                <a:spcPts val="0"/>
              </a:spcAft>
              <a:buFont typeface="Arial" pitchFamily="34" charset="0"/>
              <a:buChar char="•"/>
              <a:defRPr/>
            </a:pPr>
            <a:r>
              <a:rPr lang="en-IN" sz="1800" dirty="0">
                <a:latin typeface="Times New Roman" pitchFamily="18" charset="0"/>
                <a:cs typeface="Times New Roman" pitchFamily="18" charset="0"/>
              </a:rPr>
              <a:t>They’re treated the same as the IMG tag’s VSPACE and HSPACE </a:t>
            </a:r>
            <a:r>
              <a:rPr lang="en-IN" sz="1800" dirty="0" smtClean="0">
                <a:latin typeface="Times New Roman" pitchFamily="18" charset="0"/>
                <a:cs typeface="Times New Roman" pitchFamily="18" charset="0"/>
              </a:rPr>
              <a:t>attributes. </a:t>
            </a:r>
            <a:r>
              <a:rPr lang="en-IN" sz="1800" b="1" dirty="0" smtClean="0">
                <a:solidFill>
                  <a:srgbClr val="FF0000"/>
                </a:solidFill>
                <a:latin typeface="Times New Roman" pitchFamily="18" charset="0"/>
                <a:cs typeface="Times New Roman" pitchFamily="18" charset="0"/>
              </a:rPr>
              <a:t>PARAM </a:t>
            </a:r>
            <a:r>
              <a:rPr lang="en-IN" sz="1800" b="1" dirty="0">
                <a:solidFill>
                  <a:srgbClr val="FF0000"/>
                </a:solidFill>
                <a:latin typeface="Times New Roman" pitchFamily="18" charset="0"/>
                <a:cs typeface="Times New Roman" pitchFamily="18" charset="0"/>
              </a:rPr>
              <a:t>NAME and VALUE </a:t>
            </a:r>
            <a:r>
              <a:rPr lang="en-IN" sz="1800" dirty="0">
                <a:latin typeface="Times New Roman" pitchFamily="18" charset="0"/>
                <a:cs typeface="Times New Roman" pitchFamily="18" charset="0"/>
              </a:rPr>
              <a:t>The PARAM tag allows you to specify applet-specific </a:t>
            </a:r>
            <a:r>
              <a:rPr lang="en-IN" sz="1800" dirty="0" smtClean="0">
                <a:latin typeface="Times New Roman" pitchFamily="18" charset="0"/>
                <a:cs typeface="Times New Roman" pitchFamily="18" charset="0"/>
              </a:rPr>
              <a:t>arguments in </a:t>
            </a:r>
            <a:r>
              <a:rPr lang="en-IN" sz="1800" dirty="0">
                <a:latin typeface="Times New Roman" pitchFamily="18" charset="0"/>
                <a:cs typeface="Times New Roman" pitchFamily="18" charset="0"/>
              </a:rPr>
              <a:t>an HTML page. Applets access their attributes with the </a:t>
            </a:r>
            <a:r>
              <a:rPr lang="en-IN" sz="1800" b="1" dirty="0" err="1">
                <a:latin typeface="Times New Roman" pitchFamily="18" charset="0"/>
                <a:cs typeface="Times New Roman" pitchFamily="18" charset="0"/>
              </a:rPr>
              <a:t>getParameter</a:t>
            </a:r>
            <a:r>
              <a:rPr lang="en-IN" sz="1800" b="1" dirty="0">
                <a:latin typeface="Times New Roman" pitchFamily="18" charset="0"/>
                <a:cs typeface="Times New Roman" pitchFamily="18" charset="0"/>
              </a:rPr>
              <a:t>( ) </a:t>
            </a:r>
            <a:r>
              <a:rPr lang="en-IN" sz="1800" dirty="0">
                <a:latin typeface="Times New Roman" pitchFamily="18" charset="0"/>
                <a:cs typeface="Times New Roman" pitchFamily="18" charset="0"/>
              </a:rPr>
              <a:t>method.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IN" sz="3600" smtClean="0">
                <a:latin typeface="Times New Roman" pitchFamily="18" charset="0"/>
                <a:cs typeface="Times New Roman" pitchFamily="18" charset="0"/>
              </a:rPr>
              <a:t>Passing Parameters to Applets</a:t>
            </a:r>
          </a:p>
        </p:txBody>
      </p:sp>
      <p:sp>
        <p:nvSpPr>
          <p:cNvPr id="3" name="Content Placeholder 2"/>
          <p:cNvSpPr>
            <a:spLocks noGrp="1"/>
          </p:cNvSpPr>
          <p:nvPr>
            <p:ph idx="1"/>
          </p:nvPr>
        </p:nvSpPr>
        <p:spPr>
          <a:xfrm>
            <a:off x="457200" y="1412875"/>
            <a:ext cx="8229600" cy="4713288"/>
          </a:xfrm>
        </p:spPr>
        <p:txBody>
          <a:bodyPr rtlCol="0">
            <a:normAutofit/>
          </a:bodyPr>
          <a:lstStyle/>
          <a:p>
            <a:pPr algn="just" eaLnBrk="1" fontAlgn="auto" hangingPunct="1">
              <a:spcAft>
                <a:spcPts val="0"/>
              </a:spcAft>
              <a:buFont typeface="Arial" pitchFamily="34" charset="0"/>
              <a:buChar char="•"/>
              <a:defRPr/>
            </a:pPr>
            <a:r>
              <a:rPr lang="en-IN" sz="2000" dirty="0">
                <a:latin typeface="Times New Roman" pitchFamily="18" charset="0"/>
                <a:cs typeface="Times New Roman" pitchFamily="18" charset="0"/>
              </a:rPr>
              <a:t>T</a:t>
            </a:r>
            <a:r>
              <a:rPr lang="en-IN" sz="2000" dirty="0" smtClean="0">
                <a:latin typeface="Times New Roman" pitchFamily="18" charset="0"/>
                <a:cs typeface="Times New Roman" pitchFamily="18" charset="0"/>
              </a:rPr>
              <a:t>he </a:t>
            </a:r>
            <a:r>
              <a:rPr lang="en-IN" sz="2000" dirty="0">
                <a:latin typeface="Times New Roman" pitchFamily="18" charset="0"/>
                <a:cs typeface="Times New Roman" pitchFamily="18" charset="0"/>
              </a:rPr>
              <a:t>APPLET tag in HTML </a:t>
            </a:r>
            <a:r>
              <a:rPr lang="en-IN" sz="2000" dirty="0" smtClean="0">
                <a:latin typeface="Times New Roman" pitchFamily="18" charset="0"/>
                <a:cs typeface="Times New Roman" pitchFamily="18" charset="0"/>
              </a:rPr>
              <a:t>allows  </a:t>
            </a:r>
            <a:r>
              <a:rPr lang="en-IN" sz="2000" dirty="0">
                <a:latin typeface="Times New Roman" pitchFamily="18" charset="0"/>
                <a:cs typeface="Times New Roman" pitchFamily="18" charset="0"/>
              </a:rPr>
              <a:t>to pass parameters to your applet.</a:t>
            </a:r>
          </a:p>
          <a:p>
            <a:pPr algn="just" eaLnBrk="1" fontAlgn="auto" hangingPunct="1">
              <a:spcAft>
                <a:spcPts val="0"/>
              </a:spcAft>
              <a:buFont typeface="Arial" pitchFamily="34" charset="0"/>
              <a:buChar char="•"/>
              <a:defRPr/>
            </a:pPr>
            <a:r>
              <a:rPr lang="en-IN" sz="2000" dirty="0">
                <a:latin typeface="Times New Roman" pitchFamily="18" charset="0"/>
                <a:cs typeface="Times New Roman" pitchFamily="18" charset="0"/>
              </a:rPr>
              <a:t>To retrieve a parameter, use the </a:t>
            </a:r>
            <a:r>
              <a:rPr lang="en-IN" sz="2000" b="1" dirty="0" err="1" smtClean="0">
                <a:solidFill>
                  <a:srgbClr val="FF0000"/>
                </a:solidFill>
                <a:latin typeface="Times New Roman" pitchFamily="18" charset="0"/>
                <a:cs typeface="Times New Roman" pitchFamily="18" charset="0"/>
              </a:rPr>
              <a:t>getParameter</a:t>
            </a:r>
            <a:r>
              <a:rPr lang="en-IN" sz="2000" b="1" dirty="0">
                <a:solidFill>
                  <a:srgbClr val="FF0000"/>
                </a:solidFill>
                <a:latin typeface="Times New Roman" pitchFamily="18" charset="0"/>
                <a:cs typeface="Times New Roman" pitchFamily="18" charset="0"/>
              </a:rPr>
              <a:t>( ) </a:t>
            </a:r>
            <a:r>
              <a:rPr lang="en-IN" sz="2000" dirty="0">
                <a:latin typeface="Times New Roman" pitchFamily="18" charset="0"/>
                <a:cs typeface="Times New Roman" pitchFamily="18" charset="0"/>
              </a:rPr>
              <a:t>method. It returns the value of the </a:t>
            </a:r>
            <a:r>
              <a:rPr lang="en-IN" sz="2000" dirty="0" smtClean="0">
                <a:latin typeface="Times New Roman" pitchFamily="18" charset="0"/>
                <a:cs typeface="Times New Roman" pitchFamily="18" charset="0"/>
              </a:rPr>
              <a:t>specified parameter </a:t>
            </a:r>
            <a:r>
              <a:rPr lang="en-IN" sz="2000" dirty="0">
                <a:latin typeface="Times New Roman" pitchFamily="18" charset="0"/>
                <a:cs typeface="Times New Roman" pitchFamily="18" charset="0"/>
              </a:rPr>
              <a:t>in the form of a </a:t>
            </a:r>
            <a:r>
              <a:rPr lang="en-IN" sz="2000" b="1" dirty="0">
                <a:solidFill>
                  <a:srgbClr val="FF0000"/>
                </a:solidFill>
                <a:latin typeface="Times New Roman" pitchFamily="18" charset="0"/>
                <a:cs typeface="Times New Roman" pitchFamily="18" charset="0"/>
              </a:rPr>
              <a:t>String</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object. </a:t>
            </a:r>
            <a:endParaRPr lang="en-IN" sz="2000" dirty="0" smtClean="0">
              <a:latin typeface="Times New Roman" pitchFamily="18" charset="0"/>
              <a:cs typeface="Times New Roman" pitchFamily="18" charset="0"/>
            </a:endParaRPr>
          </a:p>
          <a:p>
            <a:pPr marL="0" indent="0" algn="just" eaLnBrk="1" fontAlgn="auto" hangingPunct="1">
              <a:spcAft>
                <a:spcPts val="0"/>
              </a:spcAft>
              <a:buFont typeface="Arial" pitchFamily="34" charset="0"/>
              <a:buNone/>
              <a:defRPr/>
            </a:pPr>
            <a:endParaRPr lang="en-IN" sz="2000" dirty="0" smtClean="0">
              <a:latin typeface="Times New Roman" pitchFamily="18" charset="0"/>
              <a:cs typeface="Times New Roman" pitchFamily="18" charset="0"/>
            </a:endParaRPr>
          </a:p>
          <a:p>
            <a:pPr algn="just" eaLnBrk="1" fontAlgn="auto" hangingPunct="1">
              <a:spcAft>
                <a:spcPts val="0"/>
              </a:spcAft>
              <a:buFont typeface="Arial" pitchFamily="34" charset="0"/>
              <a:buChar char="•"/>
              <a:defRPr/>
            </a:pPr>
            <a:r>
              <a:rPr lang="en-IN" sz="2000" dirty="0" smtClean="0">
                <a:latin typeface="Times New Roman" pitchFamily="18" charset="0"/>
                <a:cs typeface="Times New Roman" pitchFamily="18" charset="0"/>
              </a:rPr>
              <a:t>Thus</a:t>
            </a:r>
            <a:r>
              <a:rPr lang="en-IN" sz="2000" dirty="0">
                <a:latin typeface="Times New Roman" pitchFamily="18" charset="0"/>
                <a:cs typeface="Times New Roman" pitchFamily="18" charset="0"/>
              </a:rPr>
              <a:t>, for numeric and </a:t>
            </a:r>
            <a:r>
              <a:rPr lang="en-IN" sz="2000" b="1" dirty="0">
                <a:latin typeface="Times New Roman" pitchFamily="18" charset="0"/>
                <a:cs typeface="Times New Roman" pitchFamily="18" charset="0"/>
              </a:rPr>
              <a:t>boolean </a:t>
            </a:r>
            <a:r>
              <a:rPr lang="en-IN" sz="2000" dirty="0">
                <a:latin typeface="Times New Roman" pitchFamily="18" charset="0"/>
                <a:cs typeface="Times New Roman" pitchFamily="18" charset="0"/>
              </a:rPr>
              <a:t>values, you </a:t>
            </a:r>
            <a:r>
              <a:rPr lang="en-IN" sz="2000" dirty="0" smtClean="0">
                <a:latin typeface="Times New Roman" pitchFamily="18" charset="0"/>
                <a:cs typeface="Times New Roman" pitchFamily="18" charset="0"/>
              </a:rPr>
              <a:t>will need </a:t>
            </a:r>
            <a:r>
              <a:rPr lang="en-IN" sz="2000" dirty="0">
                <a:latin typeface="Times New Roman" pitchFamily="18" charset="0"/>
                <a:cs typeface="Times New Roman" pitchFamily="18" charset="0"/>
              </a:rPr>
              <a:t>to convert their string representations into their internal formats</a:t>
            </a:r>
            <a:r>
              <a:rPr lang="en-IN" sz="2000" dirty="0" smtClean="0">
                <a:latin typeface="Times New Roman" pitchFamily="18" charset="0"/>
                <a:cs typeface="Times New Roman" pitchFamily="18" charset="0"/>
              </a:rPr>
              <a:t>.</a:t>
            </a:r>
          </a:p>
          <a:p>
            <a:pPr algn="just" eaLnBrk="1" fontAlgn="auto" hangingPunct="1">
              <a:spcAft>
                <a:spcPts val="0"/>
              </a:spcAft>
              <a:buFont typeface="Arial" pitchFamily="34" charset="0"/>
              <a:buChar char="•"/>
              <a:defRPr/>
            </a:pPr>
            <a:endParaRPr lang="en-US" sz="2000" dirty="0">
              <a:latin typeface="Times New Roman" pitchFamily="18" charset="0"/>
              <a:cs typeface="Times New Roman" pitchFamily="18" charset="0"/>
            </a:endParaRPr>
          </a:p>
          <a:p>
            <a:pPr algn="just" eaLnBrk="1" fontAlgn="auto" hangingPunct="1">
              <a:spcAft>
                <a:spcPts val="0"/>
              </a:spcAft>
              <a:buFont typeface="Arial" pitchFamily="34" charset="0"/>
              <a:buNone/>
              <a:defRPr/>
            </a:pPr>
            <a:endParaRPr lang="en-IN"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71500" y="0"/>
            <a:ext cx="8229600" cy="1000125"/>
          </a:xfrm>
        </p:spPr>
        <p:txBody>
          <a:bodyPr/>
          <a:lstStyle/>
          <a:p>
            <a:pPr eaLnBrk="1" hangingPunct="1"/>
            <a:r>
              <a:rPr lang="en-US" smtClean="0"/>
              <a:t>Graphics </a:t>
            </a:r>
          </a:p>
        </p:txBody>
      </p:sp>
      <p:sp>
        <p:nvSpPr>
          <p:cNvPr id="24579" name="Content Placeholder 2"/>
          <p:cNvSpPr>
            <a:spLocks noGrp="1"/>
          </p:cNvSpPr>
          <p:nvPr>
            <p:ph idx="1"/>
          </p:nvPr>
        </p:nvSpPr>
        <p:spPr>
          <a:xfrm>
            <a:off x="457200" y="785813"/>
            <a:ext cx="8229600" cy="5538787"/>
          </a:xfrm>
        </p:spPr>
        <p:txBody>
          <a:bodyPr rtlCol="0">
            <a:normAutofit fontScale="92500" lnSpcReduction="20000"/>
          </a:bodyPr>
          <a:lstStyle/>
          <a:p>
            <a:pPr marL="274320" indent="-274320" algn="just" eaLnBrk="1" fontAlgn="auto" hangingPunct="1">
              <a:spcAft>
                <a:spcPts val="0"/>
              </a:spcAft>
              <a:buClr>
                <a:schemeClr val="accent3"/>
              </a:buClr>
              <a:buFont typeface="Wingdings 2"/>
              <a:buChar char=""/>
              <a:defRPr/>
            </a:pPr>
            <a:r>
              <a:rPr lang="en-US" sz="2400" dirty="0" smtClean="0"/>
              <a:t>The Graphics class is the abstract base class for all graphics contexts that allow an application to draw onto components.</a:t>
            </a:r>
          </a:p>
          <a:p>
            <a:pPr marL="274320" indent="-274320" algn="just" eaLnBrk="1" fontAlgn="auto" hangingPunct="1">
              <a:spcAft>
                <a:spcPts val="0"/>
              </a:spcAft>
              <a:buClr>
                <a:schemeClr val="accent3"/>
              </a:buClr>
              <a:buFont typeface="Wingdings 2"/>
              <a:buChar char=""/>
              <a:defRPr/>
            </a:pPr>
            <a:r>
              <a:rPr lang="en-US" sz="2400" dirty="0" smtClean="0"/>
              <a:t>All graphics are drawn relative to a window. This can be the main window of an applet, a child window of an applet, or a stand-alone application window.</a:t>
            </a:r>
          </a:p>
          <a:p>
            <a:pPr marL="274320" indent="-274320" algn="just" eaLnBrk="1" fontAlgn="auto" hangingPunct="1">
              <a:spcAft>
                <a:spcPts val="0"/>
              </a:spcAft>
              <a:buClr>
                <a:schemeClr val="accent3"/>
              </a:buClr>
              <a:buFont typeface="Wingdings 2"/>
              <a:buChar char=""/>
              <a:defRPr/>
            </a:pPr>
            <a:r>
              <a:rPr lang="en-US" sz="2400" dirty="0" smtClean="0"/>
              <a:t>The Graphics class defines a number of drawing functions.</a:t>
            </a:r>
          </a:p>
          <a:p>
            <a:pPr>
              <a:defRPr/>
            </a:pPr>
            <a:r>
              <a:rPr lang="en-US" sz="2800" b="1" dirty="0" smtClean="0"/>
              <a:t>Drawing Text</a:t>
            </a:r>
          </a:p>
          <a:p>
            <a:pPr>
              <a:defRPr/>
            </a:pPr>
            <a:r>
              <a:rPr lang="en-US" sz="2400" dirty="0" smtClean="0"/>
              <a:t>To Draw  texts on the graphics screen we use </a:t>
            </a:r>
            <a:r>
              <a:rPr lang="en-US" sz="2400" dirty="0" err="1" smtClean="0">
                <a:solidFill>
                  <a:srgbClr val="0070C0"/>
                </a:solidFill>
              </a:rPr>
              <a:t>drawString</a:t>
            </a:r>
            <a:r>
              <a:rPr lang="en-US" sz="2400" dirty="0" smtClean="0">
                <a:solidFill>
                  <a:srgbClr val="0070C0"/>
                </a:solidFill>
              </a:rPr>
              <a:t>() </a:t>
            </a:r>
            <a:r>
              <a:rPr lang="en-US" sz="2400" dirty="0" smtClean="0"/>
              <a:t>method, shown here: </a:t>
            </a:r>
          </a:p>
          <a:p>
            <a:pPr>
              <a:defRPr/>
            </a:pPr>
            <a:r>
              <a:rPr lang="en-US" sz="2400" dirty="0" err="1" smtClean="0">
                <a:solidFill>
                  <a:srgbClr val="FF0000"/>
                </a:solidFill>
              </a:rPr>
              <a:t>drawString</a:t>
            </a:r>
            <a:r>
              <a:rPr lang="en-US" sz="2400" dirty="0" smtClean="0">
                <a:solidFill>
                  <a:srgbClr val="FF0000"/>
                </a:solidFill>
              </a:rPr>
              <a:t>(String </a:t>
            </a:r>
            <a:r>
              <a:rPr lang="en-US" sz="2400" i="1" dirty="0" err="1" smtClean="0">
                <a:solidFill>
                  <a:srgbClr val="FF0000"/>
                </a:solidFill>
              </a:rPr>
              <a:t>str</a:t>
            </a:r>
            <a:r>
              <a:rPr lang="en-US" sz="2400" dirty="0" smtClean="0">
                <a:solidFill>
                  <a:srgbClr val="FF0000"/>
                </a:solidFill>
              </a:rPr>
              <a:t>, </a:t>
            </a:r>
            <a:r>
              <a:rPr lang="en-US" sz="2400" dirty="0" err="1" smtClean="0">
                <a:solidFill>
                  <a:srgbClr val="FF0000"/>
                </a:solidFill>
              </a:rPr>
              <a:t>int</a:t>
            </a:r>
            <a:r>
              <a:rPr lang="en-US" sz="2400" dirty="0" smtClean="0">
                <a:solidFill>
                  <a:srgbClr val="FF0000"/>
                </a:solidFill>
              </a:rPr>
              <a:t> </a:t>
            </a:r>
            <a:r>
              <a:rPr lang="en-US" sz="2400" i="1" dirty="0" err="1" smtClean="0">
                <a:solidFill>
                  <a:srgbClr val="FF0000"/>
                </a:solidFill>
              </a:rPr>
              <a:t>xBaselineLeft</a:t>
            </a:r>
            <a:r>
              <a:rPr lang="en-US" sz="2400" dirty="0" smtClean="0">
                <a:solidFill>
                  <a:srgbClr val="FF0000"/>
                </a:solidFill>
              </a:rPr>
              <a:t>, </a:t>
            </a:r>
            <a:r>
              <a:rPr lang="en-US" sz="2400" dirty="0" err="1" smtClean="0">
                <a:solidFill>
                  <a:srgbClr val="FF0000"/>
                </a:solidFill>
              </a:rPr>
              <a:t>int</a:t>
            </a:r>
            <a:r>
              <a:rPr lang="en-US" sz="2400" dirty="0" smtClean="0">
                <a:solidFill>
                  <a:srgbClr val="FF0000"/>
                </a:solidFill>
              </a:rPr>
              <a:t> </a:t>
            </a:r>
            <a:r>
              <a:rPr lang="en-US" sz="2400" i="1" dirty="0" err="1" smtClean="0">
                <a:solidFill>
                  <a:srgbClr val="FF0000"/>
                </a:solidFill>
              </a:rPr>
              <a:t>yBaselineLeft</a:t>
            </a:r>
            <a:r>
              <a:rPr lang="en-US" sz="2400" dirty="0" smtClean="0">
                <a:solidFill>
                  <a:srgbClr val="FF0000"/>
                </a:solidFill>
              </a:rPr>
              <a:t>);</a:t>
            </a:r>
          </a:p>
          <a:p>
            <a:pPr marL="274320" indent="-274320" algn="just" eaLnBrk="1" fontAlgn="auto" hangingPunct="1">
              <a:spcAft>
                <a:spcPts val="0"/>
              </a:spcAft>
              <a:buClr>
                <a:schemeClr val="accent3"/>
              </a:buClr>
              <a:buFont typeface="Wingdings 2"/>
              <a:buChar char=""/>
              <a:defRPr/>
            </a:pPr>
            <a:endParaRPr lang="en-US" sz="2400" dirty="0" smtClean="0"/>
          </a:p>
          <a:p>
            <a:pPr marL="274320" indent="-274320" algn="just" eaLnBrk="1" fontAlgn="auto" hangingPunct="1">
              <a:spcAft>
                <a:spcPts val="0"/>
              </a:spcAft>
              <a:buClr>
                <a:schemeClr val="accent3"/>
              </a:buClr>
              <a:buFont typeface="Wingdings 2"/>
              <a:buChar char=""/>
              <a:defRPr/>
            </a:pPr>
            <a:r>
              <a:rPr lang="en-US" sz="2400" b="1" dirty="0" smtClean="0"/>
              <a:t>Drawing Lines</a:t>
            </a:r>
          </a:p>
          <a:p>
            <a:pPr marL="274320" indent="-274320" algn="just" eaLnBrk="1" fontAlgn="auto" hangingPunct="1">
              <a:spcAft>
                <a:spcPts val="0"/>
              </a:spcAft>
              <a:buClr>
                <a:schemeClr val="accent3"/>
              </a:buClr>
              <a:buFont typeface="Wingdings 2"/>
              <a:buChar char=""/>
              <a:defRPr/>
            </a:pPr>
            <a:r>
              <a:rPr lang="en-US" sz="2400" dirty="0" smtClean="0"/>
              <a:t>Lines are drawn by means of the </a:t>
            </a:r>
            <a:r>
              <a:rPr lang="en-US" sz="2400" dirty="0" err="1" smtClean="0">
                <a:solidFill>
                  <a:srgbClr val="0070C0"/>
                </a:solidFill>
              </a:rPr>
              <a:t>drawLine</a:t>
            </a:r>
            <a:r>
              <a:rPr lang="en-US" sz="2400" dirty="0" smtClean="0">
                <a:solidFill>
                  <a:srgbClr val="0070C0"/>
                </a:solidFill>
              </a:rPr>
              <a:t>( )</a:t>
            </a:r>
            <a:r>
              <a:rPr lang="en-US" sz="2400" dirty="0" smtClean="0"/>
              <a:t>method, shown here:</a:t>
            </a:r>
          </a:p>
          <a:p>
            <a:pPr marL="274320" indent="-274320" algn="just" eaLnBrk="1" fontAlgn="auto" hangingPunct="1">
              <a:spcAft>
                <a:spcPts val="0"/>
              </a:spcAft>
              <a:buClr>
                <a:schemeClr val="accent3"/>
              </a:buClr>
              <a:buFont typeface="Wingdings 2"/>
              <a:buChar char=""/>
              <a:defRPr/>
            </a:pPr>
            <a:r>
              <a:rPr lang="en-US" sz="2400" dirty="0" smtClean="0">
                <a:solidFill>
                  <a:srgbClr val="FF0000"/>
                </a:solidFill>
              </a:rPr>
              <a:t>void </a:t>
            </a:r>
            <a:r>
              <a:rPr lang="en-US" sz="2400" dirty="0" err="1" smtClean="0">
                <a:solidFill>
                  <a:srgbClr val="FF0000"/>
                </a:solidFill>
              </a:rPr>
              <a:t>drawLine</a:t>
            </a:r>
            <a:r>
              <a:rPr lang="en-US" sz="2400" dirty="0" smtClean="0">
                <a:solidFill>
                  <a:srgbClr val="FF0000"/>
                </a:solidFill>
              </a:rPr>
              <a:t>(</a:t>
            </a:r>
            <a:r>
              <a:rPr lang="en-US" sz="2400" dirty="0" err="1" smtClean="0">
                <a:solidFill>
                  <a:srgbClr val="FF0000"/>
                </a:solidFill>
              </a:rPr>
              <a:t>int</a:t>
            </a:r>
            <a:r>
              <a:rPr lang="en-US" sz="2400" dirty="0" smtClean="0">
                <a:solidFill>
                  <a:srgbClr val="FF0000"/>
                </a:solidFill>
              </a:rPr>
              <a:t> </a:t>
            </a:r>
            <a:r>
              <a:rPr lang="en-US" sz="2400" dirty="0" err="1" smtClean="0">
                <a:solidFill>
                  <a:srgbClr val="FF0000"/>
                </a:solidFill>
              </a:rPr>
              <a:t>startX</a:t>
            </a:r>
            <a:r>
              <a:rPr lang="en-US" sz="2400" dirty="0" smtClean="0">
                <a:solidFill>
                  <a:srgbClr val="FF0000"/>
                </a:solidFill>
              </a:rPr>
              <a:t>, </a:t>
            </a:r>
            <a:r>
              <a:rPr lang="en-US" sz="2400" dirty="0" err="1" smtClean="0">
                <a:solidFill>
                  <a:srgbClr val="FF0000"/>
                </a:solidFill>
              </a:rPr>
              <a:t>int</a:t>
            </a:r>
            <a:r>
              <a:rPr lang="en-US" sz="2400" dirty="0" smtClean="0">
                <a:solidFill>
                  <a:srgbClr val="FF0000"/>
                </a:solidFill>
              </a:rPr>
              <a:t> </a:t>
            </a:r>
            <a:r>
              <a:rPr lang="en-US" sz="2400" dirty="0" err="1" smtClean="0">
                <a:solidFill>
                  <a:srgbClr val="FF0000"/>
                </a:solidFill>
              </a:rPr>
              <a:t>startY</a:t>
            </a:r>
            <a:r>
              <a:rPr lang="en-US" sz="2400" dirty="0" smtClean="0">
                <a:solidFill>
                  <a:srgbClr val="FF0000"/>
                </a:solidFill>
              </a:rPr>
              <a:t>, </a:t>
            </a:r>
            <a:r>
              <a:rPr lang="en-US" sz="2400" dirty="0" err="1" smtClean="0">
                <a:solidFill>
                  <a:srgbClr val="FF0000"/>
                </a:solidFill>
              </a:rPr>
              <a:t>int</a:t>
            </a:r>
            <a:r>
              <a:rPr lang="en-US" sz="2400" dirty="0" smtClean="0">
                <a:solidFill>
                  <a:srgbClr val="FF0000"/>
                </a:solidFill>
              </a:rPr>
              <a:t> </a:t>
            </a:r>
            <a:r>
              <a:rPr lang="en-US" sz="2400" dirty="0" err="1" smtClean="0">
                <a:solidFill>
                  <a:srgbClr val="FF0000"/>
                </a:solidFill>
              </a:rPr>
              <a:t>endX</a:t>
            </a:r>
            <a:r>
              <a:rPr lang="en-US" sz="2400" dirty="0" smtClean="0">
                <a:solidFill>
                  <a:srgbClr val="FF0000"/>
                </a:solidFill>
              </a:rPr>
              <a:t>, </a:t>
            </a:r>
            <a:r>
              <a:rPr lang="en-US" sz="2400" dirty="0" err="1" smtClean="0">
                <a:solidFill>
                  <a:srgbClr val="FF0000"/>
                </a:solidFill>
              </a:rPr>
              <a:t>int</a:t>
            </a:r>
            <a:r>
              <a:rPr lang="en-US" sz="2400" dirty="0" smtClean="0">
                <a:solidFill>
                  <a:srgbClr val="FF0000"/>
                </a:solidFill>
              </a:rPr>
              <a:t> </a:t>
            </a:r>
            <a:r>
              <a:rPr lang="en-US" sz="2400" dirty="0" err="1" smtClean="0">
                <a:solidFill>
                  <a:srgbClr val="FF0000"/>
                </a:solidFill>
              </a:rPr>
              <a:t>endY</a:t>
            </a:r>
            <a:r>
              <a:rPr lang="en-US" sz="2400" dirty="0" smtClean="0">
                <a:solidFill>
                  <a:srgbClr val="FF0000"/>
                </a:solidFill>
              </a:rPr>
              <a:t>)</a:t>
            </a:r>
          </a:p>
          <a:p>
            <a:pPr marL="274320" indent="-274320" algn="just" eaLnBrk="1" fontAlgn="auto" hangingPunct="1">
              <a:spcAft>
                <a:spcPts val="0"/>
              </a:spcAft>
              <a:buClr>
                <a:schemeClr val="accent3"/>
              </a:buClr>
              <a:buFont typeface="Wingdings 2"/>
              <a:buChar char=""/>
              <a:defRPr/>
            </a:pPr>
            <a:r>
              <a:rPr lang="en-US" sz="2400" dirty="0" err="1" smtClean="0"/>
              <a:t>drawLine</a:t>
            </a:r>
            <a:r>
              <a:rPr lang="en-US" sz="2400" dirty="0" smtClean="0"/>
              <a:t>( )displays a line in the current drawing color that begins </a:t>
            </a:r>
            <a:r>
              <a:rPr lang="en-US" sz="2400" dirty="0" err="1" smtClean="0"/>
              <a:t>atstartX,startYand</a:t>
            </a:r>
            <a:r>
              <a:rPr lang="en-US" sz="2400" dirty="0" smtClean="0"/>
              <a:t> ends at </a:t>
            </a:r>
            <a:r>
              <a:rPr lang="en-US" sz="2400" dirty="0" err="1" smtClean="0"/>
              <a:t>endX,endY</a:t>
            </a:r>
            <a:r>
              <a:rPr lang="en-US" sz="2400" dirty="0" smtClean="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457200" y="285750"/>
            <a:ext cx="8229600" cy="5840413"/>
          </a:xfrm>
        </p:spPr>
        <p:txBody>
          <a:bodyPr/>
          <a:lstStyle/>
          <a:p>
            <a:r>
              <a:rPr lang="en-US" sz="2400" b="1" smtClean="0"/>
              <a:t>Drawing Rectangles</a:t>
            </a:r>
          </a:p>
          <a:p>
            <a:r>
              <a:rPr lang="en-US" sz="2000" smtClean="0"/>
              <a:t>The </a:t>
            </a:r>
            <a:r>
              <a:rPr lang="en-US" sz="2000" smtClean="0">
                <a:solidFill>
                  <a:srgbClr val="0070C0"/>
                </a:solidFill>
              </a:rPr>
              <a:t>drawRect( )</a:t>
            </a:r>
            <a:r>
              <a:rPr lang="en-US" sz="2000" smtClean="0"/>
              <a:t>and </a:t>
            </a:r>
            <a:r>
              <a:rPr lang="en-US" sz="2000" smtClean="0">
                <a:solidFill>
                  <a:srgbClr val="0070C0"/>
                </a:solidFill>
              </a:rPr>
              <a:t>fillRect( </a:t>
            </a:r>
            <a:r>
              <a:rPr lang="en-US" sz="2000" smtClean="0"/>
              <a:t>)methods display an outlined and filled rectangle, respectively.</a:t>
            </a:r>
          </a:p>
          <a:p>
            <a:r>
              <a:rPr lang="en-US" sz="2000" smtClean="0"/>
              <a:t>They are shown here:</a:t>
            </a:r>
          </a:p>
          <a:p>
            <a:r>
              <a:rPr lang="en-US" sz="2000" smtClean="0">
                <a:solidFill>
                  <a:srgbClr val="FF0000"/>
                </a:solidFill>
              </a:rPr>
              <a:t>void drawRect(int top, int left, int width, int height)</a:t>
            </a:r>
          </a:p>
          <a:p>
            <a:r>
              <a:rPr lang="en-US" sz="2000" smtClean="0">
                <a:solidFill>
                  <a:srgbClr val="FF0000"/>
                </a:solidFill>
              </a:rPr>
              <a:t>void fillRect(int top, int left, int width, int height)</a:t>
            </a:r>
          </a:p>
          <a:p>
            <a:r>
              <a:rPr lang="en-US" sz="2000" smtClean="0"/>
              <a:t>The upper-left corner of the rectangle is at top,left.The dimensions of the rectangle are specified by width and height.</a:t>
            </a:r>
          </a:p>
          <a:p>
            <a:r>
              <a:rPr lang="en-US" sz="2000" u="sng" smtClean="0"/>
              <a:t>To draw a rounded rectangle</a:t>
            </a:r>
            <a:r>
              <a:rPr lang="en-US" sz="2000" smtClean="0"/>
              <a:t>, use </a:t>
            </a:r>
            <a:r>
              <a:rPr lang="en-US" sz="2000" smtClean="0">
                <a:solidFill>
                  <a:srgbClr val="0070C0"/>
                </a:solidFill>
              </a:rPr>
              <a:t>drawRoundRect( )</a:t>
            </a:r>
            <a:r>
              <a:rPr lang="en-US" sz="2000" smtClean="0"/>
              <a:t>or </a:t>
            </a:r>
            <a:r>
              <a:rPr lang="en-US" sz="2000" smtClean="0">
                <a:solidFill>
                  <a:srgbClr val="0070C0"/>
                </a:solidFill>
              </a:rPr>
              <a:t>fillRoundRect( ), </a:t>
            </a:r>
            <a:r>
              <a:rPr lang="en-US" sz="2000" smtClean="0"/>
              <a:t>both shown here:</a:t>
            </a:r>
          </a:p>
          <a:p>
            <a:r>
              <a:rPr lang="en-US" sz="1800" smtClean="0">
                <a:solidFill>
                  <a:srgbClr val="FF0000"/>
                </a:solidFill>
              </a:rPr>
              <a:t>void drawRoundRect(int top, int left, int width, int height,int xDiam, int yDiam)</a:t>
            </a:r>
          </a:p>
          <a:p>
            <a:r>
              <a:rPr lang="en-US" sz="1800" smtClean="0">
                <a:solidFill>
                  <a:srgbClr val="FF0000"/>
                </a:solidFill>
              </a:rPr>
              <a:t>void fillRoundRect(int top, int left, int width, int height,int xDiam, int yDiam)</a:t>
            </a:r>
          </a:p>
          <a:p>
            <a:r>
              <a:rPr lang="en-US" sz="1800" smtClean="0"/>
              <a:t>A rounded rectangle has rounded corners.</a:t>
            </a:r>
          </a:p>
          <a:p>
            <a:r>
              <a:rPr lang="en-US" sz="1800" smtClean="0"/>
              <a:t>The diameter of the rounding arc along the X axis is specified by xDiam.The diameter of the rounding arc along the Y axis is specified by yDiam.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457200" y="214313"/>
            <a:ext cx="8229600" cy="5911850"/>
          </a:xfrm>
        </p:spPr>
        <p:txBody>
          <a:bodyPr/>
          <a:lstStyle/>
          <a:p>
            <a:pPr algn="just"/>
            <a:r>
              <a:rPr lang="en-US" sz="2000" b="1" smtClean="0"/>
              <a:t>Drawing Ellipses and Circles</a:t>
            </a:r>
          </a:p>
          <a:p>
            <a:pPr algn="just"/>
            <a:r>
              <a:rPr lang="en-US" sz="2000" smtClean="0"/>
              <a:t>To draw an ellipse, use </a:t>
            </a:r>
            <a:r>
              <a:rPr lang="en-US" sz="2000" smtClean="0">
                <a:solidFill>
                  <a:srgbClr val="0070C0"/>
                </a:solidFill>
              </a:rPr>
              <a:t>drawOval( ). </a:t>
            </a:r>
            <a:r>
              <a:rPr lang="en-US" sz="2000" smtClean="0"/>
              <a:t>To fill an ellipse, use </a:t>
            </a:r>
            <a:r>
              <a:rPr lang="en-US" sz="2000" smtClean="0">
                <a:solidFill>
                  <a:srgbClr val="0070C0"/>
                </a:solidFill>
              </a:rPr>
              <a:t>fillOval( ). </a:t>
            </a:r>
            <a:r>
              <a:rPr lang="en-US" sz="2000" smtClean="0"/>
              <a:t>These methods are shown here.</a:t>
            </a:r>
          </a:p>
          <a:p>
            <a:pPr algn="just"/>
            <a:r>
              <a:rPr lang="en-US" sz="2000" smtClean="0">
                <a:solidFill>
                  <a:srgbClr val="FF0000"/>
                </a:solidFill>
              </a:rPr>
              <a:t>void drawOval(int top, int left, int width, int height)</a:t>
            </a:r>
          </a:p>
          <a:p>
            <a:pPr algn="just"/>
            <a:r>
              <a:rPr lang="en-US" sz="2000" smtClean="0">
                <a:solidFill>
                  <a:srgbClr val="FF0000"/>
                </a:solidFill>
              </a:rPr>
              <a:t>void fillOval(int top, int left, int width, int height)</a:t>
            </a:r>
          </a:p>
          <a:p>
            <a:pPr algn="just"/>
            <a:r>
              <a:rPr lang="en-US" sz="2000" smtClean="0"/>
              <a:t>The ellipse is drawn within a bounding rectangle whose upper-left corner is specified by top,leftand whose width and height are specified by width and height. </a:t>
            </a:r>
            <a:r>
              <a:rPr lang="en-US" sz="2000" smtClean="0">
                <a:solidFill>
                  <a:srgbClr val="FF0000"/>
                </a:solidFill>
              </a:rPr>
              <a:t>To draw a circle, specify a square as the bounding rectangle</a:t>
            </a:r>
            <a:r>
              <a:rPr lang="en-US" sz="2000" smtClean="0"/>
              <a:t>.</a:t>
            </a:r>
          </a:p>
          <a:p>
            <a:pPr algn="just"/>
            <a:r>
              <a:rPr lang="en-US" sz="2000" b="1" smtClean="0"/>
              <a:t>Drawing Arcs</a:t>
            </a:r>
          </a:p>
          <a:p>
            <a:pPr algn="just"/>
            <a:r>
              <a:rPr lang="en-US" sz="2000" smtClean="0"/>
              <a:t>Arcs can be drawn with </a:t>
            </a:r>
            <a:r>
              <a:rPr lang="en-US" sz="2000" smtClean="0">
                <a:solidFill>
                  <a:srgbClr val="0070C0"/>
                </a:solidFill>
              </a:rPr>
              <a:t>drawArc( ) </a:t>
            </a:r>
            <a:r>
              <a:rPr lang="en-US" sz="2000" smtClean="0"/>
              <a:t>and </a:t>
            </a:r>
            <a:r>
              <a:rPr lang="en-US" sz="2000" smtClean="0">
                <a:solidFill>
                  <a:srgbClr val="0070C0"/>
                </a:solidFill>
              </a:rPr>
              <a:t>fillArc( ), </a:t>
            </a:r>
            <a:r>
              <a:rPr lang="en-US" sz="2000" smtClean="0"/>
              <a:t>shown here:</a:t>
            </a:r>
          </a:p>
          <a:p>
            <a:pPr algn="just"/>
            <a:r>
              <a:rPr lang="en-US" sz="1800" smtClean="0">
                <a:solidFill>
                  <a:srgbClr val="FF0000"/>
                </a:solidFill>
              </a:rPr>
              <a:t>void drawArc(int top, int left, int width, int height, int startAngle, int sweepAngle)</a:t>
            </a:r>
          </a:p>
          <a:p>
            <a:pPr algn="just"/>
            <a:r>
              <a:rPr lang="en-US" sz="1800" smtClean="0">
                <a:solidFill>
                  <a:srgbClr val="FF0000"/>
                </a:solidFill>
              </a:rPr>
              <a:t>void fillArc(int top, int left, int width, int height, int startAngle, int sweepAngle)</a:t>
            </a:r>
          </a:p>
          <a:p>
            <a:pPr algn="just"/>
            <a:r>
              <a:rPr lang="en-US" sz="2000" smtClean="0"/>
              <a:t>The arc is bounded by the rectangle whose upper-left corner is specified by top,left and whose width and height are specified by width and height. The arc is drawn from startAnglethrough the angular distance specified by sweepAngle.Angles are specified in degrees. Zero degrees is on the horizontal, at the three o’clock position. The arc is drawn counterclockwise if sweepAngle is positive, and clockwise if sweepAngle is negative.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457200" y="285750"/>
            <a:ext cx="8229600" cy="5840413"/>
          </a:xfrm>
        </p:spPr>
        <p:txBody>
          <a:bodyPr/>
          <a:lstStyle/>
          <a:p>
            <a:r>
              <a:rPr lang="en-US" sz="2400" b="1" smtClean="0"/>
              <a:t>Drawing Polygons</a:t>
            </a:r>
          </a:p>
          <a:p>
            <a:r>
              <a:rPr lang="en-US" sz="2000" smtClean="0"/>
              <a:t>It is possible to draw arbitrarily shaped figures using </a:t>
            </a:r>
            <a:r>
              <a:rPr lang="en-US" sz="2000" smtClean="0">
                <a:solidFill>
                  <a:srgbClr val="0070C0"/>
                </a:solidFill>
              </a:rPr>
              <a:t>drawPolygon( )</a:t>
            </a:r>
            <a:r>
              <a:rPr lang="en-US" sz="2000" smtClean="0"/>
              <a:t>and </a:t>
            </a:r>
            <a:r>
              <a:rPr lang="en-US" sz="2000" smtClean="0">
                <a:solidFill>
                  <a:srgbClr val="0070C0"/>
                </a:solidFill>
              </a:rPr>
              <a:t>fillPolygon( ),</a:t>
            </a:r>
            <a:r>
              <a:rPr lang="en-US" sz="2000" smtClean="0"/>
              <a:t>shown here:</a:t>
            </a:r>
          </a:p>
          <a:p>
            <a:r>
              <a:rPr lang="en-US" sz="2000" smtClean="0">
                <a:solidFill>
                  <a:srgbClr val="FF0000"/>
                </a:solidFill>
              </a:rPr>
              <a:t>void drawPolygon(int x[ ], int y[ ], int numPoints)</a:t>
            </a:r>
          </a:p>
          <a:p>
            <a:r>
              <a:rPr lang="en-US" sz="2000" smtClean="0">
                <a:solidFill>
                  <a:srgbClr val="FF0000"/>
                </a:solidFill>
              </a:rPr>
              <a:t>void fillPolygon(int x[ ], int y[ ], int numPoints)</a:t>
            </a:r>
          </a:p>
          <a:p>
            <a:r>
              <a:rPr lang="en-US" sz="2000" smtClean="0"/>
              <a:t>The polygon’s endpoints are specified by the coordinate pairs contained within thexandy arrays. The number of points defined by x and y is specified by numPoints.</a:t>
            </a:r>
          </a:p>
          <a:p>
            <a:endParaRPr lang="en-US" sz="20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B32D73CF-9E7E-49EA-BA74-2F9C53528895}" type="slidenum">
              <a:rPr lang="en-US"/>
              <a:pPr>
                <a:defRPr/>
              </a:pPr>
              <a:t>37</a:t>
            </a:fld>
            <a:endParaRPr lang="en-US"/>
          </a:p>
        </p:txBody>
      </p:sp>
      <p:sp>
        <p:nvSpPr>
          <p:cNvPr id="28675" name="Rectangle 2"/>
          <p:cNvSpPr>
            <a:spLocks noGrp="1" noChangeArrowheads="1"/>
          </p:cNvSpPr>
          <p:nvPr>
            <p:ph type="title" idx="4294967295"/>
          </p:nvPr>
        </p:nvSpPr>
        <p:spPr>
          <a:xfrm>
            <a:off x="571500" y="142875"/>
            <a:ext cx="8229600" cy="500063"/>
          </a:xfrm>
        </p:spPr>
        <p:txBody>
          <a:bodyPr/>
          <a:lstStyle/>
          <a:p>
            <a:pPr eaLnBrk="1" hangingPunct="1"/>
            <a:r>
              <a:rPr lang="en-US" smtClean="0"/>
              <a:t>Color</a:t>
            </a:r>
          </a:p>
        </p:txBody>
      </p:sp>
      <p:sp>
        <p:nvSpPr>
          <p:cNvPr id="28676" name="Rectangle 3"/>
          <p:cNvSpPr>
            <a:spLocks noGrp="1" noChangeArrowheads="1"/>
          </p:cNvSpPr>
          <p:nvPr>
            <p:ph type="body" sz="half" idx="4294967295"/>
          </p:nvPr>
        </p:nvSpPr>
        <p:spPr>
          <a:xfrm>
            <a:off x="500063" y="714375"/>
            <a:ext cx="8001000" cy="857250"/>
          </a:xfrm>
        </p:spPr>
        <p:txBody>
          <a:bodyPr/>
          <a:lstStyle/>
          <a:p>
            <a:pPr algn="just" eaLnBrk="1" hangingPunct="1">
              <a:lnSpc>
                <a:spcPct val="90000"/>
              </a:lnSpc>
            </a:pPr>
            <a:r>
              <a:rPr lang="en-US" sz="2400" smtClean="0"/>
              <a:t>The </a:t>
            </a:r>
            <a:r>
              <a:rPr lang="en-US" sz="2400" smtClean="0">
                <a:solidFill>
                  <a:schemeClr val="accent2"/>
                </a:solidFill>
                <a:latin typeface="Trebuchet MS" pitchFamily="34" charset="0"/>
              </a:rPr>
              <a:t>java.awt</a:t>
            </a:r>
            <a:r>
              <a:rPr lang="en-US" sz="2400" smtClean="0">
                <a:solidFill>
                  <a:srgbClr val="FFFF99"/>
                </a:solidFill>
              </a:rPr>
              <a:t> </a:t>
            </a:r>
            <a:r>
              <a:rPr lang="en-US" sz="2400" smtClean="0"/>
              <a:t>package defines a class named </a:t>
            </a:r>
            <a:r>
              <a:rPr lang="en-US" sz="2400" smtClean="0">
                <a:solidFill>
                  <a:schemeClr val="accent2"/>
                </a:solidFill>
                <a:latin typeface="Trebuchet MS" pitchFamily="34" charset="0"/>
              </a:rPr>
              <a:t>Color</a:t>
            </a:r>
            <a:r>
              <a:rPr lang="en-US" sz="2400" smtClean="0">
                <a:latin typeface="Trebuchet MS" pitchFamily="34" charset="0"/>
              </a:rPr>
              <a:t>.</a:t>
            </a:r>
          </a:p>
          <a:p>
            <a:pPr algn="just" eaLnBrk="1" hangingPunct="1">
              <a:lnSpc>
                <a:spcPct val="90000"/>
              </a:lnSpc>
            </a:pPr>
            <a:r>
              <a:rPr lang="en-US" sz="2400" smtClean="0"/>
              <a:t>There are 13 predefined colors:</a:t>
            </a:r>
          </a:p>
        </p:txBody>
      </p:sp>
      <p:sp>
        <p:nvSpPr>
          <p:cNvPr id="15365" name="Rectangle 5"/>
          <p:cNvSpPr>
            <a:spLocks noGrp="1" noChangeArrowheads="1"/>
          </p:cNvSpPr>
          <p:nvPr>
            <p:ph type="body" sz="half" idx="4294967295"/>
          </p:nvPr>
        </p:nvSpPr>
        <p:spPr>
          <a:xfrm>
            <a:off x="357188" y="3214688"/>
            <a:ext cx="8134350" cy="785812"/>
          </a:xfrm>
        </p:spPr>
        <p:txBody>
          <a:bodyPr/>
          <a:lstStyle/>
          <a:p>
            <a:pPr marL="365125" indent="-255588" algn="just" eaLnBrk="1" hangingPunct="1"/>
            <a:r>
              <a:rPr lang="en-US" sz="2400" smtClean="0"/>
              <a:t>Java also allows color names in lowercase: </a:t>
            </a:r>
          </a:p>
          <a:p>
            <a:pPr marL="730250" lvl="1" indent="-255588" algn="just" eaLnBrk="1" hangingPunct="1"/>
            <a:r>
              <a:rPr lang="en-US" sz="2200" smtClean="0">
                <a:solidFill>
                  <a:schemeClr val="accent2"/>
                </a:solidFill>
                <a:latin typeface="Trebuchet MS" pitchFamily="34" charset="0"/>
              </a:rPr>
              <a:t>Color.black</a:t>
            </a:r>
            <a:r>
              <a:rPr lang="en-US" sz="2200" smtClean="0">
                <a:solidFill>
                  <a:schemeClr val="accent2"/>
                </a:solidFill>
              </a:rPr>
              <a:t>, </a:t>
            </a:r>
            <a:r>
              <a:rPr lang="en-US" sz="2200" smtClean="0">
                <a:solidFill>
                  <a:schemeClr val="accent2"/>
                </a:solidFill>
                <a:latin typeface="Trebuchet MS" pitchFamily="34" charset="0"/>
              </a:rPr>
              <a:t>Color.darkGray</a:t>
            </a:r>
            <a:r>
              <a:rPr lang="en-US" sz="2200" smtClean="0"/>
              <a:t>, etc.</a:t>
            </a:r>
          </a:p>
        </p:txBody>
      </p:sp>
      <p:sp>
        <p:nvSpPr>
          <p:cNvPr id="31748" name="Text Box 4"/>
          <p:cNvSpPr txBox="1">
            <a:spLocks noChangeArrowheads="1"/>
          </p:cNvSpPr>
          <p:nvPr/>
        </p:nvSpPr>
        <p:spPr bwMode="auto">
          <a:xfrm>
            <a:off x="762000" y="1500188"/>
            <a:ext cx="7772400" cy="1631950"/>
          </a:xfrm>
          <a:prstGeom prst="rect">
            <a:avLst/>
          </a:prstGeom>
          <a:noFill/>
          <a:ln w="9525">
            <a:noFill/>
            <a:miter lim="800000"/>
            <a:headEnd/>
            <a:tailEnd/>
          </a:ln>
        </p:spPr>
        <p:txBody>
          <a:bodyPr>
            <a:spAutoFit/>
          </a:bodyPr>
          <a:lstStyle/>
          <a:p>
            <a:pPr>
              <a:spcBef>
                <a:spcPct val="50000"/>
              </a:spcBef>
            </a:pPr>
            <a:r>
              <a:rPr lang="en-US" sz="2000">
                <a:solidFill>
                  <a:schemeClr val="accent2"/>
                </a:solidFill>
                <a:latin typeface="Trebuchet MS" pitchFamily="34" charset="0"/>
              </a:rPr>
              <a:t>Color.BLACK		Color.PINK 		Color.GREEN</a:t>
            </a:r>
            <a:br>
              <a:rPr lang="en-US" sz="2000">
                <a:solidFill>
                  <a:schemeClr val="accent2"/>
                </a:solidFill>
                <a:latin typeface="Trebuchet MS" pitchFamily="34" charset="0"/>
              </a:rPr>
            </a:br>
            <a:r>
              <a:rPr lang="en-US" sz="2000">
                <a:solidFill>
                  <a:schemeClr val="accent2"/>
                </a:solidFill>
                <a:latin typeface="Trebuchet MS" pitchFamily="34" charset="0"/>
              </a:rPr>
              <a:t>Color.DARK_GRAY	Color.RED		Color.CYAN</a:t>
            </a:r>
            <a:br>
              <a:rPr lang="en-US" sz="2000">
                <a:solidFill>
                  <a:schemeClr val="accent2"/>
                </a:solidFill>
                <a:latin typeface="Trebuchet MS" pitchFamily="34" charset="0"/>
              </a:rPr>
            </a:br>
            <a:r>
              <a:rPr lang="en-US" sz="2000">
                <a:solidFill>
                  <a:schemeClr val="accent2"/>
                </a:solidFill>
                <a:latin typeface="Trebuchet MS" pitchFamily="34" charset="0"/>
              </a:rPr>
              <a:t>Color.GRAY		Color.ORANGE		Color.BLUE</a:t>
            </a:r>
            <a:br>
              <a:rPr lang="en-US" sz="2000">
                <a:solidFill>
                  <a:schemeClr val="accent2"/>
                </a:solidFill>
                <a:latin typeface="Trebuchet MS" pitchFamily="34" charset="0"/>
              </a:rPr>
            </a:br>
            <a:r>
              <a:rPr lang="en-US" sz="2000">
                <a:solidFill>
                  <a:schemeClr val="accent2"/>
                </a:solidFill>
                <a:latin typeface="Trebuchet MS" pitchFamily="34" charset="0"/>
              </a:rPr>
              <a:t>Color.LIGHT_GRAY	Color.YELLOW</a:t>
            </a:r>
            <a:br>
              <a:rPr lang="en-US" sz="2000">
                <a:solidFill>
                  <a:schemeClr val="accent2"/>
                </a:solidFill>
                <a:latin typeface="Trebuchet MS" pitchFamily="34" charset="0"/>
              </a:rPr>
            </a:br>
            <a:r>
              <a:rPr lang="en-US" sz="2000">
                <a:solidFill>
                  <a:schemeClr val="accent2"/>
                </a:solidFill>
                <a:latin typeface="Trebuchet MS" pitchFamily="34" charset="0"/>
              </a:rPr>
              <a:t>Color.WHITE 		Color.MAGENTA   </a:t>
            </a:r>
            <a:r>
              <a:rPr lang="en-US" sz="2000">
                <a:solidFill>
                  <a:srgbClr val="FFFF99"/>
                </a:solidFill>
                <a:latin typeface="Trebuchet MS" pitchFamily="34" charset="0"/>
              </a:rPr>
              <a:t>  </a:t>
            </a:r>
          </a:p>
        </p:txBody>
      </p:sp>
      <p:sp>
        <p:nvSpPr>
          <p:cNvPr id="7" name="TextBox 6"/>
          <p:cNvSpPr txBox="1"/>
          <p:nvPr/>
        </p:nvSpPr>
        <p:spPr>
          <a:xfrm>
            <a:off x="357188" y="4143375"/>
            <a:ext cx="8572500" cy="2586038"/>
          </a:xfrm>
          <a:prstGeom prst="rect">
            <a:avLst/>
          </a:prstGeom>
          <a:noFill/>
        </p:spPr>
        <p:txBody>
          <a:bodyPr>
            <a:spAutoFit/>
          </a:bodyPr>
          <a:lstStyle/>
          <a:p>
            <a:pPr>
              <a:buFont typeface="Arial" pitchFamily="34" charset="0"/>
              <a:buChar char="•"/>
              <a:defRPr/>
            </a:pPr>
            <a:r>
              <a:rPr lang="en-US" sz="2400" dirty="0">
                <a:latin typeface="+mn-lt"/>
                <a:cs typeface="+mn-cs"/>
              </a:rPr>
              <a:t>  You can also create your own colors, one of the color constructors     forms is shown here:</a:t>
            </a:r>
          </a:p>
          <a:p>
            <a:pPr>
              <a:defRPr/>
            </a:pPr>
            <a:r>
              <a:rPr lang="en-US" sz="2400" dirty="0">
                <a:latin typeface="+mn-lt"/>
                <a:cs typeface="+mn-cs"/>
              </a:rPr>
              <a:t>                          </a:t>
            </a:r>
            <a:r>
              <a:rPr lang="en-US" dirty="0">
                <a:solidFill>
                  <a:srgbClr val="FF0000"/>
                </a:solidFill>
              </a:rPr>
              <a:t>Color(</a:t>
            </a:r>
            <a:r>
              <a:rPr lang="en-US" dirty="0" err="1">
                <a:solidFill>
                  <a:srgbClr val="FF0000"/>
                </a:solidFill>
              </a:rPr>
              <a:t>int</a:t>
            </a:r>
            <a:r>
              <a:rPr lang="en-US" dirty="0">
                <a:solidFill>
                  <a:srgbClr val="FF0000"/>
                </a:solidFill>
              </a:rPr>
              <a:t> red, </a:t>
            </a:r>
            <a:r>
              <a:rPr lang="en-US" dirty="0" err="1">
                <a:solidFill>
                  <a:srgbClr val="FF0000"/>
                </a:solidFill>
              </a:rPr>
              <a:t>int</a:t>
            </a:r>
            <a:r>
              <a:rPr lang="en-US" dirty="0">
                <a:solidFill>
                  <a:srgbClr val="FF0000"/>
                </a:solidFill>
              </a:rPr>
              <a:t> green, </a:t>
            </a:r>
            <a:r>
              <a:rPr lang="en-US" dirty="0" err="1">
                <a:solidFill>
                  <a:srgbClr val="FF0000"/>
                </a:solidFill>
              </a:rPr>
              <a:t>int</a:t>
            </a:r>
            <a:r>
              <a:rPr lang="en-US" dirty="0">
                <a:solidFill>
                  <a:srgbClr val="FF0000"/>
                </a:solidFill>
              </a:rPr>
              <a:t> blue)</a:t>
            </a:r>
          </a:p>
          <a:p>
            <a:pPr>
              <a:defRPr/>
            </a:pPr>
            <a:endParaRPr lang="en-US" dirty="0">
              <a:solidFill>
                <a:srgbClr val="FF0000"/>
              </a:solidFill>
            </a:endParaRPr>
          </a:p>
          <a:p>
            <a:pPr>
              <a:defRPr/>
            </a:pPr>
            <a:r>
              <a:rPr lang="en-US" dirty="0"/>
              <a:t>The first constructor takes three integers that specify the color as a mix of red, green, and blue. These values must be between 0 and 255, as in this example:</a:t>
            </a:r>
          </a:p>
          <a:p>
            <a:pPr>
              <a:defRPr/>
            </a:pPr>
            <a:r>
              <a:rPr lang="en-US" dirty="0"/>
              <a:t> </a:t>
            </a:r>
          </a:p>
          <a:p>
            <a:pPr>
              <a:defRPr/>
            </a:pPr>
            <a:r>
              <a:rPr lang="en-US" dirty="0"/>
              <a:t>                            </a:t>
            </a:r>
            <a:r>
              <a:rPr lang="en-US" dirty="0">
                <a:solidFill>
                  <a:srgbClr val="FF0000"/>
                </a:solidFill>
              </a:rPr>
              <a:t>new Color(255, 100, 100);        </a:t>
            </a:r>
            <a:r>
              <a:rPr lang="en-US" dirty="0"/>
              <a:t>//          light 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wipe(left)">
                                      <p:cBhvr>
                                        <p:cTn id="7" dur="500"/>
                                        <p:tgtEl>
                                          <p:spTgt spid="317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365">
                                            <p:txEl>
                                              <p:pRg st="0" end="0"/>
                                            </p:txEl>
                                          </p:spTgt>
                                        </p:tgtEl>
                                        <p:attrNameLst>
                                          <p:attrName>style.visibility</p:attrName>
                                        </p:attrNameLst>
                                      </p:cBhvr>
                                      <p:to>
                                        <p:strVal val="visible"/>
                                      </p:to>
                                    </p:set>
                                    <p:animEffect transition="in" filter="wipe(down)">
                                      <p:cBhvr>
                                        <p:cTn id="12" dur="500"/>
                                        <p:tgtEl>
                                          <p:spTgt spid="15365">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365">
                                            <p:txEl>
                                              <p:pRg st="1" end="1"/>
                                            </p:txEl>
                                          </p:spTgt>
                                        </p:tgtEl>
                                        <p:attrNameLst>
                                          <p:attrName>style.visibility</p:attrName>
                                        </p:attrNameLst>
                                      </p:cBhvr>
                                      <p:to>
                                        <p:strVal val="visible"/>
                                      </p:to>
                                    </p:set>
                                    <p:animEffect transition="in" filter="wipe(down)">
                                      <p:cBhvr>
                                        <p:cTn id="15" dur="500"/>
                                        <p:tgtEl>
                                          <p:spTgt spid="153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allAtOnce"/>
      <p:bldP spid="3174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85750" y="428625"/>
            <a:ext cx="8429625" cy="928688"/>
          </a:xfrm>
        </p:spPr>
        <p:txBody>
          <a:bodyPr/>
          <a:lstStyle/>
          <a:p>
            <a:pPr eaLnBrk="1" hangingPunct="1"/>
            <a:r>
              <a:rPr lang="en-US" smtClean="0"/>
              <a:t>Java’s coordinate system</a:t>
            </a:r>
          </a:p>
        </p:txBody>
      </p:sp>
      <p:sp>
        <p:nvSpPr>
          <p:cNvPr id="36867" name="Rectangle 3"/>
          <p:cNvSpPr>
            <a:spLocks noGrp="1" noChangeArrowheads="1"/>
          </p:cNvSpPr>
          <p:nvPr>
            <p:ph idx="1"/>
          </p:nvPr>
        </p:nvSpPr>
        <p:spPr>
          <a:xfrm>
            <a:off x="685800" y="3733800"/>
            <a:ext cx="7772400" cy="2743200"/>
          </a:xfrm>
        </p:spPr>
        <p:txBody>
          <a:bodyPr/>
          <a:lstStyle/>
          <a:p>
            <a:pPr marL="365125" indent="-255588" eaLnBrk="1" hangingPunct="1"/>
            <a:r>
              <a:rPr lang="en-US" sz="2400" smtClean="0"/>
              <a:t>Java uses an (x, y) coordinate system</a:t>
            </a:r>
          </a:p>
          <a:p>
            <a:pPr marL="365125" indent="-255588" eaLnBrk="1" hangingPunct="1"/>
            <a:r>
              <a:rPr lang="en-US" sz="2400" smtClean="0"/>
              <a:t>(0, 0) is the top left corner</a:t>
            </a:r>
          </a:p>
          <a:p>
            <a:pPr marL="365125" indent="-255588" eaLnBrk="1" hangingPunct="1"/>
            <a:r>
              <a:rPr lang="en-US" sz="2400" smtClean="0"/>
              <a:t>(50, 0) is 50 pixels to the right of (0, 0)</a:t>
            </a:r>
          </a:p>
          <a:p>
            <a:pPr marL="365125" indent="-255588" eaLnBrk="1" hangingPunct="1"/>
            <a:r>
              <a:rPr lang="en-US" sz="2400" smtClean="0"/>
              <a:t>(0, 20) is 20 pixels down from (0, 0)</a:t>
            </a:r>
          </a:p>
          <a:p>
            <a:pPr marL="365125" indent="-255588" eaLnBrk="1" hangingPunct="1"/>
            <a:r>
              <a:rPr lang="en-US" sz="2400" smtClean="0"/>
              <a:t>(w - 1, h - 1) is just inside the bottom right corner, where w is the width of the window and h is its height</a:t>
            </a:r>
          </a:p>
        </p:txBody>
      </p:sp>
      <p:sp>
        <p:nvSpPr>
          <p:cNvPr id="3" name="Slide Number Placeholder 3"/>
          <p:cNvSpPr>
            <a:spLocks noGrp="1"/>
          </p:cNvSpPr>
          <p:nvPr>
            <p:ph type="sldNum" sz="quarter" idx="12"/>
          </p:nvPr>
        </p:nvSpPr>
        <p:spPr bwMode="auto">
          <a:xfrm>
            <a:off x="6727825" y="6408738"/>
            <a:ext cx="1919288" cy="365125"/>
          </a:xfrm>
          <a:ln>
            <a:miter lim="800000"/>
            <a:headEnd/>
            <a:tailEnd/>
          </a:ln>
        </p:spPr>
        <p:txBody>
          <a:bodyPr wrap="square" numCol="1" anchorCtr="0" compatLnSpc="1">
            <a:prstTxWarp prst="textNoShape">
              <a:avLst/>
            </a:prstTxWarp>
          </a:bodyPr>
          <a:lstStyle/>
          <a:p>
            <a:pPr algn="l">
              <a:defRPr/>
            </a:pPr>
            <a:fld id="{0903FA2C-436D-4BBC-AD48-0C5A07F6CC4B}" type="slidenum">
              <a:rPr lang="en-US"/>
              <a:pPr algn="l">
                <a:defRPr/>
              </a:pPr>
              <a:t>38</a:t>
            </a:fld>
            <a:endParaRPr lang="en-US"/>
          </a:p>
        </p:txBody>
      </p:sp>
      <p:grpSp>
        <p:nvGrpSpPr>
          <p:cNvPr id="2" name="Group 17"/>
          <p:cNvGrpSpPr>
            <a:grpSpLocks/>
          </p:cNvGrpSpPr>
          <p:nvPr/>
        </p:nvGrpSpPr>
        <p:grpSpPr bwMode="auto">
          <a:xfrm>
            <a:off x="1143000" y="1428750"/>
            <a:ext cx="5181600" cy="2362200"/>
            <a:chOff x="1680" y="768"/>
            <a:chExt cx="3264" cy="1488"/>
          </a:xfrm>
        </p:grpSpPr>
        <p:sp>
          <p:nvSpPr>
            <p:cNvPr id="29702" name="Rectangle 4"/>
            <p:cNvSpPr>
              <a:spLocks noChangeArrowheads="1"/>
            </p:cNvSpPr>
            <p:nvPr/>
          </p:nvSpPr>
          <p:spPr bwMode="auto">
            <a:xfrm>
              <a:off x="1680" y="816"/>
              <a:ext cx="2352" cy="1344"/>
            </a:xfrm>
            <a:prstGeom prst="rect">
              <a:avLst/>
            </a:prstGeom>
            <a:solidFill>
              <a:srgbClr val="FFFFFF"/>
            </a:solidFill>
            <a:ln w="9525">
              <a:solidFill>
                <a:schemeClr val="tx1"/>
              </a:solidFill>
              <a:miter lim="800000"/>
              <a:headEnd/>
              <a:tailEnd/>
            </a:ln>
          </p:spPr>
          <p:txBody>
            <a:bodyPr wrap="none" anchor="ctr"/>
            <a:lstStyle/>
            <a:p>
              <a:endParaRPr lang="en-IN">
                <a:latin typeface="Lucida Sans Unicode" pitchFamily="34" charset="0"/>
              </a:endParaRPr>
            </a:p>
          </p:txBody>
        </p:sp>
        <p:sp>
          <p:nvSpPr>
            <p:cNvPr id="29703" name="Oval 5"/>
            <p:cNvSpPr>
              <a:spLocks noChangeArrowheads="1"/>
            </p:cNvSpPr>
            <p:nvPr/>
          </p:nvSpPr>
          <p:spPr bwMode="auto">
            <a:xfrm>
              <a:off x="1680" y="816"/>
              <a:ext cx="96" cy="96"/>
            </a:xfrm>
            <a:prstGeom prst="ellipse">
              <a:avLst/>
            </a:prstGeom>
            <a:solidFill>
              <a:schemeClr val="accent1"/>
            </a:solidFill>
            <a:ln w="9525">
              <a:solidFill>
                <a:schemeClr val="tx1"/>
              </a:solidFill>
              <a:round/>
              <a:headEnd/>
              <a:tailEnd/>
            </a:ln>
          </p:spPr>
          <p:txBody>
            <a:bodyPr wrap="none" anchor="ctr"/>
            <a:lstStyle/>
            <a:p>
              <a:endParaRPr lang="en-IN">
                <a:latin typeface="Lucida Sans Unicode" pitchFamily="34" charset="0"/>
              </a:endParaRPr>
            </a:p>
          </p:txBody>
        </p:sp>
        <p:sp>
          <p:nvSpPr>
            <p:cNvPr id="29704" name="Oval 6"/>
            <p:cNvSpPr>
              <a:spLocks noChangeArrowheads="1"/>
            </p:cNvSpPr>
            <p:nvPr/>
          </p:nvSpPr>
          <p:spPr bwMode="auto">
            <a:xfrm>
              <a:off x="2640" y="816"/>
              <a:ext cx="96" cy="96"/>
            </a:xfrm>
            <a:prstGeom prst="ellipse">
              <a:avLst/>
            </a:prstGeom>
            <a:solidFill>
              <a:schemeClr val="accent1"/>
            </a:solidFill>
            <a:ln w="9525">
              <a:solidFill>
                <a:schemeClr val="tx1"/>
              </a:solidFill>
              <a:round/>
              <a:headEnd/>
              <a:tailEnd/>
            </a:ln>
          </p:spPr>
          <p:txBody>
            <a:bodyPr wrap="none" anchor="ctr"/>
            <a:lstStyle/>
            <a:p>
              <a:endParaRPr lang="en-IN">
                <a:latin typeface="Lucida Sans Unicode" pitchFamily="34" charset="0"/>
              </a:endParaRPr>
            </a:p>
          </p:txBody>
        </p:sp>
        <p:sp>
          <p:nvSpPr>
            <p:cNvPr id="29705" name="Oval 7"/>
            <p:cNvSpPr>
              <a:spLocks noChangeArrowheads="1"/>
            </p:cNvSpPr>
            <p:nvPr/>
          </p:nvSpPr>
          <p:spPr bwMode="auto">
            <a:xfrm>
              <a:off x="1680" y="1152"/>
              <a:ext cx="96" cy="96"/>
            </a:xfrm>
            <a:prstGeom prst="ellipse">
              <a:avLst/>
            </a:prstGeom>
            <a:solidFill>
              <a:schemeClr val="accent1"/>
            </a:solidFill>
            <a:ln w="9525">
              <a:solidFill>
                <a:schemeClr val="tx1"/>
              </a:solidFill>
              <a:round/>
              <a:headEnd/>
              <a:tailEnd/>
            </a:ln>
          </p:spPr>
          <p:txBody>
            <a:bodyPr wrap="none" anchor="ctr"/>
            <a:lstStyle/>
            <a:p>
              <a:endParaRPr lang="en-IN">
                <a:latin typeface="Lucida Sans Unicode" pitchFamily="34" charset="0"/>
              </a:endParaRPr>
            </a:p>
          </p:txBody>
        </p:sp>
        <p:sp>
          <p:nvSpPr>
            <p:cNvPr id="29706" name="Oval 8"/>
            <p:cNvSpPr>
              <a:spLocks noChangeArrowheads="1"/>
            </p:cNvSpPr>
            <p:nvPr/>
          </p:nvSpPr>
          <p:spPr bwMode="auto">
            <a:xfrm>
              <a:off x="2640" y="1152"/>
              <a:ext cx="96" cy="96"/>
            </a:xfrm>
            <a:prstGeom prst="ellipse">
              <a:avLst/>
            </a:prstGeom>
            <a:solidFill>
              <a:schemeClr val="accent1"/>
            </a:solidFill>
            <a:ln w="9525">
              <a:solidFill>
                <a:schemeClr val="tx1"/>
              </a:solidFill>
              <a:round/>
              <a:headEnd/>
              <a:tailEnd/>
            </a:ln>
          </p:spPr>
          <p:txBody>
            <a:bodyPr wrap="none" anchor="ctr"/>
            <a:lstStyle/>
            <a:p>
              <a:endParaRPr lang="en-IN">
                <a:latin typeface="Lucida Sans Unicode" pitchFamily="34" charset="0"/>
              </a:endParaRPr>
            </a:p>
          </p:txBody>
        </p:sp>
        <p:sp>
          <p:nvSpPr>
            <p:cNvPr id="29707" name="Oval 9"/>
            <p:cNvSpPr>
              <a:spLocks noChangeArrowheads="1"/>
            </p:cNvSpPr>
            <p:nvPr/>
          </p:nvSpPr>
          <p:spPr bwMode="auto">
            <a:xfrm>
              <a:off x="3936" y="2064"/>
              <a:ext cx="96" cy="96"/>
            </a:xfrm>
            <a:prstGeom prst="ellipse">
              <a:avLst/>
            </a:prstGeom>
            <a:solidFill>
              <a:schemeClr val="accent1"/>
            </a:solidFill>
            <a:ln w="9525">
              <a:solidFill>
                <a:schemeClr val="tx1"/>
              </a:solidFill>
              <a:round/>
              <a:headEnd/>
              <a:tailEnd/>
            </a:ln>
          </p:spPr>
          <p:txBody>
            <a:bodyPr wrap="none" anchor="ctr"/>
            <a:lstStyle/>
            <a:p>
              <a:endParaRPr lang="en-IN">
                <a:latin typeface="Lucida Sans Unicode" pitchFamily="34" charset="0"/>
              </a:endParaRPr>
            </a:p>
          </p:txBody>
        </p:sp>
        <p:sp>
          <p:nvSpPr>
            <p:cNvPr id="29708" name="Text Box 10"/>
            <p:cNvSpPr txBox="1">
              <a:spLocks noChangeArrowheads="1"/>
            </p:cNvSpPr>
            <p:nvPr/>
          </p:nvSpPr>
          <p:spPr bwMode="auto">
            <a:xfrm>
              <a:off x="1776" y="768"/>
              <a:ext cx="528" cy="231"/>
            </a:xfrm>
            <a:prstGeom prst="rect">
              <a:avLst/>
            </a:prstGeom>
            <a:noFill/>
            <a:ln w="9525">
              <a:noFill/>
              <a:miter lim="800000"/>
              <a:headEnd/>
              <a:tailEnd/>
            </a:ln>
          </p:spPr>
          <p:txBody>
            <a:bodyPr>
              <a:spAutoFit/>
            </a:bodyPr>
            <a:lstStyle/>
            <a:p>
              <a:pPr>
                <a:spcBef>
                  <a:spcPct val="50000"/>
                </a:spcBef>
              </a:pPr>
              <a:r>
                <a:rPr lang="en-US">
                  <a:solidFill>
                    <a:schemeClr val="bg1"/>
                  </a:solidFill>
                  <a:latin typeface="Trebuchet MS" pitchFamily="34" charset="0"/>
                </a:rPr>
                <a:t>(0, 0)</a:t>
              </a:r>
            </a:p>
          </p:txBody>
        </p:sp>
        <p:sp>
          <p:nvSpPr>
            <p:cNvPr id="29709" name="Text Box 11"/>
            <p:cNvSpPr txBox="1">
              <a:spLocks noChangeArrowheads="1"/>
            </p:cNvSpPr>
            <p:nvPr/>
          </p:nvSpPr>
          <p:spPr bwMode="auto">
            <a:xfrm>
              <a:off x="1776" y="1113"/>
              <a:ext cx="624" cy="231"/>
            </a:xfrm>
            <a:prstGeom prst="rect">
              <a:avLst/>
            </a:prstGeom>
            <a:noFill/>
            <a:ln w="9525">
              <a:noFill/>
              <a:miter lim="800000"/>
              <a:headEnd/>
              <a:tailEnd/>
            </a:ln>
          </p:spPr>
          <p:txBody>
            <a:bodyPr>
              <a:spAutoFit/>
            </a:bodyPr>
            <a:lstStyle/>
            <a:p>
              <a:pPr>
                <a:spcBef>
                  <a:spcPct val="50000"/>
                </a:spcBef>
              </a:pPr>
              <a:r>
                <a:rPr lang="en-US">
                  <a:solidFill>
                    <a:schemeClr val="bg1"/>
                  </a:solidFill>
                  <a:latin typeface="Trebuchet MS" pitchFamily="34" charset="0"/>
                </a:rPr>
                <a:t>(0, 20)</a:t>
              </a:r>
            </a:p>
          </p:txBody>
        </p:sp>
        <p:sp>
          <p:nvSpPr>
            <p:cNvPr id="29710" name="Text Box 12"/>
            <p:cNvSpPr txBox="1">
              <a:spLocks noChangeArrowheads="1"/>
            </p:cNvSpPr>
            <p:nvPr/>
          </p:nvSpPr>
          <p:spPr bwMode="auto">
            <a:xfrm>
              <a:off x="2736" y="768"/>
              <a:ext cx="624" cy="231"/>
            </a:xfrm>
            <a:prstGeom prst="rect">
              <a:avLst/>
            </a:prstGeom>
            <a:noFill/>
            <a:ln w="9525">
              <a:noFill/>
              <a:miter lim="800000"/>
              <a:headEnd/>
              <a:tailEnd/>
            </a:ln>
          </p:spPr>
          <p:txBody>
            <a:bodyPr>
              <a:spAutoFit/>
            </a:bodyPr>
            <a:lstStyle/>
            <a:p>
              <a:pPr>
                <a:spcBef>
                  <a:spcPct val="50000"/>
                </a:spcBef>
              </a:pPr>
              <a:r>
                <a:rPr lang="en-US">
                  <a:solidFill>
                    <a:schemeClr val="bg1"/>
                  </a:solidFill>
                  <a:latin typeface="Trebuchet MS" pitchFamily="34" charset="0"/>
                </a:rPr>
                <a:t>(50, 0)</a:t>
              </a:r>
            </a:p>
          </p:txBody>
        </p:sp>
        <p:sp>
          <p:nvSpPr>
            <p:cNvPr id="29711" name="Text Box 13"/>
            <p:cNvSpPr txBox="1">
              <a:spLocks noChangeArrowheads="1"/>
            </p:cNvSpPr>
            <p:nvPr/>
          </p:nvSpPr>
          <p:spPr bwMode="auto">
            <a:xfrm>
              <a:off x="2736" y="1104"/>
              <a:ext cx="624" cy="231"/>
            </a:xfrm>
            <a:prstGeom prst="rect">
              <a:avLst/>
            </a:prstGeom>
            <a:noFill/>
            <a:ln w="9525">
              <a:noFill/>
              <a:miter lim="800000"/>
              <a:headEnd/>
              <a:tailEnd/>
            </a:ln>
          </p:spPr>
          <p:txBody>
            <a:bodyPr>
              <a:spAutoFit/>
            </a:bodyPr>
            <a:lstStyle/>
            <a:p>
              <a:pPr>
                <a:spcBef>
                  <a:spcPct val="50000"/>
                </a:spcBef>
              </a:pPr>
              <a:r>
                <a:rPr lang="en-US">
                  <a:solidFill>
                    <a:schemeClr val="bg1"/>
                  </a:solidFill>
                  <a:latin typeface="Trebuchet MS" pitchFamily="34" charset="0"/>
                </a:rPr>
                <a:t>(50, 20)</a:t>
              </a:r>
            </a:p>
          </p:txBody>
        </p:sp>
        <p:sp>
          <p:nvSpPr>
            <p:cNvPr id="29712" name="Text Box 14"/>
            <p:cNvSpPr txBox="1">
              <a:spLocks noChangeArrowheads="1"/>
            </p:cNvSpPr>
            <p:nvPr/>
          </p:nvSpPr>
          <p:spPr bwMode="auto">
            <a:xfrm>
              <a:off x="4032" y="2025"/>
              <a:ext cx="912" cy="231"/>
            </a:xfrm>
            <a:prstGeom prst="rect">
              <a:avLst/>
            </a:prstGeom>
            <a:noFill/>
            <a:ln w="9525">
              <a:noFill/>
              <a:miter lim="800000"/>
              <a:headEnd/>
              <a:tailEnd/>
            </a:ln>
          </p:spPr>
          <p:txBody>
            <a:bodyPr>
              <a:spAutoFit/>
            </a:bodyPr>
            <a:lstStyle/>
            <a:p>
              <a:pPr>
                <a:spcBef>
                  <a:spcPct val="50000"/>
                </a:spcBef>
              </a:pPr>
              <a:r>
                <a:rPr lang="en-US">
                  <a:latin typeface="Trebuchet MS" pitchFamily="34" charset="0"/>
                </a:rPr>
                <a:t>(w-1, h-1)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wipe(left)">
                                      <p:cBhvr>
                                        <p:cTn id="17" dur="500"/>
                                        <p:tgtEl>
                                          <p:spTgt spid="36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wipe(left)">
                                      <p:cBhvr>
                                        <p:cTn id="22" dur="500"/>
                                        <p:tgtEl>
                                          <p:spTgt spid="36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wipe(left)">
                                      <p:cBhvr>
                                        <p:cTn id="27" dur="500"/>
                                        <p:tgtEl>
                                          <p:spTgt spid="368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4"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498DC5EC-EAC9-49EC-844F-83C8B6699871}" type="slidenum">
              <a:rPr lang="en-US"/>
              <a:pPr>
                <a:defRPr/>
              </a:pPr>
              <a:t>39</a:t>
            </a:fld>
            <a:endParaRPr lang="en-US"/>
          </a:p>
        </p:txBody>
      </p:sp>
      <p:sp>
        <p:nvSpPr>
          <p:cNvPr id="30723" name="Rectangle 2"/>
          <p:cNvSpPr>
            <a:spLocks noGrp="1" noChangeArrowheads="1"/>
          </p:cNvSpPr>
          <p:nvPr>
            <p:ph type="title" idx="4294967295"/>
          </p:nvPr>
        </p:nvSpPr>
        <p:spPr>
          <a:xfrm>
            <a:off x="428625" y="357188"/>
            <a:ext cx="8143875" cy="1143000"/>
          </a:xfrm>
        </p:spPr>
        <p:txBody>
          <a:bodyPr/>
          <a:lstStyle/>
          <a:p>
            <a:pPr eaLnBrk="1" hangingPunct="1"/>
            <a:r>
              <a:rPr lang="en-US" smtClean="0"/>
              <a:t>The complete applet</a:t>
            </a:r>
          </a:p>
        </p:txBody>
      </p:sp>
      <p:sp>
        <p:nvSpPr>
          <p:cNvPr id="38915" name="Text Box 3"/>
          <p:cNvSpPr txBox="1">
            <a:spLocks noChangeArrowheads="1"/>
          </p:cNvSpPr>
          <p:nvPr/>
        </p:nvSpPr>
        <p:spPr bwMode="auto">
          <a:xfrm>
            <a:off x="714375" y="2214563"/>
            <a:ext cx="7620000" cy="3278187"/>
          </a:xfrm>
          <a:prstGeom prst="rect">
            <a:avLst/>
          </a:prstGeom>
          <a:noFill/>
          <a:ln w="9525">
            <a:noFill/>
            <a:miter lim="800000"/>
            <a:headEnd/>
            <a:tailEnd/>
          </a:ln>
        </p:spPr>
        <p:txBody>
          <a:bodyPr>
            <a:spAutoFit/>
          </a:bodyPr>
          <a:lstStyle/>
          <a:p>
            <a:pPr>
              <a:spcBef>
                <a:spcPct val="50000"/>
              </a:spcBef>
            </a:pPr>
            <a:r>
              <a:rPr lang="en-US">
                <a:solidFill>
                  <a:schemeClr val="accent2"/>
                </a:solidFill>
                <a:latin typeface="Trebuchet MS" pitchFamily="34" charset="0"/>
              </a:rPr>
              <a:t>import java.applet.Applet;</a:t>
            </a:r>
            <a:br>
              <a:rPr lang="en-US">
                <a:solidFill>
                  <a:schemeClr val="accent2"/>
                </a:solidFill>
                <a:latin typeface="Trebuchet MS" pitchFamily="34" charset="0"/>
              </a:rPr>
            </a:br>
            <a:r>
              <a:rPr lang="en-US">
                <a:solidFill>
                  <a:schemeClr val="accent2"/>
                </a:solidFill>
                <a:latin typeface="Trebuchet MS" pitchFamily="34" charset="0"/>
              </a:rPr>
              <a:t>import java.awt.*;</a:t>
            </a:r>
          </a:p>
          <a:p>
            <a:pPr>
              <a:spcBef>
                <a:spcPct val="50000"/>
              </a:spcBef>
            </a:pPr>
            <a:r>
              <a:rPr lang="en-US">
                <a:solidFill>
                  <a:schemeClr val="accent2"/>
                </a:solidFill>
                <a:latin typeface="Trebuchet MS" pitchFamily="34" charset="0"/>
              </a:rPr>
              <a:t>public class Drawing extends Applet {</a:t>
            </a:r>
          </a:p>
          <a:p>
            <a:pPr>
              <a:spcBef>
                <a:spcPct val="50000"/>
              </a:spcBef>
            </a:pPr>
            <a:r>
              <a:rPr lang="en-US">
                <a:solidFill>
                  <a:schemeClr val="accent2"/>
                </a:solidFill>
                <a:latin typeface="Trebuchet MS" pitchFamily="34" charset="0"/>
              </a:rPr>
              <a:t>    public void paint(Graphics g) {</a:t>
            </a:r>
          </a:p>
          <a:p>
            <a:pPr>
              <a:spcBef>
                <a:spcPct val="50000"/>
              </a:spcBef>
            </a:pPr>
            <a:r>
              <a:rPr lang="en-US">
                <a:solidFill>
                  <a:schemeClr val="accent2"/>
                </a:solidFill>
                <a:latin typeface="Trebuchet MS" pitchFamily="34" charset="0"/>
              </a:rPr>
              <a:t>        g.setColor(Color.BLUE);</a:t>
            </a:r>
            <a:br>
              <a:rPr lang="en-US">
                <a:solidFill>
                  <a:schemeClr val="accent2"/>
                </a:solidFill>
                <a:latin typeface="Trebuchet MS" pitchFamily="34" charset="0"/>
              </a:rPr>
            </a:br>
            <a:r>
              <a:rPr lang="en-US">
                <a:solidFill>
                  <a:schemeClr val="accent2"/>
                </a:solidFill>
                <a:latin typeface="Trebuchet MS" pitchFamily="34" charset="0"/>
              </a:rPr>
              <a:t>        g.fillRect(20, 20, 50, 30);</a:t>
            </a:r>
            <a:br>
              <a:rPr lang="en-US">
                <a:solidFill>
                  <a:schemeClr val="accent2"/>
                </a:solidFill>
                <a:latin typeface="Trebuchet MS" pitchFamily="34" charset="0"/>
              </a:rPr>
            </a:br>
            <a:r>
              <a:rPr lang="en-US">
                <a:solidFill>
                  <a:schemeClr val="accent2"/>
                </a:solidFill>
                <a:latin typeface="Trebuchet MS" pitchFamily="34" charset="0"/>
              </a:rPr>
              <a:t>        g.setColor(Color.RED);</a:t>
            </a:r>
            <a:br>
              <a:rPr lang="en-US">
                <a:solidFill>
                  <a:schemeClr val="accent2"/>
                </a:solidFill>
                <a:latin typeface="Trebuchet MS" pitchFamily="34" charset="0"/>
              </a:rPr>
            </a:br>
            <a:r>
              <a:rPr lang="en-US">
                <a:solidFill>
                  <a:schemeClr val="accent2"/>
                </a:solidFill>
                <a:latin typeface="Trebuchet MS" pitchFamily="34" charset="0"/>
              </a:rPr>
              <a:t>        g.fillRect(50, 30, 50, 30);</a:t>
            </a:r>
            <a:br>
              <a:rPr lang="en-US">
                <a:solidFill>
                  <a:schemeClr val="accent2"/>
                </a:solidFill>
                <a:latin typeface="Trebuchet MS" pitchFamily="34" charset="0"/>
              </a:rPr>
            </a:br>
            <a:r>
              <a:rPr lang="en-US">
                <a:solidFill>
                  <a:schemeClr val="accent2"/>
                </a:solidFill>
                <a:latin typeface="Trebuchet MS" pitchFamily="34" charset="0"/>
              </a:rPr>
              <a:t>    }</a:t>
            </a:r>
            <a:br>
              <a:rPr lang="en-US">
                <a:solidFill>
                  <a:schemeClr val="accent2"/>
                </a:solidFill>
                <a:latin typeface="Trebuchet MS" pitchFamily="34" charset="0"/>
              </a:rPr>
            </a:br>
            <a:r>
              <a:rPr lang="en-US">
                <a:solidFill>
                  <a:schemeClr val="accent2"/>
                </a:solidFill>
                <a:latin typeface="Trebuchet MS"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left)">
                                      <p:cBhvr>
                                        <p:cTn id="7" dur="5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Types of Applets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026152"/>
          </a:xfrm>
        </p:spPr>
        <p:txBody>
          <a:bodyPr>
            <a:normAutofit/>
          </a:bodyPr>
          <a:lstStyle/>
          <a:p>
            <a:r>
              <a:rPr lang="en-US" sz="2400" dirty="0" smtClean="0">
                <a:solidFill>
                  <a:srgbClr val="002060"/>
                </a:solidFill>
                <a:latin typeface="Times New Roman" pitchFamily="18" charset="0"/>
                <a:cs typeface="Times New Roman" pitchFamily="18" charset="0"/>
              </a:rPr>
              <a:t>There are two types of applets.</a:t>
            </a:r>
          </a:p>
          <a:p>
            <a:pPr>
              <a:buNone/>
            </a:pPr>
            <a:r>
              <a:rPr lang="en-US" sz="2400" dirty="0" smtClean="0">
                <a:solidFill>
                  <a:srgbClr val="002060"/>
                </a:solidFill>
                <a:latin typeface="Times New Roman" pitchFamily="18" charset="0"/>
                <a:cs typeface="Times New Roman" pitchFamily="18" charset="0"/>
              </a:rPr>
              <a:t> </a:t>
            </a:r>
          </a:p>
          <a:p>
            <a:r>
              <a:rPr lang="en-US" sz="2400" dirty="0" smtClean="0">
                <a:solidFill>
                  <a:srgbClr val="002060"/>
                </a:solidFill>
                <a:latin typeface="Times New Roman" pitchFamily="18" charset="0"/>
                <a:cs typeface="Times New Roman" pitchFamily="18" charset="0"/>
              </a:rPr>
              <a:t>The first are based directly on the Applet class and use the </a:t>
            </a:r>
            <a:r>
              <a:rPr lang="en-US" sz="2400" dirty="0" err="1" smtClean="0">
                <a:solidFill>
                  <a:srgbClr val="002060"/>
                </a:solidFill>
                <a:latin typeface="Times New Roman" pitchFamily="18" charset="0"/>
                <a:cs typeface="Times New Roman" pitchFamily="18" charset="0"/>
              </a:rPr>
              <a:t>AWT</a:t>
            </a:r>
            <a:r>
              <a:rPr lang="en-US" sz="2400" dirty="0" smtClean="0">
                <a:solidFill>
                  <a:srgbClr val="002060"/>
                </a:solidFill>
                <a:latin typeface="Times New Roman" pitchFamily="18" charset="0"/>
                <a:cs typeface="Times New Roman" pitchFamily="18" charset="0"/>
              </a:rPr>
              <a:t> to provide the graphic user interface. </a:t>
            </a:r>
          </a:p>
          <a:p>
            <a:r>
              <a:rPr lang="en-US" sz="2400" dirty="0" smtClean="0">
                <a:solidFill>
                  <a:srgbClr val="002060"/>
                </a:solidFill>
                <a:latin typeface="Times New Roman" pitchFamily="18" charset="0"/>
                <a:cs typeface="Times New Roman" pitchFamily="18" charset="0"/>
              </a:rPr>
              <a:t>These applets has been available since Java was first created.</a:t>
            </a:r>
          </a:p>
          <a:p>
            <a:endParaRPr lang="en-US" sz="2400" dirty="0" smtClean="0">
              <a:solidFill>
                <a:srgbClr val="002060"/>
              </a:solidFill>
              <a:latin typeface="Times New Roman" pitchFamily="18" charset="0"/>
              <a:cs typeface="Times New Roman" pitchFamily="18" charset="0"/>
            </a:endParaRPr>
          </a:p>
          <a:p>
            <a:pPr>
              <a:buNone/>
            </a:pPr>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The second type of applets are based on the Swing class </a:t>
            </a:r>
            <a:r>
              <a:rPr lang="en-US" sz="2400" dirty="0" err="1" smtClean="0">
                <a:solidFill>
                  <a:srgbClr val="002060"/>
                </a:solidFill>
                <a:latin typeface="Times New Roman" pitchFamily="18" charset="0"/>
                <a:cs typeface="Times New Roman" pitchFamily="18" charset="0"/>
              </a:rPr>
              <a:t>JApplet</a:t>
            </a:r>
            <a:r>
              <a:rPr lang="en-US" sz="2400" dirty="0" smtClean="0">
                <a:solidFill>
                  <a:srgbClr val="002060"/>
                </a:solidFill>
                <a:latin typeface="Times New Roman" pitchFamily="18" charset="0"/>
                <a:cs typeface="Times New Roman" pitchFamily="18" charset="0"/>
              </a:rPr>
              <a:t>. </a:t>
            </a:r>
          </a:p>
          <a:p>
            <a:r>
              <a:rPr lang="en-US" sz="2400" dirty="0" smtClean="0">
                <a:solidFill>
                  <a:srgbClr val="002060"/>
                </a:solidFill>
                <a:latin typeface="Times New Roman" pitchFamily="18" charset="0"/>
                <a:cs typeface="Times New Roman" pitchFamily="18" charset="0"/>
              </a:rPr>
              <a:t>Swing applets use the Swing classes to provide the GUI. </a:t>
            </a:r>
          </a:p>
          <a:p>
            <a:endParaRPr lang="en-US" sz="2400"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a:p>
            <a:pPr>
              <a:buNone/>
            </a:pPr>
            <a:endParaRPr lang="en-US" sz="2400" dirty="0" smtClean="0">
              <a:solidFill>
                <a:srgbClr val="00206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00063" y="428625"/>
            <a:ext cx="8305800" cy="1143000"/>
          </a:xfrm>
        </p:spPr>
        <p:txBody>
          <a:bodyPr/>
          <a:lstStyle/>
          <a:p>
            <a:pPr eaLnBrk="1" hangingPunct="1"/>
            <a:r>
              <a:rPr lang="en-US" smtClean="0"/>
              <a:t>The simplest possible applet</a:t>
            </a:r>
          </a:p>
        </p:txBody>
      </p:sp>
      <p:sp>
        <p:nvSpPr>
          <p:cNvPr id="14346" name="Rectangle 10"/>
          <p:cNvSpPr>
            <a:spLocks noChangeArrowheads="1"/>
          </p:cNvSpPr>
          <p:nvPr/>
        </p:nvSpPr>
        <p:spPr bwMode="auto">
          <a:xfrm>
            <a:off x="990600" y="2590800"/>
            <a:ext cx="6934200" cy="830263"/>
          </a:xfrm>
          <a:prstGeom prst="rect">
            <a:avLst/>
          </a:prstGeom>
          <a:noFill/>
          <a:ln w="12700">
            <a:noFill/>
            <a:miter lim="800000"/>
            <a:headEnd type="none" w="sm" len="sm"/>
            <a:tailEnd type="none" w="sm" len="sm"/>
          </a:ln>
        </p:spPr>
        <p:txBody>
          <a:bodyPr>
            <a:spAutoFit/>
          </a:bodyPr>
          <a:lstStyle/>
          <a:p>
            <a:pPr eaLnBrk="0" hangingPunct="0"/>
            <a:r>
              <a:rPr lang="en-US" sz="2400">
                <a:latin typeface="Trebuchet MS" pitchFamily="34" charset="0"/>
              </a:rPr>
              <a:t>import java.applet.Applet;</a:t>
            </a:r>
          </a:p>
          <a:p>
            <a:pPr eaLnBrk="0" hangingPunct="0"/>
            <a:r>
              <a:rPr lang="en-US" sz="2400">
                <a:latin typeface="Trebuchet MS" pitchFamily="34" charset="0"/>
              </a:rPr>
              <a:t>public class TrivialApplet extends Applet { }</a:t>
            </a:r>
            <a:endParaRPr lang="en-US" sz="2400">
              <a:latin typeface="Lucida Sans Unicode" pitchFamily="34" charset="0"/>
            </a:endParaRPr>
          </a:p>
        </p:txBody>
      </p:sp>
      <p:sp>
        <p:nvSpPr>
          <p:cNvPr id="14348" name="Text Box 12"/>
          <p:cNvSpPr txBox="1">
            <a:spLocks noChangeArrowheads="1"/>
          </p:cNvSpPr>
          <p:nvPr/>
        </p:nvSpPr>
        <p:spPr bwMode="auto">
          <a:xfrm>
            <a:off x="914400" y="4495800"/>
            <a:ext cx="4419600" cy="1570038"/>
          </a:xfrm>
          <a:prstGeom prst="rect">
            <a:avLst/>
          </a:prstGeom>
          <a:noFill/>
          <a:ln w="12700">
            <a:noFill/>
            <a:miter lim="800000"/>
            <a:headEnd type="none" w="sm" len="sm"/>
            <a:tailEnd type="none" w="sm" len="sm"/>
          </a:ln>
        </p:spPr>
        <p:txBody>
          <a:bodyPr>
            <a:spAutoFit/>
          </a:bodyPr>
          <a:lstStyle/>
          <a:p>
            <a:pPr eaLnBrk="0" hangingPunct="0"/>
            <a:r>
              <a:rPr lang="en-US" sz="2400">
                <a:latin typeface="Trebuchet MS" pitchFamily="34" charset="0"/>
              </a:rPr>
              <a:t>&lt;applet</a:t>
            </a:r>
            <a:br>
              <a:rPr lang="en-US" sz="2400">
                <a:latin typeface="Trebuchet MS" pitchFamily="34" charset="0"/>
              </a:rPr>
            </a:br>
            <a:r>
              <a:rPr lang="en-US" sz="2400">
                <a:latin typeface="Trebuchet MS" pitchFamily="34" charset="0"/>
              </a:rPr>
              <a:t>    code="TrivialApplet.class”</a:t>
            </a:r>
            <a:br>
              <a:rPr lang="en-US" sz="2400">
                <a:latin typeface="Trebuchet MS" pitchFamily="34" charset="0"/>
              </a:rPr>
            </a:br>
            <a:r>
              <a:rPr lang="en-US" sz="2400">
                <a:latin typeface="Trebuchet MS" pitchFamily="34" charset="0"/>
              </a:rPr>
              <a:t>    width=200 height=100&gt;</a:t>
            </a:r>
          </a:p>
          <a:p>
            <a:pPr eaLnBrk="0" hangingPunct="0"/>
            <a:r>
              <a:rPr lang="en-US" sz="2400">
                <a:latin typeface="Trebuchet MS" pitchFamily="34" charset="0"/>
              </a:rPr>
              <a:t>&lt;/applet&gt;</a:t>
            </a:r>
            <a:endParaRPr lang="en-US" sz="2400">
              <a:latin typeface="Lucida Sans Unicode" pitchFamily="34" charset="0"/>
            </a:endParaRPr>
          </a:p>
        </p:txBody>
      </p:sp>
      <p:sp>
        <p:nvSpPr>
          <p:cNvPr id="14349" name="Text Box 13"/>
          <p:cNvSpPr txBox="1">
            <a:spLocks noChangeArrowheads="1"/>
          </p:cNvSpPr>
          <p:nvPr/>
        </p:nvSpPr>
        <p:spPr bwMode="auto">
          <a:xfrm>
            <a:off x="500063" y="1928813"/>
            <a:ext cx="38100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a:solidFill>
                  <a:schemeClr val="tx2"/>
                </a:solidFill>
                <a:latin typeface="Lucida Sans Unicode" pitchFamily="34" charset="0"/>
              </a:rPr>
              <a:t>TrivialApplet.java</a:t>
            </a:r>
          </a:p>
        </p:txBody>
      </p:sp>
      <p:sp>
        <p:nvSpPr>
          <p:cNvPr id="14350" name="Text Box 14"/>
          <p:cNvSpPr txBox="1">
            <a:spLocks noChangeArrowheads="1"/>
          </p:cNvSpPr>
          <p:nvPr/>
        </p:nvSpPr>
        <p:spPr bwMode="auto">
          <a:xfrm>
            <a:off x="533400" y="4038600"/>
            <a:ext cx="35814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a:solidFill>
                  <a:schemeClr val="tx2"/>
                </a:solidFill>
                <a:latin typeface="Lucida Sans Unicode" pitchFamily="34" charset="0"/>
              </a:rPr>
              <a:t>TrivialApplet.html</a:t>
            </a:r>
          </a:p>
        </p:txBody>
      </p:sp>
      <p:pic>
        <p:nvPicPr>
          <p:cNvPr id="31751" name="Picture 8"/>
          <p:cNvPicPr>
            <a:picLocks noChangeAspect="1" noChangeArrowheads="1"/>
          </p:cNvPicPr>
          <p:nvPr/>
        </p:nvPicPr>
        <p:blipFill>
          <a:blip r:embed="rId3" cstate="print"/>
          <a:srcRect/>
          <a:stretch>
            <a:fillRect/>
          </a:stretch>
        </p:blipFill>
        <p:spPr bwMode="auto">
          <a:xfrm>
            <a:off x="5643563" y="3857625"/>
            <a:ext cx="3000375" cy="2486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9"/>
                                        </p:tgtEl>
                                        <p:attrNameLst>
                                          <p:attrName>style.visibility</p:attrName>
                                        </p:attrNameLst>
                                      </p:cBhvr>
                                      <p:to>
                                        <p:strVal val="visible"/>
                                      </p:to>
                                    </p:set>
                                    <p:animEffect transition="in" filter="wipe(left)">
                                      <p:cBhvr>
                                        <p:cTn id="7" dur="500"/>
                                        <p:tgtEl>
                                          <p:spTgt spid="143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6"/>
                                        </p:tgtEl>
                                        <p:attrNameLst>
                                          <p:attrName>style.visibility</p:attrName>
                                        </p:attrNameLst>
                                      </p:cBhvr>
                                      <p:to>
                                        <p:strVal val="visible"/>
                                      </p:to>
                                    </p:set>
                                    <p:animEffect transition="in" filter="wipe(left)">
                                      <p:cBhvr>
                                        <p:cTn id="12" dur="500"/>
                                        <p:tgtEl>
                                          <p:spTgt spid="143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50"/>
                                        </p:tgtEl>
                                        <p:attrNameLst>
                                          <p:attrName>style.visibility</p:attrName>
                                        </p:attrNameLst>
                                      </p:cBhvr>
                                      <p:to>
                                        <p:strVal val="visible"/>
                                      </p:to>
                                    </p:set>
                                    <p:animEffect transition="in" filter="wipe(left)">
                                      <p:cBhvr>
                                        <p:cTn id="17" dur="500"/>
                                        <p:tgtEl>
                                          <p:spTgt spid="143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48"/>
                                        </p:tgtEl>
                                        <p:attrNameLst>
                                          <p:attrName>style.visibility</p:attrName>
                                        </p:attrNameLst>
                                      </p:cBhvr>
                                      <p:to>
                                        <p:strVal val="visible"/>
                                      </p:to>
                                    </p:set>
                                    <p:animEffect transition="in" filter="wipe(left)">
                                      <p:cBhvr>
                                        <p:cTn id="22" dur="500"/>
                                        <p:tgtEl>
                                          <p:spTgt spid="14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 grpId="0" autoUpdateAnimBg="0"/>
      <p:bldP spid="14348" grpId="0" autoUpdateAnimBg="0"/>
      <p:bldP spid="14349" grpId="0" autoUpdateAnimBg="0"/>
      <p:bldP spid="14350"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28625" y="428625"/>
            <a:ext cx="8305800" cy="1143000"/>
          </a:xfrm>
        </p:spPr>
        <p:txBody>
          <a:bodyPr/>
          <a:lstStyle/>
          <a:p>
            <a:pPr eaLnBrk="1" hangingPunct="1"/>
            <a:r>
              <a:rPr lang="en-US" smtClean="0"/>
              <a:t>The simplest reasonable applet</a:t>
            </a:r>
          </a:p>
        </p:txBody>
      </p:sp>
      <p:sp>
        <p:nvSpPr>
          <p:cNvPr id="16388" name="Text Box 4"/>
          <p:cNvSpPr txBox="1">
            <a:spLocks noChangeArrowheads="1"/>
          </p:cNvSpPr>
          <p:nvPr/>
        </p:nvSpPr>
        <p:spPr bwMode="auto">
          <a:xfrm>
            <a:off x="428625" y="1857375"/>
            <a:ext cx="6858000" cy="2554288"/>
          </a:xfrm>
          <a:prstGeom prst="rect">
            <a:avLst/>
          </a:prstGeom>
          <a:noFill/>
          <a:ln w="12700">
            <a:noFill/>
            <a:miter lim="800000"/>
            <a:headEnd type="none" w="sm" len="sm"/>
            <a:tailEnd type="none" w="sm" len="sm"/>
          </a:ln>
        </p:spPr>
        <p:txBody>
          <a:bodyPr>
            <a:spAutoFit/>
          </a:bodyPr>
          <a:lstStyle/>
          <a:p>
            <a:pPr eaLnBrk="0" hangingPunct="0"/>
            <a:r>
              <a:rPr lang="en-US" sz="2000">
                <a:latin typeface="Trebuchet MS" pitchFamily="34" charset="0"/>
              </a:rPr>
              <a:t>import java.awt.*;</a:t>
            </a:r>
          </a:p>
          <a:p>
            <a:pPr eaLnBrk="0" hangingPunct="0"/>
            <a:r>
              <a:rPr lang="en-US" sz="2000">
                <a:latin typeface="Trebuchet MS" pitchFamily="34" charset="0"/>
              </a:rPr>
              <a:t>import java.applet.Applet;</a:t>
            </a:r>
          </a:p>
          <a:p>
            <a:pPr eaLnBrk="0" hangingPunct="0"/>
            <a:endParaRPr lang="en-US" sz="2000">
              <a:latin typeface="Trebuchet MS" pitchFamily="34" charset="0"/>
            </a:endParaRPr>
          </a:p>
          <a:p>
            <a:pPr eaLnBrk="0" hangingPunct="0"/>
            <a:r>
              <a:rPr lang="en-US" sz="2000">
                <a:latin typeface="Trebuchet MS" pitchFamily="34" charset="0"/>
              </a:rPr>
              <a:t>public class HelloWorld extends Applet {</a:t>
            </a:r>
            <a:br>
              <a:rPr lang="en-US" sz="2000">
                <a:latin typeface="Trebuchet MS" pitchFamily="34" charset="0"/>
              </a:rPr>
            </a:br>
            <a:r>
              <a:rPr lang="en-US" sz="2000">
                <a:latin typeface="Trebuchet MS" pitchFamily="34" charset="0"/>
              </a:rPr>
              <a:t>    public void paint( Graphics g ) {</a:t>
            </a:r>
          </a:p>
          <a:p>
            <a:pPr eaLnBrk="0" hangingPunct="0"/>
            <a:r>
              <a:rPr lang="en-US" sz="2000">
                <a:latin typeface="Trebuchet MS" pitchFamily="34" charset="0"/>
              </a:rPr>
              <a:t>        g.drawString( "Hello World!", 30, 30 );</a:t>
            </a:r>
          </a:p>
          <a:p>
            <a:pPr eaLnBrk="0" hangingPunct="0"/>
            <a:r>
              <a:rPr lang="en-US" sz="2000">
                <a:latin typeface="Trebuchet MS" pitchFamily="34" charset="0"/>
              </a:rPr>
              <a:t>    }</a:t>
            </a:r>
          </a:p>
          <a:p>
            <a:pPr eaLnBrk="0" hangingPunct="0"/>
            <a:r>
              <a:rPr lang="en-US" sz="2000">
                <a:latin typeface="Trebuchet MS" pitchFamily="34" charset="0"/>
              </a:rPr>
              <a:t>}</a:t>
            </a:r>
            <a:endParaRPr lang="en-US" sz="2000">
              <a:latin typeface="Lucida Sans Unicode" pitchFamily="34" charset="0"/>
            </a:endParaRPr>
          </a:p>
        </p:txBody>
      </p:sp>
      <p:sp>
        <p:nvSpPr>
          <p:cNvPr id="21508" name="Rectangle 4"/>
          <p:cNvSpPr>
            <a:spLocks noChangeArrowheads="1"/>
          </p:cNvSpPr>
          <p:nvPr/>
        </p:nvSpPr>
        <p:spPr bwMode="auto">
          <a:xfrm>
            <a:off x="214313" y="4643438"/>
            <a:ext cx="8929687" cy="1200150"/>
          </a:xfrm>
          <a:prstGeom prst="rect">
            <a:avLst/>
          </a:prstGeom>
          <a:noFill/>
          <a:ln w="9525">
            <a:noFill/>
            <a:miter lim="800000"/>
            <a:headEnd/>
            <a:tailEnd/>
          </a:ln>
        </p:spPr>
        <p:txBody>
          <a:bodyPr>
            <a:spAutoFit/>
          </a:bodyPr>
          <a:lstStyle/>
          <a:p>
            <a:pPr>
              <a:tabLst>
                <a:tab pos="139700" algn="r"/>
                <a:tab pos="292100" algn="l"/>
              </a:tabLst>
            </a:pPr>
            <a:r>
              <a:rPr lang="en-US">
                <a:solidFill>
                  <a:srgbClr val="0000FF"/>
                </a:solidFill>
                <a:latin typeface="Lucida Console" pitchFamily="49" charset="0"/>
              </a:rPr>
              <a:t>&lt;html&gt;</a:t>
            </a:r>
            <a:endParaRPr lang="en-US">
              <a:solidFill>
                <a:srgbClr val="000000"/>
              </a:solidFill>
              <a:latin typeface="Lucida Console" pitchFamily="49" charset="0"/>
            </a:endParaRPr>
          </a:p>
          <a:p>
            <a:pPr>
              <a:tabLst>
                <a:tab pos="139700" algn="r"/>
                <a:tab pos="292100" algn="l"/>
              </a:tabLst>
            </a:pPr>
            <a:r>
              <a:rPr lang="en-US">
                <a:solidFill>
                  <a:srgbClr val="5F5F5F"/>
                </a:solidFill>
                <a:latin typeface="Lucida Console" pitchFamily="49" charset="0"/>
              </a:rPr>
              <a:t>		</a:t>
            </a:r>
            <a:r>
              <a:rPr lang="en-US">
                <a:solidFill>
                  <a:srgbClr val="0000FF"/>
                </a:solidFill>
                <a:latin typeface="Lucida Console" pitchFamily="49" charset="0"/>
              </a:rPr>
              <a:t>&lt;applet code =</a:t>
            </a:r>
            <a:r>
              <a:rPr lang="en-US">
                <a:solidFill>
                  <a:srgbClr val="0099FF"/>
                </a:solidFill>
                <a:latin typeface="Lucida Console" pitchFamily="49" charset="0"/>
              </a:rPr>
              <a:t>"</a:t>
            </a:r>
            <a:r>
              <a:rPr lang="en-US">
                <a:latin typeface="Lucida Console" pitchFamily="49" charset="0"/>
              </a:rPr>
              <a:t>HelloWorld</a:t>
            </a:r>
            <a:r>
              <a:rPr lang="en-US">
                <a:solidFill>
                  <a:srgbClr val="0099FF"/>
                </a:solidFill>
                <a:latin typeface="Lucida Console" pitchFamily="49" charset="0"/>
              </a:rPr>
              <a:t>.class"</a:t>
            </a:r>
            <a:r>
              <a:rPr lang="en-US">
                <a:solidFill>
                  <a:srgbClr val="000000"/>
                </a:solidFill>
                <a:latin typeface="Lucida Console" pitchFamily="49" charset="0"/>
              </a:rPr>
              <a:t> </a:t>
            </a:r>
            <a:r>
              <a:rPr lang="en-US">
                <a:solidFill>
                  <a:srgbClr val="0000FF"/>
                </a:solidFill>
                <a:latin typeface="Lucida Console" pitchFamily="49" charset="0"/>
              </a:rPr>
              <a:t>width =</a:t>
            </a:r>
            <a:r>
              <a:rPr lang="en-US">
                <a:solidFill>
                  <a:srgbClr val="0099FF"/>
                </a:solidFill>
                <a:latin typeface="Lucida Console" pitchFamily="49" charset="0"/>
              </a:rPr>
              <a:t>“200" </a:t>
            </a:r>
            <a:r>
              <a:rPr lang="en-US">
                <a:solidFill>
                  <a:srgbClr val="0000FF"/>
                </a:solidFill>
                <a:latin typeface="Lucida Console" pitchFamily="49" charset="0"/>
              </a:rPr>
              <a:t>height = </a:t>
            </a:r>
            <a:r>
              <a:rPr lang="en-US">
                <a:solidFill>
                  <a:srgbClr val="0099FF"/>
                </a:solidFill>
                <a:latin typeface="Lucida Console" pitchFamily="49" charset="0"/>
              </a:rPr>
              <a:t>“100"</a:t>
            </a:r>
            <a:r>
              <a:rPr lang="en-US">
                <a:solidFill>
                  <a:srgbClr val="0000FF"/>
                </a:solidFill>
                <a:latin typeface="Lucida Console" pitchFamily="49" charset="0"/>
              </a:rPr>
              <a:t>&gt;</a:t>
            </a:r>
            <a:endParaRPr lang="en-US">
              <a:solidFill>
                <a:srgbClr val="000000"/>
              </a:solidFill>
              <a:latin typeface="Lucida Console" pitchFamily="49" charset="0"/>
            </a:endParaRPr>
          </a:p>
          <a:p>
            <a:pPr>
              <a:tabLst>
                <a:tab pos="139700" algn="r"/>
                <a:tab pos="292100" algn="l"/>
              </a:tabLst>
            </a:pPr>
            <a:r>
              <a:rPr lang="en-US">
                <a:solidFill>
                  <a:srgbClr val="5F5F5F"/>
                </a:solidFill>
                <a:latin typeface="Lucida Console" pitchFamily="49" charset="0"/>
              </a:rPr>
              <a:t>		</a:t>
            </a:r>
            <a:r>
              <a:rPr lang="en-US">
                <a:solidFill>
                  <a:srgbClr val="0000FF"/>
                </a:solidFill>
                <a:latin typeface="Lucida Console" pitchFamily="49" charset="0"/>
              </a:rPr>
              <a:t>&lt;/applet&gt;                                                        </a:t>
            </a:r>
            <a:endParaRPr lang="en-US">
              <a:solidFill>
                <a:srgbClr val="000000"/>
              </a:solidFill>
              <a:latin typeface="Lucida Console" pitchFamily="49" charset="0"/>
            </a:endParaRPr>
          </a:p>
          <a:p>
            <a:pPr>
              <a:tabLst>
                <a:tab pos="139700" algn="r"/>
                <a:tab pos="292100" algn="l"/>
              </a:tabLst>
            </a:pPr>
            <a:r>
              <a:rPr lang="en-US">
                <a:solidFill>
                  <a:srgbClr val="0000FF"/>
                </a:solidFill>
                <a:latin typeface="Lucida Console" pitchFamily="49" charset="0"/>
              </a:rPr>
              <a:t>&lt;/html&gt;</a:t>
            </a:r>
            <a:endParaRPr lang="en-US">
              <a:latin typeface="Lucida Console" pitchFamily="49" charset="0"/>
            </a:endParaRPr>
          </a:p>
        </p:txBody>
      </p:sp>
      <p:pic>
        <p:nvPicPr>
          <p:cNvPr id="32773" name="Picture 5"/>
          <p:cNvPicPr>
            <a:picLocks noChangeAspect="1" noChangeArrowheads="1"/>
          </p:cNvPicPr>
          <p:nvPr/>
        </p:nvPicPr>
        <p:blipFill>
          <a:blip r:embed="rId2" cstate="print"/>
          <a:srcRect/>
          <a:stretch>
            <a:fillRect/>
          </a:stretch>
        </p:blipFill>
        <p:spPr bwMode="auto">
          <a:xfrm>
            <a:off x="6000750" y="1928813"/>
            <a:ext cx="2857500" cy="23828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left)">
                                      <p:cBhvr>
                                        <p:cTn id="7" dur="5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508">
                                            <p:txEl>
                                              <p:pRg st="0" end="0"/>
                                            </p:txEl>
                                          </p:spTgt>
                                        </p:tgtEl>
                                        <p:attrNameLst>
                                          <p:attrName>style.visibility</p:attrName>
                                        </p:attrNameLst>
                                      </p:cBhvr>
                                      <p:to>
                                        <p:strVal val="visible"/>
                                      </p:to>
                                    </p:set>
                                    <p:animEffect transition="in" filter="wipe(down)">
                                      <p:cBhvr>
                                        <p:cTn id="12" dur="500"/>
                                        <p:tgtEl>
                                          <p:spTgt spid="21508">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1508">
                                            <p:txEl>
                                              <p:pRg st="1" end="1"/>
                                            </p:txEl>
                                          </p:spTgt>
                                        </p:tgtEl>
                                        <p:attrNameLst>
                                          <p:attrName>style.visibility</p:attrName>
                                        </p:attrNameLst>
                                      </p:cBhvr>
                                      <p:to>
                                        <p:strVal val="visible"/>
                                      </p:to>
                                    </p:set>
                                    <p:animEffect transition="in" filter="wipe(down)">
                                      <p:cBhvr>
                                        <p:cTn id="15" dur="500"/>
                                        <p:tgtEl>
                                          <p:spTgt spid="21508">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1508">
                                            <p:txEl>
                                              <p:pRg st="2" end="2"/>
                                            </p:txEl>
                                          </p:spTgt>
                                        </p:tgtEl>
                                        <p:attrNameLst>
                                          <p:attrName>style.visibility</p:attrName>
                                        </p:attrNameLst>
                                      </p:cBhvr>
                                      <p:to>
                                        <p:strVal val="visible"/>
                                      </p:to>
                                    </p:set>
                                    <p:animEffect transition="in" filter="wipe(down)">
                                      <p:cBhvr>
                                        <p:cTn id="18" dur="500"/>
                                        <p:tgtEl>
                                          <p:spTgt spid="21508">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1508">
                                            <p:txEl>
                                              <p:pRg st="3" end="3"/>
                                            </p:txEl>
                                          </p:spTgt>
                                        </p:tgtEl>
                                        <p:attrNameLst>
                                          <p:attrName>style.visibility</p:attrName>
                                        </p:attrNameLst>
                                      </p:cBhvr>
                                      <p:to>
                                        <p:strVal val="visible"/>
                                      </p:to>
                                    </p:set>
                                    <p:animEffect transition="in" filter="wipe(down)">
                                      <p:cBhvr>
                                        <p:cTn id="21" dur="500"/>
                                        <p:tgtEl>
                                          <p:spTgt spid="215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utoUpdateAnimBg="0"/>
      <p:bldP spid="21508" grpId="0"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00063" y="357188"/>
            <a:ext cx="8229600" cy="1143000"/>
          </a:xfrm>
        </p:spPr>
        <p:txBody>
          <a:bodyPr/>
          <a:lstStyle/>
          <a:p>
            <a:pPr eaLnBrk="1" hangingPunct="1"/>
            <a:r>
              <a:rPr lang="en-US" smtClean="0"/>
              <a:t>Running the applet</a:t>
            </a:r>
          </a:p>
        </p:txBody>
      </p:sp>
      <p:sp>
        <p:nvSpPr>
          <p:cNvPr id="33795" name="Rectangle 3"/>
          <p:cNvSpPr>
            <a:spLocks noGrp="1" noChangeArrowheads="1"/>
          </p:cNvSpPr>
          <p:nvPr>
            <p:ph idx="1"/>
          </p:nvPr>
        </p:nvSpPr>
        <p:spPr>
          <a:xfrm>
            <a:off x="457200" y="1785938"/>
            <a:ext cx="8229600" cy="4538662"/>
          </a:xfrm>
        </p:spPr>
        <p:txBody>
          <a:bodyPr/>
          <a:lstStyle/>
          <a:p>
            <a:pPr lvl="1" eaLnBrk="1" hangingPunct="1"/>
            <a:r>
              <a:rPr lang="en-US" smtClean="0"/>
              <a:t>Compile</a:t>
            </a:r>
          </a:p>
          <a:p>
            <a:pPr lvl="2" eaLnBrk="1" hangingPunct="1"/>
            <a:r>
              <a:rPr lang="en-US" smtClean="0">
                <a:latin typeface="Lucida Console" pitchFamily="49" charset="0"/>
              </a:rPr>
              <a:t>javac HelloWorld.java</a:t>
            </a:r>
          </a:p>
          <a:p>
            <a:pPr lvl="2" eaLnBrk="1" hangingPunct="1"/>
            <a:r>
              <a:rPr lang="en-US" smtClean="0"/>
              <a:t>If no errors, bytecodes stored in </a:t>
            </a:r>
            <a:r>
              <a:rPr lang="en-US" smtClean="0">
                <a:latin typeface="Lucida Console" pitchFamily="49" charset="0"/>
              </a:rPr>
              <a:t>HelloWorld.class</a:t>
            </a:r>
          </a:p>
          <a:p>
            <a:pPr lvl="1" eaLnBrk="1" hangingPunct="1"/>
            <a:r>
              <a:rPr lang="en-US" smtClean="0"/>
              <a:t>Create an HTML file </a:t>
            </a:r>
          </a:p>
          <a:p>
            <a:pPr lvl="2" eaLnBrk="1" hangingPunct="1"/>
            <a:r>
              <a:rPr lang="en-US" smtClean="0"/>
              <a:t>ends in </a:t>
            </a:r>
            <a:r>
              <a:rPr lang="en-US" smtClean="0">
                <a:latin typeface="Lucida Console" pitchFamily="49" charset="0"/>
              </a:rPr>
              <a:t>.htm</a:t>
            </a:r>
            <a:r>
              <a:rPr lang="en-US" smtClean="0"/>
              <a:t> or </a:t>
            </a:r>
            <a:r>
              <a:rPr lang="en-US" smtClean="0">
                <a:latin typeface="Lucida Console" pitchFamily="49" charset="0"/>
              </a:rPr>
              <a:t>.html(HelloWorld.html)</a:t>
            </a:r>
          </a:p>
          <a:p>
            <a:pPr lvl="1" eaLnBrk="1" hangingPunct="1"/>
            <a:r>
              <a:rPr lang="en-US" smtClean="0"/>
              <a:t>To execute an applet</a:t>
            </a:r>
          </a:p>
          <a:p>
            <a:pPr lvl="2" eaLnBrk="1" hangingPunct="1"/>
            <a:r>
              <a:rPr lang="en-US" smtClean="0">
                <a:latin typeface="Lucida Console" pitchFamily="49" charset="0"/>
              </a:rPr>
              <a:t>appletviewer HelloWorld.html</a:t>
            </a:r>
          </a:p>
        </p:txBody>
      </p:sp>
      <p:sp>
        <p:nvSpPr>
          <p:cNvPr id="2" name="Slide Number Placeholder 3"/>
          <p:cNvSpPr>
            <a:spLocks noGrp="1"/>
          </p:cNvSpPr>
          <p:nvPr>
            <p:ph type="sldNum" sz="quarter" idx="12"/>
          </p:nvPr>
        </p:nvSpPr>
        <p:spPr bwMode="auto">
          <a:xfrm>
            <a:off x="6727825" y="6408738"/>
            <a:ext cx="1919288" cy="365125"/>
          </a:xfrm>
          <a:ln>
            <a:miter lim="800000"/>
            <a:headEnd/>
            <a:tailEnd/>
          </a:ln>
        </p:spPr>
        <p:txBody>
          <a:bodyPr wrap="square" numCol="1" anchorCtr="0" compatLnSpc="1">
            <a:prstTxWarp prst="textNoShape">
              <a:avLst/>
            </a:prstTxWarp>
          </a:bodyPr>
          <a:lstStyle/>
          <a:p>
            <a:pPr algn="l">
              <a:defRPr/>
            </a:pPr>
            <a:fld id="{7564CBF4-A0D1-403E-9AE3-533FB63D453C}" type="slidenum">
              <a:rPr lang="en-US"/>
              <a:pPr algn="l">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2"/>
          <p:cNvSpPr>
            <a:spLocks noGrp="1"/>
          </p:cNvSpPr>
          <p:nvPr>
            <p:ph type="title"/>
          </p:nvPr>
        </p:nvSpPr>
        <p:spPr>
          <a:xfrm>
            <a:off x="428625" y="357188"/>
            <a:ext cx="8229600" cy="1143000"/>
          </a:xfrm>
        </p:spPr>
        <p:txBody>
          <a:bodyPr/>
          <a:lstStyle/>
          <a:p>
            <a:pPr eaLnBrk="1" hangingPunct="1"/>
            <a:r>
              <a:rPr lang="en-US" smtClean="0"/>
              <a:t>Displaying Numerical values</a:t>
            </a:r>
            <a:endParaRPr lang="en-IN" smtClean="0"/>
          </a:p>
        </p:txBody>
      </p:sp>
      <p:sp>
        <p:nvSpPr>
          <p:cNvPr id="2" name="Content Placeholder 1"/>
          <p:cNvSpPr>
            <a:spLocks noGrp="1"/>
          </p:cNvSpPr>
          <p:nvPr>
            <p:ph idx="1"/>
          </p:nvPr>
        </p:nvSpPr>
        <p:spPr>
          <a:xfrm>
            <a:off x="500063" y="1357313"/>
            <a:ext cx="8229600" cy="4818062"/>
          </a:xfrm>
        </p:spPr>
        <p:txBody>
          <a:bodyPr rtlCol="0">
            <a:normAutofit fontScale="92500" lnSpcReduction="20000"/>
          </a:bodyPr>
          <a:lstStyle/>
          <a:p>
            <a:pPr marL="274320" indent="-274320" eaLnBrk="1" fontAlgn="auto" hangingPunct="1">
              <a:spcAft>
                <a:spcPts val="0"/>
              </a:spcAft>
              <a:buClr>
                <a:schemeClr val="accent3"/>
              </a:buClr>
              <a:buFont typeface="Wingdings 3" pitchFamily="18" charset="2"/>
              <a:buNone/>
              <a:defRPr/>
            </a:pPr>
            <a:r>
              <a:rPr lang="en-US" dirty="0" smtClean="0"/>
              <a:t>import java.awt.*</a:t>
            </a:r>
            <a:r>
              <a:rPr lang="en-IN" dirty="0" smtClean="0"/>
              <a:t>;</a:t>
            </a:r>
          </a:p>
          <a:p>
            <a:pPr marL="274320" indent="-274320" eaLnBrk="1" fontAlgn="auto" hangingPunct="1">
              <a:spcAft>
                <a:spcPts val="0"/>
              </a:spcAft>
              <a:buClr>
                <a:schemeClr val="accent3"/>
              </a:buClr>
              <a:buFont typeface="Wingdings 3" pitchFamily="18" charset="2"/>
              <a:buNone/>
              <a:defRPr/>
            </a:pPr>
            <a:r>
              <a:rPr lang="en-US" dirty="0" smtClean="0"/>
              <a:t>import </a:t>
            </a:r>
            <a:r>
              <a:rPr lang="en-US" dirty="0" err="1" smtClean="0"/>
              <a:t>java.applet.Applet</a:t>
            </a:r>
            <a:r>
              <a:rPr lang="en-US" dirty="0" smtClean="0"/>
              <a:t>;</a:t>
            </a:r>
          </a:p>
          <a:p>
            <a:pPr marL="274320" indent="-274320" eaLnBrk="1" fontAlgn="auto" hangingPunct="1">
              <a:spcAft>
                <a:spcPts val="0"/>
              </a:spcAft>
              <a:buClr>
                <a:schemeClr val="accent3"/>
              </a:buClr>
              <a:buFont typeface="Wingdings 3" pitchFamily="18" charset="2"/>
              <a:buNone/>
              <a:defRPr/>
            </a:pPr>
            <a:r>
              <a:rPr lang="en-US" dirty="0" smtClean="0"/>
              <a:t>public class </a:t>
            </a:r>
            <a:r>
              <a:rPr lang="en-US" dirty="0" err="1" smtClean="0"/>
              <a:t>ab</a:t>
            </a:r>
            <a:r>
              <a:rPr lang="en-US" dirty="0" smtClean="0"/>
              <a:t> extends Applet{</a:t>
            </a:r>
          </a:p>
          <a:p>
            <a:pPr marL="274320" indent="-274320" eaLnBrk="1" fontAlgn="auto" hangingPunct="1">
              <a:spcAft>
                <a:spcPts val="0"/>
              </a:spcAft>
              <a:buClr>
                <a:schemeClr val="accent3"/>
              </a:buClr>
              <a:buFont typeface="Wingdings 3" pitchFamily="18" charset="2"/>
              <a:buNone/>
              <a:defRPr/>
            </a:pPr>
            <a:r>
              <a:rPr lang="en-US" dirty="0" smtClean="0"/>
              <a:t>		public void paint(Graphics g){</a:t>
            </a:r>
          </a:p>
          <a:p>
            <a:pPr marL="274320" indent="-274320" eaLnBrk="1" fontAlgn="auto" hangingPunct="1">
              <a:spcAft>
                <a:spcPts val="0"/>
              </a:spcAft>
              <a:buClr>
                <a:schemeClr val="accent3"/>
              </a:buClr>
              <a:buFont typeface="Wingdings 3" pitchFamily="18" charset="2"/>
              <a:buNone/>
              <a:defRPr/>
            </a:pPr>
            <a:r>
              <a:rPr lang="en-US" dirty="0" smtClean="0"/>
              <a:t>			int a=10, b=20;</a:t>
            </a:r>
          </a:p>
          <a:p>
            <a:pPr marL="274320" indent="-274320" eaLnBrk="1" fontAlgn="auto" hangingPunct="1">
              <a:spcAft>
                <a:spcPts val="0"/>
              </a:spcAft>
              <a:buClr>
                <a:schemeClr val="accent3"/>
              </a:buClr>
              <a:buFont typeface="Wingdings 3" pitchFamily="18" charset="2"/>
              <a:buNone/>
              <a:defRPr/>
            </a:pPr>
            <a:r>
              <a:rPr lang="en-US" dirty="0" smtClean="0"/>
              <a:t>			int d=</a:t>
            </a:r>
            <a:r>
              <a:rPr lang="en-US" dirty="0" err="1" smtClean="0"/>
              <a:t>a+b</a:t>
            </a:r>
            <a:r>
              <a:rPr lang="en-US" dirty="0" smtClean="0"/>
              <a:t>;</a:t>
            </a:r>
          </a:p>
          <a:p>
            <a:pPr marL="274320" indent="-274320" eaLnBrk="1" fontAlgn="auto" hangingPunct="1">
              <a:spcAft>
                <a:spcPts val="0"/>
              </a:spcAft>
              <a:buClr>
                <a:schemeClr val="accent3"/>
              </a:buClr>
              <a:buFont typeface="Wingdings 3" pitchFamily="18" charset="2"/>
              <a:buNone/>
              <a:defRPr/>
            </a:pPr>
            <a:r>
              <a:rPr lang="en-US" dirty="0" smtClean="0"/>
              <a:t>			String s= “sum:“+</a:t>
            </a:r>
            <a:r>
              <a:rPr lang="en-US" dirty="0" err="1" smtClean="0"/>
              <a:t>String.valueOf</a:t>
            </a:r>
            <a:r>
              <a:rPr lang="en-US" dirty="0" smtClean="0"/>
              <a:t>(d);</a:t>
            </a:r>
          </a:p>
          <a:p>
            <a:pPr marL="274320" indent="-274320" eaLnBrk="1" fontAlgn="auto" hangingPunct="1">
              <a:spcAft>
                <a:spcPts val="0"/>
              </a:spcAft>
              <a:buClr>
                <a:schemeClr val="accent3"/>
              </a:buClr>
              <a:buFont typeface="Wingdings 3" pitchFamily="18" charset="2"/>
              <a:buNone/>
              <a:defRPr/>
            </a:pPr>
            <a:r>
              <a:rPr lang="en-US" dirty="0" smtClean="0"/>
              <a:t>			</a:t>
            </a:r>
            <a:r>
              <a:rPr lang="en-US" dirty="0" err="1" smtClean="0"/>
              <a:t>g.drawString</a:t>
            </a:r>
            <a:r>
              <a:rPr lang="en-US" dirty="0" smtClean="0"/>
              <a:t>(s, 100, 100);</a:t>
            </a:r>
          </a:p>
          <a:p>
            <a:pPr marL="274320" indent="-274320" eaLnBrk="1" fontAlgn="auto" hangingPunct="1">
              <a:spcAft>
                <a:spcPts val="0"/>
              </a:spcAft>
              <a:buClr>
                <a:schemeClr val="accent3"/>
              </a:buClr>
              <a:buFont typeface="Wingdings 3" pitchFamily="18" charset="2"/>
              <a:buNone/>
              <a:defRPr/>
            </a:pPr>
            <a:r>
              <a:rPr lang="en-US" dirty="0" smtClean="0"/>
              <a:t>		}</a:t>
            </a:r>
          </a:p>
          <a:p>
            <a:pPr marL="274320" indent="-274320" eaLnBrk="1" fontAlgn="auto" hangingPunct="1">
              <a:spcAft>
                <a:spcPts val="0"/>
              </a:spcAft>
              <a:buClr>
                <a:schemeClr val="accent3"/>
              </a:buClr>
              <a:buFont typeface="Wingdings 3" pitchFamily="18" charset="2"/>
              <a:buNone/>
              <a:defRPr/>
            </a:pPr>
            <a:r>
              <a:rPr lang="en-US" dirty="0" smtClean="0"/>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smtClean="0">
                <a:solidFill>
                  <a:srgbClr val="C00000"/>
                </a:solidFill>
                <a:effectLst/>
                <a:latin typeface="Times New Roman" pitchFamily="18" charset="0"/>
                <a:cs typeface="Times New Roman" pitchFamily="18" charset="0"/>
              </a:rPr>
              <a:t>Topics to be covered in Applet</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609600" y="914400"/>
            <a:ext cx="8229600" cy="5562600"/>
          </a:xfrm>
        </p:spPr>
        <p:txBody>
          <a:bodyPr>
            <a:noAutofit/>
          </a:bodyPr>
          <a:lstStyle/>
          <a:p>
            <a:r>
              <a:rPr lang="en-US" sz="2400" dirty="0" smtClean="0">
                <a:solidFill>
                  <a:srgbClr val="002060"/>
                </a:solidFill>
                <a:latin typeface="Times New Roman" pitchFamily="18" charset="0"/>
                <a:cs typeface="Times New Roman" pitchFamily="18" charset="0"/>
              </a:rPr>
              <a:t>life cycle </a:t>
            </a:r>
          </a:p>
          <a:p>
            <a:r>
              <a:rPr lang="en-US" sz="2400" dirty="0" smtClean="0">
                <a:solidFill>
                  <a:srgbClr val="002060"/>
                </a:solidFill>
                <a:latin typeface="Times New Roman" pitchFamily="18" charset="0"/>
                <a:cs typeface="Times New Roman" pitchFamily="18" charset="0"/>
              </a:rPr>
              <a:t>paint</a:t>
            </a:r>
          </a:p>
          <a:p>
            <a:r>
              <a:rPr lang="en-US" sz="2400" dirty="0" smtClean="0">
                <a:solidFill>
                  <a:srgbClr val="002060"/>
                </a:solidFill>
                <a:latin typeface="Times New Roman" pitchFamily="18" charset="0"/>
                <a:cs typeface="Times New Roman" pitchFamily="18" charset="0"/>
              </a:rPr>
              <a:t>Graphics class (all the methods to draw shapes and strings on the applet window)</a:t>
            </a:r>
          </a:p>
          <a:p>
            <a:pPr>
              <a:buNone/>
            </a:pPr>
            <a:r>
              <a:rPr lang="en-US" sz="2400" dirty="0" smtClean="0">
                <a:solidFill>
                  <a:srgbClr val="FF0000"/>
                </a:solidFill>
                <a:latin typeface="Times New Roman" pitchFamily="18" charset="0"/>
                <a:cs typeface="Times New Roman" pitchFamily="18" charset="0"/>
              </a:rPr>
              <a:t>Note: </a:t>
            </a:r>
            <a:r>
              <a:rPr lang="en-US" sz="2000" dirty="0" smtClean="0">
                <a:solidFill>
                  <a:srgbClr val="002060"/>
                </a:solidFill>
                <a:latin typeface="Times New Roman" pitchFamily="18" charset="0"/>
                <a:cs typeface="Times New Roman" pitchFamily="18" charset="0"/>
              </a:rPr>
              <a:t>Go through the Graphics class methods to draw different shapes.</a:t>
            </a:r>
          </a:p>
          <a:p>
            <a:pPr>
              <a:buNone/>
            </a:pPr>
            <a:endParaRPr lang="en-US" sz="2000" dirty="0" smtClean="0">
              <a:solidFill>
                <a:srgbClr val="002060"/>
              </a:solidFill>
              <a:latin typeface="Times New Roman" pitchFamily="18" charset="0"/>
              <a:cs typeface="Times New Roman" pitchFamily="18" charset="0"/>
            </a:endParaRPr>
          </a:p>
          <a:p>
            <a:pPr>
              <a:buNone/>
            </a:pPr>
            <a:r>
              <a:rPr lang="en-US" sz="2000" b="1" dirty="0" smtClean="0">
                <a:solidFill>
                  <a:srgbClr val="C00000"/>
                </a:solidFill>
                <a:latin typeface="Times New Roman" pitchFamily="18" charset="0"/>
                <a:cs typeface="Times New Roman" pitchFamily="18" charset="0"/>
              </a:rPr>
              <a:t>Sample Question:  </a:t>
            </a:r>
            <a:r>
              <a:rPr lang="en-US" sz="2000" dirty="0" err="1" smtClean="0">
                <a:solidFill>
                  <a:srgbClr val="002060"/>
                </a:solidFill>
                <a:latin typeface="Times New Roman" pitchFamily="18" charset="0"/>
                <a:cs typeface="Times New Roman" pitchFamily="18" charset="0"/>
              </a:rPr>
              <a:t>WAP</a:t>
            </a:r>
            <a:r>
              <a:rPr lang="en-US" sz="2000" dirty="0" smtClean="0">
                <a:solidFill>
                  <a:srgbClr val="002060"/>
                </a:solidFill>
                <a:latin typeface="Times New Roman" pitchFamily="18" charset="0"/>
                <a:cs typeface="Times New Roman" pitchFamily="18" charset="0"/>
              </a:rPr>
              <a:t> to create an applet to display:</a:t>
            </a:r>
          </a:p>
          <a:p>
            <a:pPr>
              <a:buNone/>
            </a:pPr>
            <a:r>
              <a:rPr lang="en-US" sz="2000" dirty="0" smtClean="0">
                <a:solidFill>
                  <a:srgbClr val="002060"/>
                </a:solidFill>
                <a:latin typeface="Times New Roman" pitchFamily="18" charset="0"/>
                <a:cs typeface="Times New Roman" pitchFamily="18" charset="0"/>
              </a:rPr>
              <a:t> </a:t>
            </a:r>
            <a:endParaRPr lang="en-US" sz="1800" dirty="0" smtClean="0">
              <a:solidFill>
                <a:srgbClr val="002060"/>
              </a:solidFill>
              <a:latin typeface="Times New Roman" pitchFamily="18" charset="0"/>
              <a:cs typeface="Times New Roman" pitchFamily="18" charset="0"/>
            </a:endParaRPr>
          </a:p>
          <a:p>
            <a:pPr>
              <a:buNone/>
            </a:pPr>
            <a:endParaRPr lang="en-US" sz="1800" dirty="0" smtClean="0">
              <a:solidFill>
                <a:srgbClr val="00206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
        <p:nvSpPr>
          <p:cNvPr id="7" name="Oval 6"/>
          <p:cNvSpPr/>
          <p:nvPr/>
        </p:nvSpPr>
        <p:spPr>
          <a:xfrm>
            <a:off x="2819400" y="4876800"/>
            <a:ext cx="32004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rot="5400000">
            <a:off x="3656806" y="4724400"/>
            <a:ext cx="152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flipV="1">
            <a:off x="3428206" y="3962400"/>
            <a:ext cx="990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8206" y="4343400"/>
            <a:ext cx="990600" cy="228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382000" cy="5407152"/>
          </a:xfrm>
        </p:spPr>
        <p:txBody>
          <a:bodyPr>
            <a:normAutofit/>
          </a:bodyPr>
          <a:lstStyle/>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Swing offers a richer and often easier-to-use user interface than does the </a:t>
            </a:r>
            <a:r>
              <a:rPr lang="en-US" sz="2400" dirty="0" err="1" smtClean="0">
                <a:solidFill>
                  <a:srgbClr val="002060"/>
                </a:solidFill>
                <a:latin typeface="Times New Roman" pitchFamily="18" charset="0"/>
                <a:cs typeface="Times New Roman" pitchFamily="18" charset="0"/>
              </a:rPr>
              <a:t>AWT</a:t>
            </a:r>
            <a:r>
              <a:rPr lang="en-US" sz="2400" dirty="0" smtClean="0">
                <a:solidFill>
                  <a:srgbClr val="002060"/>
                </a:solidFill>
                <a:latin typeface="Times New Roman" pitchFamily="18" charset="0"/>
                <a:cs typeface="Times New Roman" pitchFamily="18" charset="0"/>
              </a:rPr>
              <a:t>. </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Swing-based applets are now the most popular. However, traditional </a:t>
            </a:r>
            <a:r>
              <a:rPr lang="en-US" sz="2400" dirty="0" err="1" smtClean="0">
                <a:solidFill>
                  <a:srgbClr val="002060"/>
                </a:solidFill>
                <a:latin typeface="Times New Roman" pitchFamily="18" charset="0"/>
                <a:cs typeface="Times New Roman" pitchFamily="18" charset="0"/>
              </a:rPr>
              <a:t>AWT</a:t>
            </a:r>
            <a:r>
              <a:rPr lang="en-US" sz="2400" dirty="0" smtClean="0">
                <a:solidFill>
                  <a:srgbClr val="002060"/>
                </a:solidFill>
                <a:latin typeface="Times New Roman" pitchFamily="18" charset="0"/>
                <a:cs typeface="Times New Roman" pitchFamily="18" charset="0"/>
              </a:rPr>
              <a:t>-based applets are still used, especially when only a very simple user interface is required.</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Thus, both </a:t>
            </a:r>
            <a:r>
              <a:rPr lang="en-US" sz="2400" dirty="0" err="1" smtClean="0">
                <a:solidFill>
                  <a:srgbClr val="002060"/>
                </a:solidFill>
                <a:latin typeface="Times New Roman" pitchFamily="18" charset="0"/>
                <a:cs typeface="Times New Roman" pitchFamily="18" charset="0"/>
              </a:rPr>
              <a:t>AWT</a:t>
            </a:r>
            <a:r>
              <a:rPr lang="en-US" sz="2400" dirty="0" smtClean="0">
                <a:solidFill>
                  <a:srgbClr val="002060"/>
                </a:solidFill>
                <a:latin typeface="Times New Roman" pitchFamily="18" charset="0"/>
                <a:cs typeface="Times New Roman" pitchFamily="18" charset="0"/>
              </a:rPr>
              <a:t> and Swing-based applets are valid.</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Because </a:t>
            </a:r>
            <a:r>
              <a:rPr lang="en-US" sz="2400" dirty="0" err="1" smtClean="0">
                <a:solidFill>
                  <a:srgbClr val="002060"/>
                </a:solidFill>
                <a:latin typeface="Times New Roman" pitchFamily="18" charset="0"/>
                <a:cs typeface="Times New Roman" pitchFamily="18" charset="0"/>
              </a:rPr>
              <a:t>JApplet</a:t>
            </a:r>
            <a:r>
              <a:rPr lang="en-US" sz="2400" dirty="0" smtClean="0">
                <a:solidFill>
                  <a:srgbClr val="002060"/>
                </a:solidFill>
                <a:latin typeface="Times New Roman" pitchFamily="18" charset="0"/>
                <a:cs typeface="Times New Roman" pitchFamily="18" charset="0"/>
              </a:rPr>
              <a:t> inherits Applet, all the features of Applet are also available in </a:t>
            </a:r>
            <a:r>
              <a:rPr lang="en-US" sz="2400" dirty="0" err="1" smtClean="0">
                <a:solidFill>
                  <a:srgbClr val="002060"/>
                </a:solidFill>
                <a:latin typeface="Times New Roman" pitchFamily="18" charset="0"/>
                <a:cs typeface="Times New Roman" pitchFamily="18" charset="0"/>
              </a:rPr>
              <a:t>JApplet</a:t>
            </a:r>
            <a:endParaRPr lang="en-US" sz="2400" dirty="0" smtClean="0">
              <a:solidFill>
                <a:srgbClr val="00206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down)">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wipe(down)">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wipe(down)">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Applet Class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181600"/>
          </a:xfrm>
        </p:spPr>
        <p:txBody>
          <a:bodyPr>
            <a:normAutofit/>
          </a:bodyPr>
          <a:lstStyle/>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Applet provides all necessary support for applet execution, such as starting and stopping.</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It also provides methods that load and display images, and methods that load and play audio clips.</a:t>
            </a:r>
          </a:p>
          <a:p>
            <a:pPr>
              <a:buNone/>
            </a:pPr>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Applet extends the </a:t>
            </a:r>
            <a:r>
              <a:rPr lang="en-US" sz="2400" dirty="0" err="1" smtClean="0">
                <a:solidFill>
                  <a:srgbClr val="002060"/>
                </a:solidFill>
                <a:latin typeface="Times New Roman" pitchFamily="18" charset="0"/>
                <a:cs typeface="Times New Roman" pitchFamily="18" charset="0"/>
              </a:rPr>
              <a:t>AWT</a:t>
            </a:r>
            <a:r>
              <a:rPr lang="en-US" sz="2400" dirty="0" smtClean="0">
                <a:solidFill>
                  <a:srgbClr val="002060"/>
                </a:solidFill>
                <a:latin typeface="Times New Roman" pitchFamily="18" charset="0"/>
                <a:cs typeface="Times New Roman" pitchFamily="18" charset="0"/>
              </a:rPr>
              <a:t> class Panel. In turn, Panel extends Container, which extends Component.</a:t>
            </a: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smtClean="0">
                <a:solidFill>
                  <a:srgbClr val="C00000"/>
                </a:solidFill>
                <a:effectLst/>
                <a:latin typeface="Times New Roman" pitchFamily="18" charset="0"/>
                <a:cs typeface="Times New Roman" pitchFamily="18" charset="0"/>
              </a:rPr>
              <a:t>Applet Class Hierarchy</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382000" cy="4873752"/>
          </a:xfrm>
        </p:spPr>
        <p:txBody>
          <a:bodyPr>
            <a:normAutofit/>
          </a:bodyPr>
          <a:lstStyle/>
          <a:p>
            <a:endParaRPr lang="en-US" sz="2400"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a:p>
            <a:pPr>
              <a:buNone/>
            </a:pPr>
            <a:endParaRPr lang="en-US" sz="2400" dirty="0" smtClean="0">
              <a:solidFill>
                <a:srgbClr val="00206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pic>
        <p:nvPicPr>
          <p:cNvPr id="7" name="Picture 3" descr="C:\My Documents\My Pictures\Applet Class Hierarchy.bmp"/>
          <p:cNvPicPr>
            <a:picLocks noChangeAspect="1" noChangeArrowheads="1"/>
          </p:cNvPicPr>
          <p:nvPr/>
        </p:nvPicPr>
        <p:blipFill>
          <a:blip r:embed="rId3" cstate="print"/>
          <a:srcRect/>
          <a:stretch>
            <a:fillRect/>
          </a:stretch>
        </p:blipFill>
        <p:spPr bwMode="auto">
          <a:xfrm>
            <a:off x="1143000" y="990600"/>
            <a:ext cx="6553200" cy="5181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Applet program</a:t>
            </a:r>
            <a:endParaRPr lang="en-I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09600" y="1752600"/>
            <a:ext cx="6519964" cy="32004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257800" y="4572000"/>
            <a:ext cx="3581400" cy="208372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to follow</a:t>
            </a:r>
            <a:endParaRPr lang="en-IN"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304800" y="1905000"/>
            <a:ext cx="2895600" cy="822614"/>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228601" y="2667000"/>
            <a:ext cx="8915400" cy="762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767</TotalTime>
  <Words>2253</Words>
  <Application>Microsoft Office PowerPoint</Application>
  <PresentationFormat>On-screen Show (4:3)</PresentationFormat>
  <Paragraphs>378</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Modern Programming Tools And Techniques-I  Lecture 18: Applets</vt:lpstr>
      <vt:lpstr>Introduction</vt:lpstr>
      <vt:lpstr>Slide 3</vt:lpstr>
      <vt:lpstr>Types of Applets</vt:lpstr>
      <vt:lpstr>Slide 5</vt:lpstr>
      <vt:lpstr>Applet Class</vt:lpstr>
      <vt:lpstr>Applet Class Hierarchy</vt:lpstr>
      <vt:lpstr>Simple Applet program</vt:lpstr>
      <vt:lpstr>Steps to follow</vt:lpstr>
      <vt:lpstr>Points to remember</vt:lpstr>
      <vt:lpstr>Applet Methods called by the system</vt:lpstr>
      <vt:lpstr>Applet Initialization and Termination</vt:lpstr>
      <vt:lpstr>An Applet Skeleton</vt:lpstr>
      <vt:lpstr>An Applet Skeleton</vt:lpstr>
      <vt:lpstr>Slide 15</vt:lpstr>
      <vt:lpstr>Slide 16</vt:lpstr>
      <vt:lpstr>Slide 17</vt:lpstr>
      <vt:lpstr>Slide 18</vt:lpstr>
      <vt:lpstr>Slide 19</vt:lpstr>
      <vt:lpstr>Simple Applet Display Methods</vt:lpstr>
      <vt:lpstr>setBackground() &amp; setForeground()</vt:lpstr>
      <vt:lpstr>repaint()</vt:lpstr>
      <vt:lpstr>Example</vt:lpstr>
      <vt:lpstr>Slide 24</vt:lpstr>
      <vt:lpstr>Slide 25</vt:lpstr>
      <vt:lpstr>Status Window in Applets</vt:lpstr>
      <vt:lpstr>Example</vt:lpstr>
      <vt:lpstr>The HTML APPLET Tag</vt:lpstr>
      <vt:lpstr>The HTML APPLET Tag</vt:lpstr>
      <vt:lpstr>The HTML APPLET Tag</vt:lpstr>
      <vt:lpstr>The HTML APPLET Tag</vt:lpstr>
      <vt:lpstr>Passing Parameters to Applets</vt:lpstr>
      <vt:lpstr>Graphics </vt:lpstr>
      <vt:lpstr>Slide 34</vt:lpstr>
      <vt:lpstr>Slide 35</vt:lpstr>
      <vt:lpstr>Slide 36</vt:lpstr>
      <vt:lpstr>Color</vt:lpstr>
      <vt:lpstr>Java’s coordinate system</vt:lpstr>
      <vt:lpstr>The complete applet</vt:lpstr>
      <vt:lpstr>The simplest possible applet</vt:lpstr>
      <vt:lpstr>The simplest reasonable applet</vt:lpstr>
      <vt:lpstr>Running the applet</vt:lpstr>
      <vt:lpstr>Displaying Numerical values</vt:lpstr>
      <vt:lpstr>Topics to be covered in Applet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Programming Tools And Techniques-I  Lecture 13: Packages</dc:title>
  <dc:creator>RA-V</dc:creator>
  <cp:lastModifiedBy>hp</cp:lastModifiedBy>
  <cp:revision>46</cp:revision>
  <dcterms:created xsi:type="dcterms:W3CDTF">2006-08-16T00:00:00Z</dcterms:created>
  <dcterms:modified xsi:type="dcterms:W3CDTF">2015-03-18T07:31:04Z</dcterms:modified>
</cp:coreProperties>
</file>