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1"/>
  </p:notesMasterIdLst>
  <p:sldIdLst>
    <p:sldId id="256" r:id="rId3"/>
    <p:sldId id="257" r:id="rId4"/>
    <p:sldId id="278" r:id="rId5"/>
    <p:sldId id="279" r:id="rId6"/>
    <p:sldId id="280" r:id="rId7"/>
    <p:sldId id="281" r:id="rId8"/>
    <p:sldId id="258" r:id="rId9"/>
    <p:sldId id="274" r:id="rId10"/>
    <p:sldId id="273" r:id="rId11"/>
    <p:sldId id="275" r:id="rId12"/>
    <p:sldId id="259" r:id="rId13"/>
    <p:sldId id="276" r:id="rId14"/>
    <p:sldId id="260" r:id="rId15"/>
    <p:sldId id="261" r:id="rId16"/>
    <p:sldId id="262" r:id="rId17"/>
    <p:sldId id="263" r:id="rId18"/>
    <p:sldId id="264" r:id="rId19"/>
    <p:sldId id="267" r:id="rId20"/>
    <p:sldId id="266" r:id="rId21"/>
    <p:sldId id="265" r:id="rId22"/>
    <p:sldId id="268" r:id="rId23"/>
    <p:sldId id="269" r:id="rId24"/>
    <p:sldId id="277" r:id="rId25"/>
    <p:sldId id="270" r:id="rId26"/>
    <p:sldId id="271" r:id="rId27"/>
    <p:sldId id="272" r:id="rId28"/>
    <p:sldId id="284" r:id="rId29"/>
    <p:sldId id="28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9247" autoAdjust="0"/>
  </p:normalViewPr>
  <p:slideViewPr>
    <p:cSldViewPr>
      <p:cViewPr varScale="1">
        <p:scale>
          <a:sx n="70" d="100"/>
          <a:sy n="70" d="100"/>
        </p:scale>
        <p:origin x="-138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317611-08AC-4055-BFE8-DA753B84D878}" type="datetimeFigureOut">
              <a:rPr lang="en-US" smtClean="0"/>
              <a:pPr/>
              <a:t>1/11/2016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CAA9DB-CD00-46CB-AA01-9269AE078CB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geekinterview.com/question_details/2889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Shape 47"/>
          <p:cNvSpPr>
            <a:spLocks noGrp="1" noRot="1" noChangeAspect="1"/>
          </p:cNvSpPr>
          <p:nvPr>
            <p:ph type="sldImg" idx="2"/>
          </p:nvPr>
        </p:nvSpPr>
        <p:spPr>
          <a:xfrm>
            <a:off x="1144588" y="685800"/>
            <a:ext cx="4570412" cy="3427413"/>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 name="Shape 48"/>
          <p:cNvSpPr txBox="1">
            <a:spLocks noGrp="1"/>
          </p:cNvSpPr>
          <p:nvPr>
            <p:ph type="body" idx="1"/>
          </p:nvPr>
        </p:nvSpPr>
        <p:spPr>
          <a:xfrm>
            <a:off x="915601" y="4342620"/>
            <a:ext cx="5026797" cy="646290"/>
          </a:xfrm>
          <a:prstGeom prst="rect">
            <a:avLst/>
          </a:prstGeom>
          <a:noFill/>
          <a:ln>
            <a:noFill/>
          </a:ln>
        </p:spPr>
        <p:txBody>
          <a:bodyPr lIns="91425" tIns="45700" rIns="91425" bIns="45700" anchor="t" anchorCtr="0">
            <a:spAutoFit/>
          </a:bodyPr>
          <a:lstStyle/>
          <a:p>
            <a:pPr marL="0" marR="0" lvl="0" indent="0" algn="l" rtl="0">
              <a:buSzPct val="25000"/>
              <a:buFont typeface="Arial"/>
              <a:buNone/>
            </a:pPr>
            <a:r>
              <a:rPr lang="en" sz="1800" b="0" i="0" u="none" strike="noStrike" cap="none" baseline="0"/>
              <a:t>이 TP에서는 자바의 생성 배경과 그 동안 자바가 어떻게 발전해 왔는지에 대해 설명한다.</a:t>
            </a:r>
          </a:p>
        </p:txBody>
      </p:sp>
      <p:sp>
        <p:nvSpPr>
          <p:cNvPr id="49" name="Shape 49"/>
          <p:cNvSpPr txBox="1">
            <a:spLocks noGrp="1"/>
          </p:cNvSpPr>
          <p:nvPr>
            <p:ph type="sldNum" idx="12"/>
          </p:nvPr>
        </p:nvSpPr>
        <p:spPr>
          <a:xfrm>
            <a:off x="3885162" y="8686725"/>
            <a:ext cx="2972837" cy="275646"/>
          </a:xfrm>
          <a:prstGeom prst="rect">
            <a:avLst/>
          </a:prstGeom>
          <a:noFill/>
          <a:ln>
            <a:noFill/>
          </a:ln>
        </p:spPr>
        <p:txBody>
          <a:bodyPr lIns="90125" tIns="45050" rIns="90125" bIns="45050" anchor="b" anchorCtr="0">
            <a:spAutoFit/>
          </a:bodyPr>
          <a:lstStyle/>
          <a:p>
            <a:pPr>
              <a:buNone/>
            </a:pPr>
            <a:r>
              <a:rPr lang="en"/>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Portability focuses on </a:t>
            </a:r>
            <a:r>
              <a:rPr lang="en-US" u="sng" dirty="0" smtClean="0"/>
              <a:t>adaptation of software</a:t>
            </a:r>
            <a:r>
              <a:rPr lang="en-US" dirty="0" smtClean="0"/>
              <a:t> in various OS, by recompiling the source to make the binary compatible with the target OS and not necessarily modifying the source. If the source code strictly follows POSIX standard less likely one end up modifying it. </a:t>
            </a:r>
          </a:p>
          <a:p>
            <a:r>
              <a:rPr lang="en-US" dirty="0" smtClean="0"/>
              <a:t>Platform independence focuses on </a:t>
            </a:r>
            <a:r>
              <a:rPr lang="en-US" u="sng" dirty="0" smtClean="0"/>
              <a:t>ability of software</a:t>
            </a:r>
            <a:r>
              <a:rPr lang="en-US" dirty="0" smtClean="0"/>
              <a:t> to run on VIRTUAL hardware that </a:t>
            </a:r>
            <a:r>
              <a:rPr lang="en-US" dirty="0" err="1" smtClean="0"/>
              <a:t>inturn</a:t>
            </a:r>
            <a:r>
              <a:rPr lang="en-US" dirty="0" smtClean="0"/>
              <a:t> interfaces with the PHYSICAL hardware. Examples of cross-platform or platform independent languages are Python, JavaScript, Java etc.</a:t>
            </a:r>
          </a:p>
          <a:p>
            <a:r>
              <a:rPr lang="en-US" sz="1200" u="none" strike="noStrike" kern="1200" dirty="0" smtClean="0">
                <a:solidFill>
                  <a:schemeClr val="tx1"/>
                </a:solidFill>
                <a:latin typeface="+mn-lt"/>
                <a:ea typeface="+mn-ea"/>
                <a:cs typeface="+mn-cs"/>
              </a:rPr>
              <a:t>Read more at </a:t>
            </a:r>
            <a:r>
              <a:rPr lang="en-US" sz="1200" u="none" strike="noStrike" kern="1200" dirty="0" smtClean="0">
                <a:solidFill>
                  <a:schemeClr val="tx1"/>
                </a:solidFill>
                <a:latin typeface="+mn-lt"/>
                <a:ea typeface="+mn-ea"/>
                <a:cs typeface="+mn-cs"/>
                <a:hlinkClick r:id="rId3"/>
              </a:rPr>
              <a:t>http://www.geekinterview.com/question_details/28891#otcDwPsDLqwPt0Q5.99</a:t>
            </a:r>
            <a:r>
              <a:rPr lang="en-US" sz="1200" u="none" strike="noStrike" kern="1200" dirty="0" smtClean="0">
                <a:solidFill>
                  <a:schemeClr val="tx1"/>
                </a:solidFill>
                <a:latin typeface="+mn-lt"/>
                <a:ea typeface="+mn-ea"/>
                <a:cs typeface="+mn-cs"/>
              </a:rPr>
              <a:t/>
            </a:r>
            <a:br>
              <a:rPr lang="en-US" sz="1200" u="none" strike="noStrike" kern="1200" dirty="0" smtClean="0">
                <a:solidFill>
                  <a:schemeClr val="tx1"/>
                </a:solidFill>
                <a:latin typeface="+mn-lt"/>
                <a:ea typeface="+mn-ea"/>
                <a:cs typeface="+mn-cs"/>
              </a:rPr>
            </a:br>
            <a:endParaRPr lang="en-US" sz="1200" u="none" strike="noStrike" kern="1200" dirty="0" smtClean="0">
              <a:solidFill>
                <a:schemeClr val="tx1"/>
              </a:solidFill>
              <a:latin typeface="+mn-lt"/>
              <a:ea typeface="+mn-ea"/>
              <a:cs typeface="+mn-cs"/>
            </a:endParaRPr>
          </a:p>
          <a:p>
            <a:r>
              <a:rPr lang="en-US" dirty="0" smtClean="0"/>
              <a:t>Portability focuses on adaptation of software in various OS, by recompiling the source to make the binary compatible with the target OS and not necessarily modifying the source. If the source code strictly follows POSIX standard less likely one end up modifying it. </a:t>
            </a:r>
          </a:p>
          <a:p>
            <a:r>
              <a:rPr lang="en-US" dirty="0" smtClean="0"/>
              <a:t>Platform independence focuses on ability of software to run on VIRTUAL hardware that </a:t>
            </a:r>
            <a:r>
              <a:rPr lang="en-US" dirty="0" err="1" smtClean="0"/>
              <a:t>inturn</a:t>
            </a:r>
            <a:r>
              <a:rPr lang="en-US" dirty="0" smtClean="0"/>
              <a:t> interfaces with the PHYSICAL hardware. Examples of cross-platform or platform independent languages are Python, JavaScript, Java etc.</a:t>
            </a:r>
          </a:p>
          <a:p>
            <a:r>
              <a:rPr lang="en-US" dirty="0" smtClean="0"/>
              <a:t>Read more at http://www.geekinterview.com/question_details/28891#otcDwPsDLqwPt0Q5.99</a:t>
            </a:r>
            <a:br>
              <a:rPr lang="en-US" dirty="0" smtClean="0"/>
            </a:br>
            <a:endParaRPr lang="en-US" dirty="0" smtClean="0"/>
          </a:p>
          <a:p>
            <a:r>
              <a:rPr lang="en-US" dirty="0" smtClean="0"/>
              <a:t>Portability focuses on </a:t>
            </a:r>
            <a:r>
              <a:rPr lang="en-US" u="sng" dirty="0" smtClean="0"/>
              <a:t>adaptation of software</a:t>
            </a:r>
            <a:r>
              <a:rPr lang="en-US" dirty="0" smtClean="0"/>
              <a:t> in various OS, by recompiling the source to make the binary compatible with the target OS and not necessarily modifying the source. If the source code strictly follows POSIX standard less likely one end up modifying it. </a:t>
            </a:r>
          </a:p>
          <a:p>
            <a:r>
              <a:rPr lang="en-US" dirty="0" smtClean="0"/>
              <a:t>Platform independence focuses on </a:t>
            </a:r>
            <a:r>
              <a:rPr lang="en-US" u="sng" dirty="0" smtClean="0"/>
              <a:t>ability of software</a:t>
            </a:r>
            <a:r>
              <a:rPr lang="en-US" dirty="0" smtClean="0"/>
              <a:t> to run on VIRTUAL hardware that </a:t>
            </a:r>
            <a:r>
              <a:rPr lang="en-US" dirty="0" err="1" smtClean="0"/>
              <a:t>inturn</a:t>
            </a:r>
            <a:r>
              <a:rPr lang="en-US" dirty="0" smtClean="0"/>
              <a:t> interfaces with the PHYSICAL hardware. Examples of cross-platform or platform independent languages are Python, JavaScript, Java etc.</a:t>
            </a:r>
          </a:p>
          <a:p>
            <a:r>
              <a:rPr lang="en-US" sz="1200" u="none" strike="noStrike" kern="1200" dirty="0" smtClean="0">
                <a:solidFill>
                  <a:schemeClr val="tx1"/>
                </a:solidFill>
                <a:latin typeface="+mn-lt"/>
                <a:ea typeface="+mn-ea"/>
                <a:cs typeface="+mn-cs"/>
              </a:rPr>
              <a:t>Read more at </a:t>
            </a:r>
            <a:r>
              <a:rPr lang="en-US" sz="1200" u="none" strike="noStrike" kern="1200" dirty="0" smtClean="0">
                <a:solidFill>
                  <a:schemeClr val="tx1"/>
                </a:solidFill>
                <a:latin typeface="+mn-lt"/>
                <a:ea typeface="+mn-ea"/>
                <a:cs typeface="+mn-cs"/>
                <a:hlinkClick r:id="rId3"/>
              </a:rPr>
              <a:t>http://www.geekinterview.com/question_details/28891#otcDwPsDLqwPt0Q5.99</a:t>
            </a:r>
            <a:r>
              <a:rPr lang="en-US" sz="1200" u="none" strike="noStrike" kern="1200" dirty="0" smtClean="0">
                <a:solidFill>
                  <a:schemeClr val="tx1"/>
                </a:solidFill>
                <a:latin typeface="+mn-lt"/>
                <a:ea typeface="+mn-ea"/>
                <a:cs typeface="+mn-cs"/>
              </a:rPr>
              <a:t/>
            </a:r>
            <a:br>
              <a:rPr lang="en-US" sz="1200" u="none" strike="noStrike" kern="1200" dirty="0" smtClean="0">
                <a:solidFill>
                  <a:schemeClr val="tx1"/>
                </a:solidFill>
                <a:latin typeface="+mn-lt"/>
                <a:ea typeface="+mn-ea"/>
                <a:cs typeface="+mn-cs"/>
              </a:rPr>
            </a:br>
            <a:endParaRPr lang="en-US" sz="1200" u="none" strike="noStrike"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8CAA9DB-CD00-46CB-AA01-9269AE078CBD}"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lt2"/>
            </a:gs>
            <a:gs pos="50000">
              <a:schemeClr val="lt1"/>
            </a:gs>
            <a:gs pos="50000">
              <a:schemeClr val="lt1"/>
            </a:gs>
            <a:gs pos="100000">
              <a:schemeClr val="lt2"/>
            </a:gs>
          </a:gsLst>
          <a:lin ang="10800000" scaled="0"/>
        </a:gradFill>
        <a:effectLst/>
      </p:bgPr>
    </p:bg>
    <p:spTree>
      <p:nvGrpSpPr>
        <p:cNvPr id="1" name="Shape 23"/>
        <p:cNvGrpSpPr/>
        <p:nvPr/>
      </p:nvGrpSpPr>
      <p:grpSpPr>
        <a:xfrm>
          <a:off x="0" y="0"/>
          <a:ext cx="0" cy="0"/>
          <a:chOff x="0" y="0"/>
          <a:chExt cx="0" cy="0"/>
        </a:xfrm>
      </p:grpSpPr>
      <p:sp>
        <p:nvSpPr>
          <p:cNvPr id="24" name="Shape 24"/>
          <p:cNvSpPr txBox="1">
            <a:spLocks noGrp="1"/>
          </p:cNvSpPr>
          <p:nvPr>
            <p:ph type="ctrTitle"/>
          </p:nvPr>
        </p:nvSpPr>
        <p:spPr>
          <a:xfrm>
            <a:off x="685800" y="2286000"/>
            <a:ext cx="7772400" cy="1143000"/>
          </a:xfrm>
          <a:prstGeom prst="rect">
            <a:avLst/>
          </a:prstGeom>
          <a:noFill/>
          <a:ln>
            <a:noFill/>
          </a:ln>
        </p:spPr>
        <p:txBody>
          <a:bodyPr lIns="91425" tIns="91425" rIns="91425" bIns="91425" anchor="t" anchorCtr="0"/>
          <a:lstStyle>
            <a:lvl1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1pPr>
            <a:lvl2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2pPr>
            <a:lvl3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3pPr>
            <a:lvl4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4pPr>
            <a:lvl5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5pPr>
            <a:lvl6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6pPr>
            <a:lvl7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7pPr>
            <a:lvl8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8pPr>
            <a:lvl9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9pPr>
          </a:lstStyle>
          <a:p>
            <a:endParaRPr/>
          </a:p>
        </p:txBody>
      </p:sp>
      <p:sp>
        <p:nvSpPr>
          <p:cNvPr id="25" name="Shape 25"/>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1206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Times New Roman"/>
                <a:ea typeface="Times New Roman"/>
                <a:cs typeface="Times New Roman"/>
                <a:sym typeface="Times New Roman"/>
              </a:defRPr>
            </a:lvl1pPr>
            <a:lvl2pPr marL="742950" marR="0" indent="-177800" algn="l" rtl="0">
              <a:lnSpc>
                <a:spcPct val="100000"/>
              </a:lnSpc>
              <a:spcBef>
                <a:spcPts val="560"/>
              </a:spcBef>
              <a:spcAft>
                <a:spcPts val="0"/>
              </a:spcAft>
              <a:buFont typeface="Arial"/>
              <a:buChar char="•"/>
              <a:defRPr sz="2800" b="0" i="0" u="none" strike="noStrike" cap="none" baseline="0"/>
            </a:lvl2pPr>
            <a:lvl3pPr marL="1143000" marR="0" indent="-136525" algn="l" rtl="0">
              <a:lnSpc>
                <a:spcPct val="100000"/>
              </a:lnSpc>
              <a:spcBef>
                <a:spcPts val="480"/>
              </a:spcBef>
              <a:spcAft>
                <a:spcPts val="0"/>
              </a:spcAft>
              <a:buFont typeface="Arial"/>
              <a:buChar char="•"/>
              <a:defRPr sz="2400" b="0" i="0" u="none" strike="noStrike" cap="none" baseline="0"/>
            </a:lvl3pPr>
            <a:lvl4pPr marL="1600200" marR="0" indent="-152400" algn="l" rtl="0">
              <a:lnSpc>
                <a:spcPct val="100000"/>
              </a:lnSpc>
              <a:spcBef>
                <a:spcPts val="400"/>
              </a:spcBef>
              <a:spcAft>
                <a:spcPts val="0"/>
              </a:spcAft>
              <a:buFont typeface="Arial"/>
              <a:buChar char="•"/>
              <a:defRPr sz="2000" b="0" i="0" u="none" strike="noStrike" cap="none" baseline="0"/>
            </a:lvl4pPr>
            <a:lvl5pPr marL="2057400" marR="0" indent="-152400" algn="l" rtl="0">
              <a:lnSpc>
                <a:spcPct val="100000"/>
              </a:lnSpc>
              <a:spcBef>
                <a:spcPts val="400"/>
              </a:spcBef>
              <a:spcAft>
                <a:spcPts val="0"/>
              </a:spcAft>
              <a:buFont typeface="Arial"/>
              <a:buChar char="•"/>
              <a:defRPr sz="2000" b="0" i="0" u="none" strike="noStrike" cap="none" baseline="0"/>
            </a:lvl5pPr>
            <a:lvl6pPr marL="25146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Times New Roman"/>
                <a:ea typeface="Times New Roman"/>
                <a:cs typeface="Times New Roman"/>
                <a:sym typeface="Times New Roman"/>
              </a:defRPr>
            </a:lvl6pPr>
            <a:lvl7pPr marL="29718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Times New Roman"/>
                <a:ea typeface="Times New Roman"/>
                <a:cs typeface="Times New Roman"/>
                <a:sym typeface="Times New Roman"/>
              </a:defRPr>
            </a:lvl7pPr>
            <a:lvl8pPr marL="34290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Times New Roman"/>
                <a:ea typeface="Times New Roman"/>
                <a:cs typeface="Times New Roman"/>
                <a:sym typeface="Times New Roman"/>
              </a:defRPr>
            </a:lvl8pPr>
            <a:lvl9pPr marL="38862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26" name="Shape 26"/>
          <p:cNvSpPr txBox="1">
            <a:spLocks noGrp="1"/>
          </p:cNvSpPr>
          <p:nvPr>
            <p:ph type="title" idx="2"/>
          </p:nvPr>
        </p:nvSpPr>
        <p:spPr>
          <a:xfrm>
            <a:off x="685800" y="609600"/>
            <a:ext cx="7772400" cy="1143000"/>
          </a:xfrm>
          <a:prstGeom prst="rect">
            <a:avLst/>
          </a:prstGeom>
          <a:noFill/>
          <a:ln>
            <a:noFill/>
          </a:ln>
        </p:spPr>
        <p:txBody>
          <a:bodyPr lIns="91425" tIns="91425" rIns="91425" bIns="91425" anchor="ctr" anchorCtr="0"/>
          <a:lstStyle>
            <a:lvl1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1pPr>
            <a:lvl2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2pPr>
            <a:lvl3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3pPr>
            <a:lvl4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4pPr>
            <a:lvl5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5pPr>
            <a:lvl6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6pPr>
            <a:lvl7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7pPr>
            <a:lvl8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8pPr>
            <a:lvl9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9pPr>
          </a:lstStyle>
          <a:p>
            <a:endParaRPr/>
          </a:p>
        </p:txBody>
      </p:sp>
      <p:sp>
        <p:nvSpPr>
          <p:cNvPr id="27" name="Shape 27"/>
          <p:cNvSpPr txBox="1">
            <a:spLocks noGrp="1"/>
          </p:cNvSpPr>
          <p:nvPr>
            <p:ph type="dt" idx="10"/>
          </p:nvPr>
        </p:nvSpPr>
        <p:spPr>
          <a:xfrm>
            <a:off x="685800" y="6248400"/>
            <a:ext cx="1904999" cy="457200"/>
          </a:xfrm>
          <a:prstGeom prst="rect">
            <a:avLst/>
          </a:prstGeom>
          <a:noFill/>
          <a:ln>
            <a:noFill/>
          </a:ln>
        </p:spPr>
        <p:txBody>
          <a:bodyPr lIns="91425" tIns="91425" rIns="91425" bIns="91425" anchor="b" anchorCtr="0"/>
          <a:lstStyle>
            <a:lvl1pPr marL="0" marR="0" indent="0" algn="l"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8" name="Shape 28"/>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indent="0" algn="ct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9" name="Shape 29"/>
          <p:cNvSpPr txBox="1">
            <a:spLocks noGrp="1"/>
          </p:cNvSpPr>
          <p:nvPr>
            <p:ph type="sldNum" idx="12"/>
          </p:nvPr>
        </p:nvSpPr>
        <p:spPr>
          <a:xfrm>
            <a:off x="6553200" y="6248400"/>
            <a:ext cx="1904999" cy="457200"/>
          </a:xfrm>
          <a:prstGeom prst="rect">
            <a:avLst/>
          </a:prstGeom>
          <a:noFill/>
          <a:ln>
            <a:noFill/>
          </a:ln>
        </p:spPr>
        <p:txBody>
          <a:bodyPr lIns="91425" tIns="91425" rIns="91425" bIns="91425" anchor="b" anchorCtr="0"/>
          <a:lstStyle>
            <a:lvl1pPr marL="0" marR="0" indent="0" algn="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0" name="Shape 30"/>
          <p:cNvSpPr txBox="1">
            <a:spLocks noGrp="1"/>
          </p:cNvSpPr>
          <p:nvPr>
            <p:ph type="body" idx="3"/>
          </p:nvPr>
        </p:nvSpPr>
        <p:spPr>
          <a:xfrm>
            <a:off x="685800" y="1981200"/>
            <a:ext cx="7772400" cy="4114800"/>
          </a:xfrm>
          <a:prstGeom prst="rect">
            <a:avLst/>
          </a:prstGeom>
          <a:noFill/>
          <a:ln>
            <a:noFill/>
          </a:ln>
        </p:spPr>
        <p:txBody>
          <a:bodyPr lIns="91425" tIns="91425" rIns="91425" bIns="91425" anchor="t" anchorCtr="0"/>
          <a:lstStyle>
            <a:lvl1pPr algn="l"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1pPr>
            <a:lvl2pPr marL="742950" indent="-177800" rtl="0">
              <a:lnSpc>
                <a:spcPct val="100000"/>
              </a:lnSpc>
              <a:spcBef>
                <a:spcPts val="560"/>
              </a:spcBef>
              <a:spcAft>
                <a:spcPts val="0"/>
              </a:spcAft>
              <a:buFont typeface="Arial"/>
              <a:buChar char="•"/>
              <a:defRPr sz="2800"/>
            </a:lvl2pPr>
            <a:lvl3pPr marL="1143000" indent="-136525" rtl="0">
              <a:lnSpc>
                <a:spcPct val="100000"/>
              </a:lnSpc>
              <a:spcBef>
                <a:spcPts val="480"/>
              </a:spcBef>
              <a:spcAft>
                <a:spcPts val="0"/>
              </a:spcAft>
              <a:buFont typeface="Arial"/>
              <a:buChar char="•"/>
              <a:defRPr sz="2400"/>
            </a:lvl3pPr>
            <a:lvl4pPr marL="1600200" indent="-152400" rtl="0">
              <a:lnSpc>
                <a:spcPct val="100000"/>
              </a:lnSpc>
              <a:spcBef>
                <a:spcPts val="400"/>
              </a:spcBef>
              <a:spcAft>
                <a:spcPts val="0"/>
              </a:spcAft>
              <a:buFont typeface="Arial"/>
              <a:buChar char="•"/>
              <a:defRPr sz="2000"/>
            </a:lvl4pPr>
            <a:lvl5pPr marL="2057400" indent="-152400" rtl="0">
              <a:lnSpc>
                <a:spcPct val="100000"/>
              </a:lnSpc>
              <a:spcBef>
                <a:spcPts val="400"/>
              </a:spcBef>
              <a:spcAft>
                <a:spcPts val="0"/>
              </a:spcAft>
              <a:buFont typeface="Arial"/>
              <a:buChar char="•"/>
              <a:defRPr sz="2000"/>
            </a:lvl5pPr>
            <a:lvl6pPr marL="25146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6pPr>
            <a:lvl7pPr marL="29718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7pPr>
            <a:lvl8pPr marL="34290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8pPr>
            <a:lvl9pPr marL="38862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x" type="tx">
  <p:cSld name="tx">
    <p:bg>
      <p:bgPr>
        <a:gradFill>
          <a:gsLst>
            <a:gs pos="0">
              <a:schemeClr val="lt2"/>
            </a:gs>
            <a:gs pos="50000">
              <a:schemeClr val="lt1"/>
            </a:gs>
            <a:gs pos="50000">
              <a:schemeClr val="lt1"/>
            </a:gs>
            <a:gs pos="100000">
              <a:schemeClr val="lt2"/>
            </a:gs>
          </a:gsLst>
          <a:lin ang="10800000" scaled="0"/>
        </a:gradFill>
        <a:effectLst/>
      </p:bgPr>
    </p:bg>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762000" y="304800"/>
            <a:ext cx="7772400" cy="1143000"/>
          </a:xfrm>
          <a:prstGeom prst="rect">
            <a:avLst/>
          </a:prstGeom>
          <a:noFill/>
          <a:ln>
            <a:noFill/>
          </a:ln>
        </p:spPr>
        <p:txBody>
          <a:bodyPr lIns="91425" tIns="91425" rIns="91425" bIns="91425" anchor="t" anchorCtr="0"/>
          <a:lstStyle>
            <a:lvl1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1pPr>
            <a:lvl2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2pPr>
            <a:lvl3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3pPr>
            <a:lvl4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4pPr>
            <a:lvl5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5pPr>
            <a:lvl6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6pPr>
            <a:lvl7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7pPr>
            <a:lvl8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8pPr>
            <a:lvl9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9pPr>
          </a:lstStyle>
          <a:p>
            <a:endParaRPr/>
          </a:p>
        </p:txBody>
      </p:sp>
      <p:sp>
        <p:nvSpPr>
          <p:cNvPr id="33" name="Shape 33"/>
          <p:cNvSpPr txBox="1">
            <a:spLocks noGrp="1"/>
          </p:cNvSpPr>
          <p:nvPr>
            <p:ph type="body" idx="1"/>
          </p:nvPr>
        </p:nvSpPr>
        <p:spPr>
          <a:xfrm>
            <a:off x="762000" y="1600200"/>
            <a:ext cx="7772400" cy="4114800"/>
          </a:xfrm>
          <a:prstGeom prst="rect">
            <a:avLst/>
          </a:prstGeom>
          <a:noFill/>
          <a:ln>
            <a:noFill/>
          </a:ln>
        </p:spPr>
        <p:txBody>
          <a:bodyPr lIns="91425" tIns="91425" rIns="91425" bIns="91425" anchor="t" anchorCtr="0"/>
          <a:lstStyle>
            <a:lvl1pPr algn="l"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1pPr>
            <a:lvl2pPr marL="742950" indent="-177800" rtl="0">
              <a:lnSpc>
                <a:spcPct val="100000"/>
              </a:lnSpc>
              <a:spcBef>
                <a:spcPts val="560"/>
              </a:spcBef>
              <a:spcAft>
                <a:spcPts val="0"/>
              </a:spcAft>
              <a:buFont typeface="Arial"/>
              <a:buChar char="•"/>
              <a:defRPr sz="2800"/>
            </a:lvl2pPr>
            <a:lvl3pPr marL="1143000" indent="-136525" rtl="0">
              <a:lnSpc>
                <a:spcPct val="100000"/>
              </a:lnSpc>
              <a:spcBef>
                <a:spcPts val="480"/>
              </a:spcBef>
              <a:spcAft>
                <a:spcPts val="0"/>
              </a:spcAft>
              <a:buFont typeface="Arial"/>
              <a:buChar char="•"/>
              <a:defRPr sz="2400"/>
            </a:lvl3pPr>
            <a:lvl4pPr marL="1600200" indent="-152400" rtl="0">
              <a:lnSpc>
                <a:spcPct val="100000"/>
              </a:lnSpc>
              <a:spcBef>
                <a:spcPts val="400"/>
              </a:spcBef>
              <a:spcAft>
                <a:spcPts val="0"/>
              </a:spcAft>
              <a:buFont typeface="Arial"/>
              <a:buChar char="•"/>
              <a:defRPr sz="2000"/>
            </a:lvl4pPr>
            <a:lvl5pPr marL="2057400" indent="-152400" rtl="0">
              <a:lnSpc>
                <a:spcPct val="100000"/>
              </a:lnSpc>
              <a:spcBef>
                <a:spcPts val="400"/>
              </a:spcBef>
              <a:spcAft>
                <a:spcPts val="0"/>
              </a:spcAft>
              <a:buFont typeface="Arial"/>
              <a:buChar char="•"/>
              <a:defRPr sz="2000"/>
            </a:lvl5pPr>
            <a:lvl6pPr marL="25146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6pPr>
            <a:lvl7pPr marL="29718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7pPr>
            <a:lvl8pPr marL="34290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8pPr>
            <a:lvl9pPr marL="38862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9pPr>
          </a:lstStyle>
          <a:p>
            <a:endParaRPr/>
          </a:p>
        </p:txBody>
      </p:sp>
      <p:sp>
        <p:nvSpPr>
          <p:cNvPr id="34" name="Shape 34"/>
          <p:cNvSpPr txBox="1">
            <a:spLocks noGrp="1"/>
          </p:cNvSpPr>
          <p:nvPr>
            <p:ph type="dt" idx="10"/>
          </p:nvPr>
        </p:nvSpPr>
        <p:spPr>
          <a:xfrm>
            <a:off x="685800" y="6248400"/>
            <a:ext cx="1904999" cy="457200"/>
          </a:xfrm>
          <a:prstGeom prst="rect">
            <a:avLst/>
          </a:prstGeom>
          <a:noFill/>
          <a:ln>
            <a:noFill/>
          </a:ln>
        </p:spPr>
        <p:txBody>
          <a:bodyPr lIns="91425" tIns="91425" rIns="91425" bIns="91425" anchor="b" anchorCtr="0"/>
          <a:lstStyle>
            <a:lvl1pPr marL="0" marR="0" indent="0" algn="l"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5" name="Shape 35"/>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indent="0" algn="ct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6" name="Shape 36"/>
          <p:cNvSpPr txBox="1">
            <a:spLocks noGrp="1"/>
          </p:cNvSpPr>
          <p:nvPr>
            <p:ph type="sldNum" idx="12"/>
          </p:nvPr>
        </p:nvSpPr>
        <p:spPr>
          <a:xfrm>
            <a:off x="6553200" y="6248400"/>
            <a:ext cx="1904999" cy="457200"/>
          </a:xfrm>
          <a:prstGeom prst="rect">
            <a:avLst/>
          </a:prstGeom>
          <a:noFill/>
          <a:ln>
            <a:noFill/>
          </a:ln>
        </p:spPr>
        <p:txBody>
          <a:bodyPr lIns="91425" tIns="91425" rIns="91425" bIns="91425" anchor="b" anchorCtr="0"/>
          <a:lstStyle>
            <a:lvl1pPr marL="0" marR="0" indent="0" algn="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F7AB0503-4E0C-42D7-842F-D72E5512277D}" type="slidenum">
              <a:rPr lang="en-US" altLang="zh-CN"/>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78563"/>
            <a:ext cx="21336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78563"/>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78563"/>
            <a:ext cx="2133600" cy="457200"/>
          </a:xfrm>
        </p:spPr>
        <p:txBody>
          <a:bodyPr/>
          <a:lstStyle>
            <a:lvl1pPr>
              <a:defRPr/>
            </a:lvl1pPr>
          </a:lstStyle>
          <a:p>
            <a:fld id="{EC6CAFDF-D79D-404B-9B5F-A22A2EE6FE46}"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5"/>
          <p:cNvSpPr>
            <a:spLocks noGrp="1" noChangeArrowheads="1"/>
          </p:cNvSpPr>
          <p:nvPr>
            <p:ph type="dt" sz="half" idx="10"/>
          </p:nvPr>
        </p:nvSpPr>
        <p:spPr>
          <a:ln/>
        </p:spPr>
        <p:txBody>
          <a:bodyPr/>
          <a:lstStyle>
            <a:lvl1pPr>
              <a:defRPr/>
            </a:lvl1pPr>
          </a:lstStyle>
          <a:p>
            <a:pPr>
              <a:defRPr/>
            </a:pPr>
            <a:endParaRPr lang="en-US"/>
          </a:p>
        </p:txBody>
      </p:sp>
      <p:sp>
        <p:nvSpPr>
          <p:cNvPr id="6" name="Rectangle 66"/>
          <p:cNvSpPr>
            <a:spLocks noGrp="1" noChangeArrowheads="1"/>
          </p:cNvSpPr>
          <p:nvPr>
            <p:ph type="ftr" sz="quarter" idx="11"/>
          </p:nvPr>
        </p:nvSpPr>
        <p:spPr>
          <a:ln/>
        </p:spPr>
        <p:txBody>
          <a:bodyPr/>
          <a:lstStyle>
            <a:lvl1pPr>
              <a:defRPr/>
            </a:lvl1pPr>
          </a:lstStyle>
          <a:p>
            <a:pPr>
              <a:defRPr/>
            </a:pPr>
            <a:endParaRPr lang="en-US"/>
          </a:p>
        </p:txBody>
      </p:sp>
      <p:sp>
        <p:nvSpPr>
          <p:cNvPr id="7" name="Rectangle 67"/>
          <p:cNvSpPr>
            <a:spLocks noGrp="1" noChangeArrowheads="1"/>
          </p:cNvSpPr>
          <p:nvPr>
            <p:ph type="sldNum" sz="quarter" idx="12"/>
          </p:nvPr>
        </p:nvSpPr>
        <p:spPr>
          <a:ln/>
        </p:spPr>
        <p:txBody>
          <a:bodyPr/>
          <a:lstStyle>
            <a:lvl1pPr>
              <a:defRPr/>
            </a:lvl1pPr>
          </a:lstStyle>
          <a:p>
            <a:pPr>
              <a:defRPr/>
            </a:pPr>
            <a:fld id="{16D92128-60AF-43C1-8370-ED2C695F1C6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lt2"/>
            </a:gs>
            <a:gs pos="50000">
              <a:schemeClr val="lt1"/>
            </a:gs>
            <a:gs pos="50000">
              <a:schemeClr val="lt1"/>
            </a:gs>
            <a:gs pos="100000">
              <a:schemeClr val="lt2"/>
            </a:gs>
          </a:gsLst>
          <a:lin ang="10800000" scaled="0"/>
        </a:gradFill>
        <a:effectLst/>
      </p:bgPr>
    </p:bg>
    <p:spTree>
      <p:nvGrpSpPr>
        <p:cNvPr id="1" name="Shape 8"/>
        <p:cNvGrpSpPr/>
        <p:nvPr/>
      </p:nvGrpSpPr>
      <p:grpSpPr>
        <a:xfrm>
          <a:off x="0" y="0"/>
          <a:ext cx="0" cy="0"/>
          <a:chOff x="0" y="0"/>
          <a:chExt cx="0" cy="0"/>
        </a:xfrm>
      </p:grpSpPr>
      <p:grpSp>
        <p:nvGrpSpPr>
          <p:cNvPr id="2" name="Shape 9"/>
          <p:cNvGrpSpPr/>
          <p:nvPr/>
        </p:nvGrpSpPr>
        <p:grpSpPr>
          <a:xfrm>
            <a:off x="0" y="0"/>
            <a:ext cx="9144000" cy="6918325"/>
            <a:chOff x="0" y="0"/>
            <a:chExt cx="9144000" cy="6918325"/>
          </a:xfrm>
        </p:grpSpPr>
        <p:sp>
          <p:nvSpPr>
            <p:cNvPr id="10" name="Shape 10"/>
            <p:cNvSpPr/>
            <p:nvPr/>
          </p:nvSpPr>
          <p:spPr>
            <a:xfrm>
              <a:off x="8783636" y="444500"/>
              <a:ext cx="360362" cy="3152775"/>
            </a:xfrm>
            <a:prstGeom prst="rect">
              <a:avLst/>
            </a:prstGeom>
            <a:gradFill>
              <a:gsLst>
                <a:gs pos="0">
                  <a:schemeClr val="lt2"/>
                </a:gs>
                <a:gs pos="50000">
                  <a:schemeClr val="hlink"/>
                </a:gs>
                <a:gs pos="50000">
                  <a:schemeClr val="hlink"/>
                </a:gs>
                <a:gs pos="100000">
                  <a:schemeClr val="lt2"/>
                </a:gs>
              </a:gsLst>
              <a:lin ang="10800000" scaled="0"/>
            </a:gradFill>
            <a:ln>
              <a:noFill/>
            </a:ln>
          </p:spPr>
          <p:txBody>
            <a:bodyPr lIns="91425" tIns="45700" rIns="91425" bIns="45700" anchor="ctr" anchorCtr="0">
              <a:spAutoFit/>
            </a:bodyPr>
            <a:lstStyle/>
            <a:p>
              <a:endParaRPr/>
            </a:p>
          </p:txBody>
        </p:sp>
        <p:sp>
          <p:nvSpPr>
            <p:cNvPr id="11" name="Shape 11"/>
            <p:cNvSpPr/>
            <p:nvPr/>
          </p:nvSpPr>
          <p:spPr>
            <a:xfrm>
              <a:off x="0" y="0"/>
              <a:ext cx="9144000" cy="2133599"/>
            </a:xfrm>
            <a:custGeom>
              <a:avLst/>
              <a:gdLst/>
              <a:ahLst/>
              <a:cxnLst/>
              <a:rect l="0" t="0" r="0" b="0"/>
              <a:pathLst>
                <a:path w="5760" h="1104" extrusionOk="0">
                  <a:moveTo>
                    <a:pt x="0" y="0"/>
                  </a:moveTo>
                  <a:lnTo>
                    <a:pt x="5760" y="0"/>
                  </a:lnTo>
                  <a:lnTo>
                    <a:pt x="5760" y="720"/>
                  </a:lnTo>
                  <a:cubicBezTo>
                    <a:pt x="5400" y="824"/>
                    <a:pt x="4560" y="577"/>
                    <a:pt x="3600" y="624"/>
                  </a:cubicBezTo>
                  <a:cubicBezTo>
                    <a:pt x="2640" y="671"/>
                    <a:pt x="600" y="1104"/>
                    <a:pt x="0" y="1000"/>
                  </a:cubicBezTo>
                  <a:lnTo>
                    <a:pt x="0" y="0"/>
                  </a:lnTo>
                  <a:close/>
                </a:path>
              </a:pathLst>
            </a:custGeom>
            <a:gradFill>
              <a:gsLst>
                <a:gs pos="0">
                  <a:schemeClr val="lt2"/>
                </a:gs>
                <a:gs pos="50000">
                  <a:schemeClr val="lt1"/>
                </a:gs>
                <a:gs pos="50000">
                  <a:schemeClr val="lt1"/>
                </a:gs>
                <a:gs pos="100000">
                  <a:schemeClr val="lt2"/>
                </a:gs>
              </a:gsLst>
              <a:lin ang="10800000" scaled="0"/>
            </a:gradFill>
            <a:ln>
              <a:noFill/>
            </a:ln>
          </p:spPr>
          <p:txBody>
            <a:bodyPr lIns="91425" tIns="45700" rIns="91425" bIns="45700" anchor="ctr" anchorCtr="0">
              <a:spAutoFit/>
            </a:bodyPr>
            <a:lstStyle/>
            <a:p>
              <a:endParaRPr/>
            </a:p>
          </p:txBody>
        </p:sp>
        <p:sp>
          <p:nvSpPr>
            <p:cNvPr id="12" name="Shape 12"/>
            <p:cNvSpPr/>
            <p:nvPr/>
          </p:nvSpPr>
          <p:spPr>
            <a:xfrm>
              <a:off x="0" y="1163637"/>
              <a:ext cx="9144000" cy="5694362"/>
            </a:xfrm>
            <a:custGeom>
              <a:avLst/>
              <a:gdLst/>
              <a:ahLst/>
              <a:cxnLst/>
              <a:rect l="0" t="0" r="0" b="0"/>
              <a:pathLst>
                <a:path w="5760" h="3587" extrusionOk="0">
                  <a:moveTo>
                    <a:pt x="0" y="582"/>
                  </a:moveTo>
                  <a:cubicBezTo>
                    <a:pt x="1027" y="680"/>
                    <a:pt x="1960" y="387"/>
                    <a:pt x="2640" y="267"/>
                  </a:cubicBezTo>
                  <a:cubicBezTo>
                    <a:pt x="2640" y="267"/>
                    <a:pt x="3268" y="180"/>
                    <a:pt x="3373" y="160"/>
                  </a:cubicBezTo>
                  <a:cubicBezTo>
                    <a:pt x="4120" y="0"/>
                    <a:pt x="5280" y="358"/>
                    <a:pt x="5760" y="358"/>
                  </a:cubicBezTo>
                  <a:lnTo>
                    <a:pt x="5760" y="3587"/>
                  </a:lnTo>
                  <a:lnTo>
                    <a:pt x="0" y="3587"/>
                  </a:lnTo>
                  <a:cubicBezTo>
                    <a:pt x="0" y="3587"/>
                    <a:pt x="0" y="582"/>
                    <a:pt x="0" y="582"/>
                  </a:cubicBezTo>
                  <a:close/>
                </a:path>
              </a:pathLst>
            </a:custGeom>
            <a:gradFill>
              <a:gsLst>
                <a:gs pos="0">
                  <a:schemeClr val="lt2"/>
                </a:gs>
                <a:gs pos="50000">
                  <a:schemeClr val="lt1"/>
                </a:gs>
                <a:gs pos="50000">
                  <a:schemeClr val="lt1"/>
                </a:gs>
                <a:gs pos="100000">
                  <a:schemeClr val="lt2"/>
                </a:gs>
              </a:gsLst>
              <a:lin ang="10800000" scaled="0"/>
            </a:gradFill>
            <a:ln>
              <a:noFill/>
            </a:ln>
          </p:spPr>
          <p:txBody>
            <a:bodyPr lIns="91425" tIns="45700" rIns="91425" bIns="45700" anchor="ctr" anchorCtr="0">
              <a:spAutoFit/>
            </a:bodyPr>
            <a:lstStyle/>
            <a:p>
              <a:endParaRPr/>
            </a:p>
          </p:txBody>
        </p:sp>
        <p:sp>
          <p:nvSpPr>
            <p:cNvPr id="13" name="Shape 13"/>
            <p:cNvSpPr/>
            <p:nvPr/>
          </p:nvSpPr>
          <p:spPr>
            <a:xfrm>
              <a:off x="0" y="292100"/>
              <a:ext cx="9144000" cy="854075"/>
            </a:xfrm>
            <a:custGeom>
              <a:avLst/>
              <a:gdLst/>
              <a:ahLst/>
              <a:cxnLst/>
              <a:rect l="0" t="0" r="0" b="0"/>
              <a:pathLst>
                <a:path w="5760" h="538" extrusionOk="0">
                  <a:moveTo>
                    <a:pt x="0" y="163"/>
                  </a:moveTo>
                  <a:lnTo>
                    <a:pt x="0" y="403"/>
                  </a:lnTo>
                  <a:cubicBezTo>
                    <a:pt x="295" y="450"/>
                    <a:pt x="1011" y="481"/>
                    <a:pt x="1773" y="443"/>
                  </a:cubicBezTo>
                  <a:cubicBezTo>
                    <a:pt x="2535" y="405"/>
                    <a:pt x="3909" y="161"/>
                    <a:pt x="4573" y="176"/>
                  </a:cubicBezTo>
                  <a:cubicBezTo>
                    <a:pt x="5237" y="191"/>
                    <a:pt x="5562" y="538"/>
                    <a:pt x="5760" y="536"/>
                  </a:cubicBezTo>
                  <a:lnTo>
                    <a:pt x="5760" y="163"/>
                  </a:lnTo>
                  <a:cubicBezTo>
                    <a:pt x="5560" y="79"/>
                    <a:pt x="5189" y="0"/>
                    <a:pt x="4560" y="29"/>
                  </a:cubicBezTo>
                  <a:cubicBezTo>
                    <a:pt x="3931" y="58"/>
                    <a:pt x="2747" y="314"/>
                    <a:pt x="1987" y="336"/>
                  </a:cubicBezTo>
                  <a:cubicBezTo>
                    <a:pt x="1227" y="358"/>
                    <a:pt x="414" y="199"/>
                    <a:pt x="0" y="163"/>
                  </a:cubicBezTo>
                  <a:close/>
                </a:path>
              </a:pathLst>
            </a:custGeom>
            <a:gradFill>
              <a:gsLst>
                <a:gs pos="0">
                  <a:schemeClr val="lt1"/>
                </a:gs>
                <a:gs pos="50000">
                  <a:schemeClr val="lt2"/>
                </a:gs>
                <a:gs pos="50000">
                  <a:schemeClr val="lt2"/>
                </a:gs>
                <a:gs pos="100000">
                  <a:schemeClr val="lt1"/>
                </a:gs>
              </a:gsLst>
              <a:lin ang="10800000" scaled="0"/>
            </a:gradFill>
            <a:ln>
              <a:noFill/>
            </a:ln>
          </p:spPr>
          <p:txBody>
            <a:bodyPr lIns="91425" tIns="45700" rIns="91425" bIns="45700" anchor="ctr" anchorCtr="0">
              <a:spAutoFit/>
            </a:bodyPr>
            <a:lstStyle/>
            <a:p>
              <a:endParaRPr/>
            </a:p>
          </p:txBody>
        </p:sp>
        <p:sp>
          <p:nvSpPr>
            <p:cNvPr id="14" name="Shape 14"/>
            <p:cNvSpPr/>
            <p:nvPr/>
          </p:nvSpPr>
          <p:spPr>
            <a:xfrm>
              <a:off x="0" y="2405061"/>
              <a:ext cx="9144000" cy="1069975"/>
            </a:xfrm>
            <a:custGeom>
              <a:avLst/>
              <a:gdLst/>
              <a:ahLst/>
              <a:cxnLst/>
              <a:rect l="0" t="0" r="0" b="0"/>
              <a:pathLst>
                <a:path w="5760" h="674" extrusionOk="0">
                  <a:moveTo>
                    <a:pt x="0" y="246"/>
                  </a:moveTo>
                  <a:lnTo>
                    <a:pt x="0" y="406"/>
                  </a:lnTo>
                  <a:cubicBezTo>
                    <a:pt x="213" y="463"/>
                    <a:pt x="1009" y="616"/>
                    <a:pt x="1280" y="645"/>
                  </a:cubicBezTo>
                  <a:cubicBezTo>
                    <a:pt x="1551" y="674"/>
                    <a:pt x="1092" y="669"/>
                    <a:pt x="1627" y="580"/>
                  </a:cubicBezTo>
                  <a:cubicBezTo>
                    <a:pt x="2162" y="491"/>
                    <a:pt x="3804" y="109"/>
                    <a:pt x="4493" y="113"/>
                  </a:cubicBezTo>
                  <a:cubicBezTo>
                    <a:pt x="5182" y="117"/>
                    <a:pt x="5549" y="586"/>
                    <a:pt x="5760" y="606"/>
                  </a:cubicBezTo>
                  <a:lnTo>
                    <a:pt x="5760" y="233"/>
                  </a:lnTo>
                  <a:cubicBezTo>
                    <a:pt x="5471" y="158"/>
                    <a:pt x="4818" y="0"/>
                    <a:pt x="4040" y="33"/>
                  </a:cubicBezTo>
                  <a:cubicBezTo>
                    <a:pt x="3262" y="66"/>
                    <a:pt x="1766" y="398"/>
                    <a:pt x="1093" y="433"/>
                  </a:cubicBezTo>
                  <a:cubicBezTo>
                    <a:pt x="420" y="468"/>
                    <a:pt x="228" y="285"/>
                    <a:pt x="0" y="246"/>
                  </a:cubicBezTo>
                  <a:close/>
                </a:path>
              </a:pathLst>
            </a:custGeom>
            <a:gradFill>
              <a:gsLst>
                <a:gs pos="0">
                  <a:schemeClr val="lt1"/>
                </a:gs>
                <a:gs pos="50000">
                  <a:schemeClr val="accent2"/>
                </a:gs>
                <a:gs pos="50000">
                  <a:schemeClr val="accent2"/>
                </a:gs>
                <a:gs pos="100000">
                  <a:schemeClr val="lt1"/>
                </a:gs>
              </a:gsLst>
              <a:lin ang="10800000" scaled="0"/>
            </a:gradFill>
            <a:ln>
              <a:noFill/>
            </a:ln>
          </p:spPr>
          <p:txBody>
            <a:bodyPr lIns="91425" tIns="45700" rIns="91425" bIns="45700" anchor="ctr" anchorCtr="0">
              <a:spAutoFit/>
            </a:bodyPr>
            <a:lstStyle/>
            <a:p>
              <a:endParaRPr/>
            </a:p>
          </p:txBody>
        </p:sp>
        <p:sp>
          <p:nvSpPr>
            <p:cNvPr id="15" name="Shape 15"/>
            <p:cNvSpPr/>
            <p:nvPr/>
          </p:nvSpPr>
          <p:spPr>
            <a:xfrm>
              <a:off x="2476500" y="1522412"/>
              <a:ext cx="6667500" cy="5335586"/>
            </a:xfrm>
            <a:custGeom>
              <a:avLst/>
              <a:gdLst/>
              <a:ahLst/>
              <a:cxnLst/>
              <a:rect l="0" t="0" r="0" b="0"/>
              <a:pathLst>
                <a:path w="4200" h="3361" extrusionOk="0">
                  <a:moveTo>
                    <a:pt x="0" y="3361"/>
                  </a:moveTo>
                  <a:cubicBezTo>
                    <a:pt x="118" y="2850"/>
                    <a:pt x="354" y="590"/>
                    <a:pt x="1054" y="295"/>
                  </a:cubicBezTo>
                  <a:cubicBezTo>
                    <a:pt x="1754" y="0"/>
                    <a:pt x="3676" y="1299"/>
                    <a:pt x="4200" y="1588"/>
                  </a:cubicBezTo>
                  <a:lnTo>
                    <a:pt x="4200" y="2028"/>
                  </a:lnTo>
                  <a:cubicBezTo>
                    <a:pt x="3700" y="1837"/>
                    <a:pt x="1842" y="220"/>
                    <a:pt x="1200" y="442"/>
                  </a:cubicBezTo>
                  <a:cubicBezTo>
                    <a:pt x="558" y="664"/>
                    <a:pt x="547" y="2875"/>
                    <a:pt x="347" y="3361"/>
                  </a:cubicBezTo>
                  <a:lnTo>
                    <a:pt x="0" y="3361"/>
                  </a:lnTo>
                  <a:close/>
                </a:path>
              </a:pathLst>
            </a:custGeom>
            <a:gradFill>
              <a:gsLst>
                <a:gs pos="0">
                  <a:schemeClr val="accent2"/>
                </a:gs>
                <a:gs pos="50000">
                  <a:schemeClr val="lt1"/>
                </a:gs>
                <a:gs pos="50000">
                  <a:schemeClr val="lt1"/>
                </a:gs>
                <a:gs pos="100000">
                  <a:schemeClr val="accent2"/>
                </a:gs>
              </a:gsLst>
              <a:lin ang="5400000" scaled="0"/>
            </a:gradFill>
            <a:ln>
              <a:noFill/>
            </a:ln>
          </p:spPr>
          <p:txBody>
            <a:bodyPr lIns="91425" tIns="45700" rIns="91425" bIns="45700" anchor="ctr" anchorCtr="0">
              <a:spAutoFit/>
            </a:bodyPr>
            <a:lstStyle/>
            <a:p>
              <a:endParaRPr/>
            </a:p>
          </p:txBody>
        </p:sp>
        <p:sp>
          <p:nvSpPr>
            <p:cNvPr id="16" name="Shape 16"/>
            <p:cNvSpPr/>
            <p:nvPr/>
          </p:nvSpPr>
          <p:spPr>
            <a:xfrm>
              <a:off x="0" y="3443287"/>
              <a:ext cx="9144000" cy="3055936"/>
            </a:xfrm>
            <a:custGeom>
              <a:avLst/>
              <a:gdLst/>
              <a:ahLst/>
              <a:cxnLst/>
              <a:rect l="0" t="0" r="0" b="0"/>
              <a:pathLst>
                <a:path w="5760" h="1925" extrusionOk="0">
                  <a:moveTo>
                    <a:pt x="0" y="804"/>
                  </a:moveTo>
                  <a:lnTo>
                    <a:pt x="0" y="991"/>
                  </a:lnTo>
                  <a:cubicBezTo>
                    <a:pt x="258" y="1160"/>
                    <a:pt x="1005" y="1925"/>
                    <a:pt x="1547" y="1818"/>
                  </a:cubicBezTo>
                  <a:cubicBezTo>
                    <a:pt x="2089" y="1711"/>
                    <a:pt x="2551" y="398"/>
                    <a:pt x="3253" y="351"/>
                  </a:cubicBezTo>
                  <a:cubicBezTo>
                    <a:pt x="3955" y="304"/>
                    <a:pt x="5342" y="1404"/>
                    <a:pt x="5760" y="1537"/>
                  </a:cubicBezTo>
                  <a:lnTo>
                    <a:pt x="5760" y="1151"/>
                  </a:lnTo>
                  <a:cubicBezTo>
                    <a:pt x="5405" y="1124"/>
                    <a:pt x="3982" y="0"/>
                    <a:pt x="3240" y="84"/>
                  </a:cubicBezTo>
                  <a:cubicBezTo>
                    <a:pt x="2542" y="171"/>
                    <a:pt x="2113" y="1551"/>
                    <a:pt x="1573" y="1671"/>
                  </a:cubicBezTo>
                  <a:cubicBezTo>
                    <a:pt x="1033" y="1791"/>
                    <a:pt x="262" y="826"/>
                    <a:pt x="0" y="804"/>
                  </a:cubicBezTo>
                  <a:close/>
                </a:path>
              </a:pathLst>
            </a:custGeom>
            <a:gradFill>
              <a:gsLst>
                <a:gs pos="0">
                  <a:schemeClr val="lt1"/>
                </a:gs>
                <a:gs pos="50000">
                  <a:schemeClr val="accent2"/>
                </a:gs>
                <a:gs pos="50000">
                  <a:schemeClr val="accent2"/>
                </a:gs>
                <a:gs pos="100000">
                  <a:schemeClr val="lt1"/>
                </a:gs>
              </a:gsLst>
              <a:lin ang="10800000" scaled="0"/>
            </a:gradFill>
            <a:ln>
              <a:noFill/>
            </a:ln>
          </p:spPr>
          <p:txBody>
            <a:bodyPr lIns="91425" tIns="45700" rIns="91425" bIns="45700" anchor="ctr" anchorCtr="0">
              <a:spAutoFit/>
            </a:bodyPr>
            <a:lstStyle/>
            <a:p>
              <a:endParaRPr/>
            </a:p>
          </p:txBody>
        </p:sp>
        <p:sp>
          <p:nvSpPr>
            <p:cNvPr id="17" name="Shape 17"/>
            <p:cNvSpPr/>
            <p:nvPr/>
          </p:nvSpPr>
          <p:spPr>
            <a:xfrm>
              <a:off x="0" y="3552825"/>
              <a:ext cx="6237287" cy="3365500"/>
            </a:xfrm>
            <a:custGeom>
              <a:avLst/>
              <a:gdLst/>
              <a:ahLst/>
              <a:cxnLst/>
              <a:rect l="0" t="0" r="0" b="0"/>
              <a:pathLst>
                <a:path w="4196" h="2120" extrusionOk="0">
                  <a:moveTo>
                    <a:pt x="0" y="415"/>
                  </a:moveTo>
                  <a:lnTo>
                    <a:pt x="0" y="508"/>
                  </a:lnTo>
                  <a:cubicBezTo>
                    <a:pt x="160" y="577"/>
                    <a:pt x="1280" y="138"/>
                    <a:pt x="1933" y="229"/>
                  </a:cubicBezTo>
                  <a:cubicBezTo>
                    <a:pt x="2586" y="320"/>
                    <a:pt x="3644" y="746"/>
                    <a:pt x="3920" y="1055"/>
                  </a:cubicBezTo>
                  <a:cubicBezTo>
                    <a:pt x="4196" y="1364"/>
                    <a:pt x="3583" y="2120"/>
                    <a:pt x="3587" y="2082"/>
                  </a:cubicBezTo>
                  <a:lnTo>
                    <a:pt x="3947" y="829"/>
                  </a:lnTo>
                  <a:cubicBezTo>
                    <a:pt x="3725" y="494"/>
                    <a:pt x="2911" y="138"/>
                    <a:pt x="2253" y="69"/>
                  </a:cubicBezTo>
                  <a:cubicBezTo>
                    <a:pt x="1595" y="0"/>
                    <a:pt x="469" y="343"/>
                    <a:pt x="0" y="415"/>
                  </a:cubicBezTo>
                  <a:close/>
                </a:path>
              </a:pathLst>
            </a:custGeom>
            <a:gradFill>
              <a:gsLst>
                <a:gs pos="0">
                  <a:schemeClr val="accent2"/>
                </a:gs>
                <a:gs pos="50000">
                  <a:schemeClr val="lt1"/>
                </a:gs>
                <a:gs pos="50000">
                  <a:schemeClr val="lt1"/>
                </a:gs>
                <a:gs pos="100000">
                  <a:schemeClr val="accent2"/>
                </a:gs>
              </a:gsLst>
              <a:lin ang="5400000" scaled="0"/>
            </a:gradFill>
            <a:ln>
              <a:noFill/>
            </a:ln>
          </p:spPr>
          <p:txBody>
            <a:bodyPr lIns="91425" tIns="45700" rIns="91425" bIns="45700" anchor="ctr" anchorCtr="0">
              <a:spAutoFit/>
            </a:bodyPr>
            <a:lstStyle/>
            <a:p>
              <a:endParaRPr/>
            </a:p>
          </p:txBody>
        </p:sp>
      </p:grpSp>
      <p:sp>
        <p:nvSpPr>
          <p:cNvPr id="18" name="Shape 18"/>
          <p:cNvSpPr txBox="1">
            <a:spLocks noGrp="1"/>
          </p:cNvSpPr>
          <p:nvPr>
            <p:ph type="title"/>
          </p:nvPr>
        </p:nvSpPr>
        <p:spPr>
          <a:xfrm>
            <a:off x="685800" y="609600"/>
            <a:ext cx="7772400" cy="11430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1pPr>
            <a:lvl2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2pPr>
            <a:lvl3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3pPr>
            <a:lvl4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4pPr>
            <a:lvl5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5pPr>
            <a:lvl6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6pPr>
            <a:lvl7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7pPr>
            <a:lvl8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8pPr>
            <a:lvl9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9pPr>
          </a:lstStyle>
          <a:p>
            <a:endParaRPr/>
          </a:p>
        </p:txBody>
      </p:sp>
      <p:sp>
        <p:nvSpPr>
          <p:cNvPr id="19" name="Shape 19"/>
          <p:cNvSpPr txBox="1">
            <a:spLocks noGrp="1"/>
          </p:cNvSpPr>
          <p:nvPr>
            <p:ph type="dt" idx="10"/>
          </p:nvPr>
        </p:nvSpPr>
        <p:spPr>
          <a:xfrm>
            <a:off x="685800" y="6248400"/>
            <a:ext cx="1904999" cy="457200"/>
          </a:xfrm>
          <a:prstGeom prst="rect">
            <a:avLst/>
          </a:prstGeom>
          <a:noFill/>
          <a:ln>
            <a:noFill/>
          </a:ln>
        </p:spPr>
        <p:txBody>
          <a:bodyPr lIns="91425" tIns="91425" rIns="91425" bIns="91425" anchor="b" anchorCtr="0"/>
          <a:lstStyle>
            <a:lvl1pPr marL="0" marR="0" indent="0" algn="l"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0" name="Shape 20"/>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indent="0" algn="ct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1" name="Shape 21"/>
          <p:cNvSpPr txBox="1">
            <a:spLocks noGrp="1"/>
          </p:cNvSpPr>
          <p:nvPr>
            <p:ph type="sldNum" idx="12"/>
          </p:nvPr>
        </p:nvSpPr>
        <p:spPr>
          <a:xfrm>
            <a:off x="6553200" y="6248400"/>
            <a:ext cx="1904999" cy="457200"/>
          </a:xfrm>
          <a:prstGeom prst="rect">
            <a:avLst/>
          </a:prstGeom>
          <a:noFill/>
          <a:ln>
            <a:noFill/>
          </a:ln>
        </p:spPr>
        <p:txBody>
          <a:bodyPr lIns="91425" tIns="91425" rIns="91425" bIns="91425" anchor="b" anchorCtr="0"/>
          <a:lstStyle>
            <a:lvl1pPr marL="0" marR="0" indent="0" algn="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2" name="Shape 22"/>
          <p:cNvSpPr txBox="1">
            <a:spLocks noGrp="1"/>
          </p:cNvSpPr>
          <p:nvPr>
            <p:ph type="body" idx="1"/>
          </p:nvPr>
        </p:nvSpPr>
        <p:spPr>
          <a:xfrm>
            <a:off x="685800" y="1981200"/>
            <a:ext cx="7772400" cy="4114800"/>
          </a:xfrm>
          <a:prstGeom prst="rect">
            <a:avLst/>
          </a:prstGeom>
          <a:noFill/>
          <a:ln>
            <a:noFill/>
          </a:ln>
        </p:spPr>
        <p:txBody>
          <a:bodyPr lIns="91425" tIns="91425" rIns="91425" bIns="91425" anchor="t" anchorCtr="0"/>
          <a:lstStyle>
            <a:lvl1pPr marL="0" marR="0" indent="1206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Times New Roman"/>
                <a:ea typeface="Times New Roman"/>
                <a:cs typeface="Times New Roman"/>
                <a:sym typeface="Times New Roman"/>
              </a:defRPr>
            </a:lvl1pPr>
            <a:lvl2pPr marL="742950" marR="0" indent="-177800" algn="l" rtl="0">
              <a:lnSpc>
                <a:spcPct val="100000"/>
              </a:lnSpc>
              <a:spcBef>
                <a:spcPts val="560"/>
              </a:spcBef>
              <a:spcAft>
                <a:spcPts val="0"/>
              </a:spcAft>
              <a:buFont typeface="Arial"/>
              <a:buChar char="•"/>
              <a:defRPr sz="2800" b="0" i="0" u="none" strike="noStrike" cap="none" baseline="0"/>
            </a:lvl2pPr>
            <a:lvl3pPr marL="1143000" marR="0" indent="-136525" algn="l" rtl="0">
              <a:lnSpc>
                <a:spcPct val="100000"/>
              </a:lnSpc>
              <a:spcBef>
                <a:spcPts val="480"/>
              </a:spcBef>
              <a:spcAft>
                <a:spcPts val="0"/>
              </a:spcAft>
              <a:buFont typeface="Arial"/>
              <a:buChar char="•"/>
              <a:defRPr sz="2400" b="0" i="0" u="none" strike="noStrike" cap="none" baseline="0"/>
            </a:lvl3pPr>
            <a:lvl4pPr marL="1600200" marR="0" indent="-152400" algn="l" rtl="0">
              <a:lnSpc>
                <a:spcPct val="100000"/>
              </a:lnSpc>
              <a:spcBef>
                <a:spcPts val="400"/>
              </a:spcBef>
              <a:spcAft>
                <a:spcPts val="0"/>
              </a:spcAft>
              <a:buFont typeface="Arial"/>
              <a:buChar char="•"/>
              <a:defRPr sz="2000" b="0" i="0" u="none" strike="noStrike" cap="none" baseline="0"/>
            </a:lvl4pPr>
            <a:lvl5pPr marL="2057400" marR="0" indent="-152400" algn="l" rtl="0">
              <a:lnSpc>
                <a:spcPct val="100000"/>
              </a:lnSpc>
              <a:spcBef>
                <a:spcPts val="400"/>
              </a:spcBef>
              <a:spcAft>
                <a:spcPts val="0"/>
              </a:spcAft>
              <a:buFont typeface="Arial"/>
              <a:buChar char="•"/>
              <a:defRPr sz="2000" b="0" i="0" u="none" strike="noStrike" cap="none" baseline="0"/>
            </a:lvl5pPr>
            <a:lvl6pPr marL="25146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Times New Roman"/>
                <a:ea typeface="Times New Roman"/>
                <a:cs typeface="Times New Roman"/>
                <a:sym typeface="Times New Roman"/>
              </a:defRPr>
            </a:lvl6pPr>
            <a:lvl7pPr marL="29718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Times New Roman"/>
                <a:ea typeface="Times New Roman"/>
                <a:cs typeface="Times New Roman"/>
                <a:sym typeface="Times New Roman"/>
              </a:defRPr>
            </a:lvl7pPr>
            <a:lvl8pPr marL="34290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Times New Roman"/>
                <a:ea typeface="Times New Roman"/>
                <a:cs typeface="Times New Roman"/>
                <a:sym typeface="Times New Roman"/>
              </a:defRPr>
            </a:lvl8pPr>
            <a:lvl9pPr marL="38862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Times New Roman"/>
                <a:ea typeface="Times New Roman"/>
                <a:cs typeface="Times New Roman"/>
                <a:sym typeface="Times New Roman"/>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50000">
              <a:schemeClr val="lt1"/>
            </a:gs>
            <a:gs pos="50000">
              <a:schemeClr val="lt1"/>
            </a:gs>
            <a:gs pos="100000">
              <a:schemeClr val="lt2"/>
            </a:gs>
          </a:gsLst>
          <a:lin ang="10800000" scaled="0"/>
        </a:gradFill>
        <a:effectLst/>
      </p:bgPr>
    </p:bg>
    <p:spTree>
      <p:nvGrpSpPr>
        <p:cNvPr id="1" name="Shape 43"/>
        <p:cNvGrpSpPr/>
        <p:nvPr/>
      </p:nvGrpSpPr>
      <p:grpSpPr>
        <a:xfrm>
          <a:off x="0" y="0"/>
          <a:ext cx="0" cy="0"/>
          <a:chOff x="0" y="0"/>
          <a:chExt cx="0" cy="0"/>
        </a:xfrm>
      </p:grpSpPr>
      <p:sp>
        <p:nvSpPr>
          <p:cNvPr id="44" name="Shape 44"/>
          <p:cNvSpPr txBox="1">
            <a:spLocks noGrp="1"/>
          </p:cNvSpPr>
          <p:nvPr>
            <p:ph type="ctrTitle"/>
          </p:nvPr>
        </p:nvSpPr>
        <p:spPr>
          <a:xfrm>
            <a:off x="685800" y="990600"/>
            <a:ext cx="7772400" cy="3231614"/>
          </a:xfrm>
          <a:prstGeom prst="rect">
            <a:avLst/>
          </a:prstGeom>
          <a:noFill/>
          <a:ln>
            <a:noFill/>
          </a:ln>
        </p:spPr>
        <p:txBody>
          <a:bodyPr lIns="91425" tIns="45700" rIns="91425" bIns="45700" anchor="t" anchorCtr="0">
            <a:spAutoFit/>
          </a:bodyPr>
          <a:lstStyle/>
          <a:p>
            <a:pPr lvl="0">
              <a:buClr>
                <a:schemeClr val="dk2"/>
              </a:buClr>
              <a:buSzPct val="25000"/>
            </a:pPr>
            <a:r>
              <a:rPr lang="en-US" dirty="0" smtClean="0">
                <a:solidFill>
                  <a:srgbClr val="C00000"/>
                </a:solidFill>
              </a:rPr>
              <a:t>Modern Programming Tools And Techniques-</a:t>
            </a:r>
            <a:r>
              <a:rPr lang="en-US" dirty="0" err="1" smtClean="0">
                <a:solidFill>
                  <a:srgbClr val="C00000"/>
                </a:solidFill>
              </a:rPr>
              <a:t>i</a:t>
            </a:r>
            <a:r>
              <a:rPr lang="en-US" dirty="0" smtClean="0"/>
              <a:t/>
            </a:r>
            <a:br>
              <a:rPr lang="en-US" dirty="0" smtClean="0"/>
            </a:br>
            <a:r>
              <a:rPr lang="en-US" dirty="0" smtClean="0"/>
              <a:t/>
            </a:r>
            <a:br>
              <a:rPr lang="en-US" dirty="0" smtClean="0"/>
            </a:br>
            <a:r>
              <a:rPr lang="en-US" sz="3600" dirty="0" smtClean="0">
                <a:solidFill>
                  <a:srgbClr val="002060"/>
                </a:solidFill>
              </a:rPr>
              <a:t>Lecture 1: Java Basics: </a:t>
            </a:r>
            <a:r>
              <a:rPr lang="en-US" sz="3600" dirty="0" smtClean="0">
                <a:solidFill>
                  <a:srgbClr val="002060"/>
                </a:solidFill>
                <a:latin typeface="Times New Roman" pitchFamily="18" charset="0"/>
                <a:cs typeface="Times New Roman" pitchFamily="18" charset="0"/>
              </a:rPr>
              <a:t>Keywords, Constants, Variables and Data Types</a:t>
            </a:r>
            <a:endParaRPr lang="en" sz="4400" b="0" i="0" u="none" strike="noStrike" cap="none" baseline="0" dirty="0">
              <a:solidFill>
                <a:srgbClr val="002060"/>
              </a:solidFill>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772400" cy="1143000"/>
          </a:xfrm>
        </p:spPr>
        <p:txBody>
          <a:bodyPr/>
          <a:lstStyle/>
          <a:p>
            <a:r>
              <a:rPr lang="en-US" dirty="0" smtClean="0">
                <a:solidFill>
                  <a:srgbClr val="C00000"/>
                </a:solidFill>
              </a:rPr>
              <a:t>Java Keywords</a:t>
            </a:r>
            <a:endParaRPr lang="en-US" dirty="0">
              <a:solidFill>
                <a:srgbClr val="C00000"/>
              </a:solidFill>
            </a:endParaRPr>
          </a:p>
        </p:txBody>
      </p:sp>
      <p:sp>
        <p:nvSpPr>
          <p:cNvPr id="3" name="Text Placeholder 2"/>
          <p:cNvSpPr>
            <a:spLocks noGrp="1"/>
          </p:cNvSpPr>
          <p:nvPr>
            <p:ph type="body" idx="1"/>
          </p:nvPr>
        </p:nvSpPr>
        <p:spPr/>
        <p:txBody>
          <a:bodyPr/>
          <a:lstStyle/>
          <a:p>
            <a:endParaRPr lang="en-US" dirty="0"/>
          </a:p>
        </p:txBody>
      </p:sp>
      <p:graphicFrame>
        <p:nvGraphicFramePr>
          <p:cNvPr id="4" name="Table 3"/>
          <p:cNvGraphicFramePr>
            <a:graphicFrameLocks noGrp="1"/>
          </p:cNvGraphicFramePr>
          <p:nvPr/>
        </p:nvGraphicFramePr>
        <p:xfrm>
          <a:off x="2" y="914401"/>
          <a:ext cx="9143995" cy="5943602"/>
        </p:xfrm>
        <a:graphic>
          <a:graphicData uri="http://schemas.openxmlformats.org/drawingml/2006/table">
            <a:tbl>
              <a:tblPr firstRow="1" bandRow="1">
                <a:tableStyleId>{5C22544A-7EE6-4342-B048-85BDC9FD1C3A}</a:tableStyleId>
              </a:tblPr>
              <a:tblGrid>
                <a:gridCol w="1306285"/>
                <a:gridCol w="1306285"/>
                <a:gridCol w="1306285"/>
                <a:gridCol w="1306285"/>
                <a:gridCol w="1306285"/>
                <a:gridCol w="1306285"/>
                <a:gridCol w="1306285"/>
              </a:tblGrid>
              <a:tr h="849086">
                <a:tc>
                  <a:txBody>
                    <a:bodyPr/>
                    <a:lstStyle/>
                    <a:p>
                      <a:pPr algn="ctr"/>
                      <a:r>
                        <a:rPr lang="en-US" dirty="0" smtClean="0"/>
                        <a:t>abstract</a:t>
                      </a:r>
                      <a:endParaRPr lang="en-US" dirty="0"/>
                    </a:p>
                  </a:txBody>
                  <a:tcPr/>
                </a:tc>
                <a:tc>
                  <a:txBody>
                    <a:bodyPr/>
                    <a:lstStyle/>
                    <a:p>
                      <a:pPr algn="ctr"/>
                      <a:r>
                        <a:rPr lang="en-US" dirty="0" smtClean="0"/>
                        <a:t>char</a:t>
                      </a:r>
                      <a:endParaRPr lang="en-US" dirty="0"/>
                    </a:p>
                  </a:txBody>
                  <a:tcPr/>
                </a:tc>
                <a:tc>
                  <a:txBody>
                    <a:bodyPr/>
                    <a:lstStyle/>
                    <a:p>
                      <a:pPr algn="ctr"/>
                      <a:r>
                        <a:rPr lang="en-US" dirty="0" smtClean="0"/>
                        <a:t>else</a:t>
                      </a:r>
                      <a:endParaRPr lang="en-US" dirty="0"/>
                    </a:p>
                  </a:txBody>
                  <a:tcPr/>
                </a:tc>
                <a:tc>
                  <a:txBody>
                    <a:bodyPr/>
                    <a:lstStyle/>
                    <a:p>
                      <a:pPr algn="ctr"/>
                      <a:r>
                        <a:rPr lang="en-US" dirty="0" err="1" smtClean="0"/>
                        <a:t>goto</a:t>
                      </a:r>
                      <a:r>
                        <a:rPr lang="en-US" dirty="0" smtClean="0"/>
                        <a:t> </a:t>
                      </a:r>
                      <a:endParaRPr lang="en-US" dirty="0"/>
                    </a:p>
                  </a:txBody>
                  <a:tcPr/>
                </a:tc>
                <a:tc>
                  <a:txBody>
                    <a:bodyPr/>
                    <a:lstStyle/>
                    <a:p>
                      <a:pPr algn="ctr"/>
                      <a:r>
                        <a:rPr lang="en-US" dirty="0" smtClean="0"/>
                        <a:t>long </a:t>
                      </a:r>
                      <a:endParaRPr lang="en-US" dirty="0"/>
                    </a:p>
                  </a:txBody>
                  <a:tcPr/>
                </a:tc>
                <a:tc>
                  <a:txBody>
                    <a:bodyPr/>
                    <a:lstStyle/>
                    <a:p>
                      <a:pPr algn="ctr"/>
                      <a:r>
                        <a:rPr lang="en-US" dirty="0" smtClean="0"/>
                        <a:t>return</a:t>
                      </a:r>
                      <a:endParaRPr lang="en-US" dirty="0"/>
                    </a:p>
                  </a:txBody>
                  <a:tcPr/>
                </a:tc>
                <a:tc>
                  <a:txBody>
                    <a:bodyPr/>
                    <a:lstStyle/>
                    <a:p>
                      <a:pPr algn="ctr"/>
                      <a:r>
                        <a:rPr lang="en-US" dirty="0" smtClean="0"/>
                        <a:t>throw</a:t>
                      </a:r>
                      <a:endParaRPr lang="en-US" dirty="0"/>
                    </a:p>
                  </a:txBody>
                  <a:tcPr/>
                </a:tc>
              </a:tr>
              <a:tr h="849086">
                <a:tc>
                  <a:txBody>
                    <a:bodyPr/>
                    <a:lstStyle/>
                    <a:p>
                      <a:pPr algn="ctr"/>
                      <a:r>
                        <a:rPr lang="en-US" dirty="0" smtClean="0"/>
                        <a:t>assert</a:t>
                      </a:r>
                      <a:endParaRPr lang="en-US" dirty="0"/>
                    </a:p>
                  </a:txBody>
                  <a:tcPr/>
                </a:tc>
                <a:tc>
                  <a:txBody>
                    <a:bodyPr/>
                    <a:lstStyle/>
                    <a:p>
                      <a:pPr algn="ctr"/>
                      <a:r>
                        <a:rPr lang="en-US" dirty="0" smtClean="0"/>
                        <a:t>class</a:t>
                      </a:r>
                      <a:endParaRPr lang="en-US" dirty="0"/>
                    </a:p>
                  </a:txBody>
                  <a:tcPr/>
                </a:tc>
                <a:tc>
                  <a:txBody>
                    <a:bodyPr/>
                    <a:lstStyle/>
                    <a:p>
                      <a:pPr algn="ctr"/>
                      <a:r>
                        <a:rPr lang="en-US" dirty="0" err="1" smtClean="0"/>
                        <a:t>enum</a:t>
                      </a:r>
                      <a:endParaRPr lang="en-US" dirty="0"/>
                    </a:p>
                  </a:txBody>
                  <a:tcPr/>
                </a:tc>
                <a:tc>
                  <a:txBody>
                    <a:bodyPr/>
                    <a:lstStyle/>
                    <a:p>
                      <a:pPr algn="ctr"/>
                      <a:r>
                        <a:rPr lang="en-US" dirty="0" smtClean="0"/>
                        <a:t>if </a:t>
                      </a:r>
                    </a:p>
                    <a:p>
                      <a:pPr algn="ctr"/>
                      <a:endParaRPr lang="en-US" dirty="0"/>
                    </a:p>
                  </a:txBody>
                  <a:tcPr/>
                </a:tc>
                <a:tc>
                  <a:txBody>
                    <a:bodyPr/>
                    <a:lstStyle/>
                    <a:p>
                      <a:pPr algn="ctr"/>
                      <a:r>
                        <a:rPr lang="en-US" dirty="0" smtClean="0"/>
                        <a:t>native</a:t>
                      </a:r>
                      <a:endParaRPr lang="en-US" dirty="0"/>
                    </a:p>
                  </a:txBody>
                  <a:tcPr/>
                </a:tc>
                <a:tc>
                  <a:txBody>
                    <a:bodyPr/>
                    <a:lstStyle/>
                    <a:p>
                      <a:pPr algn="ctr"/>
                      <a:r>
                        <a:rPr lang="en-US" dirty="0" smtClean="0"/>
                        <a:t>short </a:t>
                      </a:r>
                      <a:endParaRPr lang="en-US" dirty="0"/>
                    </a:p>
                  </a:txBody>
                  <a:tcPr/>
                </a:tc>
                <a:tc>
                  <a:txBody>
                    <a:bodyPr/>
                    <a:lstStyle/>
                    <a:p>
                      <a:pPr algn="ctr"/>
                      <a:r>
                        <a:rPr lang="en-US" dirty="0" smtClean="0"/>
                        <a:t>throws</a:t>
                      </a:r>
                      <a:endParaRPr lang="en-US" dirty="0"/>
                    </a:p>
                  </a:txBody>
                  <a:tcPr/>
                </a:tc>
              </a:tr>
              <a:tr h="849086">
                <a:tc>
                  <a:txBody>
                    <a:bodyPr/>
                    <a:lstStyle/>
                    <a:p>
                      <a:pPr algn="ctr"/>
                      <a:r>
                        <a:rPr lang="en-US" dirty="0" err="1" smtClean="0"/>
                        <a:t>boolean</a:t>
                      </a:r>
                      <a:r>
                        <a:rPr lang="en-US" dirty="0" smtClean="0"/>
                        <a:t> </a:t>
                      </a:r>
                      <a:endParaRPr lang="en-US" dirty="0"/>
                    </a:p>
                  </a:txBody>
                  <a:tcPr/>
                </a:tc>
                <a:tc>
                  <a:txBody>
                    <a:bodyPr/>
                    <a:lstStyle/>
                    <a:p>
                      <a:pPr algn="ctr"/>
                      <a:r>
                        <a:rPr lang="en-US" dirty="0" smtClean="0"/>
                        <a:t>const</a:t>
                      </a:r>
                      <a:endParaRPr lang="en-US" dirty="0"/>
                    </a:p>
                  </a:txBody>
                  <a:tcPr/>
                </a:tc>
                <a:tc>
                  <a:txBody>
                    <a:bodyPr/>
                    <a:lstStyle/>
                    <a:p>
                      <a:pPr algn="ctr"/>
                      <a:r>
                        <a:rPr lang="en-US" dirty="0" smtClean="0"/>
                        <a:t>extends</a:t>
                      </a:r>
                      <a:endParaRPr lang="en-US" dirty="0"/>
                    </a:p>
                  </a:txBody>
                  <a:tcPr/>
                </a:tc>
                <a:tc>
                  <a:txBody>
                    <a:bodyPr/>
                    <a:lstStyle/>
                    <a:p>
                      <a:pPr algn="ctr"/>
                      <a:r>
                        <a:rPr lang="en-US" dirty="0" smtClean="0"/>
                        <a:t>implements</a:t>
                      </a:r>
                      <a:endParaRPr lang="en-US" dirty="0"/>
                    </a:p>
                  </a:txBody>
                  <a:tcPr/>
                </a:tc>
                <a:tc>
                  <a:txBody>
                    <a:bodyPr/>
                    <a:lstStyle/>
                    <a:p>
                      <a:pPr algn="ctr"/>
                      <a:r>
                        <a:rPr lang="en-US" dirty="0" smtClean="0"/>
                        <a:t>new</a:t>
                      </a:r>
                      <a:endParaRPr lang="en-US" dirty="0"/>
                    </a:p>
                  </a:txBody>
                  <a:tcPr/>
                </a:tc>
                <a:tc>
                  <a:txBody>
                    <a:bodyPr/>
                    <a:lstStyle/>
                    <a:p>
                      <a:pPr algn="ctr"/>
                      <a:r>
                        <a:rPr lang="en-US" dirty="0" smtClean="0"/>
                        <a:t>static</a:t>
                      </a:r>
                      <a:endParaRPr lang="en-US" dirty="0"/>
                    </a:p>
                  </a:txBody>
                  <a:tcPr/>
                </a:tc>
                <a:tc>
                  <a:txBody>
                    <a:bodyPr/>
                    <a:lstStyle/>
                    <a:p>
                      <a:pPr algn="ctr"/>
                      <a:r>
                        <a:rPr lang="en-US" dirty="0" smtClean="0"/>
                        <a:t>this</a:t>
                      </a:r>
                      <a:endParaRPr lang="en-US" dirty="0"/>
                    </a:p>
                  </a:txBody>
                  <a:tcPr/>
                </a:tc>
              </a:tr>
              <a:tr h="849086">
                <a:tc>
                  <a:txBody>
                    <a:bodyPr/>
                    <a:lstStyle/>
                    <a:p>
                      <a:pPr algn="ctr"/>
                      <a:r>
                        <a:rPr lang="en-US" dirty="0" smtClean="0"/>
                        <a:t>break</a:t>
                      </a:r>
                      <a:endParaRPr lang="en-US" dirty="0"/>
                    </a:p>
                  </a:txBody>
                  <a:tcPr/>
                </a:tc>
                <a:tc>
                  <a:txBody>
                    <a:bodyPr/>
                    <a:lstStyle/>
                    <a:p>
                      <a:pPr algn="ctr"/>
                      <a:r>
                        <a:rPr lang="en-US" dirty="0" smtClean="0"/>
                        <a:t>continue</a:t>
                      </a:r>
                      <a:endParaRPr lang="en-US" dirty="0"/>
                    </a:p>
                  </a:txBody>
                  <a:tcPr/>
                </a:tc>
                <a:tc>
                  <a:txBody>
                    <a:bodyPr/>
                    <a:lstStyle/>
                    <a:p>
                      <a:pPr algn="ctr"/>
                      <a:r>
                        <a:rPr lang="en-US" dirty="0" smtClean="0"/>
                        <a:t>final</a:t>
                      </a:r>
                      <a:endParaRPr lang="en-US" dirty="0"/>
                    </a:p>
                  </a:txBody>
                  <a:tcPr/>
                </a:tc>
                <a:tc>
                  <a:txBody>
                    <a:bodyPr/>
                    <a:lstStyle/>
                    <a:p>
                      <a:pPr algn="ctr"/>
                      <a:r>
                        <a:rPr lang="en-US" dirty="0" smtClean="0"/>
                        <a:t>import</a:t>
                      </a:r>
                      <a:endParaRPr lang="en-US" dirty="0"/>
                    </a:p>
                  </a:txBody>
                  <a:tcPr/>
                </a:tc>
                <a:tc>
                  <a:txBody>
                    <a:bodyPr/>
                    <a:lstStyle/>
                    <a:p>
                      <a:pPr algn="ctr"/>
                      <a:r>
                        <a:rPr lang="en-US" dirty="0" smtClean="0"/>
                        <a:t>package</a:t>
                      </a:r>
                      <a:endParaRPr lang="en-US" dirty="0"/>
                    </a:p>
                  </a:txBody>
                  <a:tcPr/>
                </a:tc>
                <a:tc>
                  <a:txBody>
                    <a:bodyPr/>
                    <a:lstStyle/>
                    <a:p>
                      <a:pPr algn="ctr"/>
                      <a:r>
                        <a:rPr lang="en-US" dirty="0" err="1" smtClean="0"/>
                        <a:t>strictfp</a:t>
                      </a:r>
                      <a:endParaRPr lang="en-US" dirty="0"/>
                    </a:p>
                  </a:txBody>
                  <a:tcPr/>
                </a:tc>
                <a:tc>
                  <a:txBody>
                    <a:bodyPr/>
                    <a:lstStyle/>
                    <a:p>
                      <a:pPr algn="ctr"/>
                      <a:r>
                        <a:rPr lang="en-US" dirty="0" smtClean="0"/>
                        <a:t>transient</a:t>
                      </a:r>
                      <a:endParaRPr lang="en-US" dirty="0"/>
                    </a:p>
                  </a:txBody>
                  <a:tcPr/>
                </a:tc>
              </a:tr>
              <a:tr h="849086">
                <a:tc>
                  <a:txBody>
                    <a:bodyPr/>
                    <a:lstStyle/>
                    <a:p>
                      <a:pPr algn="ctr"/>
                      <a:r>
                        <a:rPr lang="en-US" dirty="0" smtClean="0"/>
                        <a:t>byte</a:t>
                      </a:r>
                      <a:endParaRPr lang="en-US" dirty="0"/>
                    </a:p>
                  </a:txBody>
                  <a:tcPr/>
                </a:tc>
                <a:tc>
                  <a:txBody>
                    <a:bodyPr/>
                    <a:lstStyle/>
                    <a:p>
                      <a:pPr algn="ctr"/>
                      <a:r>
                        <a:rPr lang="en-US" dirty="0" smtClean="0"/>
                        <a:t>default</a:t>
                      </a:r>
                      <a:endParaRPr lang="en-US" dirty="0"/>
                    </a:p>
                  </a:txBody>
                  <a:tcPr/>
                </a:tc>
                <a:tc>
                  <a:txBody>
                    <a:bodyPr/>
                    <a:lstStyle/>
                    <a:p>
                      <a:pPr algn="ctr"/>
                      <a:r>
                        <a:rPr lang="en-US" dirty="0" smtClean="0"/>
                        <a:t>finally</a:t>
                      </a:r>
                      <a:endParaRPr lang="en-US" dirty="0"/>
                    </a:p>
                  </a:txBody>
                  <a:tcPr/>
                </a:tc>
                <a:tc>
                  <a:txBody>
                    <a:bodyPr/>
                    <a:lstStyle/>
                    <a:p>
                      <a:pPr algn="ctr"/>
                      <a:r>
                        <a:rPr lang="en-US" dirty="0" err="1" smtClean="0"/>
                        <a:t>instanceof</a:t>
                      </a:r>
                      <a:endParaRPr lang="en-US" dirty="0"/>
                    </a:p>
                  </a:txBody>
                  <a:tcPr/>
                </a:tc>
                <a:tc>
                  <a:txBody>
                    <a:bodyPr/>
                    <a:lstStyle/>
                    <a:p>
                      <a:pPr algn="ctr"/>
                      <a:r>
                        <a:rPr lang="en-US" dirty="0" smtClean="0"/>
                        <a:t>private</a:t>
                      </a:r>
                      <a:endParaRPr lang="en-US" dirty="0"/>
                    </a:p>
                  </a:txBody>
                  <a:tcPr/>
                </a:tc>
                <a:tc>
                  <a:txBody>
                    <a:bodyPr/>
                    <a:lstStyle/>
                    <a:p>
                      <a:pPr algn="ctr"/>
                      <a:r>
                        <a:rPr lang="en-US" dirty="0" smtClean="0"/>
                        <a:t>super</a:t>
                      </a:r>
                      <a:endParaRPr lang="en-US" dirty="0"/>
                    </a:p>
                  </a:txBody>
                  <a:tcPr/>
                </a:tc>
                <a:tc>
                  <a:txBody>
                    <a:bodyPr/>
                    <a:lstStyle/>
                    <a:p>
                      <a:pPr algn="ctr"/>
                      <a:r>
                        <a:rPr lang="en-US" dirty="0" smtClean="0"/>
                        <a:t>void</a:t>
                      </a:r>
                      <a:endParaRPr lang="en-US" dirty="0"/>
                    </a:p>
                  </a:txBody>
                  <a:tcPr/>
                </a:tc>
              </a:tr>
              <a:tr h="849086">
                <a:tc>
                  <a:txBody>
                    <a:bodyPr/>
                    <a:lstStyle/>
                    <a:p>
                      <a:pPr algn="ctr"/>
                      <a:r>
                        <a:rPr lang="en-US" dirty="0" smtClean="0"/>
                        <a:t>case</a:t>
                      </a:r>
                      <a:endParaRPr lang="en-US" dirty="0"/>
                    </a:p>
                  </a:txBody>
                  <a:tcPr/>
                </a:tc>
                <a:tc>
                  <a:txBody>
                    <a:bodyPr/>
                    <a:lstStyle/>
                    <a:p>
                      <a:pPr algn="ctr"/>
                      <a:r>
                        <a:rPr lang="en-US" dirty="0" smtClean="0"/>
                        <a:t>do</a:t>
                      </a:r>
                      <a:endParaRPr lang="en-US" dirty="0"/>
                    </a:p>
                  </a:txBody>
                  <a:tcPr/>
                </a:tc>
                <a:tc>
                  <a:txBody>
                    <a:bodyPr/>
                    <a:lstStyle/>
                    <a:p>
                      <a:pPr algn="ctr"/>
                      <a:r>
                        <a:rPr lang="en-US" dirty="0" smtClean="0"/>
                        <a:t>float</a:t>
                      </a:r>
                      <a:endParaRPr lang="en-US" dirty="0"/>
                    </a:p>
                  </a:txBody>
                  <a:tcPr/>
                </a:tc>
                <a:tc>
                  <a:txBody>
                    <a:bodyPr/>
                    <a:lstStyle/>
                    <a:p>
                      <a:pPr algn="ctr"/>
                      <a:r>
                        <a:rPr lang="en-US" dirty="0" err="1" smtClean="0"/>
                        <a:t>int</a:t>
                      </a:r>
                      <a:endParaRPr lang="en-US" dirty="0"/>
                    </a:p>
                  </a:txBody>
                  <a:tcPr/>
                </a:tc>
                <a:tc>
                  <a:txBody>
                    <a:bodyPr/>
                    <a:lstStyle/>
                    <a:p>
                      <a:pPr algn="ctr"/>
                      <a:r>
                        <a:rPr lang="en-US" dirty="0" smtClean="0"/>
                        <a:t>protected</a:t>
                      </a:r>
                      <a:endParaRPr lang="en-US" dirty="0"/>
                    </a:p>
                  </a:txBody>
                  <a:tcPr/>
                </a:tc>
                <a:tc>
                  <a:txBody>
                    <a:bodyPr/>
                    <a:lstStyle/>
                    <a:p>
                      <a:pPr algn="ctr"/>
                      <a:r>
                        <a:rPr lang="en-US" dirty="0" smtClean="0"/>
                        <a:t>switch</a:t>
                      </a:r>
                      <a:endParaRPr lang="en-US" dirty="0"/>
                    </a:p>
                  </a:txBody>
                  <a:tcPr/>
                </a:tc>
                <a:tc>
                  <a:txBody>
                    <a:bodyPr/>
                    <a:lstStyle/>
                    <a:p>
                      <a:pPr algn="ctr"/>
                      <a:r>
                        <a:rPr lang="en-US" dirty="0" smtClean="0"/>
                        <a:t>try</a:t>
                      </a:r>
                      <a:endParaRPr lang="en-US" dirty="0"/>
                    </a:p>
                  </a:txBody>
                  <a:tcPr/>
                </a:tc>
              </a:tr>
              <a:tr h="849086">
                <a:tc>
                  <a:txBody>
                    <a:bodyPr/>
                    <a:lstStyle/>
                    <a:p>
                      <a:pPr algn="ctr"/>
                      <a:r>
                        <a:rPr lang="en-US" dirty="0" smtClean="0"/>
                        <a:t>catch</a:t>
                      </a:r>
                      <a:endParaRPr lang="en-US" dirty="0"/>
                    </a:p>
                  </a:txBody>
                  <a:tcPr/>
                </a:tc>
                <a:tc>
                  <a:txBody>
                    <a:bodyPr/>
                    <a:lstStyle/>
                    <a:p>
                      <a:pPr algn="ctr"/>
                      <a:r>
                        <a:rPr lang="en-US" dirty="0" smtClean="0"/>
                        <a:t>double </a:t>
                      </a:r>
                      <a:endParaRPr lang="en-US" dirty="0"/>
                    </a:p>
                  </a:txBody>
                  <a:tcPr/>
                </a:tc>
                <a:tc>
                  <a:txBody>
                    <a:bodyPr/>
                    <a:lstStyle/>
                    <a:p>
                      <a:pPr algn="ctr"/>
                      <a:r>
                        <a:rPr lang="en-US" dirty="0" smtClean="0"/>
                        <a:t>for</a:t>
                      </a:r>
                      <a:endParaRPr lang="en-US" dirty="0"/>
                    </a:p>
                  </a:txBody>
                  <a:tcPr/>
                </a:tc>
                <a:tc>
                  <a:txBody>
                    <a:bodyPr/>
                    <a:lstStyle/>
                    <a:p>
                      <a:pPr algn="ctr"/>
                      <a:r>
                        <a:rPr lang="en-US" dirty="0" smtClean="0"/>
                        <a:t>interface</a:t>
                      </a:r>
                      <a:endParaRPr lang="en-US" dirty="0"/>
                    </a:p>
                  </a:txBody>
                  <a:tcPr/>
                </a:tc>
                <a:tc>
                  <a:txBody>
                    <a:bodyPr/>
                    <a:lstStyle/>
                    <a:p>
                      <a:pPr algn="ctr"/>
                      <a:r>
                        <a:rPr lang="en-US" dirty="0" smtClean="0"/>
                        <a:t>public</a:t>
                      </a:r>
                      <a:endParaRPr lang="en-US" dirty="0"/>
                    </a:p>
                  </a:txBody>
                  <a:tcPr/>
                </a:tc>
                <a:tc>
                  <a:txBody>
                    <a:bodyPr/>
                    <a:lstStyle/>
                    <a:p>
                      <a:pPr algn="ctr"/>
                      <a:r>
                        <a:rPr lang="en-US" dirty="0" smtClean="0"/>
                        <a:t>synchronized</a:t>
                      </a:r>
                      <a:endParaRPr lang="en-US" dirty="0"/>
                    </a:p>
                  </a:txBody>
                  <a:tcPr/>
                </a:tc>
                <a:tc>
                  <a:txBody>
                    <a:bodyPr/>
                    <a:lstStyle/>
                    <a:p>
                      <a:pPr algn="ctr"/>
                      <a:r>
                        <a:rPr lang="en-US" dirty="0" smtClean="0"/>
                        <a:t>while and volatile</a:t>
                      </a:r>
                      <a:endParaRPr lang="en-US"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Primitive Data Types</a:t>
            </a:r>
            <a:endParaRPr lang="en-US" dirty="0">
              <a:solidFill>
                <a:srgbClr val="C00000"/>
              </a:solidFill>
            </a:endParaRPr>
          </a:p>
        </p:txBody>
      </p:sp>
      <p:sp>
        <p:nvSpPr>
          <p:cNvPr id="3" name="Text Placeholder 2"/>
          <p:cNvSpPr>
            <a:spLocks noGrp="1"/>
          </p:cNvSpPr>
          <p:nvPr>
            <p:ph type="body" idx="1"/>
          </p:nvPr>
        </p:nvSpPr>
        <p:spPr>
          <a:xfrm>
            <a:off x="762000" y="1219200"/>
            <a:ext cx="7772400" cy="5181600"/>
          </a:xfrm>
        </p:spPr>
        <p:txBody>
          <a:bodyPr/>
          <a:lstStyle/>
          <a:p>
            <a:r>
              <a:rPr lang="en-US" dirty="0" smtClean="0"/>
              <a:t> </a:t>
            </a:r>
            <a:r>
              <a:rPr lang="en-US" sz="2800" dirty="0" smtClean="0">
                <a:hlinkClick r:id="rId2" action="ppaction://hlinksldjump"/>
              </a:rPr>
              <a:t>Classification</a:t>
            </a:r>
            <a:r>
              <a:rPr lang="en-US" sz="2800" dirty="0" smtClean="0"/>
              <a:t> of primitive data types</a:t>
            </a:r>
            <a:endParaRPr lang="en-US" dirty="0" smtClean="0"/>
          </a:p>
          <a:p>
            <a:r>
              <a:rPr lang="en-US" dirty="0" smtClean="0"/>
              <a:t> </a:t>
            </a:r>
            <a:r>
              <a:rPr lang="en-US" sz="2800" dirty="0" smtClean="0">
                <a:latin typeface="Times New Roman" pitchFamily="18" charset="0"/>
                <a:cs typeface="Times New Roman" pitchFamily="18" charset="0"/>
              </a:rPr>
              <a:t>Java defines eight primitive types of data: </a:t>
            </a:r>
          </a:p>
          <a:p>
            <a:pPr lvl="1"/>
            <a:r>
              <a:rPr lang="en-US" sz="2400" dirty="0" smtClean="0">
                <a:latin typeface="Times New Roman" pitchFamily="18" charset="0"/>
                <a:cs typeface="Times New Roman" pitchFamily="18" charset="0"/>
              </a:rPr>
              <a:t>byte</a:t>
            </a:r>
          </a:p>
          <a:p>
            <a:pPr lvl="1"/>
            <a:r>
              <a:rPr lang="en-US" sz="2400" dirty="0" smtClean="0">
                <a:latin typeface="Times New Roman" pitchFamily="18" charset="0"/>
                <a:cs typeface="Times New Roman" pitchFamily="18" charset="0"/>
              </a:rPr>
              <a:t>short</a:t>
            </a:r>
          </a:p>
          <a:p>
            <a:pPr lvl="1"/>
            <a:r>
              <a:rPr lang="en-US" sz="2400" dirty="0" err="1" smtClean="0">
                <a:latin typeface="Times New Roman" pitchFamily="18" charset="0"/>
                <a:cs typeface="Times New Roman" pitchFamily="18" charset="0"/>
              </a:rPr>
              <a:t>int</a:t>
            </a:r>
            <a:endParaRPr lang="en-US"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long </a:t>
            </a:r>
          </a:p>
          <a:p>
            <a:pPr lvl="1"/>
            <a:r>
              <a:rPr lang="en-US" sz="2400" dirty="0" smtClean="0">
                <a:latin typeface="Times New Roman" pitchFamily="18" charset="0"/>
                <a:cs typeface="Times New Roman" pitchFamily="18" charset="0"/>
              </a:rPr>
              <a:t>char</a:t>
            </a:r>
          </a:p>
          <a:p>
            <a:pPr lvl="1"/>
            <a:r>
              <a:rPr lang="en-US" sz="2400" dirty="0" smtClean="0">
                <a:latin typeface="Times New Roman" pitchFamily="18" charset="0"/>
                <a:cs typeface="Times New Roman" pitchFamily="18" charset="0"/>
              </a:rPr>
              <a:t>float</a:t>
            </a:r>
          </a:p>
          <a:p>
            <a:pPr lvl="1"/>
            <a:r>
              <a:rPr lang="en-US" sz="2400" dirty="0" smtClean="0">
                <a:latin typeface="Times New Roman" pitchFamily="18" charset="0"/>
                <a:cs typeface="Times New Roman" pitchFamily="18" charset="0"/>
              </a:rPr>
              <a:t>double </a:t>
            </a:r>
          </a:p>
          <a:p>
            <a:pPr lvl="1"/>
            <a:r>
              <a:rPr lang="en-US" sz="2400" dirty="0" smtClean="0">
                <a:latin typeface="Times New Roman" pitchFamily="18" charset="0"/>
                <a:cs typeface="Times New Roman" pitchFamily="18" charset="0"/>
              </a:rPr>
              <a:t>boolean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down)">
                                      <p:cBhvr>
                                        <p:cTn id="33" dur="500"/>
                                        <p:tgtEl>
                                          <p:spTgt spid="3">
                                            <p:txEl>
                                              <p:pRg st="8" end="8"/>
                                            </p:tx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wipe(down)">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609600"/>
            <a:ext cx="8229600" cy="3048000"/>
          </a:xfrm>
        </p:spPr>
        <p:txBody>
          <a:bodyPr/>
          <a:lstStyle/>
          <a:p>
            <a:pPr algn="ctr">
              <a:buNone/>
            </a:pPr>
            <a:r>
              <a:rPr lang="en-US" dirty="0" smtClean="0"/>
              <a:t>Primitive Data Types</a:t>
            </a:r>
          </a:p>
          <a:p>
            <a:pPr algn="ctr">
              <a:buNone/>
            </a:pPr>
            <a:endParaRPr lang="en-US" sz="2800" dirty="0" smtClean="0"/>
          </a:p>
          <a:p>
            <a:pPr algn="ctr">
              <a:buNone/>
            </a:pPr>
            <a:r>
              <a:rPr lang="en-US" sz="2800" dirty="0" smtClean="0"/>
              <a:t>Boolean Type                                          Numeric Type</a:t>
            </a:r>
          </a:p>
          <a:p>
            <a:pPr algn="ctr">
              <a:buNone/>
            </a:pPr>
            <a:endParaRPr lang="en-US" dirty="0" smtClean="0"/>
          </a:p>
          <a:p>
            <a:pPr algn="ctr">
              <a:buNone/>
            </a:pPr>
            <a:r>
              <a:rPr lang="en-US" dirty="0" smtClean="0"/>
              <a:t>                                </a:t>
            </a:r>
            <a:r>
              <a:rPr lang="en-US" sz="2400" dirty="0" smtClean="0"/>
              <a:t>Integral Types                Floating      							point Types</a:t>
            </a:r>
          </a:p>
          <a:p>
            <a:pPr algn="ctr">
              <a:buNone/>
            </a:pPr>
            <a:endParaRPr lang="en-US" sz="2400" dirty="0" smtClean="0"/>
          </a:p>
          <a:p>
            <a:pPr algn="ctr">
              <a:buNone/>
            </a:pPr>
            <a:endParaRPr lang="en-US" dirty="0"/>
          </a:p>
        </p:txBody>
      </p:sp>
      <p:sp>
        <p:nvSpPr>
          <p:cNvPr id="4" name="TextBox 3"/>
          <p:cNvSpPr txBox="1"/>
          <p:nvPr/>
        </p:nvSpPr>
        <p:spPr>
          <a:xfrm>
            <a:off x="1600200" y="4343400"/>
            <a:ext cx="4501938"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Character Type          Integer Types</a:t>
            </a:r>
            <a:endParaRPr lang="en-US" sz="2400" dirty="0">
              <a:latin typeface="Times New Roman" pitchFamily="18" charset="0"/>
              <a:cs typeface="Times New Roman" pitchFamily="18" charset="0"/>
            </a:endParaRPr>
          </a:p>
        </p:txBody>
      </p:sp>
      <p:sp>
        <p:nvSpPr>
          <p:cNvPr id="5" name="TextBox 4"/>
          <p:cNvSpPr txBox="1"/>
          <p:nvPr/>
        </p:nvSpPr>
        <p:spPr>
          <a:xfrm>
            <a:off x="228600" y="5943600"/>
            <a:ext cx="8937255" cy="400110"/>
          </a:xfrm>
          <a:prstGeom prst="rect">
            <a:avLst/>
          </a:prstGeom>
          <a:noFill/>
        </p:spPr>
        <p:txBody>
          <a:bodyPr wrap="none" rtlCol="0">
            <a:spAutoFit/>
          </a:bodyPr>
          <a:lstStyle/>
          <a:p>
            <a:r>
              <a:rPr lang="en-US" sz="2000" b="1" dirty="0" err="1" smtClean="0">
                <a:latin typeface="Times New Roman" pitchFamily="18" charset="0"/>
                <a:cs typeface="Times New Roman" pitchFamily="18" charset="0"/>
              </a:rPr>
              <a:t>boolean</a:t>
            </a:r>
            <a:r>
              <a:rPr lang="en-US" sz="2000" b="1" dirty="0" smtClean="0">
                <a:latin typeface="Times New Roman" pitchFamily="18" charset="0"/>
                <a:cs typeface="Times New Roman" pitchFamily="18" charset="0"/>
              </a:rPr>
              <a:t>             char             byte      short      </a:t>
            </a:r>
            <a:r>
              <a:rPr lang="en-US" sz="2000" b="1" dirty="0" err="1" smtClean="0">
                <a:latin typeface="Times New Roman" pitchFamily="18" charset="0"/>
                <a:cs typeface="Times New Roman" pitchFamily="18" charset="0"/>
              </a:rPr>
              <a:t>int</a:t>
            </a:r>
            <a:r>
              <a:rPr lang="en-US" sz="2000" b="1" dirty="0" smtClean="0">
                <a:latin typeface="Times New Roman" pitchFamily="18" charset="0"/>
                <a:cs typeface="Times New Roman" pitchFamily="18" charset="0"/>
              </a:rPr>
              <a:t>      long              float          double</a:t>
            </a:r>
            <a:endParaRPr lang="en-US" sz="2000" b="1" dirty="0">
              <a:latin typeface="Times New Roman" pitchFamily="18" charset="0"/>
              <a:cs typeface="Times New Roman" pitchFamily="18" charset="0"/>
            </a:endParaRPr>
          </a:p>
        </p:txBody>
      </p:sp>
      <p:cxnSp>
        <p:nvCxnSpPr>
          <p:cNvPr id="8" name="Straight Arrow Connector 7"/>
          <p:cNvCxnSpPr/>
          <p:nvPr/>
        </p:nvCxnSpPr>
        <p:spPr>
          <a:xfrm rot="10800000" flipV="1">
            <a:off x="1905000" y="1143000"/>
            <a:ext cx="2667000" cy="609600"/>
          </a:xfrm>
          <a:prstGeom prst="straightConnector1">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572000" y="1143000"/>
            <a:ext cx="2667000" cy="609600"/>
          </a:xfrm>
          <a:prstGeom prst="straightConnector1">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H="1">
            <a:off x="7124700" y="2400300"/>
            <a:ext cx="762000" cy="381000"/>
          </a:xfrm>
          <a:prstGeom prst="straightConnector1">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flipV="1">
            <a:off x="5257800" y="2209800"/>
            <a:ext cx="2057400" cy="762000"/>
          </a:xfrm>
          <a:prstGeom prst="straightConnector1">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6438900" y="4610100"/>
            <a:ext cx="2209800" cy="457200"/>
          </a:xfrm>
          <a:prstGeom prst="straightConnector1">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H="1">
            <a:off x="7086600" y="4419600"/>
            <a:ext cx="2209800" cy="838200"/>
          </a:xfrm>
          <a:prstGeom prst="straightConnector1">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723900" y="3619500"/>
            <a:ext cx="3733800" cy="914400"/>
          </a:xfrm>
          <a:prstGeom prst="straightConnector1">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6200000" flipH="1">
            <a:off x="4533900" y="3848100"/>
            <a:ext cx="1066800" cy="76200"/>
          </a:xfrm>
          <a:prstGeom prst="straightConnector1">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0800000" flipV="1">
            <a:off x="2667000" y="3352800"/>
            <a:ext cx="2362200" cy="990600"/>
          </a:xfrm>
          <a:prstGeom prst="straightConnector1">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1828800" y="5181600"/>
            <a:ext cx="1295400" cy="381000"/>
          </a:xfrm>
          <a:prstGeom prst="straightConnector1">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6200000" flipH="1">
            <a:off x="4953000" y="4876800"/>
            <a:ext cx="1219200" cy="914400"/>
          </a:xfrm>
          <a:prstGeom prst="straightConnector1">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6200000" flipH="1">
            <a:off x="4533900" y="5295900"/>
            <a:ext cx="1219200" cy="76200"/>
          </a:xfrm>
          <a:prstGeom prst="straightConnector1">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4152900" y="4991100"/>
            <a:ext cx="1219200" cy="685800"/>
          </a:xfrm>
          <a:prstGeom prst="straightConnector1">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0800000" flipV="1">
            <a:off x="3581400" y="4724400"/>
            <a:ext cx="1524000" cy="1219200"/>
          </a:xfrm>
          <a:prstGeom prst="straightConnector1">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0" name="Left Arrow 39">
            <a:hlinkClick r:id="" action="ppaction://hlinkshowjump?jump=lastslideviewed"/>
          </p:cNvPr>
          <p:cNvSpPr/>
          <p:nvPr/>
        </p:nvSpPr>
        <p:spPr>
          <a:xfrm>
            <a:off x="8001000" y="381000"/>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00"/>
                                        <p:tgtEl>
                                          <p:spTgt spid="4"/>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par>
                                <p:cTn id="24" presetID="22" presetClass="entr" presetSubtype="4"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par>
                                <p:cTn id="27" presetID="22" presetClass="entr" presetSubtype="4"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down)">
                                      <p:cBhvr>
                                        <p:cTn id="29" dur="500"/>
                                        <p:tgtEl>
                                          <p:spTgt spid="10"/>
                                        </p:tgtEl>
                                      </p:cBhvr>
                                    </p:animEffect>
                                  </p:childTnLst>
                                </p:cTn>
                              </p:par>
                              <p:par>
                                <p:cTn id="30" presetID="22" presetClass="entr" presetSubtype="4"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par>
                                <p:cTn id="33" presetID="22" presetClass="entr" presetSubtype="4"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down)">
                                      <p:cBhvr>
                                        <p:cTn id="35" dur="500"/>
                                        <p:tgtEl>
                                          <p:spTgt spid="14"/>
                                        </p:tgtEl>
                                      </p:cBhvr>
                                    </p:animEffect>
                                  </p:childTnLst>
                                </p:cTn>
                              </p:par>
                              <p:par>
                                <p:cTn id="36" presetID="22" presetClass="entr" presetSubtype="4"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down)">
                                      <p:cBhvr>
                                        <p:cTn id="38" dur="500"/>
                                        <p:tgtEl>
                                          <p:spTgt spid="16"/>
                                        </p:tgtEl>
                                      </p:cBhvr>
                                    </p:animEffect>
                                  </p:childTnLst>
                                </p:cTn>
                              </p:par>
                              <p:par>
                                <p:cTn id="39" presetID="22" presetClass="entr" presetSubtype="4"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down)">
                                      <p:cBhvr>
                                        <p:cTn id="41" dur="500"/>
                                        <p:tgtEl>
                                          <p:spTgt spid="18"/>
                                        </p:tgtEl>
                                      </p:cBhvr>
                                    </p:animEffect>
                                  </p:childTnLst>
                                </p:cTn>
                              </p:par>
                              <p:par>
                                <p:cTn id="42" presetID="22" presetClass="entr" presetSubtype="4" fill="hold"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down)">
                                      <p:cBhvr>
                                        <p:cTn id="44" dur="500"/>
                                        <p:tgtEl>
                                          <p:spTgt spid="20"/>
                                        </p:tgtEl>
                                      </p:cBhvr>
                                    </p:animEffect>
                                  </p:childTnLst>
                                </p:cTn>
                              </p:par>
                              <p:par>
                                <p:cTn id="45" presetID="22" presetClass="entr" presetSubtype="4"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down)">
                                      <p:cBhvr>
                                        <p:cTn id="47" dur="500"/>
                                        <p:tgtEl>
                                          <p:spTgt spid="22"/>
                                        </p:tgtEl>
                                      </p:cBhvr>
                                    </p:animEffect>
                                  </p:childTnLst>
                                </p:cTn>
                              </p:par>
                              <p:par>
                                <p:cTn id="48" presetID="22" presetClass="entr" presetSubtype="4" fill="hold"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wipe(down)">
                                      <p:cBhvr>
                                        <p:cTn id="50" dur="500"/>
                                        <p:tgtEl>
                                          <p:spTgt spid="24"/>
                                        </p:tgtEl>
                                      </p:cBhvr>
                                    </p:animEffect>
                                  </p:childTnLst>
                                </p:cTn>
                              </p:par>
                              <p:par>
                                <p:cTn id="51" presetID="22" presetClass="entr" presetSubtype="4" fill="hold" nodeType="with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wipe(down)">
                                      <p:cBhvr>
                                        <p:cTn id="53" dur="500"/>
                                        <p:tgtEl>
                                          <p:spTgt spid="26"/>
                                        </p:tgtEl>
                                      </p:cBhvr>
                                    </p:animEffect>
                                  </p:childTnLst>
                                </p:cTn>
                              </p:par>
                              <p:par>
                                <p:cTn id="54" presetID="22" presetClass="entr" presetSubtype="4" fill="hold"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down)">
                                      <p:cBhvr>
                                        <p:cTn id="56" dur="500"/>
                                        <p:tgtEl>
                                          <p:spTgt spid="28"/>
                                        </p:tgtEl>
                                      </p:cBhvr>
                                    </p:animEffect>
                                  </p:childTnLst>
                                </p:cTn>
                              </p:par>
                              <p:par>
                                <p:cTn id="57" presetID="22" presetClass="entr" presetSubtype="4"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wipe(down)">
                                      <p:cBhvr>
                                        <p:cTn id="59" dur="500"/>
                                        <p:tgtEl>
                                          <p:spTgt spid="30"/>
                                        </p:tgtEl>
                                      </p:cBhvr>
                                    </p:animEffect>
                                  </p:childTnLst>
                                </p:cTn>
                              </p:par>
                              <p:par>
                                <p:cTn id="60" presetID="22" presetClass="entr" presetSubtype="4" fill="hold"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wipe(down)">
                                      <p:cBhvr>
                                        <p:cTn id="62" dur="500"/>
                                        <p:tgtEl>
                                          <p:spTgt spid="34"/>
                                        </p:tgtEl>
                                      </p:cBhvr>
                                    </p:animEffect>
                                  </p:childTnLst>
                                </p:cTn>
                              </p:par>
                              <p:par>
                                <p:cTn id="63" presetID="22" presetClass="entr" presetSubtype="4" fill="hold"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wipe(down)">
                                      <p:cBhvr>
                                        <p:cTn id="65" dur="500"/>
                                        <p:tgtEl>
                                          <p:spTgt spid="36"/>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wipe(down)">
                                      <p:cBhvr>
                                        <p:cTn id="6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4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304800"/>
            <a:ext cx="8382000" cy="5715000"/>
          </a:xfrm>
        </p:spPr>
        <p:txBody>
          <a:bodyPr/>
          <a:lstStyle/>
          <a:p>
            <a:pPr>
              <a:buNone/>
            </a:pPr>
            <a:r>
              <a:rPr lang="en-US" sz="2600" dirty="0" smtClean="0"/>
              <a:t>These primitive types can be put in four groups:</a:t>
            </a:r>
          </a:p>
          <a:p>
            <a:pPr>
              <a:buNone/>
            </a:pPr>
            <a:endParaRPr lang="en-US" sz="2600" dirty="0" smtClean="0"/>
          </a:p>
          <a:p>
            <a:r>
              <a:rPr lang="en-US" sz="2600" dirty="0" smtClean="0"/>
              <a:t> </a:t>
            </a:r>
            <a:r>
              <a:rPr lang="en-US" sz="2600" dirty="0" smtClean="0">
                <a:solidFill>
                  <a:srgbClr val="C00000"/>
                </a:solidFill>
              </a:rPr>
              <a:t>Integers: </a:t>
            </a:r>
            <a:r>
              <a:rPr lang="en-US" sz="2600" dirty="0" smtClean="0"/>
              <a:t>includes byte, short, </a:t>
            </a:r>
            <a:r>
              <a:rPr lang="en-US" sz="2600" dirty="0" err="1" smtClean="0"/>
              <a:t>int</a:t>
            </a:r>
            <a:r>
              <a:rPr lang="en-US" sz="2600" dirty="0" smtClean="0"/>
              <a:t>, and long, which are for whole-valued signed numbers.</a:t>
            </a:r>
          </a:p>
          <a:p>
            <a:endParaRPr lang="en-US" sz="2600" dirty="0" smtClean="0"/>
          </a:p>
          <a:p>
            <a:r>
              <a:rPr lang="en-US" sz="2600" dirty="0" smtClean="0"/>
              <a:t> </a:t>
            </a:r>
            <a:r>
              <a:rPr lang="en-US" sz="2600" dirty="0" smtClean="0">
                <a:solidFill>
                  <a:srgbClr val="C00000"/>
                </a:solidFill>
              </a:rPr>
              <a:t>Floating-point numbers: </a:t>
            </a:r>
            <a:r>
              <a:rPr lang="en-US" sz="2600" dirty="0" smtClean="0">
                <a:solidFill>
                  <a:schemeClr val="tx1"/>
                </a:solidFill>
              </a:rPr>
              <a:t>includes </a:t>
            </a:r>
            <a:r>
              <a:rPr lang="en-US" sz="2600" dirty="0" smtClean="0"/>
              <a:t>float and double, which represent numbers with fractional precision.</a:t>
            </a:r>
          </a:p>
          <a:p>
            <a:endParaRPr lang="en-US" sz="2600" dirty="0" smtClean="0"/>
          </a:p>
          <a:p>
            <a:r>
              <a:rPr lang="en-US" sz="2600" dirty="0" smtClean="0"/>
              <a:t> </a:t>
            </a:r>
            <a:r>
              <a:rPr lang="en-US" sz="2600" dirty="0" smtClean="0">
                <a:solidFill>
                  <a:srgbClr val="C00000"/>
                </a:solidFill>
              </a:rPr>
              <a:t>Characters</a:t>
            </a:r>
            <a:r>
              <a:rPr lang="en-US" sz="2600" dirty="0" smtClean="0"/>
              <a:t>: includes char, which represents symbols in a character set, like letters and numbers.</a:t>
            </a:r>
          </a:p>
          <a:p>
            <a:endParaRPr lang="en-US" sz="2600" dirty="0" smtClean="0"/>
          </a:p>
          <a:p>
            <a:r>
              <a:rPr lang="en-US" sz="2600" dirty="0" smtClean="0"/>
              <a:t> </a:t>
            </a:r>
            <a:r>
              <a:rPr lang="en-US" sz="2600" dirty="0" smtClean="0">
                <a:solidFill>
                  <a:srgbClr val="C00000"/>
                </a:solidFill>
              </a:rPr>
              <a:t>Boolean: </a:t>
            </a:r>
            <a:r>
              <a:rPr lang="en-US" sz="2600" dirty="0" smtClean="0"/>
              <a:t>includes boolean, which is a special type for representing true/false values.</a:t>
            </a:r>
            <a:endParaRPr 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down)">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Integers</a:t>
            </a:r>
            <a:endParaRPr lang="en-US" dirty="0">
              <a:solidFill>
                <a:srgbClr val="C00000"/>
              </a:solidFill>
            </a:endParaRPr>
          </a:p>
        </p:txBody>
      </p:sp>
      <p:sp>
        <p:nvSpPr>
          <p:cNvPr id="3" name="Text Placeholder 2"/>
          <p:cNvSpPr>
            <a:spLocks noGrp="1"/>
          </p:cNvSpPr>
          <p:nvPr>
            <p:ph type="body" idx="1"/>
          </p:nvPr>
        </p:nvSpPr>
        <p:spPr/>
        <p:txBody>
          <a:bodyPr/>
          <a:lstStyle/>
          <a:p>
            <a:r>
              <a:rPr lang="en-US" sz="2800" dirty="0" smtClean="0">
                <a:solidFill>
                  <a:schemeClr val="tx1"/>
                </a:solidFill>
              </a:rPr>
              <a:t> Java defines four integer types: byte, short, </a:t>
            </a:r>
            <a:r>
              <a:rPr lang="en-US" sz="2800" dirty="0" err="1" smtClean="0">
                <a:solidFill>
                  <a:schemeClr val="tx1"/>
                </a:solidFill>
              </a:rPr>
              <a:t>int</a:t>
            </a:r>
            <a:r>
              <a:rPr lang="en-US" sz="2800" dirty="0" smtClean="0">
                <a:solidFill>
                  <a:schemeClr val="tx1"/>
                </a:solidFill>
              </a:rPr>
              <a:t>, and long. </a:t>
            </a:r>
          </a:p>
          <a:p>
            <a:endParaRPr lang="en-US" sz="2800" dirty="0" smtClean="0">
              <a:solidFill>
                <a:schemeClr val="tx1"/>
              </a:solidFill>
            </a:endParaRPr>
          </a:p>
          <a:p>
            <a:r>
              <a:rPr lang="en-US" sz="2800" dirty="0" smtClean="0">
                <a:solidFill>
                  <a:schemeClr val="tx1"/>
                </a:solidFill>
              </a:rPr>
              <a:t>All of these are signed, positive and negative values. </a:t>
            </a:r>
          </a:p>
          <a:p>
            <a:endParaRPr lang="en-US" sz="2800" dirty="0" smtClean="0">
              <a:solidFill>
                <a:schemeClr val="tx1"/>
              </a:solidFill>
            </a:endParaRPr>
          </a:p>
          <a:p>
            <a:r>
              <a:rPr lang="en-US" sz="2800" dirty="0" smtClean="0">
                <a:solidFill>
                  <a:schemeClr val="tx1"/>
                </a:solidFill>
              </a:rPr>
              <a:t>Java does not support unsigned, positive-only integers.</a:t>
            </a:r>
            <a:endParaRPr lang="en-US" sz="28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533400" y="1397000"/>
          <a:ext cx="8229600" cy="4061782"/>
        </p:xfrm>
        <a:graphic>
          <a:graphicData uri="http://schemas.openxmlformats.org/drawingml/2006/table">
            <a:tbl>
              <a:tblPr firstRow="1" bandRow="1">
                <a:tableStyleId>{2A488322-F2BA-4B5B-9748-0D474271808F}</a:tableStyleId>
              </a:tblPr>
              <a:tblGrid>
                <a:gridCol w="1371600"/>
                <a:gridCol w="1371600"/>
                <a:gridCol w="5486400"/>
              </a:tblGrid>
              <a:tr h="774378">
                <a:tc>
                  <a:txBody>
                    <a:bodyPr/>
                    <a:lstStyle/>
                    <a:p>
                      <a:pPr algn="ctr"/>
                      <a:r>
                        <a:rPr lang="en-US" sz="2400" dirty="0" smtClean="0">
                          <a:solidFill>
                            <a:srgbClr val="002060"/>
                          </a:solidFill>
                          <a:latin typeface="Times New Roman" pitchFamily="18" charset="0"/>
                          <a:cs typeface="Times New Roman" pitchFamily="18" charset="0"/>
                        </a:rPr>
                        <a:t>Type</a:t>
                      </a:r>
                      <a:endParaRPr lang="en-US" sz="2400" dirty="0">
                        <a:solidFill>
                          <a:srgbClr val="002060"/>
                        </a:solidFill>
                        <a:latin typeface="Times New Roman" pitchFamily="18" charset="0"/>
                        <a:cs typeface="Times New Roman" pitchFamily="18" charset="0"/>
                      </a:endParaRPr>
                    </a:p>
                  </a:txBody>
                  <a:tcPr/>
                </a:tc>
                <a:tc>
                  <a:txBody>
                    <a:bodyPr/>
                    <a:lstStyle/>
                    <a:p>
                      <a:pPr algn="ctr"/>
                      <a:r>
                        <a:rPr lang="en-US" sz="2400" dirty="0" smtClean="0">
                          <a:solidFill>
                            <a:srgbClr val="002060"/>
                          </a:solidFill>
                          <a:latin typeface="Times New Roman" pitchFamily="18" charset="0"/>
                          <a:cs typeface="Times New Roman" pitchFamily="18" charset="0"/>
                        </a:rPr>
                        <a:t>Width (bits)</a:t>
                      </a:r>
                      <a:endParaRPr lang="en-US" sz="2400" dirty="0">
                        <a:solidFill>
                          <a:srgbClr val="002060"/>
                        </a:solidFill>
                        <a:latin typeface="Times New Roman" pitchFamily="18" charset="0"/>
                        <a:cs typeface="Times New Roman" pitchFamily="18" charset="0"/>
                      </a:endParaRPr>
                    </a:p>
                  </a:txBody>
                  <a:tcPr/>
                </a:tc>
                <a:tc>
                  <a:txBody>
                    <a:bodyPr/>
                    <a:lstStyle/>
                    <a:p>
                      <a:pPr algn="ctr"/>
                      <a:r>
                        <a:rPr lang="en-US" sz="2400" dirty="0" smtClean="0">
                          <a:solidFill>
                            <a:srgbClr val="002060"/>
                          </a:solidFill>
                          <a:latin typeface="Times New Roman" pitchFamily="18" charset="0"/>
                          <a:cs typeface="Times New Roman" pitchFamily="18" charset="0"/>
                        </a:rPr>
                        <a:t>Range</a:t>
                      </a:r>
                      <a:endParaRPr lang="en-US" sz="2400" dirty="0">
                        <a:solidFill>
                          <a:srgbClr val="002060"/>
                        </a:solidFill>
                        <a:latin typeface="Times New Roman" pitchFamily="18" charset="0"/>
                        <a:cs typeface="Times New Roman" pitchFamily="18" charset="0"/>
                      </a:endParaRPr>
                    </a:p>
                  </a:txBody>
                  <a:tcPr/>
                </a:tc>
              </a:tr>
              <a:tr h="774378">
                <a:tc>
                  <a:txBody>
                    <a:bodyPr/>
                    <a:lstStyle/>
                    <a:p>
                      <a:pPr algn="ctr"/>
                      <a:r>
                        <a:rPr lang="en-US" sz="2400" dirty="0" smtClean="0">
                          <a:solidFill>
                            <a:srgbClr val="002060"/>
                          </a:solidFill>
                          <a:latin typeface="Times New Roman" pitchFamily="18" charset="0"/>
                          <a:cs typeface="Times New Roman" pitchFamily="18" charset="0"/>
                        </a:rPr>
                        <a:t>Byte</a:t>
                      </a:r>
                      <a:endParaRPr lang="en-US" sz="2400" dirty="0">
                        <a:solidFill>
                          <a:srgbClr val="002060"/>
                        </a:solidFill>
                        <a:latin typeface="Times New Roman" pitchFamily="18" charset="0"/>
                        <a:cs typeface="Times New Roman" pitchFamily="18" charset="0"/>
                      </a:endParaRPr>
                    </a:p>
                  </a:txBody>
                  <a:tcPr/>
                </a:tc>
                <a:tc>
                  <a:txBody>
                    <a:bodyPr/>
                    <a:lstStyle/>
                    <a:p>
                      <a:pPr algn="ctr"/>
                      <a:r>
                        <a:rPr lang="en-US" sz="2400" dirty="0" smtClean="0">
                          <a:solidFill>
                            <a:srgbClr val="002060"/>
                          </a:solidFill>
                          <a:latin typeface="Times New Roman" pitchFamily="18" charset="0"/>
                          <a:cs typeface="Times New Roman" pitchFamily="18" charset="0"/>
                        </a:rPr>
                        <a:t>8</a:t>
                      </a:r>
                      <a:endParaRPr lang="en-US" sz="2400" dirty="0">
                        <a:solidFill>
                          <a:srgbClr val="002060"/>
                        </a:solidFill>
                        <a:latin typeface="Times New Roman" pitchFamily="18" charset="0"/>
                        <a:cs typeface="Times New Roman" pitchFamily="18" charset="0"/>
                      </a:endParaRPr>
                    </a:p>
                  </a:txBody>
                  <a:tcPr/>
                </a:tc>
                <a:tc>
                  <a:txBody>
                    <a:bodyPr/>
                    <a:lstStyle/>
                    <a:p>
                      <a:pPr algn="ctr"/>
                      <a:r>
                        <a:rPr lang="en-US" sz="2400" b="0" i="0" u="none" strike="noStrike" cap="none" baseline="0" dirty="0" smtClean="0">
                          <a:solidFill>
                            <a:srgbClr val="002060"/>
                          </a:solidFill>
                          <a:latin typeface="Times New Roman" pitchFamily="18" charset="0"/>
                          <a:ea typeface="+mn-ea"/>
                          <a:cs typeface="Times New Roman" pitchFamily="18" charset="0"/>
                          <a:sym typeface="Arial"/>
                        </a:rPr>
                        <a:t>–128 to 127</a:t>
                      </a:r>
                      <a:endParaRPr lang="en-US" sz="2400" dirty="0">
                        <a:solidFill>
                          <a:srgbClr val="002060"/>
                        </a:solidFill>
                        <a:latin typeface="Times New Roman" pitchFamily="18" charset="0"/>
                        <a:cs typeface="Times New Roman" pitchFamily="18" charset="0"/>
                      </a:endParaRPr>
                    </a:p>
                  </a:txBody>
                  <a:tcPr/>
                </a:tc>
              </a:tr>
              <a:tr h="774378">
                <a:tc>
                  <a:txBody>
                    <a:bodyPr/>
                    <a:lstStyle/>
                    <a:p>
                      <a:pPr algn="ctr"/>
                      <a:r>
                        <a:rPr lang="en-US" sz="2400" dirty="0" smtClean="0">
                          <a:solidFill>
                            <a:srgbClr val="002060"/>
                          </a:solidFill>
                          <a:latin typeface="Times New Roman" pitchFamily="18" charset="0"/>
                          <a:cs typeface="Times New Roman" pitchFamily="18" charset="0"/>
                        </a:rPr>
                        <a:t>Short</a:t>
                      </a:r>
                      <a:endParaRPr lang="en-US" sz="2400" dirty="0">
                        <a:solidFill>
                          <a:srgbClr val="002060"/>
                        </a:solidFill>
                        <a:latin typeface="Times New Roman" pitchFamily="18" charset="0"/>
                        <a:cs typeface="Times New Roman" pitchFamily="18" charset="0"/>
                      </a:endParaRPr>
                    </a:p>
                  </a:txBody>
                  <a:tcPr/>
                </a:tc>
                <a:tc>
                  <a:txBody>
                    <a:bodyPr/>
                    <a:lstStyle/>
                    <a:p>
                      <a:pPr algn="ctr"/>
                      <a:r>
                        <a:rPr lang="en-US" sz="2400" dirty="0" smtClean="0">
                          <a:solidFill>
                            <a:srgbClr val="002060"/>
                          </a:solidFill>
                          <a:latin typeface="Times New Roman" pitchFamily="18" charset="0"/>
                          <a:cs typeface="Times New Roman" pitchFamily="18" charset="0"/>
                        </a:rPr>
                        <a:t>16</a:t>
                      </a:r>
                      <a:endParaRPr lang="en-US" sz="2400" dirty="0">
                        <a:solidFill>
                          <a:srgbClr val="002060"/>
                        </a:solidFill>
                        <a:latin typeface="Times New Roman" pitchFamily="18" charset="0"/>
                        <a:cs typeface="Times New Roman" pitchFamily="18" charset="0"/>
                      </a:endParaRPr>
                    </a:p>
                  </a:txBody>
                  <a:tcPr/>
                </a:tc>
                <a:tc>
                  <a:txBody>
                    <a:bodyPr/>
                    <a:lstStyle/>
                    <a:p>
                      <a:pPr algn="ctr"/>
                      <a:r>
                        <a:rPr lang="en-US" sz="2400" b="0" i="0" u="none" strike="noStrike" cap="none" baseline="0" dirty="0" smtClean="0">
                          <a:solidFill>
                            <a:srgbClr val="002060"/>
                          </a:solidFill>
                          <a:latin typeface="Times New Roman" pitchFamily="18" charset="0"/>
                          <a:ea typeface="+mn-ea"/>
                          <a:cs typeface="Times New Roman" pitchFamily="18" charset="0"/>
                          <a:sym typeface="Arial"/>
                        </a:rPr>
                        <a:t>–32,768 to 32,767</a:t>
                      </a:r>
                      <a:endParaRPr lang="en-US" sz="2400" dirty="0">
                        <a:solidFill>
                          <a:srgbClr val="002060"/>
                        </a:solidFill>
                        <a:latin typeface="Times New Roman" pitchFamily="18" charset="0"/>
                        <a:cs typeface="Times New Roman" pitchFamily="18" charset="0"/>
                      </a:endParaRPr>
                    </a:p>
                  </a:txBody>
                  <a:tcPr/>
                </a:tc>
              </a:tr>
              <a:tr h="774378">
                <a:tc>
                  <a:txBody>
                    <a:bodyPr/>
                    <a:lstStyle/>
                    <a:p>
                      <a:pPr algn="ctr"/>
                      <a:r>
                        <a:rPr lang="en-US" sz="2400" dirty="0" err="1" smtClean="0">
                          <a:solidFill>
                            <a:srgbClr val="002060"/>
                          </a:solidFill>
                          <a:latin typeface="Times New Roman" pitchFamily="18" charset="0"/>
                          <a:cs typeface="Times New Roman" pitchFamily="18" charset="0"/>
                        </a:rPr>
                        <a:t>Int</a:t>
                      </a:r>
                      <a:endParaRPr lang="en-US" sz="2400" dirty="0">
                        <a:solidFill>
                          <a:srgbClr val="002060"/>
                        </a:solidFill>
                        <a:latin typeface="Times New Roman" pitchFamily="18" charset="0"/>
                        <a:cs typeface="Times New Roman" pitchFamily="18" charset="0"/>
                      </a:endParaRPr>
                    </a:p>
                  </a:txBody>
                  <a:tcPr/>
                </a:tc>
                <a:tc>
                  <a:txBody>
                    <a:bodyPr/>
                    <a:lstStyle/>
                    <a:p>
                      <a:pPr algn="ctr"/>
                      <a:r>
                        <a:rPr lang="en-US" sz="2400" dirty="0" smtClean="0">
                          <a:solidFill>
                            <a:srgbClr val="002060"/>
                          </a:solidFill>
                          <a:latin typeface="Times New Roman" pitchFamily="18" charset="0"/>
                          <a:cs typeface="Times New Roman" pitchFamily="18" charset="0"/>
                        </a:rPr>
                        <a:t>32</a:t>
                      </a:r>
                      <a:endParaRPr lang="en-US" sz="2400" dirty="0">
                        <a:solidFill>
                          <a:srgbClr val="002060"/>
                        </a:solidFill>
                        <a:latin typeface="Times New Roman" pitchFamily="18" charset="0"/>
                        <a:cs typeface="Times New Roman" pitchFamily="18" charset="0"/>
                      </a:endParaRPr>
                    </a:p>
                  </a:txBody>
                  <a:tcPr/>
                </a:tc>
                <a:tc>
                  <a:txBody>
                    <a:bodyPr/>
                    <a:lstStyle/>
                    <a:p>
                      <a:pPr algn="ctr"/>
                      <a:r>
                        <a:rPr lang="en-US" sz="2400" b="0" i="0" u="none" strike="noStrike" cap="none" baseline="0" dirty="0" smtClean="0">
                          <a:solidFill>
                            <a:srgbClr val="002060"/>
                          </a:solidFill>
                          <a:latin typeface="Times New Roman" pitchFamily="18" charset="0"/>
                          <a:ea typeface="+mn-ea"/>
                          <a:cs typeface="Times New Roman" pitchFamily="18" charset="0"/>
                          <a:sym typeface="Arial"/>
                        </a:rPr>
                        <a:t>–2,147,483,648 to 2,147,483,647</a:t>
                      </a:r>
                      <a:endParaRPr lang="en-US" sz="2400" dirty="0">
                        <a:solidFill>
                          <a:srgbClr val="002060"/>
                        </a:solidFill>
                        <a:latin typeface="Times New Roman" pitchFamily="18" charset="0"/>
                        <a:cs typeface="Times New Roman" pitchFamily="18" charset="0"/>
                      </a:endParaRPr>
                    </a:p>
                  </a:txBody>
                  <a:tcPr/>
                </a:tc>
              </a:tr>
              <a:tr h="915688">
                <a:tc>
                  <a:txBody>
                    <a:bodyPr/>
                    <a:lstStyle/>
                    <a:p>
                      <a:pPr algn="ctr"/>
                      <a:r>
                        <a:rPr lang="en-US" sz="2400" dirty="0" smtClean="0">
                          <a:solidFill>
                            <a:srgbClr val="002060"/>
                          </a:solidFill>
                          <a:latin typeface="Times New Roman" pitchFamily="18" charset="0"/>
                          <a:cs typeface="Times New Roman" pitchFamily="18" charset="0"/>
                        </a:rPr>
                        <a:t>Long</a:t>
                      </a:r>
                      <a:endParaRPr lang="en-US" sz="2400" dirty="0">
                        <a:solidFill>
                          <a:srgbClr val="002060"/>
                        </a:solidFill>
                        <a:latin typeface="Times New Roman" pitchFamily="18" charset="0"/>
                        <a:cs typeface="Times New Roman" pitchFamily="18" charset="0"/>
                      </a:endParaRPr>
                    </a:p>
                  </a:txBody>
                  <a:tcPr/>
                </a:tc>
                <a:tc>
                  <a:txBody>
                    <a:bodyPr/>
                    <a:lstStyle/>
                    <a:p>
                      <a:pPr algn="ctr"/>
                      <a:r>
                        <a:rPr lang="en-US" sz="2400" dirty="0" smtClean="0">
                          <a:solidFill>
                            <a:srgbClr val="002060"/>
                          </a:solidFill>
                          <a:latin typeface="Times New Roman" pitchFamily="18" charset="0"/>
                          <a:cs typeface="Times New Roman" pitchFamily="18" charset="0"/>
                        </a:rPr>
                        <a:t>64</a:t>
                      </a:r>
                      <a:endParaRPr lang="en-US" sz="2400" dirty="0">
                        <a:solidFill>
                          <a:srgbClr val="002060"/>
                        </a:solidFill>
                        <a:latin typeface="Times New Roman" pitchFamily="18" charset="0"/>
                        <a:cs typeface="Times New Roman" pitchFamily="18" charset="0"/>
                      </a:endParaRPr>
                    </a:p>
                  </a:txBody>
                  <a:tcPr/>
                </a:tc>
                <a:tc>
                  <a:txBody>
                    <a:bodyPr/>
                    <a:lstStyle/>
                    <a:p>
                      <a:pPr algn="ctr"/>
                      <a:r>
                        <a:rPr lang="en-US" sz="2400" b="0" i="0" u="none" strike="noStrike" cap="none" baseline="0" dirty="0" smtClean="0">
                          <a:solidFill>
                            <a:srgbClr val="002060"/>
                          </a:solidFill>
                          <a:latin typeface="Times New Roman" pitchFamily="18" charset="0"/>
                          <a:ea typeface="+mn-ea"/>
                          <a:cs typeface="Times New Roman" pitchFamily="18" charset="0"/>
                          <a:sym typeface="Arial"/>
                        </a:rPr>
                        <a:t>–9,223,372,036,854,775,808 to 9,223,372,036,854,775,807</a:t>
                      </a:r>
                      <a:endParaRPr lang="en-US" sz="2400" dirty="0">
                        <a:solidFill>
                          <a:srgbClr val="002060"/>
                        </a:solidFill>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Floating-Points</a:t>
            </a:r>
            <a:r>
              <a:rPr lang="en-US" b="1" dirty="0" smtClean="0"/>
              <a:t/>
            </a:r>
            <a:br>
              <a:rPr lang="en-US" b="1" dirty="0" smtClean="0"/>
            </a:br>
            <a:endParaRPr lang="en-US" dirty="0"/>
          </a:p>
        </p:txBody>
      </p:sp>
      <p:sp>
        <p:nvSpPr>
          <p:cNvPr id="3" name="Text Placeholder 2"/>
          <p:cNvSpPr>
            <a:spLocks noGrp="1"/>
          </p:cNvSpPr>
          <p:nvPr>
            <p:ph type="body" idx="1"/>
          </p:nvPr>
        </p:nvSpPr>
        <p:spPr>
          <a:xfrm>
            <a:off x="457200" y="1600200"/>
            <a:ext cx="8229600" cy="4114800"/>
          </a:xfrm>
        </p:spPr>
        <p:txBody>
          <a:bodyPr/>
          <a:lstStyle/>
          <a:p>
            <a:r>
              <a:rPr lang="en-US" sz="2800" dirty="0" smtClean="0"/>
              <a:t> Floating-point numbers, also known as real numbers, are used when evaluating expressions that require fractional precision.</a:t>
            </a:r>
          </a:p>
          <a:p>
            <a:endParaRPr lang="en-US" sz="2800" dirty="0" smtClean="0"/>
          </a:p>
          <a:p>
            <a:r>
              <a:rPr lang="en-US" sz="2800" dirty="0" smtClean="0"/>
              <a:t> There are two kinds of floating-point types, </a:t>
            </a:r>
            <a:r>
              <a:rPr lang="en-US" sz="2800" b="1" dirty="0" smtClean="0"/>
              <a:t>float </a:t>
            </a:r>
            <a:r>
              <a:rPr lang="en-US" sz="2800" dirty="0" smtClean="0"/>
              <a:t>and</a:t>
            </a:r>
            <a:r>
              <a:rPr lang="en-US" sz="2800" b="1" dirty="0" smtClean="0"/>
              <a:t> double</a:t>
            </a:r>
            <a:r>
              <a:rPr lang="en-US" sz="2800" dirty="0" smtClean="0"/>
              <a:t>, which represent single- and double-precision numbers, respectively.</a:t>
            </a:r>
          </a:p>
          <a:p>
            <a:endParaRPr lang="en-US" sz="2800" dirty="0" smtClean="0"/>
          </a:p>
          <a:p>
            <a:r>
              <a:rPr lang="en-US" sz="2800" dirty="0" smtClean="0"/>
              <a:t>By default floating point constants are double type in java.</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09600" y="1397000"/>
          <a:ext cx="7924800" cy="3784599"/>
        </p:xfrm>
        <a:graphic>
          <a:graphicData uri="http://schemas.openxmlformats.org/drawingml/2006/table">
            <a:tbl>
              <a:tblPr firstRow="1" bandRow="1">
                <a:tableStyleId>{2A488322-F2BA-4B5B-9748-0D474271808F}</a:tableStyleId>
              </a:tblPr>
              <a:tblGrid>
                <a:gridCol w="1828800"/>
                <a:gridCol w="1905000"/>
                <a:gridCol w="4191000"/>
              </a:tblGrid>
              <a:tr h="1261533">
                <a:tc>
                  <a:txBody>
                    <a:bodyPr/>
                    <a:lstStyle/>
                    <a:p>
                      <a:pPr algn="ctr"/>
                      <a:r>
                        <a:rPr lang="en-US" sz="2400" dirty="0" smtClean="0">
                          <a:solidFill>
                            <a:srgbClr val="002060"/>
                          </a:solidFill>
                          <a:latin typeface="Times New Roman" pitchFamily="18" charset="0"/>
                          <a:cs typeface="Times New Roman" pitchFamily="18" charset="0"/>
                        </a:rPr>
                        <a:t>Type</a:t>
                      </a:r>
                      <a:endParaRPr lang="en-US" sz="2400" dirty="0">
                        <a:solidFill>
                          <a:srgbClr val="002060"/>
                        </a:solidFill>
                        <a:latin typeface="Times New Roman" pitchFamily="18" charset="0"/>
                        <a:cs typeface="Times New Roman" pitchFamily="18" charset="0"/>
                      </a:endParaRPr>
                    </a:p>
                  </a:txBody>
                  <a:tcPr/>
                </a:tc>
                <a:tc>
                  <a:txBody>
                    <a:bodyPr/>
                    <a:lstStyle/>
                    <a:p>
                      <a:pPr algn="ctr"/>
                      <a:r>
                        <a:rPr lang="en-US" sz="2400" dirty="0" smtClean="0">
                          <a:solidFill>
                            <a:srgbClr val="002060"/>
                          </a:solidFill>
                          <a:latin typeface="Times New Roman" pitchFamily="18" charset="0"/>
                          <a:cs typeface="Times New Roman" pitchFamily="18" charset="0"/>
                        </a:rPr>
                        <a:t>Width (bits)</a:t>
                      </a:r>
                      <a:endParaRPr lang="en-US" sz="2400" dirty="0">
                        <a:solidFill>
                          <a:srgbClr val="002060"/>
                        </a:solidFill>
                        <a:latin typeface="Times New Roman" pitchFamily="18" charset="0"/>
                        <a:cs typeface="Times New Roman" pitchFamily="18" charset="0"/>
                      </a:endParaRPr>
                    </a:p>
                  </a:txBody>
                  <a:tcPr/>
                </a:tc>
                <a:tc>
                  <a:txBody>
                    <a:bodyPr/>
                    <a:lstStyle/>
                    <a:p>
                      <a:pPr algn="ctr"/>
                      <a:r>
                        <a:rPr lang="en-US" sz="2400" dirty="0" smtClean="0">
                          <a:solidFill>
                            <a:srgbClr val="002060"/>
                          </a:solidFill>
                          <a:latin typeface="Times New Roman" pitchFamily="18" charset="0"/>
                          <a:cs typeface="Times New Roman" pitchFamily="18" charset="0"/>
                        </a:rPr>
                        <a:t>Approximate</a:t>
                      </a:r>
                      <a:r>
                        <a:rPr lang="en-US" sz="2400" baseline="0" dirty="0" smtClean="0">
                          <a:solidFill>
                            <a:srgbClr val="002060"/>
                          </a:solidFill>
                          <a:latin typeface="Times New Roman" pitchFamily="18" charset="0"/>
                          <a:cs typeface="Times New Roman" pitchFamily="18" charset="0"/>
                        </a:rPr>
                        <a:t> </a:t>
                      </a:r>
                      <a:r>
                        <a:rPr lang="en-US" sz="2400" dirty="0" smtClean="0">
                          <a:solidFill>
                            <a:srgbClr val="002060"/>
                          </a:solidFill>
                          <a:latin typeface="Times New Roman" pitchFamily="18" charset="0"/>
                          <a:cs typeface="Times New Roman" pitchFamily="18" charset="0"/>
                        </a:rPr>
                        <a:t>Range</a:t>
                      </a:r>
                      <a:endParaRPr lang="en-US" sz="2400" dirty="0">
                        <a:solidFill>
                          <a:srgbClr val="002060"/>
                        </a:solidFill>
                        <a:latin typeface="Times New Roman" pitchFamily="18" charset="0"/>
                        <a:cs typeface="Times New Roman" pitchFamily="18" charset="0"/>
                      </a:endParaRPr>
                    </a:p>
                  </a:txBody>
                  <a:tcPr/>
                </a:tc>
              </a:tr>
              <a:tr h="1261533">
                <a:tc>
                  <a:txBody>
                    <a:bodyPr/>
                    <a:lstStyle/>
                    <a:p>
                      <a:pPr algn="ctr"/>
                      <a:r>
                        <a:rPr lang="en-US" sz="2400" dirty="0" smtClean="0">
                          <a:solidFill>
                            <a:srgbClr val="002060"/>
                          </a:solidFill>
                          <a:latin typeface="Times New Roman" pitchFamily="18" charset="0"/>
                          <a:cs typeface="Times New Roman" pitchFamily="18" charset="0"/>
                        </a:rPr>
                        <a:t>Float</a:t>
                      </a:r>
                      <a:endParaRPr lang="en-US" sz="2400" dirty="0">
                        <a:solidFill>
                          <a:srgbClr val="002060"/>
                        </a:solidFill>
                        <a:latin typeface="Times New Roman" pitchFamily="18" charset="0"/>
                        <a:cs typeface="Times New Roman" pitchFamily="18" charset="0"/>
                      </a:endParaRPr>
                    </a:p>
                  </a:txBody>
                  <a:tcPr/>
                </a:tc>
                <a:tc>
                  <a:txBody>
                    <a:bodyPr/>
                    <a:lstStyle/>
                    <a:p>
                      <a:pPr algn="ctr"/>
                      <a:r>
                        <a:rPr lang="en-US" sz="2400" dirty="0" smtClean="0">
                          <a:solidFill>
                            <a:srgbClr val="002060"/>
                          </a:solidFill>
                          <a:latin typeface="Times New Roman" pitchFamily="18" charset="0"/>
                          <a:cs typeface="Times New Roman" pitchFamily="18" charset="0"/>
                        </a:rPr>
                        <a:t>32</a:t>
                      </a:r>
                      <a:endParaRPr lang="en-US" sz="2400" dirty="0">
                        <a:solidFill>
                          <a:srgbClr val="002060"/>
                        </a:solidFill>
                        <a:latin typeface="Times New Roman" pitchFamily="18" charset="0"/>
                        <a:cs typeface="Times New Roman" pitchFamily="18" charset="0"/>
                      </a:endParaRPr>
                    </a:p>
                  </a:txBody>
                  <a:tcPr/>
                </a:tc>
                <a:tc>
                  <a:txBody>
                    <a:bodyPr/>
                    <a:lstStyle/>
                    <a:p>
                      <a:pPr algn="ctr"/>
                      <a:r>
                        <a:rPr lang="en-US" sz="2400" b="0" i="0" u="none" strike="noStrike" cap="none" baseline="0" dirty="0" smtClean="0">
                          <a:solidFill>
                            <a:srgbClr val="002060"/>
                          </a:solidFill>
                          <a:latin typeface="Times New Roman" pitchFamily="18" charset="0"/>
                          <a:ea typeface="+mn-ea"/>
                          <a:cs typeface="Times New Roman" pitchFamily="18" charset="0"/>
                          <a:sym typeface="Arial"/>
                        </a:rPr>
                        <a:t>1.4e–045 to 3.4e+038</a:t>
                      </a:r>
                      <a:endParaRPr lang="en-US" sz="2400" dirty="0">
                        <a:solidFill>
                          <a:srgbClr val="002060"/>
                        </a:solidFill>
                        <a:latin typeface="Times New Roman" pitchFamily="18" charset="0"/>
                        <a:cs typeface="Times New Roman" pitchFamily="18" charset="0"/>
                      </a:endParaRPr>
                    </a:p>
                  </a:txBody>
                  <a:tcPr/>
                </a:tc>
              </a:tr>
              <a:tr h="126153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rgbClr val="002060"/>
                          </a:solidFill>
                          <a:latin typeface="Times New Roman" pitchFamily="18" charset="0"/>
                          <a:cs typeface="Times New Roman" pitchFamily="18" charset="0"/>
                        </a:rPr>
                        <a:t>Double</a:t>
                      </a:r>
                    </a:p>
                    <a:p>
                      <a:pPr algn="ctr"/>
                      <a:endParaRPr lang="en-US" sz="2400" dirty="0">
                        <a:solidFill>
                          <a:srgbClr val="002060"/>
                        </a:solidFill>
                        <a:latin typeface="Times New Roman" pitchFamily="18" charset="0"/>
                        <a:cs typeface="Times New Roman" pitchFamily="18" charset="0"/>
                      </a:endParaRPr>
                    </a:p>
                  </a:txBody>
                  <a:tcPr/>
                </a:tc>
                <a:tc>
                  <a:txBody>
                    <a:bodyPr/>
                    <a:lstStyle/>
                    <a:p>
                      <a:pPr algn="ctr"/>
                      <a:r>
                        <a:rPr lang="en-US" sz="2400" dirty="0" smtClean="0">
                          <a:solidFill>
                            <a:srgbClr val="002060"/>
                          </a:solidFill>
                          <a:latin typeface="Times New Roman" pitchFamily="18" charset="0"/>
                          <a:cs typeface="Times New Roman" pitchFamily="18" charset="0"/>
                        </a:rPr>
                        <a:t>64</a:t>
                      </a:r>
                      <a:endParaRPr lang="en-US" sz="2400" dirty="0">
                        <a:solidFill>
                          <a:srgbClr val="002060"/>
                        </a:solidFill>
                        <a:latin typeface="Times New Roman" pitchFamily="18" charset="0"/>
                        <a:cs typeface="Times New Roman" pitchFamily="18" charset="0"/>
                      </a:endParaRPr>
                    </a:p>
                  </a:txBody>
                  <a:tcPr/>
                </a:tc>
                <a:tc>
                  <a:txBody>
                    <a:bodyPr/>
                    <a:lstStyle/>
                    <a:p>
                      <a:pPr algn="ctr"/>
                      <a:r>
                        <a:rPr lang="en-US" sz="2400" b="0" i="0" u="none" strike="noStrike" cap="none" baseline="0" dirty="0" smtClean="0">
                          <a:solidFill>
                            <a:srgbClr val="002060"/>
                          </a:solidFill>
                          <a:latin typeface="Times New Roman" pitchFamily="18" charset="0"/>
                          <a:ea typeface="+mn-ea"/>
                          <a:cs typeface="Times New Roman" pitchFamily="18" charset="0"/>
                          <a:sym typeface="Arial"/>
                        </a:rPr>
                        <a:t>4.9e–324 to 1.8e+308</a:t>
                      </a:r>
                      <a:endParaRPr lang="en-US" sz="2400" dirty="0">
                        <a:solidFill>
                          <a:srgbClr val="002060"/>
                        </a:solidFill>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Float</a:t>
            </a:r>
            <a:endParaRPr lang="en-US" dirty="0">
              <a:solidFill>
                <a:srgbClr val="C00000"/>
              </a:solidFill>
            </a:endParaRPr>
          </a:p>
        </p:txBody>
      </p:sp>
      <p:sp>
        <p:nvSpPr>
          <p:cNvPr id="3" name="Text Placeholder 2"/>
          <p:cNvSpPr>
            <a:spLocks noGrp="1"/>
          </p:cNvSpPr>
          <p:nvPr>
            <p:ph type="body" idx="1"/>
          </p:nvPr>
        </p:nvSpPr>
        <p:spPr>
          <a:xfrm>
            <a:off x="762000" y="1066800"/>
            <a:ext cx="7772400" cy="5181600"/>
          </a:xfrm>
        </p:spPr>
        <p:txBody>
          <a:bodyPr/>
          <a:lstStyle/>
          <a:p>
            <a:r>
              <a:rPr lang="en-US" sz="2600" dirty="0" smtClean="0"/>
              <a:t> Float specifies a single-precision value that uses 32 bits of storage. </a:t>
            </a:r>
          </a:p>
          <a:p>
            <a:endParaRPr lang="en-US" sz="2600" dirty="0" smtClean="0"/>
          </a:p>
          <a:p>
            <a:r>
              <a:rPr lang="en-US" sz="2600" dirty="0" smtClean="0"/>
              <a:t> Single precision is faster on some processors and takes half as much space as double precision. </a:t>
            </a:r>
          </a:p>
          <a:p>
            <a:pPr>
              <a:buNone/>
            </a:pPr>
            <a:endParaRPr lang="en-US" sz="2600" dirty="0" smtClean="0"/>
          </a:p>
          <a:p>
            <a:r>
              <a:rPr lang="en-US" sz="2600" dirty="0" smtClean="0"/>
              <a:t> Variables of type float are useful when we need a fractional component with small precision.</a:t>
            </a:r>
          </a:p>
          <a:p>
            <a:endParaRPr lang="en-US" sz="2600" dirty="0" smtClean="0"/>
          </a:p>
          <a:p>
            <a:r>
              <a:rPr lang="en-US" sz="2600" dirty="0" smtClean="0">
                <a:solidFill>
                  <a:srgbClr val="0070C0"/>
                </a:solidFill>
              </a:rPr>
              <a:t> float a </a:t>
            </a:r>
            <a:r>
              <a:rPr lang="en-US" sz="2600" smtClean="0">
                <a:solidFill>
                  <a:srgbClr val="0070C0"/>
                </a:solidFill>
              </a:rPr>
              <a:t>= </a:t>
            </a:r>
            <a:r>
              <a:rPr lang="en-US" sz="2600" smtClean="0">
                <a:solidFill>
                  <a:srgbClr val="0070C0"/>
                </a:solidFill>
              </a:rPr>
              <a:t>12.50;</a:t>
            </a:r>
            <a:endParaRPr lang="en-US" sz="260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Double</a:t>
            </a:r>
            <a:endParaRPr lang="en-US" dirty="0">
              <a:solidFill>
                <a:srgbClr val="C00000"/>
              </a:solidFill>
            </a:endParaRPr>
          </a:p>
        </p:txBody>
      </p:sp>
      <p:sp>
        <p:nvSpPr>
          <p:cNvPr id="3" name="Text Placeholder 2"/>
          <p:cNvSpPr>
            <a:spLocks noGrp="1"/>
          </p:cNvSpPr>
          <p:nvPr>
            <p:ph type="body" idx="1"/>
          </p:nvPr>
        </p:nvSpPr>
        <p:spPr>
          <a:xfrm>
            <a:off x="609600" y="1219200"/>
            <a:ext cx="7924800" cy="5181600"/>
          </a:xfrm>
        </p:spPr>
        <p:txBody>
          <a:bodyPr/>
          <a:lstStyle/>
          <a:p>
            <a:r>
              <a:rPr lang="en-US" sz="2600" dirty="0" smtClean="0"/>
              <a:t> Double provides high precision, and uses 64 bits to store a value.</a:t>
            </a:r>
          </a:p>
          <a:p>
            <a:endParaRPr lang="en-US" sz="2600" dirty="0" smtClean="0"/>
          </a:p>
          <a:p>
            <a:r>
              <a:rPr lang="en-US" sz="2600" dirty="0" smtClean="0"/>
              <a:t> Double precision is actually faster than single precision on some modern processors.</a:t>
            </a:r>
          </a:p>
          <a:p>
            <a:endParaRPr lang="en-US" sz="2600" dirty="0" smtClean="0"/>
          </a:p>
          <a:p>
            <a:r>
              <a:rPr lang="en-US" sz="2600" dirty="0" smtClean="0"/>
              <a:t> All transcendental math functions, such as sin( ), </a:t>
            </a:r>
            <a:r>
              <a:rPr lang="en-US" sz="2600" dirty="0" err="1" smtClean="0"/>
              <a:t>cos</a:t>
            </a:r>
            <a:r>
              <a:rPr lang="en-US" sz="2600" dirty="0" smtClean="0"/>
              <a:t>( ), and </a:t>
            </a:r>
            <a:r>
              <a:rPr lang="en-US" sz="2600" dirty="0" err="1" smtClean="0"/>
              <a:t>sqrt</a:t>
            </a:r>
            <a:r>
              <a:rPr lang="en-US" sz="2600" dirty="0" smtClean="0"/>
              <a:t>( ), return double values. </a:t>
            </a:r>
          </a:p>
          <a:p>
            <a:endParaRPr lang="en-US" sz="2600" dirty="0" smtClean="0"/>
          </a:p>
          <a:p>
            <a:r>
              <a:rPr lang="en-US" sz="2600" dirty="0" smtClean="0"/>
              <a:t> Double is useful when we need to maintain accuracy over many iterative calculations.</a:t>
            </a:r>
            <a:endParaRPr 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09600"/>
            <a:ext cx="7772400" cy="1143000"/>
          </a:xfrm>
        </p:spPr>
        <p:txBody>
          <a:bodyPr/>
          <a:lstStyle/>
          <a:p>
            <a:pPr algn="l"/>
            <a:r>
              <a:rPr lang="en-US" dirty="0" smtClean="0">
                <a:solidFill>
                  <a:srgbClr val="C00000"/>
                </a:solidFill>
              </a:rPr>
              <a:t>Contents</a:t>
            </a:r>
            <a:endParaRPr lang="en-US" dirty="0">
              <a:solidFill>
                <a:srgbClr val="C00000"/>
              </a:solidFill>
            </a:endParaRPr>
          </a:p>
        </p:txBody>
      </p:sp>
      <p:sp>
        <p:nvSpPr>
          <p:cNvPr id="3" name="Text Placeholder 2"/>
          <p:cNvSpPr>
            <a:spLocks noGrp="1"/>
          </p:cNvSpPr>
          <p:nvPr>
            <p:ph type="body" idx="1"/>
          </p:nvPr>
        </p:nvSpPr>
        <p:spPr/>
        <p:txBody>
          <a:bodyPr/>
          <a:lstStyle/>
          <a:p>
            <a:r>
              <a:rPr lang="en-US" dirty="0" smtClean="0"/>
              <a:t> Introduction</a:t>
            </a:r>
          </a:p>
          <a:p>
            <a:r>
              <a:rPr lang="en-US" dirty="0" smtClean="0"/>
              <a:t> Object Oriented Programming </a:t>
            </a:r>
          </a:p>
          <a:p>
            <a:r>
              <a:rPr lang="en-US" dirty="0" smtClean="0"/>
              <a:t> Identifiers</a:t>
            </a:r>
          </a:p>
          <a:p>
            <a:r>
              <a:rPr lang="en-US" dirty="0" smtClean="0"/>
              <a:t> Keywords</a:t>
            </a:r>
          </a:p>
          <a:p>
            <a:r>
              <a:rPr lang="en-US" dirty="0" smtClean="0"/>
              <a:t> Primitive Data Types</a:t>
            </a:r>
          </a:p>
          <a:p>
            <a:r>
              <a:rPr lang="en-US" dirty="0" smtClean="0"/>
              <a:t> Constants </a:t>
            </a:r>
          </a:p>
          <a:p>
            <a:r>
              <a:rPr lang="en-US" dirty="0" smtClean="0"/>
              <a:t> Variables</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Characters</a:t>
            </a:r>
            <a:endParaRPr lang="en-US" dirty="0">
              <a:solidFill>
                <a:srgbClr val="C00000"/>
              </a:solidFill>
            </a:endParaRPr>
          </a:p>
        </p:txBody>
      </p:sp>
      <p:sp>
        <p:nvSpPr>
          <p:cNvPr id="3" name="Text Placeholder 2"/>
          <p:cNvSpPr>
            <a:spLocks noGrp="1"/>
          </p:cNvSpPr>
          <p:nvPr>
            <p:ph type="body" idx="1"/>
          </p:nvPr>
        </p:nvSpPr>
        <p:spPr>
          <a:xfrm>
            <a:off x="762000" y="1219200"/>
            <a:ext cx="7772400" cy="5105400"/>
          </a:xfrm>
        </p:spPr>
        <p:txBody>
          <a:bodyPr/>
          <a:lstStyle/>
          <a:p>
            <a:r>
              <a:rPr lang="en-US" sz="2800" dirty="0" smtClean="0"/>
              <a:t> Data type used to store characters is </a:t>
            </a:r>
            <a:r>
              <a:rPr lang="en-US" sz="2800" b="1" dirty="0" smtClean="0">
                <a:solidFill>
                  <a:srgbClr val="002060"/>
                </a:solidFill>
              </a:rPr>
              <a:t>char.</a:t>
            </a:r>
          </a:p>
          <a:p>
            <a:endParaRPr lang="en-US" sz="2800" b="1" dirty="0" smtClean="0">
              <a:solidFill>
                <a:srgbClr val="002060"/>
              </a:solidFill>
            </a:endParaRPr>
          </a:p>
          <a:p>
            <a:r>
              <a:rPr lang="en-US" sz="2800" dirty="0" smtClean="0"/>
              <a:t> Unlike C/C++ (8 bits), Java char is a </a:t>
            </a:r>
            <a:r>
              <a:rPr lang="en-US" sz="2800" b="1" dirty="0" smtClean="0">
                <a:solidFill>
                  <a:srgbClr val="002060"/>
                </a:solidFill>
              </a:rPr>
              <a:t>16-bit</a:t>
            </a:r>
            <a:r>
              <a:rPr lang="en-US" sz="2800" dirty="0" smtClean="0"/>
              <a:t> type. </a:t>
            </a:r>
          </a:p>
          <a:p>
            <a:endParaRPr lang="en-US" sz="2800" dirty="0" smtClean="0"/>
          </a:p>
          <a:p>
            <a:r>
              <a:rPr lang="en-US" sz="2800" dirty="0" smtClean="0"/>
              <a:t> The range of a char is </a:t>
            </a:r>
            <a:r>
              <a:rPr lang="en-US" sz="2800" b="1" dirty="0" smtClean="0">
                <a:solidFill>
                  <a:srgbClr val="002060"/>
                </a:solidFill>
              </a:rPr>
              <a:t>0 to 65,536</a:t>
            </a:r>
            <a:r>
              <a:rPr lang="en-US" sz="2800" dirty="0" smtClean="0"/>
              <a:t>. </a:t>
            </a:r>
          </a:p>
          <a:p>
            <a:endParaRPr lang="en-US" sz="2800" dirty="0" smtClean="0"/>
          </a:p>
          <a:p>
            <a:r>
              <a:rPr lang="en-US" sz="2800" dirty="0" smtClean="0"/>
              <a:t> There are no negative chars.</a:t>
            </a:r>
          </a:p>
          <a:p>
            <a:endParaRPr lang="en-US" sz="2800" dirty="0" smtClean="0">
              <a:solidFill>
                <a:srgbClr val="002060"/>
              </a:solidFill>
            </a:endParaRPr>
          </a:p>
          <a:p>
            <a:r>
              <a:rPr lang="en-US" sz="2800" dirty="0" smtClean="0"/>
              <a:t> char variables behave like </a:t>
            </a:r>
            <a:r>
              <a:rPr lang="en-US" sz="2800" dirty="0" smtClean="0">
                <a:solidFill>
                  <a:srgbClr val="C00000"/>
                </a:solidFill>
              </a:rPr>
              <a:t>integers</a:t>
            </a:r>
            <a:r>
              <a:rPr lang="en-US" sz="2800" dirty="0" smtClean="0"/>
              <a:t> (as shown in the example).</a:t>
            </a:r>
            <a:endParaRPr lang="en-US" sz="2800"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down)">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8915400" cy="6553200"/>
          </a:xfrm>
        </p:spPr>
        <p:txBody>
          <a:bodyPr/>
          <a:lstStyle/>
          <a:p>
            <a:pPr>
              <a:buNone/>
            </a:pPr>
            <a:endParaRPr lang="en-US" sz="2600" dirty="0" smtClean="0"/>
          </a:p>
          <a:p>
            <a:pPr>
              <a:buNone/>
            </a:pPr>
            <a:r>
              <a:rPr lang="en-US" sz="2600" dirty="0" smtClean="0"/>
              <a:t>class </a:t>
            </a:r>
            <a:r>
              <a:rPr lang="en-US" sz="2600" dirty="0" err="1" smtClean="0"/>
              <a:t>CharTest</a:t>
            </a:r>
            <a:endParaRPr lang="en-US" sz="2600" dirty="0" smtClean="0"/>
          </a:p>
          <a:p>
            <a:pPr>
              <a:buNone/>
            </a:pPr>
            <a:r>
              <a:rPr lang="en-US" sz="2600" dirty="0" smtClean="0"/>
              <a:t>{</a:t>
            </a:r>
          </a:p>
          <a:p>
            <a:pPr>
              <a:buNone/>
            </a:pPr>
            <a:r>
              <a:rPr lang="en-US" sz="2600" dirty="0" smtClean="0"/>
              <a:t>                   public static void main(String </a:t>
            </a:r>
            <a:r>
              <a:rPr lang="en-US" sz="2600" dirty="0" err="1" smtClean="0"/>
              <a:t>args</a:t>
            </a:r>
            <a:r>
              <a:rPr lang="en-US" sz="2600" dirty="0" smtClean="0"/>
              <a:t>[]) </a:t>
            </a:r>
          </a:p>
          <a:p>
            <a:pPr>
              <a:buNone/>
            </a:pPr>
            <a:r>
              <a:rPr lang="en-US" sz="2600" dirty="0" smtClean="0"/>
              <a:t>                   {</a:t>
            </a:r>
          </a:p>
          <a:p>
            <a:pPr>
              <a:buNone/>
            </a:pPr>
            <a:r>
              <a:rPr lang="en-US" sz="2600" dirty="0" smtClean="0"/>
              <a:t>			char c1;</a:t>
            </a:r>
          </a:p>
          <a:p>
            <a:pPr>
              <a:buNone/>
            </a:pPr>
            <a:r>
              <a:rPr lang="en-US" sz="2600" dirty="0" smtClean="0"/>
              <a:t>			c1 = ‘A’;</a:t>
            </a:r>
          </a:p>
          <a:p>
            <a:pPr>
              <a:buNone/>
            </a:pPr>
            <a:r>
              <a:rPr lang="en-US" sz="2600" dirty="0" smtClean="0"/>
              <a:t>			</a:t>
            </a:r>
            <a:r>
              <a:rPr lang="en-US" sz="2600" dirty="0" err="1" smtClean="0"/>
              <a:t>System.out.println</a:t>
            </a:r>
            <a:r>
              <a:rPr lang="en-US" sz="2600" dirty="0" smtClean="0"/>
              <a:t>("c1 is currently " + c1);</a:t>
            </a:r>
          </a:p>
          <a:p>
            <a:pPr>
              <a:buNone/>
            </a:pPr>
            <a:r>
              <a:rPr lang="en-US" sz="2600" dirty="0" smtClean="0"/>
              <a:t>                                c1++; </a:t>
            </a:r>
          </a:p>
          <a:p>
            <a:pPr>
              <a:buNone/>
            </a:pPr>
            <a:r>
              <a:rPr lang="en-US" sz="2600" dirty="0" smtClean="0"/>
              <a:t>			</a:t>
            </a:r>
            <a:r>
              <a:rPr lang="en-US" sz="2600" dirty="0" err="1" smtClean="0"/>
              <a:t>System.out.println</a:t>
            </a:r>
            <a:r>
              <a:rPr lang="en-US" sz="2600" dirty="0" smtClean="0"/>
              <a:t>("c1 is now " + c1);</a:t>
            </a:r>
          </a:p>
          <a:p>
            <a:pPr>
              <a:buNone/>
            </a:pPr>
            <a:r>
              <a:rPr lang="en-US" sz="2600" dirty="0" smtClean="0"/>
              <a:t>     	          }</a:t>
            </a:r>
          </a:p>
          <a:p>
            <a:pPr>
              <a:buNone/>
            </a:pPr>
            <a:r>
              <a:rPr lang="en-US" sz="2600" dirty="0" smtClean="0"/>
              <a:t>  }</a:t>
            </a:r>
          </a:p>
          <a:p>
            <a:pPr>
              <a:buNone/>
            </a:pPr>
            <a:r>
              <a:rPr lang="en-US" sz="2600" dirty="0" smtClean="0"/>
              <a:t>					   </a:t>
            </a:r>
            <a:r>
              <a:rPr lang="en-US" sz="2600" dirty="0" smtClean="0">
                <a:solidFill>
                  <a:srgbClr val="C00000"/>
                </a:solidFill>
              </a:rPr>
              <a:t>Output: c1 is currently A</a:t>
            </a:r>
            <a:br>
              <a:rPr lang="en-US" sz="2600" dirty="0" smtClean="0">
                <a:solidFill>
                  <a:srgbClr val="C00000"/>
                </a:solidFill>
              </a:rPr>
            </a:br>
            <a:r>
              <a:rPr lang="en-US" sz="2600" dirty="0" smtClean="0">
                <a:solidFill>
                  <a:srgbClr val="C00000"/>
                </a:solidFill>
              </a:rPr>
              <a:t>						      c1 is now B	</a:t>
            </a:r>
          </a:p>
          <a:p>
            <a:pPr>
              <a:buNone/>
            </a:pPr>
            <a:endParaRPr 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down)">
                                      <p:cBhvr>
                                        <p:cTn id="21" dur="500"/>
                                        <p:tgtEl>
                                          <p:spTgt spid="3">
                                            <p:txEl>
                                              <p:pRg st="5" end="5"/>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down)">
                                      <p:cBhvr>
                                        <p:cTn id="24" dur="500"/>
                                        <p:tgtEl>
                                          <p:spTgt spid="3">
                                            <p:txEl>
                                              <p:pRg st="6" end="6"/>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wipe(down)">
                                      <p:cBhvr>
                                        <p:cTn id="30" dur="500"/>
                                        <p:tgtEl>
                                          <p:spTgt spid="3">
                                            <p:txEl>
                                              <p:pRg st="8" end="8"/>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wipe(down)">
                                      <p:cBhvr>
                                        <p:cTn id="33" dur="500"/>
                                        <p:tgtEl>
                                          <p:spTgt spid="3">
                                            <p:txEl>
                                              <p:pRg st="9" end="9"/>
                                            </p:tx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wipe(down)">
                                      <p:cBhvr>
                                        <p:cTn id="36" dur="500"/>
                                        <p:tgtEl>
                                          <p:spTgt spid="3">
                                            <p:txEl>
                                              <p:pRg st="10" end="10"/>
                                            </p:txEl>
                                          </p:spTgt>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wipe(down)">
                                      <p:cBhvr>
                                        <p:cTn id="39" dur="500"/>
                                        <p:tgtEl>
                                          <p:spTgt spid="3">
                                            <p:txEl>
                                              <p:pRg st="11" end="11"/>
                                            </p:txEl>
                                          </p:spTgt>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wipe(down)">
                                      <p:cBhvr>
                                        <p:cTn id="4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Boolean</a:t>
            </a:r>
            <a:endParaRPr lang="en-US" dirty="0">
              <a:solidFill>
                <a:srgbClr val="C00000"/>
              </a:solidFill>
            </a:endParaRPr>
          </a:p>
        </p:txBody>
      </p:sp>
      <p:sp>
        <p:nvSpPr>
          <p:cNvPr id="3" name="Text Placeholder 2"/>
          <p:cNvSpPr>
            <a:spLocks noGrp="1"/>
          </p:cNvSpPr>
          <p:nvPr>
            <p:ph type="body" idx="1"/>
          </p:nvPr>
        </p:nvSpPr>
        <p:spPr>
          <a:xfrm>
            <a:off x="304800" y="1219200"/>
            <a:ext cx="8458200" cy="5181600"/>
          </a:xfrm>
        </p:spPr>
        <p:txBody>
          <a:bodyPr/>
          <a:lstStyle/>
          <a:p>
            <a:r>
              <a:rPr lang="en-US" sz="2800" dirty="0" smtClean="0"/>
              <a:t> Boolean can have only one of two possible values, true     or false. </a:t>
            </a:r>
          </a:p>
          <a:p>
            <a:endParaRPr lang="en-US" sz="2800" dirty="0" smtClean="0"/>
          </a:p>
          <a:p>
            <a:r>
              <a:rPr lang="en-US" sz="2800" dirty="0" smtClean="0"/>
              <a:t>This is the return type of all relational operators.</a:t>
            </a:r>
          </a:p>
          <a:p>
            <a:r>
              <a:rPr lang="en-US" sz="2800" dirty="0" smtClean="0"/>
              <a:t> </a:t>
            </a:r>
            <a:r>
              <a:rPr lang="en-US" sz="2800" dirty="0" smtClean="0">
                <a:solidFill>
                  <a:srgbClr val="0070C0"/>
                </a:solidFill>
              </a:rPr>
              <a:t>e.g.  a &lt; b (either true or false)</a:t>
            </a:r>
          </a:p>
          <a:p>
            <a:endParaRPr lang="en-US" sz="2800" dirty="0" smtClean="0"/>
          </a:p>
          <a:p>
            <a:r>
              <a:rPr lang="en-US" sz="2800" dirty="0" smtClean="0"/>
              <a:t>Boolean is also the type required by the conditional expressions that govern the control statements such as if and for.</a:t>
            </a:r>
          </a:p>
          <a:p>
            <a:r>
              <a:rPr lang="en-US" sz="2800" dirty="0" smtClean="0"/>
              <a:t> </a:t>
            </a:r>
            <a:r>
              <a:rPr lang="en-US" sz="2800" dirty="0" smtClean="0">
                <a:solidFill>
                  <a:srgbClr val="0070C0"/>
                </a:solidFill>
              </a:rPr>
              <a:t>e.g. if ( </a:t>
            </a:r>
            <a:r>
              <a:rPr lang="en-US" sz="2800" smtClean="0">
                <a:solidFill>
                  <a:srgbClr val="0070C0"/>
                </a:solidFill>
              </a:rPr>
              <a:t>x == </a:t>
            </a:r>
            <a:r>
              <a:rPr lang="en-US" sz="2800" dirty="0" smtClean="0">
                <a:solidFill>
                  <a:srgbClr val="0070C0"/>
                </a:solidFill>
              </a:rPr>
              <a:t>5)</a:t>
            </a:r>
            <a:br>
              <a:rPr lang="en-US" sz="2800" dirty="0" smtClean="0">
                <a:solidFill>
                  <a:srgbClr val="0070C0"/>
                </a:solidFill>
              </a:rPr>
            </a:br>
            <a:endParaRPr lang="en-US" sz="280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Constants</a:t>
            </a:r>
            <a:endParaRPr lang="en-US" dirty="0">
              <a:solidFill>
                <a:srgbClr val="C00000"/>
              </a:solidFill>
            </a:endParaRPr>
          </a:p>
        </p:txBody>
      </p:sp>
      <p:sp>
        <p:nvSpPr>
          <p:cNvPr id="3" name="Text Placeholder 2"/>
          <p:cNvSpPr>
            <a:spLocks noGrp="1"/>
          </p:cNvSpPr>
          <p:nvPr>
            <p:ph type="body" idx="1"/>
          </p:nvPr>
        </p:nvSpPr>
        <p:spPr>
          <a:xfrm>
            <a:off x="762000" y="1143000"/>
            <a:ext cx="7772400" cy="4572000"/>
          </a:xfrm>
        </p:spPr>
        <p:txBody>
          <a:bodyPr/>
          <a:lstStyle/>
          <a:p>
            <a:r>
              <a:rPr lang="en-US" dirty="0" smtClean="0"/>
              <a:t> </a:t>
            </a:r>
            <a:r>
              <a:rPr lang="en-US" sz="2400" dirty="0" smtClean="0"/>
              <a:t>The values of the constant can't be changed once its declared.</a:t>
            </a:r>
          </a:p>
          <a:p>
            <a:endParaRPr lang="en-US" sz="2400" dirty="0" smtClean="0"/>
          </a:p>
          <a:p>
            <a:r>
              <a:rPr lang="en-US" sz="2400" dirty="0" smtClean="0"/>
              <a:t>Constants are declared using the final keyword. </a:t>
            </a:r>
          </a:p>
          <a:p>
            <a:pPr>
              <a:buNone/>
            </a:pPr>
            <a:endParaRPr lang="en-US" sz="2400" dirty="0" smtClean="0"/>
          </a:p>
          <a:p>
            <a:r>
              <a:rPr lang="en-US" sz="2400" dirty="0" smtClean="0"/>
              <a:t>Even though Java does not have a constant type, we can achieve the same effect by declaring and initializing variables that are static, public, and final. </a:t>
            </a:r>
          </a:p>
          <a:p>
            <a:endParaRPr lang="en-US" sz="2400" dirty="0" smtClean="0"/>
          </a:p>
          <a:p>
            <a:r>
              <a:rPr lang="en-US" sz="2400" dirty="0" smtClean="0"/>
              <a:t>Example: </a:t>
            </a:r>
          </a:p>
          <a:p>
            <a:pPr>
              <a:buNone/>
            </a:pPr>
            <a:r>
              <a:rPr lang="en-US" sz="2400" i="1" dirty="0" smtClean="0"/>
              <a:t>	</a:t>
            </a:r>
            <a:r>
              <a:rPr lang="en-US" sz="2400" i="1" dirty="0" smtClean="0">
                <a:solidFill>
                  <a:srgbClr val="002060"/>
                </a:solidFill>
              </a:rPr>
              <a:t>final</a:t>
            </a:r>
            <a:r>
              <a:rPr lang="en-US" sz="2400" dirty="0" smtClean="0">
                <a:solidFill>
                  <a:srgbClr val="002060"/>
                </a:solidFill>
              </a:rPr>
              <a:t> </a:t>
            </a:r>
            <a:r>
              <a:rPr lang="en-US" sz="2400" dirty="0" err="1" smtClean="0">
                <a:solidFill>
                  <a:srgbClr val="002060"/>
                </a:solidFill>
              </a:rPr>
              <a:t>int</a:t>
            </a:r>
            <a:r>
              <a:rPr lang="en-US" sz="2400" dirty="0" smtClean="0">
                <a:solidFill>
                  <a:srgbClr val="002060"/>
                </a:solidFill>
              </a:rPr>
              <a:t> </a:t>
            </a:r>
            <a:r>
              <a:rPr lang="en-US" sz="2400" dirty="0" err="1" smtClean="0">
                <a:solidFill>
                  <a:srgbClr val="002060"/>
                </a:solidFill>
              </a:rPr>
              <a:t>NUMBER_OF_HOURS_IN_A_DAY</a:t>
            </a:r>
            <a:r>
              <a:rPr lang="en-US" sz="2400" dirty="0" smtClean="0">
                <a:solidFill>
                  <a:srgbClr val="002060"/>
                </a:solidFill>
              </a:rPr>
              <a:t> = 24;</a:t>
            </a:r>
            <a:endParaRPr lang="en-US" sz="2400"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Variables</a:t>
            </a:r>
            <a:endParaRPr lang="en-US" dirty="0">
              <a:solidFill>
                <a:srgbClr val="C00000"/>
              </a:solidFill>
            </a:endParaRPr>
          </a:p>
        </p:txBody>
      </p:sp>
      <p:sp>
        <p:nvSpPr>
          <p:cNvPr id="3" name="Text Placeholder 2"/>
          <p:cNvSpPr>
            <a:spLocks noGrp="1"/>
          </p:cNvSpPr>
          <p:nvPr>
            <p:ph type="body" idx="1"/>
          </p:nvPr>
        </p:nvSpPr>
        <p:spPr>
          <a:xfrm>
            <a:off x="381000" y="1066800"/>
            <a:ext cx="8382000" cy="5486400"/>
          </a:xfrm>
        </p:spPr>
        <p:txBody>
          <a:bodyPr/>
          <a:lstStyle/>
          <a:p>
            <a:r>
              <a:rPr lang="en-US" sz="2800" dirty="0" smtClean="0"/>
              <a:t> The variable is the basic unit of storage in a Java program.</a:t>
            </a:r>
          </a:p>
          <a:p>
            <a:endParaRPr lang="en-US" sz="2800" dirty="0" smtClean="0"/>
          </a:p>
          <a:p>
            <a:r>
              <a:rPr lang="en-US" sz="2800" dirty="0" smtClean="0"/>
              <a:t> A variable is defined by the combination of an identifier, a type, and an optional </a:t>
            </a:r>
            <a:r>
              <a:rPr lang="en-US" sz="2800" dirty="0" err="1" smtClean="0"/>
              <a:t>initializer</a:t>
            </a:r>
            <a:r>
              <a:rPr lang="en-US" sz="2800" dirty="0" smtClean="0"/>
              <a:t>.</a:t>
            </a:r>
          </a:p>
          <a:p>
            <a:endParaRPr lang="en-US" sz="2800" dirty="0" smtClean="0"/>
          </a:p>
          <a:p>
            <a:r>
              <a:rPr lang="en-US" sz="2800" dirty="0" smtClean="0"/>
              <a:t> All variables have a scope, which defines their visibility.</a:t>
            </a:r>
          </a:p>
          <a:p>
            <a:pPr>
              <a:buNone/>
            </a:pPr>
            <a:r>
              <a:rPr lang="en-US" sz="2800" dirty="0" smtClean="0"/>
              <a:t>	e.g. 			</a:t>
            </a:r>
            <a:r>
              <a:rPr lang="en-US" sz="2800" dirty="0" err="1" smtClean="0"/>
              <a:t>int</a:t>
            </a:r>
            <a:r>
              <a:rPr lang="en-US" sz="2800" dirty="0" smtClean="0"/>
              <a:t> a = 10;</a:t>
            </a:r>
          </a:p>
          <a:p>
            <a:pPr>
              <a:buNone/>
            </a:pPr>
            <a:endParaRPr lang="en-US" sz="2800" dirty="0" smtClean="0"/>
          </a:p>
          <a:p>
            <a:pPr>
              <a:buNone/>
            </a:pPr>
            <a:r>
              <a:rPr lang="en-US" sz="2800" dirty="0" smtClean="0"/>
              <a:t>			type   identifier   value</a:t>
            </a:r>
            <a:endParaRPr lang="en-US" sz="2800" dirty="0"/>
          </a:p>
        </p:txBody>
      </p:sp>
      <p:cxnSp>
        <p:nvCxnSpPr>
          <p:cNvPr id="5" name="Straight Arrow Connector 4"/>
          <p:cNvCxnSpPr/>
          <p:nvPr/>
        </p:nvCxnSpPr>
        <p:spPr>
          <a:xfrm rot="5400000" flipH="1" flipV="1">
            <a:off x="3505200" y="5410200"/>
            <a:ext cx="609600" cy="609600"/>
          </a:xfrm>
          <a:prstGeom prst="straightConnector1">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H="1" flipV="1">
            <a:off x="4343400" y="5715000"/>
            <a:ext cx="609600" cy="1588"/>
          </a:xfrm>
          <a:prstGeom prst="straightConnector1">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5334000" y="5410200"/>
            <a:ext cx="533400" cy="533400"/>
          </a:xfrm>
          <a:prstGeom prst="straightConnector1">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par>
                                <p:cTn id="33" presetID="22" presetClass="entr" presetSubtype="4"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down)">
                                      <p:cBhvr>
                                        <p:cTn id="35" dur="500"/>
                                        <p:tgtEl>
                                          <p:spTgt spid="7"/>
                                        </p:tgtEl>
                                      </p:cBhvr>
                                    </p:animEffect>
                                  </p:childTnLst>
                                </p:cTn>
                              </p:par>
                              <p:par>
                                <p:cTn id="36" presetID="22" presetClass="entr" presetSubtype="4"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down)">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Initialization</a:t>
            </a:r>
            <a:endParaRPr lang="en-US" dirty="0">
              <a:solidFill>
                <a:srgbClr val="C00000"/>
              </a:solidFill>
            </a:endParaRPr>
          </a:p>
        </p:txBody>
      </p:sp>
      <p:sp>
        <p:nvSpPr>
          <p:cNvPr id="3" name="Text Placeholder 2"/>
          <p:cNvSpPr>
            <a:spLocks noGrp="1"/>
          </p:cNvSpPr>
          <p:nvPr>
            <p:ph type="body" idx="1"/>
          </p:nvPr>
        </p:nvSpPr>
        <p:spPr>
          <a:xfrm>
            <a:off x="381000" y="1219200"/>
            <a:ext cx="8305800" cy="5257800"/>
          </a:xfrm>
        </p:spPr>
        <p:txBody>
          <a:bodyPr/>
          <a:lstStyle/>
          <a:p>
            <a:r>
              <a:rPr lang="en-US" sz="2800" dirty="0" smtClean="0"/>
              <a:t> </a:t>
            </a:r>
            <a:r>
              <a:rPr lang="en-US" sz="2800" dirty="0" smtClean="0">
                <a:solidFill>
                  <a:srgbClr val="C00000"/>
                </a:solidFill>
              </a:rPr>
              <a:t>Static Initialization:</a:t>
            </a:r>
          </a:p>
          <a:p>
            <a:pPr>
              <a:buNone/>
            </a:pPr>
            <a:r>
              <a:rPr lang="en-US" sz="2800" dirty="0" smtClean="0"/>
              <a:t>variables can be initialized using constants</a:t>
            </a:r>
          </a:p>
          <a:p>
            <a:pPr>
              <a:buNone/>
            </a:pPr>
            <a:r>
              <a:rPr lang="en-US" sz="2800" dirty="0" smtClean="0"/>
              <a:t>	</a:t>
            </a:r>
            <a:r>
              <a:rPr lang="en-US" sz="2800" dirty="0" smtClean="0">
                <a:solidFill>
                  <a:srgbClr val="002060"/>
                </a:solidFill>
              </a:rPr>
              <a:t>e.g.   char c = ‘M’;</a:t>
            </a:r>
          </a:p>
          <a:p>
            <a:pPr>
              <a:buNone/>
            </a:pPr>
            <a:r>
              <a:rPr lang="en-US" sz="2800" dirty="0" smtClean="0">
                <a:solidFill>
                  <a:srgbClr val="002060"/>
                </a:solidFill>
              </a:rPr>
              <a:t>	 or,    char c;</a:t>
            </a:r>
          </a:p>
          <a:p>
            <a:pPr>
              <a:buNone/>
            </a:pPr>
            <a:r>
              <a:rPr lang="en-US" sz="2800" dirty="0" smtClean="0">
                <a:solidFill>
                  <a:srgbClr val="002060"/>
                </a:solidFill>
              </a:rPr>
              <a:t>       		c = ‘M’;	</a:t>
            </a:r>
            <a:r>
              <a:rPr lang="en-US" sz="2800" dirty="0" smtClean="0"/>
              <a:t> 	</a:t>
            </a:r>
          </a:p>
          <a:p>
            <a:r>
              <a:rPr lang="en-US" sz="2800" dirty="0" smtClean="0"/>
              <a:t> </a:t>
            </a:r>
            <a:r>
              <a:rPr lang="en-US" sz="2800" dirty="0" smtClean="0">
                <a:solidFill>
                  <a:srgbClr val="C00000"/>
                </a:solidFill>
              </a:rPr>
              <a:t>Dynamic Initialization:</a:t>
            </a:r>
          </a:p>
          <a:p>
            <a:pPr>
              <a:buNone/>
            </a:pPr>
            <a:r>
              <a:rPr lang="en-US" sz="2800" dirty="0" smtClean="0"/>
              <a:t>Java allows variables to be initialized dynamically, using any expression valid at the time the variable is declared.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609600"/>
            <a:ext cx="8153400" cy="5791200"/>
          </a:xfrm>
        </p:spPr>
        <p:txBody>
          <a:bodyPr/>
          <a:lstStyle/>
          <a:p>
            <a:pPr>
              <a:buNone/>
            </a:pPr>
            <a:r>
              <a:rPr lang="en-US" sz="2800" dirty="0" smtClean="0"/>
              <a:t>class Initialize </a:t>
            </a:r>
          </a:p>
          <a:p>
            <a:pPr>
              <a:buNone/>
            </a:pPr>
            <a:r>
              <a:rPr lang="en-US" sz="2800" dirty="0" smtClean="0"/>
              <a:t>{</a:t>
            </a:r>
          </a:p>
          <a:p>
            <a:pPr>
              <a:buNone/>
            </a:pPr>
            <a:r>
              <a:rPr lang="en-US" sz="2800" dirty="0" smtClean="0"/>
              <a:t>	  public static void main(String </a:t>
            </a:r>
            <a:r>
              <a:rPr lang="en-US" sz="2800" dirty="0" err="1" smtClean="0"/>
              <a:t>args</a:t>
            </a:r>
            <a:r>
              <a:rPr lang="en-US" sz="2800" dirty="0" smtClean="0"/>
              <a:t>[]) </a:t>
            </a:r>
          </a:p>
          <a:p>
            <a:pPr>
              <a:buNone/>
            </a:pPr>
            <a:r>
              <a:rPr lang="en-US" sz="2800" dirty="0" smtClean="0"/>
              <a:t>	  {</a:t>
            </a:r>
          </a:p>
          <a:p>
            <a:pPr>
              <a:buNone/>
            </a:pPr>
            <a:r>
              <a:rPr lang="en-US" sz="2800" dirty="0" smtClean="0"/>
              <a:t>		 // a and b are statically initialized</a:t>
            </a:r>
          </a:p>
          <a:p>
            <a:pPr>
              <a:buNone/>
            </a:pPr>
            <a:r>
              <a:rPr lang="en-US" sz="2800" dirty="0" smtClean="0"/>
              <a:t> 		  double a = 3.0, b = 4.0;</a:t>
            </a:r>
          </a:p>
          <a:p>
            <a:pPr>
              <a:buNone/>
            </a:pPr>
            <a:r>
              <a:rPr lang="en-US" sz="2800" dirty="0" smtClean="0"/>
              <a:t>		 // c is dynamically initialized</a:t>
            </a:r>
          </a:p>
          <a:p>
            <a:pPr>
              <a:buNone/>
            </a:pPr>
            <a:r>
              <a:rPr lang="en-US" sz="2800" dirty="0" smtClean="0"/>
              <a:t>		  double c = </a:t>
            </a:r>
            <a:r>
              <a:rPr lang="en-US" sz="2800" dirty="0" err="1" smtClean="0"/>
              <a:t>Math.sqrt</a:t>
            </a:r>
            <a:r>
              <a:rPr lang="en-US" sz="2800" dirty="0" smtClean="0"/>
              <a:t>(a * a + b * b);</a:t>
            </a:r>
          </a:p>
          <a:p>
            <a:pPr>
              <a:buNone/>
            </a:pPr>
            <a:r>
              <a:rPr lang="en-US" sz="2800" dirty="0" smtClean="0"/>
              <a:t>		  </a:t>
            </a:r>
            <a:r>
              <a:rPr lang="en-US" sz="2800" dirty="0" err="1" smtClean="0"/>
              <a:t>System.out.println</a:t>
            </a:r>
            <a:r>
              <a:rPr lang="en-US" sz="2800" dirty="0" smtClean="0"/>
              <a:t>("Hypotenuse is “ + c);</a:t>
            </a:r>
          </a:p>
          <a:p>
            <a:pPr>
              <a:buNone/>
            </a:pPr>
            <a:r>
              <a:rPr lang="en-US" sz="2800" dirty="0" smtClean="0"/>
              <a:t>	   }</a:t>
            </a:r>
          </a:p>
          <a:p>
            <a:pPr>
              <a:buNone/>
            </a:pPr>
            <a:r>
              <a:rPr lang="en-US" sz="2800" dirty="0" smtClean="0"/>
              <a:t> }</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20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20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20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20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533400"/>
            <a:ext cx="7772400" cy="5943600"/>
          </a:xfrm>
        </p:spPr>
        <p:txBody>
          <a:bodyPr/>
          <a:lstStyle/>
          <a:p>
            <a:pPr algn="ctr">
              <a:buNone/>
            </a:pPr>
            <a:r>
              <a:rPr lang="en-US" sz="2800" dirty="0" smtClean="0">
                <a:solidFill>
                  <a:srgbClr val="C00000"/>
                </a:solidFill>
              </a:rPr>
              <a:t>Portability Vs Platform Independence</a:t>
            </a:r>
          </a:p>
          <a:p>
            <a:endParaRPr lang="en-US" sz="2600" dirty="0" smtClean="0"/>
          </a:p>
          <a:p>
            <a:r>
              <a:rPr lang="en-US" sz="2600" dirty="0" smtClean="0"/>
              <a:t> Portability focuses on adaptation of software in various OS, by recompiling the source to make the binary compatible with the target OS and not necessarily modifying the source. </a:t>
            </a:r>
          </a:p>
          <a:p>
            <a:endParaRPr lang="en-US" sz="2600" dirty="0" smtClean="0"/>
          </a:p>
          <a:p>
            <a:r>
              <a:rPr lang="en-US" sz="2600" dirty="0" smtClean="0"/>
              <a:t> Platform independence focuses on ability of software to run on VIRTUAL hardware that in turn interfaces with the PHYSICAL hardware. </a:t>
            </a:r>
          </a:p>
          <a:p>
            <a:endParaRPr lang="en-US" sz="2600" dirty="0" smtClean="0"/>
          </a:p>
          <a:p>
            <a:r>
              <a:rPr lang="en-US" sz="2600" dirty="0" smtClean="0"/>
              <a:t> Examples of cross-platform or platform independent languages are Python, JavaScript, Java etc.</a:t>
            </a:r>
          </a:p>
          <a:p>
            <a:endParaRPr lang="en-US" sz="2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4953000"/>
            <a:ext cx="5181600" cy="914400"/>
          </a:xfrm>
        </p:spPr>
        <p:txBody>
          <a:bodyPr/>
          <a:lstStyle/>
          <a:p>
            <a:pPr algn="ctr"/>
            <a:r>
              <a:rPr lang="en-US" dirty="0" smtClean="0">
                <a:solidFill>
                  <a:srgbClr val="C00000"/>
                </a:solidFill>
              </a:rPr>
              <a:t> Questions</a:t>
            </a:r>
            <a:endParaRPr lang="en-US" dirty="0">
              <a:solidFill>
                <a:srgbClr val="C00000"/>
              </a:solidFill>
            </a:endParaRPr>
          </a:p>
        </p:txBody>
      </p:sp>
      <p:pic>
        <p:nvPicPr>
          <p:cNvPr id="4" name="Content Placeholder 3" descr="faq.jpg"/>
          <p:cNvPicPr>
            <a:picLocks noGrp="1" noChangeAspect="1"/>
          </p:cNvPicPr>
          <p:nvPr>
            <p:ph idx="1"/>
          </p:nvPr>
        </p:nvPicPr>
        <p:blipFill>
          <a:blip r:embed="rId2" cstate="print"/>
          <a:stretch>
            <a:fillRect/>
          </a:stretch>
        </p:blipFill>
        <p:spPr>
          <a:xfrm>
            <a:off x="2590800" y="914400"/>
            <a:ext cx="4038600" cy="3962400"/>
          </a:xfrm>
        </p:spPr>
      </p:pic>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Introduction</a:t>
            </a:r>
            <a:endParaRPr lang="en-US" dirty="0"/>
          </a:p>
        </p:txBody>
      </p:sp>
      <p:sp>
        <p:nvSpPr>
          <p:cNvPr id="3" name="Text Placeholder 2"/>
          <p:cNvSpPr>
            <a:spLocks noGrp="1"/>
          </p:cNvSpPr>
          <p:nvPr>
            <p:ph type="body" idx="1"/>
          </p:nvPr>
        </p:nvSpPr>
        <p:spPr>
          <a:xfrm>
            <a:off x="381000" y="1219200"/>
            <a:ext cx="8458200" cy="5181600"/>
          </a:xfrm>
        </p:spPr>
        <p:txBody>
          <a:bodyPr/>
          <a:lstStyle/>
          <a:p>
            <a:r>
              <a:rPr lang="en-US" dirty="0" smtClean="0"/>
              <a:t> </a:t>
            </a:r>
            <a:r>
              <a:rPr lang="en-US" sz="2800" dirty="0" smtClean="0">
                <a:latin typeface="Times New Roman" pitchFamily="18" charset="0"/>
                <a:cs typeface="Times New Roman" pitchFamily="18" charset="0"/>
              </a:rPr>
              <a:t>Java is an Object Oriented Programming language.</a:t>
            </a:r>
          </a:p>
          <a:p>
            <a:r>
              <a:rPr lang="en-US" sz="2800" dirty="0" smtClean="0">
                <a:latin typeface="Times New Roman" pitchFamily="18" charset="0"/>
                <a:cs typeface="Times New Roman" pitchFamily="18" charset="0"/>
              </a:rPr>
              <a:t> Its main features are:</a:t>
            </a:r>
          </a:p>
          <a:p>
            <a:pPr lvl="1"/>
            <a:r>
              <a:rPr lang="en-US" dirty="0" smtClean="0">
                <a:latin typeface="Times New Roman" pitchFamily="18" charset="0"/>
                <a:cs typeface="Times New Roman" pitchFamily="18" charset="0"/>
              </a:rPr>
              <a:t> Platform Independence</a:t>
            </a:r>
          </a:p>
          <a:p>
            <a:pPr lvl="1"/>
            <a:r>
              <a:rPr lang="en-US" dirty="0" smtClean="0">
                <a:latin typeface="Times New Roman" pitchFamily="18" charset="0"/>
                <a:cs typeface="Times New Roman" pitchFamily="18" charset="0"/>
              </a:rPr>
              <a:t> Security</a:t>
            </a:r>
          </a:p>
          <a:p>
            <a:pPr lvl="1">
              <a:buNone/>
            </a:pPr>
            <a:endParaRPr lang="en-US" dirty="0" smtClean="0">
              <a:latin typeface="Times New Roman" pitchFamily="18" charset="0"/>
              <a:cs typeface="Times New Roman" pitchFamily="18" charset="0"/>
            </a:endParaRPr>
          </a:p>
          <a:p>
            <a:pPr lvl="1">
              <a:buNone/>
            </a:pPr>
            <a:endParaRPr lang="en-US" dirty="0" smtClean="0">
              <a:latin typeface="Times New Roman" pitchFamily="18" charset="0"/>
              <a:cs typeface="Times New Roman" pitchFamily="18" charset="0"/>
            </a:endParaRPr>
          </a:p>
          <a:p>
            <a:pPr marL="0" lvl="1" indent="120650">
              <a:spcBef>
                <a:spcPts val="640"/>
              </a:spcBef>
              <a:buClr>
                <a:schemeClr val="dk1"/>
              </a:buClr>
              <a:buNone/>
            </a:pPr>
            <a:endParaRPr lang="en-US" dirty="0" smtClean="0">
              <a:solidFill>
                <a:schemeClr val="dk1"/>
              </a:solidFill>
              <a:latin typeface="Times New Roman" pitchFamily="18" charset="0"/>
              <a:ea typeface="Times New Roman"/>
              <a:cs typeface="Times New Roman" pitchFamily="18" charset="0"/>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10600" cy="1143000"/>
          </a:xfrm>
        </p:spPr>
        <p:txBody>
          <a:bodyPr/>
          <a:lstStyle/>
          <a:p>
            <a:r>
              <a:rPr lang="en-US" dirty="0" smtClean="0">
                <a:solidFill>
                  <a:srgbClr val="C00000"/>
                </a:solidFill>
              </a:rPr>
              <a:t>Object Oriented Programming</a:t>
            </a:r>
            <a:endParaRPr lang="en-US" dirty="0">
              <a:solidFill>
                <a:srgbClr val="C00000"/>
              </a:solidFill>
            </a:endParaRPr>
          </a:p>
        </p:txBody>
      </p:sp>
      <p:sp>
        <p:nvSpPr>
          <p:cNvPr id="3" name="Text Placeholder 2"/>
          <p:cNvSpPr>
            <a:spLocks noGrp="1"/>
          </p:cNvSpPr>
          <p:nvPr>
            <p:ph type="body" idx="1"/>
          </p:nvPr>
        </p:nvSpPr>
        <p:spPr>
          <a:xfrm>
            <a:off x="228600" y="1295400"/>
            <a:ext cx="8610600" cy="5334000"/>
          </a:xfrm>
        </p:spPr>
        <p:txBody>
          <a:bodyPr/>
          <a:lstStyle/>
          <a:p>
            <a:r>
              <a:rPr lang="en-US" dirty="0" smtClean="0"/>
              <a:t> </a:t>
            </a:r>
            <a:r>
              <a:rPr lang="en-US" sz="2600" dirty="0" smtClean="0">
                <a:latin typeface="Times New Roman" pitchFamily="18" charset="0"/>
                <a:cs typeface="Times New Roman" pitchFamily="18" charset="0"/>
              </a:rPr>
              <a:t>Object-oriented programming is a method of implementation in which programs are organized as cooperative collections of objects, each of which represents an instance of some class, and whose classes are all members of one or more hierarchy of classes united via inheritance relationships.</a:t>
            </a:r>
          </a:p>
          <a:p>
            <a:pPr>
              <a:buNone/>
            </a:pPr>
            <a:r>
              <a:rPr lang="en-US" dirty="0" smtClean="0">
                <a:solidFill>
                  <a:srgbClr val="C00000"/>
                </a:solidFill>
              </a:rPr>
              <a:t>Basic Concepts:</a:t>
            </a:r>
          </a:p>
          <a:p>
            <a:r>
              <a:rPr lang="en-US" sz="2400" dirty="0" smtClean="0">
                <a:solidFill>
                  <a:srgbClr val="C00000"/>
                </a:solidFill>
              </a:rPr>
              <a:t> </a:t>
            </a:r>
            <a:r>
              <a:rPr lang="en-US" sz="2400" dirty="0" smtClean="0">
                <a:solidFill>
                  <a:srgbClr val="002060"/>
                </a:solidFill>
              </a:rPr>
              <a:t>Object</a:t>
            </a:r>
          </a:p>
          <a:p>
            <a:r>
              <a:rPr lang="en-US" sz="2400" dirty="0" smtClean="0">
                <a:solidFill>
                  <a:srgbClr val="002060"/>
                </a:solidFill>
              </a:rPr>
              <a:t> Classification</a:t>
            </a:r>
          </a:p>
          <a:p>
            <a:r>
              <a:rPr lang="en-US" sz="2400" dirty="0" smtClean="0">
                <a:solidFill>
                  <a:srgbClr val="002060"/>
                </a:solidFill>
              </a:rPr>
              <a:t> Data Encapsulation</a:t>
            </a:r>
          </a:p>
          <a:p>
            <a:r>
              <a:rPr lang="en-US" sz="2400" dirty="0" smtClean="0">
                <a:solidFill>
                  <a:srgbClr val="002060"/>
                </a:solidFill>
              </a:rPr>
              <a:t> Inheritance</a:t>
            </a:r>
          </a:p>
          <a:p>
            <a:r>
              <a:rPr lang="en-US" sz="2400" dirty="0" smtClean="0">
                <a:solidFill>
                  <a:srgbClr val="002060"/>
                </a:solidFill>
              </a:rPr>
              <a:t> Polymorphism</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381000"/>
            <a:ext cx="8610600" cy="6248400"/>
          </a:xfrm>
        </p:spPr>
        <p:txBody>
          <a:bodyPr/>
          <a:lstStyle/>
          <a:p>
            <a:r>
              <a:rPr lang="en-US" sz="2600" dirty="0" smtClean="0"/>
              <a:t> </a:t>
            </a:r>
            <a:r>
              <a:rPr lang="en-US" sz="2600" dirty="0" smtClean="0">
                <a:solidFill>
                  <a:srgbClr val="C00000"/>
                </a:solidFill>
              </a:rPr>
              <a:t>Object:</a:t>
            </a:r>
            <a:r>
              <a:rPr lang="en-US" sz="2600" dirty="0" smtClean="0">
                <a:solidFill>
                  <a:srgbClr val="002060"/>
                </a:solidFill>
              </a:rPr>
              <a:t> An object is a discrete(distinct) entity that has </a:t>
            </a:r>
            <a:r>
              <a:rPr lang="en-US" sz="2600" dirty="0" smtClean="0">
                <a:solidFill>
                  <a:srgbClr val="0070C0"/>
                </a:solidFill>
              </a:rPr>
              <a:t>well-defined</a:t>
            </a:r>
            <a:r>
              <a:rPr lang="en-US" sz="2600" dirty="0" smtClean="0">
                <a:solidFill>
                  <a:srgbClr val="C00000"/>
                </a:solidFill>
              </a:rPr>
              <a:t> </a:t>
            </a:r>
            <a:r>
              <a:rPr lang="en-US" sz="2600" dirty="0" smtClean="0">
                <a:solidFill>
                  <a:srgbClr val="002060"/>
                </a:solidFill>
              </a:rPr>
              <a:t>attributes and behavior.</a:t>
            </a:r>
          </a:p>
          <a:p>
            <a:endParaRPr lang="en-US" sz="2600" dirty="0" smtClean="0">
              <a:solidFill>
                <a:srgbClr val="002060"/>
              </a:solidFill>
            </a:endParaRPr>
          </a:p>
          <a:p>
            <a:r>
              <a:rPr lang="en-US" sz="2600" dirty="0" smtClean="0">
                <a:solidFill>
                  <a:srgbClr val="C00000"/>
                </a:solidFill>
              </a:rPr>
              <a:t> Classification: </a:t>
            </a:r>
            <a:r>
              <a:rPr lang="en-US" sz="2600" dirty="0" smtClean="0">
                <a:solidFill>
                  <a:srgbClr val="002060"/>
                </a:solidFill>
              </a:rPr>
              <a:t>Objects with common attributes, behavior and relationships with other objects are grouped into a logical unit called classes. This process is called Classification. </a:t>
            </a:r>
          </a:p>
          <a:p>
            <a:endParaRPr lang="en-US" sz="2600" dirty="0" smtClean="0">
              <a:solidFill>
                <a:srgbClr val="002060"/>
              </a:solidFill>
            </a:endParaRPr>
          </a:p>
          <a:p>
            <a:r>
              <a:rPr lang="en-US" sz="2600" dirty="0" smtClean="0">
                <a:solidFill>
                  <a:srgbClr val="C00000"/>
                </a:solidFill>
              </a:rPr>
              <a:t> Data Encapsulation: </a:t>
            </a:r>
            <a:r>
              <a:rPr lang="en-US" sz="2600" dirty="0" smtClean="0">
                <a:solidFill>
                  <a:srgbClr val="002060"/>
                </a:solidFill>
                <a:latin typeface="Times New Roman" pitchFamily="18" charset="0"/>
              </a:rPr>
              <a:t>Encapsulation is the mechanism that binds together code and the data it manipulates, and keeps both safe from outside interference and misuse.</a:t>
            </a:r>
          </a:p>
          <a:p>
            <a:endParaRPr lang="en-US" sz="2600" dirty="0" smtClean="0">
              <a:solidFill>
                <a:srgbClr val="002060"/>
              </a:solidFill>
            </a:endParaRPr>
          </a:p>
          <a:p>
            <a:r>
              <a:rPr lang="en-US" sz="2600" dirty="0" smtClean="0">
                <a:solidFill>
                  <a:srgbClr val="002060"/>
                </a:solidFill>
              </a:rPr>
              <a:t> In a class, One can not use the methods and data without any object of that class.</a:t>
            </a:r>
            <a:endParaRPr lang="en-US" sz="2600"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381000"/>
            <a:ext cx="8458200" cy="6172200"/>
          </a:xfrm>
        </p:spPr>
        <p:txBody>
          <a:bodyPr/>
          <a:lstStyle/>
          <a:p>
            <a:pPr>
              <a:buNone/>
            </a:pPr>
            <a:endParaRPr lang="en-US" dirty="0" smtClean="0">
              <a:solidFill>
                <a:srgbClr val="002060"/>
              </a:solidFill>
            </a:endParaRPr>
          </a:p>
          <a:p>
            <a:r>
              <a:rPr lang="en-US" dirty="0" smtClean="0">
                <a:solidFill>
                  <a:srgbClr val="C00000"/>
                </a:solidFill>
              </a:rPr>
              <a:t> </a:t>
            </a:r>
            <a:r>
              <a:rPr lang="en-US" sz="2800" dirty="0" smtClean="0">
                <a:solidFill>
                  <a:srgbClr val="C00000"/>
                </a:solidFill>
              </a:rPr>
              <a:t>Inheritance:</a:t>
            </a:r>
            <a:r>
              <a:rPr lang="en-US" sz="2800" dirty="0" smtClean="0">
                <a:solidFill>
                  <a:srgbClr val="002060"/>
                </a:solidFill>
              </a:rPr>
              <a:t> </a:t>
            </a:r>
            <a:r>
              <a:rPr lang="en-US" sz="2600" dirty="0" smtClean="0">
                <a:solidFill>
                  <a:schemeClr val="tx1"/>
                </a:solidFill>
                <a:latin typeface="Times New Roman" pitchFamily="18" charset="0"/>
                <a:cs typeface="Times New Roman" pitchFamily="18" charset="0"/>
              </a:rPr>
              <a:t>Inheritance is the process by which one object acquires the properties of another object.</a:t>
            </a:r>
            <a:r>
              <a:rPr lang="en-US" sz="2600" dirty="0" smtClean="0">
                <a:latin typeface="Times New Roman" pitchFamily="18" charset="0"/>
                <a:cs typeface="Times New Roman" pitchFamily="18" charset="0"/>
              </a:rPr>
              <a:t> </a:t>
            </a:r>
          </a:p>
          <a:p>
            <a:endParaRPr lang="en-US" sz="26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 </a:t>
            </a:r>
            <a:r>
              <a:rPr lang="en-US" sz="2800" dirty="0" smtClean="0">
                <a:solidFill>
                  <a:srgbClr val="C00000"/>
                </a:solidFill>
                <a:latin typeface="Times New Roman" pitchFamily="18" charset="0"/>
                <a:cs typeface="Times New Roman" pitchFamily="18" charset="0"/>
              </a:rPr>
              <a:t>Polymorphism: </a:t>
            </a:r>
            <a:r>
              <a:rPr lang="en-US" sz="2600" dirty="0" smtClean="0">
                <a:latin typeface="Times New Roman" pitchFamily="18" charset="0"/>
                <a:cs typeface="Times New Roman" pitchFamily="18" charset="0"/>
              </a:rPr>
              <a:t>Polymorphism refers to a programming language's ability to process objects differently depending on their data type or class. </a:t>
            </a:r>
          </a:p>
          <a:p>
            <a:r>
              <a:rPr lang="en-US" sz="2600" dirty="0" smtClean="0">
                <a:latin typeface="Times New Roman" pitchFamily="18" charset="0"/>
                <a:cs typeface="Times New Roman" pitchFamily="18" charset="0"/>
              </a:rPr>
              <a:t>A method or function behaves differently in different conditions.</a:t>
            </a:r>
          </a:p>
          <a:p>
            <a:r>
              <a:rPr lang="en-US" sz="2600" dirty="0" smtClean="0">
                <a:latin typeface="Times New Roman" pitchFamily="18" charset="0"/>
                <a:cs typeface="Times New Roman" pitchFamily="18" charset="0"/>
              </a:rPr>
              <a:t>Example: method overloading, overriding</a:t>
            </a:r>
          </a:p>
          <a:p>
            <a:r>
              <a:rPr lang="en-US" sz="2600" dirty="0" smtClean="0">
                <a:latin typeface="Times New Roman" pitchFamily="18" charset="0"/>
                <a:cs typeface="Times New Roman" pitchFamily="18" charset="0"/>
              </a:rPr>
              <a:t> 7 </a:t>
            </a:r>
            <a:r>
              <a:rPr lang="en-US" sz="2600" dirty="0" smtClean="0">
                <a:solidFill>
                  <a:srgbClr val="C00000"/>
                </a:solidFill>
                <a:latin typeface="Times New Roman" pitchFamily="18" charset="0"/>
                <a:cs typeface="Times New Roman" pitchFamily="18" charset="0"/>
              </a:rPr>
              <a:t>+</a:t>
            </a:r>
            <a:r>
              <a:rPr lang="en-US" sz="2600" dirty="0" smtClean="0">
                <a:latin typeface="Times New Roman" pitchFamily="18" charset="0"/>
                <a:cs typeface="Times New Roman" pitchFamily="18" charset="0"/>
              </a:rPr>
              <a:t> 5</a:t>
            </a:r>
          </a:p>
          <a:p>
            <a:r>
              <a:rPr lang="en-US" sz="2600" dirty="0" smtClean="0">
                <a:latin typeface="Times New Roman" pitchFamily="18" charset="0"/>
                <a:cs typeface="Times New Roman" pitchFamily="18" charset="0"/>
              </a:rPr>
              <a:t> 10.38 </a:t>
            </a:r>
            <a:r>
              <a:rPr lang="en-US" sz="2600" dirty="0" smtClean="0">
                <a:solidFill>
                  <a:srgbClr val="C00000"/>
                </a:solidFill>
                <a:latin typeface="Times New Roman" pitchFamily="18" charset="0"/>
                <a:cs typeface="Times New Roman" pitchFamily="18" charset="0"/>
              </a:rPr>
              <a:t>+</a:t>
            </a:r>
            <a:r>
              <a:rPr lang="en-US" sz="2600" dirty="0" smtClean="0">
                <a:latin typeface="Times New Roman" pitchFamily="18" charset="0"/>
                <a:cs typeface="Times New Roman" pitchFamily="18" charset="0"/>
              </a:rPr>
              <a:t> 1.62</a:t>
            </a:r>
          </a:p>
          <a:p>
            <a:endParaRPr lang="en-US" dirty="0" smtClean="0">
              <a:solidFill>
                <a:srgbClr val="002060"/>
              </a:solidFill>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143000"/>
          </a:xfrm>
        </p:spPr>
        <p:txBody>
          <a:bodyPr/>
          <a:lstStyle/>
          <a:p>
            <a:r>
              <a:rPr lang="en-US" dirty="0" smtClean="0">
                <a:solidFill>
                  <a:srgbClr val="C00000"/>
                </a:solidFill>
              </a:rPr>
              <a:t>Data Types, Variables and Constants </a:t>
            </a:r>
            <a:endParaRPr lang="en-US" dirty="0">
              <a:solidFill>
                <a:srgbClr val="C00000"/>
              </a:solidFill>
            </a:endParaRPr>
          </a:p>
        </p:txBody>
      </p:sp>
      <p:sp>
        <p:nvSpPr>
          <p:cNvPr id="3" name="Text Placeholder 2"/>
          <p:cNvSpPr>
            <a:spLocks noGrp="1"/>
          </p:cNvSpPr>
          <p:nvPr>
            <p:ph type="body" idx="1"/>
          </p:nvPr>
        </p:nvSpPr>
        <p:spPr>
          <a:xfrm>
            <a:off x="762000" y="1143000"/>
            <a:ext cx="7772400" cy="4572000"/>
          </a:xfrm>
        </p:spPr>
        <p:txBody>
          <a:bodyPr/>
          <a:lstStyle/>
          <a:p>
            <a:r>
              <a:rPr lang="en-US" sz="2800" dirty="0" smtClean="0"/>
              <a:t> Java is a strongly typed language.</a:t>
            </a:r>
          </a:p>
          <a:p>
            <a:r>
              <a:rPr lang="en-US" sz="2800" dirty="0" smtClean="0">
                <a:latin typeface="Times New Roman" pitchFamily="18" charset="0"/>
                <a:cs typeface="Times New Roman" pitchFamily="18" charset="0"/>
              </a:rPr>
              <a:t> It means:</a:t>
            </a:r>
          </a:p>
          <a:p>
            <a:pPr lvl="1"/>
            <a:r>
              <a:rPr lang="en-US" sz="2400" i="1" dirty="0" smtClean="0">
                <a:solidFill>
                  <a:srgbClr val="002060"/>
                </a:solidFill>
                <a:latin typeface="Times New Roman" pitchFamily="18" charset="0"/>
                <a:cs typeface="Times New Roman" pitchFamily="18" charset="0"/>
              </a:rPr>
              <a:t>Every variable has a type</a:t>
            </a:r>
          </a:p>
          <a:p>
            <a:pPr lvl="1"/>
            <a:r>
              <a:rPr lang="en-US" sz="2400" i="1" dirty="0" smtClean="0">
                <a:solidFill>
                  <a:srgbClr val="002060"/>
                </a:solidFill>
                <a:latin typeface="Times New Roman" pitchFamily="18" charset="0"/>
                <a:cs typeface="Times New Roman" pitchFamily="18" charset="0"/>
              </a:rPr>
              <a:t>Every expression has a type, and every type is strictly defined</a:t>
            </a:r>
          </a:p>
          <a:p>
            <a:pPr marL="0" lvl="1" indent="120650">
              <a:spcBef>
                <a:spcPts val="640"/>
              </a:spcBef>
              <a:buClr>
                <a:schemeClr val="dk1"/>
              </a:buClr>
            </a:pPr>
            <a:r>
              <a:rPr lang="en-US" dirty="0" smtClean="0">
                <a:solidFill>
                  <a:schemeClr val="dk1"/>
                </a:solidFill>
                <a:latin typeface="Times New Roman" pitchFamily="18" charset="0"/>
                <a:ea typeface="Times New Roman"/>
                <a:cs typeface="Times New Roman" pitchFamily="18" charset="0"/>
                <a:sym typeface="Times New Roman"/>
              </a:rPr>
              <a:t>All assignments, whether explicit or via parameter passing in method calls, are checked for </a:t>
            </a:r>
            <a:r>
              <a:rPr lang="en-US" dirty="0" smtClean="0">
                <a:latin typeface="Times New Roman" pitchFamily="18" charset="0"/>
                <a:cs typeface="Times New Roman" pitchFamily="18" charset="0"/>
              </a:rPr>
              <a:t>type compatibility.</a:t>
            </a:r>
          </a:p>
          <a:p>
            <a:pPr marL="0" lvl="1" indent="120650">
              <a:spcBef>
                <a:spcPts val="640"/>
              </a:spcBef>
              <a:buClr>
                <a:schemeClr val="dk1"/>
              </a:buClr>
            </a:pPr>
            <a:r>
              <a:rPr lang="en-US" dirty="0" smtClean="0">
                <a:latin typeface="Times New Roman" pitchFamily="18" charset="0"/>
                <a:cs typeface="Times New Roman" pitchFamily="18" charset="0"/>
              </a:rPr>
              <a:t> Any type mismatches are errors.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772400" cy="1143000"/>
          </a:xfrm>
        </p:spPr>
        <p:txBody>
          <a:bodyPr/>
          <a:lstStyle/>
          <a:p>
            <a:r>
              <a:rPr lang="en-US" dirty="0" smtClean="0">
                <a:solidFill>
                  <a:srgbClr val="C00000"/>
                </a:solidFill>
              </a:rPr>
              <a:t>Identifiers</a:t>
            </a:r>
            <a:r>
              <a:rPr lang="en-US" b="1" dirty="0" smtClean="0"/>
              <a:t/>
            </a:r>
            <a:br>
              <a:rPr lang="en-US" b="1" dirty="0" smtClean="0"/>
            </a:br>
            <a:endParaRPr lang="en-US" dirty="0"/>
          </a:p>
        </p:txBody>
      </p:sp>
      <p:sp>
        <p:nvSpPr>
          <p:cNvPr id="3" name="Text Placeholder 2"/>
          <p:cNvSpPr>
            <a:spLocks noGrp="1"/>
          </p:cNvSpPr>
          <p:nvPr>
            <p:ph type="body" idx="1"/>
          </p:nvPr>
        </p:nvSpPr>
        <p:spPr>
          <a:xfrm>
            <a:off x="381000" y="762000"/>
            <a:ext cx="8382000" cy="5791200"/>
          </a:xfrm>
        </p:spPr>
        <p:txBody>
          <a:bodyPr/>
          <a:lstStyle/>
          <a:p>
            <a:r>
              <a:rPr lang="en-US" sz="2800" dirty="0" smtClean="0"/>
              <a:t> </a:t>
            </a:r>
            <a:r>
              <a:rPr lang="en-US" sz="2600" dirty="0" smtClean="0"/>
              <a:t>A name in a program is called an identifier.</a:t>
            </a:r>
          </a:p>
          <a:p>
            <a:endParaRPr lang="en-US" sz="2600" dirty="0" smtClean="0"/>
          </a:p>
          <a:p>
            <a:r>
              <a:rPr lang="en-US" sz="2600" dirty="0" smtClean="0"/>
              <a:t> Identifiers can be used to denote classes, methods, variables, and labels.</a:t>
            </a:r>
          </a:p>
          <a:p>
            <a:endParaRPr lang="en-US" sz="2600" dirty="0" smtClean="0"/>
          </a:p>
          <a:p>
            <a:r>
              <a:rPr lang="en-US" sz="2600" dirty="0" smtClean="0"/>
              <a:t> An identifier may be any descriptive sequence of uppercase and lowercase letters, numbers, or the underscore and dollar-sign characters.</a:t>
            </a:r>
          </a:p>
          <a:p>
            <a:endParaRPr lang="en-US" sz="2600" dirty="0" smtClean="0"/>
          </a:p>
          <a:p>
            <a:r>
              <a:rPr lang="en-US" sz="2600" dirty="0" smtClean="0"/>
              <a:t> Example: number, Number, sum_$, bingo, $$_100</a:t>
            </a:r>
          </a:p>
          <a:p>
            <a:pPr>
              <a:buNone/>
            </a:pPr>
            <a:endParaRPr lang="en-US" sz="2600" dirty="0" smtClean="0">
              <a:solidFill>
                <a:srgbClr val="C00000"/>
              </a:solidFill>
            </a:endParaRPr>
          </a:p>
          <a:p>
            <a:pPr>
              <a:buNone/>
            </a:pPr>
            <a:r>
              <a:rPr lang="en-US" sz="2600" dirty="0" smtClean="0">
                <a:solidFill>
                  <a:srgbClr val="C00000"/>
                </a:solidFill>
              </a:rPr>
              <a:t>Note: Identifiers must not begin with a number.</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down)">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Keywords</a:t>
            </a:r>
            <a:endParaRPr lang="en-US" dirty="0">
              <a:solidFill>
                <a:srgbClr val="C00000"/>
              </a:solidFill>
            </a:endParaRPr>
          </a:p>
        </p:txBody>
      </p:sp>
      <p:sp>
        <p:nvSpPr>
          <p:cNvPr id="3" name="Text Placeholder 2"/>
          <p:cNvSpPr>
            <a:spLocks noGrp="1"/>
          </p:cNvSpPr>
          <p:nvPr>
            <p:ph type="body" idx="1"/>
          </p:nvPr>
        </p:nvSpPr>
        <p:spPr>
          <a:xfrm>
            <a:off x="228600" y="990600"/>
            <a:ext cx="8686800" cy="5486400"/>
          </a:xfrm>
        </p:spPr>
        <p:txBody>
          <a:bodyPr/>
          <a:lstStyle/>
          <a:p>
            <a:pPr>
              <a:spcBef>
                <a:spcPts val="0"/>
              </a:spcBef>
            </a:pPr>
            <a:r>
              <a:rPr lang="en-US" dirty="0" smtClean="0"/>
              <a:t> </a:t>
            </a:r>
            <a:r>
              <a:rPr lang="en-US" sz="2600" dirty="0" smtClean="0"/>
              <a:t>Keywords are reserved identifiers that are predefined in the language.</a:t>
            </a:r>
          </a:p>
          <a:p>
            <a:pPr>
              <a:spcBef>
                <a:spcPts val="0"/>
              </a:spcBef>
            </a:pPr>
            <a:endParaRPr lang="en-US" sz="2600" dirty="0" smtClean="0"/>
          </a:p>
          <a:p>
            <a:pPr>
              <a:spcBef>
                <a:spcPts val="0"/>
              </a:spcBef>
            </a:pPr>
            <a:r>
              <a:rPr lang="en-US" sz="2600" dirty="0" smtClean="0"/>
              <a:t> Cannot be used as names for a variable, class, or   method. </a:t>
            </a:r>
          </a:p>
          <a:p>
            <a:pPr>
              <a:spcBef>
                <a:spcPts val="0"/>
              </a:spcBef>
            </a:pPr>
            <a:endParaRPr lang="en-US" sz="2600" dirty="0" smtClean="0"/>
          </a:p>
          <a:p>
            <a:pPr>
              <a:spcBef>
                <a:spcPts val="0"/>
              </a:spcBef>
            </a:pPr>
            <a:r>
              <a:rPr lang="en-US" sz="2600" dirty="0" smtClean="0"/>
              <a:t> All the keywords are in lowercase.</a:t>
            </a:r>
          </a:p>
          <a:p>
            <a:pPr>
              <a:spcBef>
                <a:spcPts val="0"/>
              </a:spcBef>
            </a:pPr>
            <a:endParaRPr lang="en-US" sz="2600" dirty="0" smtClean="0"/>
          </a:p>
          <a:p>
            <a:pPr>
              <a:spcBef>
                <a:spcPts val="0"/>
              </a:spcBef>
            </a:pPr>
            <a:r>
              <a:rPr lang="en-US" sz="2600" dirty="0" smtClean="0"/>
              <a:t> There are 50 keywords currently defined in the Java language.</a:t>
            </a:r>
          </a:p>
          <a:p>
            <a:pPr>
              <a:spcBef>
                <a:spcPts val="0"/>
              </a:spcBef>
            </a:pPr>
            <a:endParaRPr lang="en-US" sz="2600" dirty="0" smtClean="0"/>
          </a:p>
          <a:p>
            <a:pPr>
              <a:spcBef>
                <a:spcPts val="0"/>
              </a:spcBef>
            </a:pPr>
            <a:r>
              <a:rPr lang="en-US" sz="2600" dirty="0" smtClean="0"/>
              <a:t>The keywords </a:t>
            </a:r>
            <a:r>
              <a:rPr lang="en-US" sz="2600" b="1" dirty="0" smtClean="0"/>
              <a:t>const </a:t>
            </a:r>
            <a:r>
              <a:rPr lang="en-US" sz="2600" dirty="0" smtClean="0"/>
              <a:t>and</a:t>
            </a:r>
            <a:r>
              <a:rPr lang="en-US" sz="2600" b="1" dirty="0" smtClean="0"/>
              <a:t> </a:t>
            </a:r>
            <a:r>
              <a:rPr lang="en-US" sz="2600" b="1" dirty="0" err="1" smtClean="0"/>
              <a:t>goto</a:t>
            </a:r>
            <a:r>
              <a:rPr lang="en-US" sz="2600" b="1" dirty="0" smtClean="0"/>
              <a:t> </a:t>
            </a:r>
            <a:r>
              <a:rPr lang="en-US" sz="2600" dirty="0" smtClean="0"/>
              <a:t>are reserved but not used.</a:t>
            </a:r>
          </a:p>
          <a:p>
            <a:pPr>
              <a:spcBef>
                <a:spcPts val="0"/>
              </a:spcBef>
            </a:pPr>
            <a:endParaRPr lang="en-US" sz="2600" dirty="0" smtClean="0"/>
          </a:p>
          <a:p>
            <a:pPr>
              <a:spcBef>
                <a:spcPts val="0"/>
              </a:spcBef>
            </a:pPr>
            <a:r>
              <a:rPr lang="en-US" sz="2600" b="1" dirty="0" smtClean="0"/>
              <a:t> true, false, </a:t>
            </a:r>
            <a:r>
              <a:rPr lang="en-US" sz="2600" dirty="0" smtClean="0"/>
              <a:t>and</a:t>
            </a:r>
            <a:r>
              <a:rPr lang="en-US" sz="2600" b="1" dirty="0" smtClean="0"/>
              <a:t> null </a:t>
            </a:r>
            <a:r>
              <a:rPr lang="en-US" sz="2600" dirty="0" smtClean="0"/>
              <a:t>are also reserved.</a:t>
            </a:r>
          </a:p>
          <a:p>
            <a:pPr>
              <a:spcBef>
                <a:spcPts val="0"/>
              </a:spcBef>
            </a:pPr>
            <a:endParaRPr 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down)">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wipe(down)">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TotalTime>
  <Words>1346</Words>
  <Application>Microsoft Office PowerPoint</Application>
  <PresentationFormat>On-screen Show (4:3)</PresentationFormat>
  <Paragraphs>284</Paragraphs>
  <Slides>28</Slides>
  <Notes>2</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Office Theme</vt:lpstr>
      <vt:lpstr>1_Office Theme</vt:lpstr>
      <vt:lpstr>Modern Programming Tools And Techniques-i  Lecture 1: Java Basics: Keywords, Constants, Variables and Data Types</vt:lpstr>
      <vt:lpstr>Contents</vt:lpstr>
      <vt:lpstr>Introduction</vt:lpstr>
      <vt:lpstr>Object Oriented Programming</vt:lpstr>
      <vt:lpstr>Slide 5</vt:lpstr>
      <vt:lpstr>Slide 6</vt:lpstr>
      <vt:lpstr>Data Types, Variables and Constants </vt:lpstr>
      <vt:lpstr>Identifiers </vt:lpstr>
      <vt:lpstr>Keywords</vt:lpstr>
      <vt:lpstr>Java Keywords</vt:lpstr>
      <vt:lpstr>Primitive Data Types</vt:lpstr>
      <vt:lpstr>Slide 12</vt:lpstr>
      <vt:lpstr>Slide 13</vt:lpstr>
      <vt:lpstr>Integers</vt:lpstr>
      <vt:lpstr>Slide 15</vt:lpstr>
      <vt:lpstr>Floating-Points </vt:lpstr>
      <vt:lpstr>Slide 17</vt:lpstr>
      <vt:lpstr>Float</vt:lpstr>
      <vt:lpstr>Double</vt:lpstr>
      <vt:lpstr>Characters</vt:lpstr>
      <vt:lpstr>Slide 21</vt:lpstr>
      <vt:lpstr>Boolean</vt:lpstr>
      <vt:lpstr>Constants</vt:lpstr>
      <vt:lpstr>Variables</vt:lpstr>
      <vt:lpstr>Initialization</vt:lpstr>
      <vt:lpstr>Slide 26</vt:lpstr>
      <vt:lpstr>Slide 27</vt:lpstr>
      <vt:lpstr> Questions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PROGRAMMING TOOLS AND TECHNIQUES-I  Introduction to JAVA</dc:title>
  <dc:creator>RA-V</dc:creator>
  <cp:lastModifiedBy>pc</cp:lastModifiedBy>
  <cp:revision>34</cp:revision>
  <dcterms:created xsi:type="dcterms:W3CDTF">2006-08-16T00:00:00Z</dcterms:created>
  <dcterms:modified xsi:type="dcterms:W3CDTF">2016-01-11T06:49:55Z</dcterms:modified>
</cp:coreProperties>
</file>