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311" r:id="rId4"/>
    <p:sldId id="312" r:id="rId5"/>
    <p:sldId id="304" r:id="rId6"/>
    <p:sldId id="303" r:id="rId7"/>
    <p:sldId id="306" r:id="rId8"/>
    <p:sldId id="307" r:id="rId9"/>
    <p:sldId id="318" r:id="rId10"/>
    <p:sldId id="319" r:id="rId11"/>
    <p:sldId id="291" r:id="rId12"/>
    <p:sldId id="310" r:id="rId13"/>
    <p:sldId id="292" r:id="rId14"/>
    <p:sldId id="293" r:id="rId15"/>
    <p:sldId id="313" r:id="rId16"/>
    <p:sldId id="314" r:id="rId17"/>
    <p:sldId id="315" r:id="rId18"/>
    <p:sldId id="316" r:id="rId19"/>
    <p:sldId id="320" r:id="rId20"/>
    <p:sldId id="321" r:id="rId21"/>
    <p:sldId id="322" r:id="rId22"/>
    <p:sldId id="323" r:id="rId23"/>
    <p:sldId id="317" r:id="rId24"/>
    <p:sldId id="324" r:id="rId25"/>
    <p:sldId id="325" r:id="rId26"/>
    <p:sldId id="326" r:id="rId27"/>
    <p:sldId id="327" r:id="rId28"/>
    <p:sldId id="328" r:id="rId29"/>
    <p:sldId id="329" r:id="rId30"/>
    <p:sldId id="330" r:id="rId31"/>
    <p:sldId id="331" r:id="rId32"/>
    <p:sldId id="332" r:id="rId33"/>
    <p:sldId id="333" r:id="rId34"/>
    <p:sldId id="334" r:id="rId35"/>
    <p:sldId id="335" r:id="rId36"/>
    <p:sldId id="336" r:id="rId37"/>
    <p:sldId id="337" r:id="rId38"/>
    <p:sldId id="338" r:id="rId39"/>
    <p:sldId id="339" r:id="rId40"/>
    <p:sldId id="341" r:id="rId41"/>
    <p:sldId id="34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08-Nov-12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08-Nov-12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08-Nov-12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08-Nov-12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08-Nov-12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08-Nov-12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08-Nov-12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08-Nov-12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08-Nov-12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08-Nov-12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08-Nov-12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08-Nov-12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981200"/>
          </a:xfrm>
        </p:spPr>
        <p:txBody>
          <a:bodyPr>
            <a:normAutofit fontScale="90000"/>
          </a:bodyPr>
          <a:lstStyle/>
          <a:p>
            <a:pPr algn="ctr"/>
            <a:r>
              <a:rPr b="0" smtClean="0">
                <a:solidFill>
                  <a:srgbClr val="C00000"/>
                </a:solidFill>
                <a:effectLst/>
                <a:latin typeface="Times New Roman" pitchFamily="18" charset="0"/>
                <a:cs typeface="Times New Roman" pitchFamily="18" charset="0"/>
              </a:rPr>
              <a:t>Modern Programming Tools And Techniques-I</a:t>
            </a:r>
            <a:r>
              <a:rPr lang="en-US" dirty="0" smtClean="0">
                <a:solidFill>
                  <a:schemeClr val="accent2">
                    <a:lumMod val="50000"/>
                  </a:schemeClr>
                </a:solidFill>
                <a:effectLst/>
                <a:latin typeface="Times New Roman" pitchFamily="18" charset="0"/>
                <a:cs typeface="Times New Roman" pitchFamily="18" charset="0"/>
              </a:rPr>
              <a:t/>
            </a:r>
            <a:br>
              <a:rPr lang="en-US" dirty="0" smtClean="0">
                <a:solidFill>
                  <a:schemeClr val="accent2">
                    <a:lumMod val="50000"/>
                  </a:schemeClr>
                </a:solidFill>
                <a:effectLst/>
                <a:latin typeface="Times New Roman" pitchFamily="18" charset="0"/>
                <a:cs typeface="Times New Roman" pitchFamily="18" charset="0"/>
              </a:rPr>
            </a:br>
            <a:r>
              <a:rPr smtClean="0">
                <a:solidFill>
                  <a:srgbClr val="002060"/>
                </a:solidFill>
                <a:effectLst/>
                <a:latin typeface="Times New Roman" pitchFamily="18" charset="0"/>
                <a:cs typeface="Times New Roman" pitchFamily="18" charset="0"/>
              </a:rPr>
              <a:t/>
            </a:r>
            <a:br>
              <a:rPr smtClean="0">
                <a:solidFill>
                  <a:srgbClr val="002060"/>
                </a:solidFill>
                <a:effectLst/>
                <a:latin typeface="Times New Roman" pitchFamily="18" charset="0"/>
                <a:cs typeface="Times New Roman" pitchFamily="18" charset="0"/>
              </a:rPr>
            </a:br>
            <a:r>
              <a:rPr sz="3600" b="0" smtClean="0">
                <a:solidFill>
                  <a:srgbClr val="7030A0"/>
                </a:solidFill>
                <a:effectLst/>
                <a:latin typeface="Times New Roman" pitchFamily="18" charset="0"/>
                <a:cs typeface="Times New Roman" pitchFamily="18" charset="0"/>
              </a:rPr>
              <a:t>Lecture </a:t>
            </a:r>
            <a:r>
              <a:rPr lang="en-US" sz="3600" dirty="0" smtClean="0">
                <a:solidFill>
                  <a:srgbClr val="7030A0"/>
                </a:solidFill>
                <a:latin typeface="Times New Roman" pitchFamily="18" charset="0"/>
                <a:cs typeface="Times New Roman" pitchFamily="18" charset="0"/>
              </a:rPr>
              <a:t>20: Java GUI API (Swing)</a:t>
            </a:r>
            <a:endParaRPr lang="en-US" b="0" dirty="0">
              <a:solidFill>
                <a:srgbClr val="7030A0"/>
              </a:solidFill>
              <a:effectLst/>
              <a:latin typeface="Times New Roman" pitchFamily="18" charset="0"/>
              <a:cs typeface="Times New Roman" pitchFamily="18" charset="0"/>
            </a:endParaRPr>
          </a:p>
        </p:txBody>
      </p:sp>
      <p:sp>
        <p:nvSpPr>
          <p:cNvPr id="3" name="Subtitle 2"/>
          <p:cNvSpPr>
            <a:spLocks noGrp="1"/>
          </p:cNvSpPr>
          <p:nvPr>
            <p:ph type="subTitle" idx="1"/>
          </p:nvPr>
        </p:nvSpPr>
        <p:spPr>
          <a:xfrm>
            <a:off x="533400" y="2819400"/>
            <a:ext cx="8077200" cy="3733800"/>
          </a:xfrm>
        </p:spPr>
        <p:txBody>
          <a:bodyPr>
            <a:normAutofit/>
          </a:bodyPr>
          <a:lstStyle/>
          <a:p>
            <a:pPr algn="ctr">
              <a:spcBef>
                <a:spcPts val="638"/>
              </a:spcBef>
              <a:buClr>
                <a:srgbClr val="EBF1DD"/>
              </a:buClr>
              <a:buSzPct val="25000"/>
            </a:pPr>
            <a:endParaRPr lang="en-US" sz="2400" dirty="0" smtClean="0">
              <a:solidFill>
                <a:srgbClr val="C00000"/>
              </a:solidFill>
              <a:latin typeface="Times New Roman" pitchFamily="18" charset="0"/>
              <a:cs typeface="Times New Roman" pitchFamily="18" charset="0"/>
            </a:endParaRPr>
          </a:p>
          <a:p>
            <a:pPr algn="ctr">
              <a:spcBef>
                <a:spcPts val="638"/>
              </a:spcBef>
              <a:buClr>
                <a:srgbClr val="EBF1DD"/>
              </a:buClr>
              <a:buSzPct val="25000"/>
            </a:pPr>
            <a:r>
              <a:rPr lang="en-US" sz="2400" dirty="0" smtClean="0">
                <a:solidFill>
                  <a:srgbClr val="C00000"/>
                </a:solidFill>
                <a:latin typeface="Times New Roman" pitchFamily="18" charset="0"/>
                <a:cs typeface="Times New Roman" pitchFamily="18" charset="0"/>
              </a:rPr>
              <a:t>By</a:t>
            </a:r>
          </a:p>
          <a:p>
            <a:pPr algn="ctr">
              <a:spcBef>
                <a:spcPts val="638"/>
              </a:spcBef>
              <a:buClr>
                <a:srgbClr val="EBF1DD"/>
              </a:buClr>
              <a:buSzPct val="25000"/>
            </a:pPr>
            <a:r>
              <a:rPr lang="en-US" sz="2400" dirty="0" smtClean="0">
                <a:solidFill>
                  <a:srgbClr val="C00000"/>
                </a:solidFill>
                <a:latin typeface="Times New Roman" pitchFamily="18" charset="0"/>
                <a:cs typeface="Times New Roman" pitchFamily="18" charset="0"/>
              </a:rPr>
              <a:t>Ravi Kant </a:t>
            </a:r>
            <a:r>
              <a:rPr lang="en-US" sz="2400" dirty="0" err="1" smtClean="0">
                <a:solidFill>
                  <a:srgbClr val="C00000"/>
                </a:solidFill>
                <a:latin typeface="Times New Roman" pitchFamily="18" charset="0"/>
                <a:cs typeface="Times New Roman" pitchFamily="18" charset="0"/>
              </a:rPr>
              <a:t>Sahu</a:t>
            </a:r>
            <a:endParaRPr lang="en-US" sz="2400" dirty="0" smtClean="0">
              <a:solidFill>
                <a:srgbClr val="C00000"/>
              </a:solidFill>
              <a:latin typeface="Times New Roman" pitchFamily="18" charset="0"/>
              <a:cs typeface="Times New Roman" pitchFamily="18" charset="0"/>
            </a:endParaRPr>
          </a:p>
          <a:p>
            <a:pPr algn="ctr">
              <a:spcBef>
                <a:spcPts val="638"/>
              </a:spcBef>
              <a:buClr>
                <a:srgbClr val="EBF1DD"/>
              </a:buClr>
              <a:buSzPct val="25000"/>
            </a:pPr>
            <a:r>
              <a:rPr lang="en-US" sz="2400" dirty="0" smtClean="0">
                <a:solidFill>
                  <a:srgbClr val="002060"/>
                </a:solidFill>
                <a:latin typeface="Times New Roman" pitchFamily="18" charset="0"/>
                <a:cs typeface="Times New Roman" pitchFamily="18" charset="0"/>
                <a:sym typeface="Times New Roman" pitchFamily="18" charset="0"/>
              </a:rPr>
              <a:t>Asst. Professor</a:t>
            </a: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r>
              <a:rPr lang="en-US" sz="35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sym typeface="Times New Roman" pitchFamily="18" charset="0"/>
              </a:rPr>
              <a:t>Lovely Professional University, Punjab</a:t>
            </a:r>
          </a:p>
          <a:p>
            <a:pPr algn="ctr"/>
            <a:endParaRPr lang="en-US" dirty="0"/>
          </a:p>
        </p:txBody>
      </p:sp>
      <p:pic>
        <p:nvPicPr>
          <p:cNvPr id="4" name="Picture 5" descr="lpu.png"/>
          <p:cNvPicPr>
            <a:picLocks noChangeAspect="1"/>
          </p:cNvPicPr>
          <p:nvPr/>
        </p:nvPicPr>
        <p:blipFill>
          <a:blip r:embed="rId2"/>
          <a:srcRect/>
          <a:stretch>
            <a:fillRect/>
          </a:stretch>
        </p:blipFill>
        <p:spPr bwMode="auto">
          <a:xfrm>
            <a:off x="3962400" y="4648200"/>
            <a:ext cx="1371600" cy="13620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smtClean="0">
                <a:solidFill>
                  <a:srgbClr val="C00000"/>
                </a:solidFill>
                <a:effectLst/>
                <a:latin typeface="Times New Roman" pitchFamily="18" charset="0"/>
                <a:cs typeface="Times New Roman" pitchFamily="18" charset="0"/>
              </a:rPr>
              <a:t>Swing </a:t>
            </a:r>
            <a:r>
              <a:rPr lang="en-US" sz="3600" b="0" dirty="0" err="1" smtClean="0">
                <a:solidFill>
                  <a:srgbClr val="C00000"/>
                </a:solidFill>
                <a:effectLst/>
                <a:latin typeface="Times New Roman" pitchFamily="18" charset="0"/>
                <a:cs typeface="Times New Roman" pitchFamily="18" charset="0"/>
              </a:rPr>
              <a:t>MVC</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fontScale="92500" lnSpcReduction="20000"/>
          </a:bodyPr>
          <a:lstStyle/>
          <a:p>
            <a:r>
              <a:rPr lang="en-US" sz="2200" dirty="0" smtClean="0">
                <a:solidFill>
                  <a:srgbClr val="002060"/>
                </a:solidFill>
                <a:latin typeface="Times New Roman" pitchFamily="18" charset="0"/>
                <a:cs typeface="Times New Roman" pitchFamily="18" charset="0"/>
              </a:rPr>
              <a:t>Swing’s pluggable look and feel is made possible by its Model-Delegate architecture.</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Because the view (look) and controller (feel) are separate from the model, the look and feel can be changed without affecting how the component is used within a program.</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To support the Model-Delegate architecture, most Swing components contain two objects.</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 first represents the model and second represents the UI delegate.</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Models are defined by interfaces. For example, the model for a button is defined by the </a:t>
            </a:r>
            <a:r>
              <a:rPr lang="en-US" sz="2200" dirty="0" err="1" smtClean="0">
                <a:solidFill>
                  <a:srgbClr val="002060"/>
                </a:solidFill>
                <a:latin typeface="Times New Roman" pitchFamily="18" charset="0"/>
                <a:cs typeface="Times New Roman" pitchFamily="18" charset="0"/>
              </a:rPr>
              <a:t>ButtonModel</a:t>
            </a:r>
            <a:r>
              <a:rPr lang="en-US" sz="2200" dirty="0" smtClean="0">
                <a:solidFill>
                  <a:srgbClr val="002060"/>
                </a:solidFill>
                <a:latin typeface="Times New Roman" pitchFamily="18" charset="0"/>
                <a:cs typeface="Times New Roman" pitchFamily="18" charset="0"/>
              </a:rPr>
              <a:t> interface.</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UI delegates are classes that inherit </a:t>
            </a:r>
            <a:r>
              <a:rPr lang="en-US" sz="2200" dirty="0" err="1" smtClean="0">
                <a:solidFill>
                  <a:srgbClr val="002060"/>
                </a:solidFill>
                <a:latin typeface="Times New Roman" pitchFamily="18" charset="0"/>
                <a:cs typeface="Times New Roman" pitchFamily="18" charset="0"/>
              </a:rPr>
              <a:t>ComponentUI</a:t>
            </a:r>
            <a:r>
              <a:rPr lang="en-US" sz="2200" dirty="0" smtClean="0">
                <a:solidFill>
                  <a:srgbClr val="002060"/>
                </a:solidFill>
                <a:latin typeface="Times New Roman" pitchFamily="18" charset="0"/>
                <a:cs typeface="Times New Roman" pitchFamily="18" charset="0"/>
              </a:rPr>
              <a:t>. For example, the UI delegate for a button is </a:t>
            </a:r>
            <a:r>
              <a:rPr lang="en-US" sz="2200" dirty="0" err="1" smtClean="0">
                <a:solidFill>
                  <a:srgbClr val="002060"/>
                </a:solidFill>
                <a:latin typeface="Times New Roman" pitchFamily="18" charset="0"/>
                <a:cs typeface="Times New Roman" pitchFamily="18" charset="0"/>
              </a:rPr>
              <a:t>ButtonUI</a:t>
            </a:r>
            <a:r>
              <a:rPr lang="en-US" sz="2200" dirty="0" smtClean="0">
                <a:solidFill>
                  <a:srgbClr val="002060"/>
                </a:solidFill>
                <a:latin typeface="Times New Roman" pitchFamily="18" charset="0"/>
                <a:cs typeface="Times New Roman" pitchFamily="18" charset="0"/>
              </a:rPr>
              <a:t>.</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Swing Components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200" dirty="0" smtClean="0">
                <a:solidFill>
                  <a:srgbClr val="002060"/>
                </a:solidFill>
                <a:latin typeface="Times New Roman" pitchFamily="18" charset="0"/>
                <a:cs typeface="Times New Roman" pitchFamily="18" charset="0"/>
              </a:rPr>
              <a:t>Swing components are derived from the </a:t>
            </a:r>
            <a:r>
              <a:rPr lang="en-US" sz="2200" dirty="0" err="1" smtClean="0">
                <a:solidFill>
                  <a:srgbClr val="002060"/>
                </a:solidFill>
                <a:latin typeface="Times New Roman" pitchFamily="18" charset="0"/>
                <a:cs typeface="Times New Roman" pitchFamily="18" charset="0"/>
              </a:rPr>
              <a:t>JComponent</a:t>
            </a:r>
            <a:r>
              <a:rPr lang="en-US" sz="2200" dirty="0" smtClean="0">
                <a:solidFill>
                  <a:srgbClr val="002060"/>
                </a:solidFill>
                <a:latin typeface="Times New Roman" pitchFamily="18" charset="0"/>
                <a:cs typeface="Times New Roman" pitchFamily="18" charset="0"/>
              </a:rPr>
              <a:t> class. </a:t>
            </a:r>
          </a:p>
          <a:p>
            <a:endParaRPr lang="en-US" sz="2200" dirty="0" smtClean="0">
              <a:solidFill>
                <a:srgbClr val="002060"/>
              </a:solidFill>
              <a:latin typeface="Times New Roman" pitchFamily="18" charset="0"/>
              <a:cs typeface="Times New Roman" pitchFamily="18" charset="0"/>
            </a:endParaRPr>
          </a:p>
          <a:p>
            <a:r>
              <a:rPr lang="en-US" sz="2200" dirty="0" err="1" smtClean="0">
                <a:solidFill>
                  <a:srgbClr val="002060"/>
                </a:solidFill>
                <a:latin typeface="Times New Roman" pitchFamily="18" charset="0"/>
                <a:cs typeface="Times New Roman" pitchFamily="18" charset="0"/>
              </a:rPr>
              <a:t>JComponent</a:t>
            </a:r>
            <a:r>
              <a:rPr lang="en-US" sz="2200" dirty="0" smtClean="0">
                <a:solidFill>
                  <a:srgbClr val="002060"/>
                </a:solidFill>
                <a:latin typeface="Times New Roman" pitchFamily="18" charset="0"/>
                <a:cs typeface="Times New Roman" pitchFamily="18" charset="0"/>
              </a:rPr>
              <a:t> provides the functionality that is common to all components.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For example, </a:t>
            </a:r>
            <a:r>
              <a:rPr lang="en-US" sz="2200" dirty="0" err="1" smtClean="0">
                <a:solidFill>
                  <a:srgbClr val="002060"/>
                </a:solidFill>
                <a:latin typeface="Times New Roman" pitchFamily="18" charset="0"/>
                <a:cs typeface="Times New Roman" pitchFamily="18" charset="0"/>
              </a:rPr>
              <a:t>JComponent</a:t>
            </a:r>
            <a:r>
              <a:rPr lang="en-US" sz="2200" dirty="0" smtClean="0">
                <a:solidFill>
                  <a:srgbClr val="002060"/>
                </a:solidFill>
                <a:latin typeface="Times New Roman" pitchFamily="18" charset="0"/>
                <a:cs typeface="Times New Roman" pitchFamily="18" charset="0"/>
              </a:rPr>
              <a:t> supports the pluggable look and feel.</a:t>
            </a:r>
          </a:p>
          <a:p>
            <a:endParaRPr lang="en-US" sz="2200" dirty="0" smtClean="0">
              <a:solidFill>
                <a:srgbClr val="002060"/>
              </a:solidFill>
              <a:latin typeface="Times New Roman" pitchFamily="18" charset="0"/>
              <a:cs typeface="Times New Roman" pitchFamily="18" charset="0"/>
            </a:endParaRPr>
          </a:p>
          <a:p>
            <a:r>
              <a:rPr lang="en-US" sz="2200" dirty="0" err="1" smtClean="0">
                <a:solidFill>
                  <a:srgbClr val="002060"/>
                </a:solidFill>
                <a:latin typeface="Times New Roman" pitchFamily="18" charset="0"/>
                <a:cs typeface="Times New Roman" pitchFamily="18" charset="0"/>
              </a:rPr>
              <a:t>JComponent</a:t>
            </a:r>
            <a:r>
              <a:rPr lang="en-US" sz="2200" dirty="0" smtClean="0">
                <a:solidFill>
                  <a:srgbClr val="002060"/>
                </a:solidFill>
                <a:latin typeface="Times New Roman" pitchFamily="18" charset="0"/>
                <a:cs typeface="Times New Roman" pitchFamily="18" charset="0"/>
              </a:rPr>
              <a:t> inherits the </a:t>
            </a:r>
            <a:r>
              <a:rPr lang="en-US" sz="2200" dirty="0" err="1" smtClean="0">
                <a:solidFill>
                  <a:srgbClr val="002060"/>
                </a:solidFill>
                <a:latin typeface="Times New Roman" pitchFamily="18" charset="0"/>
                <a:cs typeface="Times New Roman" pitchFamily="18" charset="0"/>
              </a:rPr>
              <a:t>AWT</a:t>
            </a:r>
            <a:r>
              <a:rPr lang="en-US" sz="2200" dirty="0" smtClean="0">
                <a:solidFill>
                  <a:srgbClr val="002060"/>
                </a:solidFill>
                <a:latin typeface="Times New Roman" pitchFamily="18" charset="0"/>
                <a:cs typeface="Times New Roman" pitchFamily="18" charset="0"/>
              </a:rPr>
              <a:t> classes Container and Component.</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Thus, a Swing component is built on and compatible with an </a:t>
            </a:r>
            <a:r>
              <a:rPr lang="en-US" sz="2200" dirty="0" err="1" smtClean="0">
                <a:solidFill>
                  <a:srgbClr val="002060"/>
                </a:solidFill>
                <a:latin typeface="Times New Roman" pitchFamily="18" charset="0"/>
                <a:cs typeface="Times New Roman" pitchFamily="18" charset="0"/>
              </a:rPr>
              <a:t>AWT</a:t>
            </a:r>
            <a:r>
              <a:rPr lang="en-US" sz="2200" dirty="0" smtClean="0">
                <a:solidFill>
                  <a:srgbClr val="002060"/>
                </a:solidFill>
                <a:latin typeface="Times New Roman" pitchFamily="18" charset="0"/>
                <a:cs typeface="Times New Roman" pitchFamily="18" charset="0"/>
              </a:rPr>
              <a:t> component.</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wipe(down)">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Components</a:t>
            </a:r>
            <a:endParaRPr lang="en-US" b="0" dirty="0">
              <a:solidFill>
                <a:srgbClr val="C00000"/>
              </a:solidFill>
              <a:effectLst/>
              <a:latin typeface="Times New Roman" pitchFamily="18" charset="0"/>
              <a:cs typeface="Times New Roman" pitchFamily="18" charset="0"/>
            </a:endParaRPr>
          </a:p>
        </p:txBody>
      </p:sp>
      <p:pic>
        <p:nvPicPr>
          <p:cNvPr id="7" name="Content Placeholder 6" descr="Capture.JPG"/>
          <p:cNvPicPr>
            <a:picLocks noGrp="1" noChangeAspect="1"/>
          </p:cNvPicPr>
          <p:nvPr>
            <p:ph idx="1"/>
          </p:nvPr>
        </p:nvPicPr>
        <p:blipFill>
          <a:blip r:embed="rId2"/>
          <a:stretch>
            <a:fillRect/>
          </a:stretch>
        </p:blipFill>
        <p:spPr>
          <a:xfrm>
            <a:off x="233624" y="1219200"/>
            <a:ext cx="8681776" cy="4876800"/>
          </a:xfrm>
        </p:spPr>
      </p:pic>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3"/>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Swing Containers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300" dirty="0" smtClean="0">
                <a:solidFill>
                  <a:srgbClr val="7030A0"/>
                </a:solidFill>
                <a:latin typeface="Times New Roman" pitchFamily="18" charset="0"/>
                <a:cs typeface="Times New Roman" pitchFamily="18" charset="0"/>
              </a:rPr>
              <a:t>Swing defines two types of containers. </a:t>
            </a:r>
          </a:p>
          <a:p>
            <a:r>
              <a:rPr lang="en-US" sz="2300" dirty="0" smtClean="0">
                <a:solidFill>
                  <a:srgbClr val="7030A0"/>
                </a:solidFill>
                <a:latin typeface="Times New Roman" pitchFamily="18" charset="0"/>
                <a:cs typeface="Times New Roman" pitchFamily="18" charset="0"/>
              </a:rPr>
              <a:t>The first are top-level containers: </a:t>
            </a:r>
            <a:r>
              <a:rPr lang="en-US" sz="2300" dirty="0" err="1" smtClean="0">
                <a:solidFill>
                  <a:srgbClr val="7030A0"/>
                </a:solidFill>
                <a:latin typeface="Times New Roman" pitchFamily="18" charset="0"/>
                <a:cs typeface="Times New Roman" pitchFamily="18" charset="0"/>
              </a:rPr>
              <a:t>JFrame</a:t>
            </a:r>
            <a:r>
              <a:rPr lang="en-US" sz="2300" dirty="0" smtClean="0">
                <a:solidFill>
                  <a:srgbClr val="7030A0"/>
                </a:solidFill>
                <a:latin typeface="Times New Roman" pitchFamily="18" charset="0"/>
                <a:cs typeface="Times New Roman" pitchFamily="18" charset="0"/>
              </a:rPr>
              <a:t>, </a:t>
            </a:r>
            <a:r>
              <a:rPr lang="en-US" sz="2300" dirty="0" err="1" smtClean="0">
                <a:solidFill>
                  <a:srgbClr val="7030A0"/>
                </a:solidFill>
                <a:latin typeface="Times New Roman" pitchFamily="18" charset="0"/>
                <a:cs typeface="Times New Roman" pitchFamily="18" charset="0"/>
              </a:rPr>
              <a:t>JApplet</a:t>
            </a:r>
            <a:r>
              <a:rPr lang="en-US" sz="2300" dirty="0" smtClean="0">
                <a:solidFill>
                  <a:srgbClr val="7030A0"/>
                </a:solidFill>
                <a:latin typeface="Times New Roman" pitchFamily="18" charset="0"/>
                <a:cs typeface="Times New Roman" pitchFamily="18" charset="0"/>
              </a:rPr>
              <a:t>, </a:t>
            </a:r>
            <a:r>
              <a:rPr lang="en-US" sz="2300" dirty="0" err="1" smtClean="0">
                <a:solidFill>
                  <a:srgbClr val="7030A0"/>
                </a:solidFill>
                <a:latin typeface="Times New Roman" pitchFamily="18" charset="0"/>
                <a:cs typeface="Times New Roman" pitchFamily="18" charset="0"/>
              </a:rPr>
              <a:t>JWindow</a:t>
            </a:r>
            <a:r>
              <a:rPr lang="en-US" sz="2300" dirty="0" smtClean="0">
                <a:solidFill>
                  <a:srgbClr val="7030A0"/>
                </a:solidFill>
                <a:latin typeface="Times New Roman" pitchFamily="18" charset="0"/>
                <a:cs typeface="Times New Roman" pitchFamily="18" charset="0"/>
              </a:rPr>
              <a:t>, and </a:t>
            </a:r>
            <a:r>
              <a:rPr lang="en-US" sz="2300" dirty="0" err="1" smtClean="0">
                <a:solidFill>
                  <a:srgbClr val="7030A0"/>
                </a:solidFill>
                <a:latin typeface="Times New Roman" pitchFamily="18" charset="0"/>
                <a:cs typeface="Times New Roman" pitchFamily="18" charset="0"/>
              </a:rPr>
              <a:t>JDialog</a:t>
            </a:r>
            <a:r>
              <a:rPr lang="en-US" sz="2300" dirty="0" smtClean="0">
                <a:solidFill>
                  <a:srgbClr val="7030A0"/>
                </a:solidFill>
                <a:latin typeface="Times New Roman" pitchFamily="18" charset="0"/>
                <a:cs typeface="Times New Roman" pitchFamily="18" charset="0"/>
              </a:rPr>
              <a:t>. </a:t>
            </a:r>
          </a:p>
          <a:p>
            <a:pPr>
              <a:buNone/>
            </a:pPr>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These containers do not inherit </a:t>
            </a:r>
            <a:r>
              <a:rPr lang="en-US" sz="2200" dirty="0" err="1" smtClean="0">
                <a:solidFill>
                  <a:srgbClr val="002060"/>
                </a:solidFill>
                <a:latin typeface="Times New Roman" pitchFamily="18" charset="0"/>
                <a:cs typeface="Times New Roman" pitchFamily="18" charset="0"/>
              </a:rPr>
              <a:t>JComponent</a:t>
            </a:r>
            <a:r>
              <a:rPr lang="en-US" sz="2200" dirty="0" smtClean="0">
                <a:solidFill>
                  <a:srgbClr val="002060"/>
                </a:solidFill>
                <a:latin typeface="Times New Roman" pitchFamily="18" charset="0"/>
                <a:cs typeface="Times New Roman" pitchFamily="18" charset="0"/>
              </a:rPr>
              <a:t>. </a:t>
            </a:r>
          </a:p>
          <a:p>
            <a:r>
              <a:rPr lang="en-US" sz="2200" dirty="0" smtClean="0">
                <a:solidFill>
                  <a:srgbClr val="002060"/>
                </a:solidFill>
                <a:latin typeface="Times New Roman" pitchFamily="18" charset="0"/>
                <a:cs typeface="Times New Roman" pitchFamily="18" charset="0"/>
              </a:rPr>
              <a:t>They do, however, inherit the </a:t>
            </a:r>
            <a:r>
              <a:rPr lang="en-US" sz="2200" dirty="0" err="1" smtClean="0">
                <a:solidFill>
                  <a:srgbClr val="002060"/>
                </a:solidFill>
                <a:latin typeface="Times New Roman" pitchFamily="18" charset="0"/>
                <a:cs typeface="Times New Roman" pitchFamily="18" charset="0"/>
              </a:rPr>
              <a:t>AWT</a:t>
            </a:r>
            <a:r>
              <a:rPr lang="en-US" sz="2200" dirty="0" smtClean="0">
                <a:solidFill>
                  <a:srgbClr val="002060"/>
                </a:solidFill>
                <a:latin typeface="Times New Roman" pitchFamily="18" charset="0"/>
                <a:cs typeface="Times New Roman" pitchFamily="18" charset="0"/>
              </a:rPr>
              <a:t> classes Component and Container. </a:t>
            </a:r>
          </a:p>
          <a:p>
            <a:r>
              <a:rPr lang="en-US" sz="2200" dirty="0" smtClean="0">
                <a:solidFill>
                  <a:srgbClr val="002060"/>
                </a:solidFill>
                <a:latin typeface="Times New Roman" pitchFamily="18" charset="0"/>
                <a:cs typeface="Times New Roman" pitchFamily="18" charset="0"/>
              </a:rPr>
              <a:t>Unlike Swing’s other components, which are lightweight, the top-level containers are heavyweight. </a:t>
            </a:r>
          </a:p>
          <a:p>
            <a:pPr>
              <a:buNone/>
            </a:pPr>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This makes the top-level containers a special case in the Swing component library.</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Swing Containers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200" dirty="0" smtClean="0">
                <a:solidFill>
                  <a:srgbClr val="002060"/>
                </a:solidFill>
                <a:latin typeface="Times New Roman" pitchFamily="18" charset="0"/>
                <a:cs typeface="Times New Roman" pitchFamily="18" charset="0"/>
              </a:rPr>
              <a:t>The second type of containers supported by Swing are lightweight containers.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Lightweight containers do inherit </a:t>
            </a:r>
            <a:r>
              <a:rPr lang="en-US" sz="2200" dirty="0" err="1" smtClean="0">
                <a:solidFill>
                  <a:srgbClr val="002060"/>
                </a:solidFill>
                <a:latin typeface="Times New Roman" pitchFamily="18" charset="0"/>
                <a:cs typeface="Times New Roman" pitchFamily="18" charset="0"/>
              </a:rPr>
              <a:t>JComponent</a:t>
            </a:r>
            <a:r>
              <a:rPr lang="en-US" sz="2200" dirty="0" smtClean="0">
                <a:solidFill>
                  <a:srgbClr val="002060"/>
                </a:solidFill>
                <a:latin typeface="Times New Roman" pitchFamily="18" charset="0"/>
                <a:cs typeface="Times New Roman" pitchFamily="18" charset="0"/>
              </a:rPr>
              <a:t>. </a:t>
            </a:r>
          </a:p>
          <a:p>
            <a:r>
              <a:rPr lang="en-US" sz="2200" dirty="0" smtClean="0">
                <a:solidFill>
                  <a:srgbClr val="002060"/>
                </a:solidFill>
                <a:latin typeface="Times New Roman" pitchFamily="18" charset="0"/>
                <a:cs typeface="Times New Roman" pitchFamily="18" charset="0"/>
              </a:rPr>
              <a:t>An example of a lightweight container is </a:t>
            </a:r>
            <a:r>
              <a:rPr lang="en-US" sz="2200" dirty="0" err="1" smtClean="0">
                <a:solidFill>
                  <a:srgbClr val="002060"/>
                </a:solidFill>
                <a:latin typeface="Times New Roman" pitchFamily="18" charset="0"/>
                <a:cs typeface="Times New Roman" pitchFamily="18" charset="0"/>
              </a:rPr>
              <a:t>JPanel</a:t>
            </a:r>
            <a:r>
              <a:rPr lang="en-US" sz="2200" dirty="0" smtClean="0">
                <a:solidFill>
                  <a:srgbClr val="002060"/>
                </a:solidFill>
                <a:latin typeface="Times New Roman" pitchFamily="18" charset="0"/>
                <a:cs typeface="Times New Roman" pitchFamily="18" charset="0"/>
              </a:rPr>
              <a:t>, which is a general-purpose container.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Lightweight containers are often used to organize and manage groups of related components because a lightweight container can be contained within another container.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Thus, we can use lightweight containers such as </a:t>
            </a:r>
            <a:r>
              <a:rPr lang="en-US" sz="2200" dirty="0" err="1" smtClean="0">
                <a:solidFill>
                  <a:srgbClr val="002060"/>
                </a:solidFill>
                <a:latin typeface="Times New Roman" pitchFamily="18" charset="0"/>
                <a:cs typeface="Times New Roman" pitchFamily="18" charset="0"/>
              </a:rPr>
              <a:t>JPanel</a:t>
            </a:r>
            <a:r>
              <a:rPr lang="en-US" sz="2200" dirty="0" smtClean="0">
                <a:solidFill>
                  <a:srgbClr val="002060"/>
                </a:solidFill>
                <a:latin typeface="Times New Roman" pitchFamily="18" charset="0"/>
                <a:cs typeface="Times New Roman" pitchFamily="18" charset="0"/>
              </a:rPr>
              <a:t> to create subgroups of related controls that are contained within an outer container.</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wipe(down)">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r>
              <a:rPr lang="en-US" sz="3200" dirty="0" smtClean="0">
                <a:solidFill>
                  <a:srgbClr val="C00000"/>
                </a:solidFill>
                <a:latin typeface="Times New Roman" pitchFamily="18" charset="0"/>
                <a:cs typeface="Times New Roman" pitchFamily="18" charset="0"/>
              </a:rPr>
              <a:t>Top-Level Container Panes</a:t>
            </a:r>
            <a:endParaRPr lang="en-US" sz="320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200" dirty="0" smtClean="0">
                <a:solidFill>
                  <a:srgbClr val="002060"/>
                </a:solidFill>
                <a:latin typeface="Times New Roman" pitchFamily="18" charset="0"/>
                <a:cs typeface="Times New Roman" pitchFamily="18" charset="0"/>
              </a:rPr>
              <a:t>Each top-level container defines a set of </a:t>
            </a:r>
            <a:r>
              <a:rPr lang="en-US" sz="2200" i="1" dirty="0" smtClean="0">
                <a:solidFill>
                  <a:srgbClr val="002060"/>
                </a:solidFill>
                <a:latin typeface="Times New Roman" pitchFamily="18" charset="0"/>
                <a:cs typeface="Times New Roman" pitchFamily="18" charset="0"/>
              </a:rPr>
              <a:t>panes. </a:t>
            </a:r>
          </a:p>
          <a:p>
            <a:r>
              <a:rPr lang="en-US" sz="2200" dirty="0" smtClean="0">
                <a:solidFill>
                  <a:srgbClr val="002060"/>
                </a:solidFill>
                <a:latin typeface="Times New Roman" pitchFamily="18" charset="0"/>
                <a:cs typeface="Times New Roman" pitchFamily="18" charset="0"/>
              </a:rPr>
              <a:t>At the top of the hierarchy is an instance of </a:t>
            </a:r>
            <a:r>
              <a:rPr lang="en-US" sz="2200" i="1" dirty="0" err="1" smtClean="0">
                <a:solidFill>
                  <a:srgbClr val="002060"/>
                </a:solidFill>
                <a:latin typeface="Times New Roman" pitchFamily="18" charset="0"/>
                <a:cs typeface="Times New Roman" pitchFamily="18" charset="0"/>
              </a:rPr>
              <a:t>JRootPane</a:t>
            </a:r>
            <a:r>
              <a:rPr lang="en-US" sz="2200" i="1" dirty="0" smtClean="0">
                <a:solidFill>
                  <a:srgbClr val="002060"/>
                </a:solidFill>
                <a:latin typeface="Times New Roman" pitchFamily="18" charset="0"/>
                <a:cs typeface="Times New Roman" pitchFamily="18" charset="0"/>
              </a:rPr>
              <a:t>. </a:t>
            </a:r>
          </a:p>
          <a:p>
            <a:r>
              <a:rPr lang="en-US" sz="2200" dirty="0" err="1" smtClean="0">
                <a:solidFill>
                  <a:srgbClr val="002060"/>
                </a:solidFill>
                <a:latin typeface="Times New Roman" pitchFamily="18" charset="0"/>
                <a:cs typeface="Times New Roman" pitchFamily="18" charset="0"/>
              </a:rPr>
              <a:t>JRootPane</a:t>
            </a:r>
            <a:r>
              <a:rPr lang="en-US" sz="2200" dirty="0" smtClean="0">
                <a:solidFill>
                  <a:srgbClr val="002060"/>
                </a:solidFill>
                <a:latin typeface="Times New Roman" pitchFamily="18" charset="0"/>
                <a:cs typeface="Times New Roman" pitchFamily="18" charset="0"/>
              </a:rPr>
              <a:t> is a lightweight container whose purpose is to manage the other panes. It also helps manage the optional menu bar. </a:t>
            </a:r>
          </a:p>
          <a:p>
            <a:r>
              <a:rPr lang="en-US" sz="2200" dirty="0" smtClean="0">
                <a:solidFill>
                  <a:srgbClr val="002060"/>
                </a:solidFill>
                <a:latin typeface="Times New Roman" pitchFamily="18" charset="0"/>
                <a:cs typeface="Times New Roman" pitchFamily="18" charset="0"/>
              </a:rPr>
              <a:t>The panes that comprise the root pane are called the </a:t>
            </a:r>
            <a:r>
              <a:rPr lang="en-US" sz="2200" i="1" dirty="0" smtClean="0">
                <a:solidFill>
                  <a:srgbClr val="002060"/>
                </a:solidFill>
                <a:latin typeface="Times New Roman" pitchFamily="18" charset="0"/>
                <a:cs typeface="Times New Roman" pitchFamily="18" charset="0"/>
              </a:rPr>
              <a:t>glass pane, the content pane, and the layered pane.</a:t>
            </a:r>
          </a:p>
          <a:p>
            <a:r>
              <a:rPr lang="en-US" sz="2200" dirty="0" smtClean="0">
                <a:solidFill>
                  <a:srgbClr val="002060"/>
                </a:solidFill>
                <a:latin typeface="Times New Roman" pitchFamily="18" charset="0"/>
                <a:cs typeface="Times New Roman" pitchFamily="18" charset="0"/>
              </a:rPr>
              <a:t>The glass pane is the top-level pane. It sits above and completely covers all other panes. By default, it is a transparent instance of </a:t>
            </a:r>
            <a:r>
              <a:rPr lang="en-US" sz="2200" dirty="0" err="1" smtClean="0">
                <a:solidFill>
                  <a:srgbClr val="002060"/>
                </a:solidFill>
                <a:latin typeface="Times New Roman" pitchFamily="18" charset="0"/>
                <a:cs typeface="Times New Roman" pitchFamily="18" charset="0"/>
              </a:rPr>
              <a:t>JPanel</a:t>
            </a:r>
            <a:r>
              <a:rPr lang="en-US" sz="2200" dirty="0" smtClean="0">
                <a:solidFill>
                  <a:srgbClr val="002060"/>
                </a:solidFill>
                <a:latin typeface="Times New Roman" pitchFamily="18" charset="0"/>
                <a:cs typeface="Times New Roman" pitchFamily="18" charset="0"/>
              </a:rPr>
              <a:t>. </a:t>
            </a:r>
          </a:p>
          <a:p>
            <a:r>
              <a:rPr lang="en-US" sz="2200" dirty="0" smtClean="0">
                <a:solidFill>
                  <a:srgbClr val="002060"/>
                </a:solidFill>
                <a:latin typeface="Times New Roman" pitchFamily="18" charset="0"/>
                <a:cs typeface="Times New Roman" pitchFamily="18" charset="0"/>
              </a:rPr>
              <a:t>The layered pane is an instance of </a:t>
            </a:r>
            <a:r>
              <a:rPr lang="en-US" sz="2200" dirty="0" err="1" smtClean="0">
                <a:solidFill>
                  <a:srgbClr val="002060"/>
                </a:solidFill>
                <a:latin typeface="Times New Roman" pitchFamily="18" charset="0"/>
                <a:cs typeface="Times New Roman" pitchFamily="18" charset="0"/>
              </a:rPr>
              <a:t>JLayeredPane</a:t>
            </a:r>
            <a:r>
              <a:rPr lang="en-US" sz="2200" dirty="0" smtClean="0">
                <a:solidFill>
                  <a:srgbClr val="002060"/>
                </a:solidFill>
                <a:latin typeface="Times New Roman" pitchFamily="18" charset="0"/>
                <a:cs typeface="Times New Roman" pitchFamily="18" charset="0"/>
              </a:rPr>
              <a:t>. The layered pane allows components to be given a depth value. The layered pane holds the content pane and the (optional) menu bar.</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smtClean="0">
                <a:solidFill>
                  <a:srgbClr val="C00000"/>
                </a:solidFill>
                <a:effectLst/>
                <a:latin typeface="Times New Roman" pitchFamily="18" charset="0"/>
                <a:cs typeface="Times New Roman" pitchFamily="18" charset="0"/>
              </a:rPr>
              <a:t>Color class</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838200"/>
            <a:ext cx="8382000" cy="5410200"/>
          </a:xfrm>
        </p:spPr>
        <p:txBody>
          <a:bodyPr>
            <a:normAutofit/>
          </a:bodyPr>
          <a:lstStyle/>
          <a:p>
            <a:r>
              <a:rPr lang="en-US" sz="2200" dirty="0" smtClean="0">
                <a:solidFill>
                  <a:srgbClr val="002060"/>
                </a:solidFill>
                <a:latin typeface="Times New Roman" pitchFamily="18" charset="0"/>
                <a:cs typeface="Times New Roman" pitchFamily="18" charset="0"/>
              </a:rPr>
              <a:t>We can set colors for GUI components by using the </a:t>
            </a:r>
            <a:r>
              <a:rPr lang="en-US" sz="2200" dirty="0" err="1" smtClean="0">
                <a:solidFill>
                  <a:srgbClr val="002060"/>
                </a:solidFill>
                <a:latin typeface="Times New Roman" pitchFamily="18" charset="0"/>
                <a:cs typeface="Times New Roman" pitchFamily="18" charset="0"/>
              </a:rPr>
              <a:t>java.awt.Color</a:t>
            </a:r>
            <a:r>
              <a:rPr lang="en-US" sz="2200" dirty="0" smtClean="0">
                <a:solidFill>
                  <a:srgbClr val="002060"/>
                </a:solidFill>
                <a:latin typeface="Times New Roman" pitchFamily="18" charset="0"/>
                <a:cs typeface="Times New Roman" pitchFamily="18" charset="0"/>
              </a:rPr>
              <a:t> class.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We can use one of the 13 standard </a:t>
            </a:r>
            <a:r>
              <a:rPr lang="en-US" sz="2200" dirty="0" smtClean="0">
                <a:solidFill>
                  <a:srgbClr val="C00000"/>
                </a:solidFill>
                <a:latin typeface="Times New Roman" pitchFamily="18" charset="0"/>
                <a:cs typeface="Times New Roman" pitchFamily="18" charset="0"/>
              </a:rPr>
              <a:t>colors (BLACK, BLUE, CYAN, </a:t>
            </a:r>
            <a:r>
              <a:rPr lang="en-US" sz="2200" dirty="0" err="1" smtClean="0">
                <a:solidFill>
                  <a:srgbClr val="C00000"/>
                </a:solidFill>
                <a:latin typeface="Times New Roman" pitchFamily="18" charset="0"/>
                <a:cs typeface="Times New Roman" pitchFamily="18" charset="0"/>
              </a:rPr>
              <a:t>DARK_GRAY</a:t>
            </a:r>
            <a:r>
              <a:rPr lang="en-US" sz="2200" dirty="0" smtClean="0">
                <a:solidFill>
                  <a:srgbClr val="C00000"/>
                </a:solidFill>
                <a:latin typeface="Times New Roman" pitchFamily="18" charset="0"/>
                <a:cs typeface="Times New Roman" pitchFamily="18" charset="0"/>
              </a:rPr>
              <a:t>, GRAY, GREEN, </a:t>
            </a:r>
            <a:r>
              <a:rPr lang="en-US" sz="2200" dirty="0" err="1" smtClean="0">
                <a:solidFill>
                  <a:srgbClr val="C00000"/>
                </a:solidFill>
                <a:latin typeface="Times New Roman" pitchFamily="18" charset="0"/>
                <a:cs typeface="Times New Roman" pitchFamily="18" charset="0"/>
              </a:rPr>
              <a:t>LIGHT_GRAY</a:t>
            </a:r>
            <a:r>
              <a:rPr lang="en-US" sz="2200" dirty="0" smtClean="0">
                <a:solidFill>
                  <a:srgbClr val="C00000"/>
                </a:solidFill>
                <a:latin typeface="Times New Roman" pitchFamily="18" charset="0"/>
                <a:cs typeface="Times New Roman" pitchFamily="18" charset="0"/>
              </a:rPr>
              <a:t>, MAGENTA, ORANGE, PINK, RED, WHITE, and YELLOW) </a:t>
            </a:r>
            <a:r>
              <a:rPr lang="en-US" sz="2200" dirty="0" smtClean="0">
                <a:solidFill>
                  <a:srgbClr val="002060"/>
                </a:solidFill>
                <a:latin typeface="Times New Roman" pitchFamily="18" charset="0"/>
                <a:cs typeface="Times New Roman" pitchFamily="18" charset="0"/>
              </a:rPr>
              <a:t>defined as constants in </a:t>
            </a:r>
            <a:r>
              <a:rPr lang="en-US" sz="2200" dirty="0" err="1" smtClean="0">
                <a:solidFill>
                  <a:srgbClr val="002060"/>
                </a:solidFill>
                <a:latin typeface="Times New Roman" pitchFamily="18" charset="0"/>
                <a:cs typeface="Times New Roman" pitchFamily="18" charset="0"/>
              </a:rPr>
              <a:t>java.awt.Color</a:t>
            </a:r>
            <a:r>
              <a:rPr lang="en-US" sz="2200" dirty="0" smtClean="0">
                <a:solidFill>
                  <a:srgbClr val="002060"/>
                </a:solidFill>
                <a:latin typeface="Times New Roman" pitchFamily="18" charset="0"/>
                <a:cs typeface="Times New Roman" pitchFamily="18" charset="0"/>
              </a:rPr>
              <a:t>.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Colors are made of red, green, and blue components, each represented by an </a:t>
            </a:r>
            <a:r>
              <a:rPr lang="en-US" sz="2200" dirty="0" err="1" smtClean="0">
                <a:solidFill>
                  <a:srgbClr val="002060"/>
                </a:solidFill>
                <a:latin typeface="Times New Roman" pitchFamily="18" charset="0"/>
                <a:cs typeface="Times New Roman" pitchFamily="18" charset="0"/>
              </a:rPr>
              <a:t>int</a:t>
            </a:r>
            <a:r>
              <a:rPr lang="en-US" sz="2200" dirty="0" smtClean="0">
                <a:solidFill>
                  <a:srgbClr val="002060"/>
                </a:solidFill>
                <a:latin typeface="Times New Roman" pitchFamily="18" charset="0"/>
                <a:cs typeface="Times New Roman" pitchFamily="18" charset="0"/>
              </a:rPr>
              <a:t> value that describes its intensity, ranging from </a:t>
            </a:r>
            <a:r>
              <a:rPr lang="en-US" sz="2200" dirty="0" smtClean="0">
                <a:solidFill>
                  <a:srgbClr val="C00000"/>
                </a:solidFill>
                <a:latin typeface="Times New Roman" pitchFamily="18" charset="0"/>
                <a:cs typeface="Times New Roman" pitchFamily="18" charset="0"/>
              </a:rPr>
              <a:t>0(darkest shade) to 255(lightest shade)</a:t>
            </a:r>
            <a:r>
              <a:rPr lang="en-US" sz="2200" dirty="0" smtClean="0">
                <a:solidFill>
                  <a:srgbClr val="002060"/>
                </a:solidFill>
                <a:latin typeface="Times New Roman" pitchFamily="18" charset="0"/>
                <a:cs typeface="Times New Roman" pitchFamily="18" charset="0"/>
              </a:rPr>
              <a:t>. This is known as the </a:t>
            </a:r>
            <a:r>
              <a:rPr lang="en-US" sz="2200" dirty="0" err="1" smtClean="0">
                <a:solidFill>
                  <a:srgbClr val="002060"/>
                </a:solidFill>
                <a:latin typeface="Times New Roman" pitchFamily="18" charset="0"/>
                <a:cs typeface="Times New Roman" pitchFamily="18" charset="0"/>
              </a:rPr>
              <a:t>RGB</a:t>
            </a:r>
            <a:r>
              <a:rPr lang="en-US" sz="2200" dirty="0" smtClean="0">
                <a:solidFill>
                  <a:srgbClr val="002060"/>
                </a:solidFill>
                <a:latin typeface="Times New Roman" pitchFamily="18" charset="0"/>
                <a:cs typeface="Times New Roman" pitchFamily="18" charset="0"/>
              </a:rPr>
              <a:t> model.</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382000" cy="5257800"/>
          </a:xfrm>
        </p:spPr>
        <p:txBody>
          <a:bodyPr>
            <a:normAutofit/>
          </a:bodyPr>
          <a:lstStyle/>
          <a:p>
            <a:r>
              <a:rPr lang="en-US" sz="2200" dirty="0" smtClean="0">
                <a:solidFill>
                  <a:srgbClr val="002060"/>
                </a:solidFill>
                <a:latin typeface="Times New Roman" pitchFamily="18" charset="0"/>
                <a:cs typeface="Times New Roman" pitchFamily="18" charset="0"/>
              </a:rPr>
              <a:t>We can create a color using the following constructor: </a:t>
            </a:r>
          </a:p>
          <a:p>
            <a:pPr>
              <a:buNone/>
            </a:pPr>
            <a:r>
              <a:rPr lang="en-US" sz="2200" dirty="0" smtClean="0">
                <a:solidFill>
                  <a:srgbClr val="002060"/>
                </a:solidFill>
                <a:latin typeface="Times New Roman" pitchFamily="18" charset="0"/>
                <a:cs typeface="Times New Roman" pitchFamily="18" charset="0"/>
              </a:rPr>
              <a:t>				</a:t>
            </a:r>
            <a:r>
              <a:rPr lang="en-US" sz="2200" i="1" dirty="0" smtClean="0">
                <a:solidFill>
                  <a:srgbClr val="C00000"/>
                </a:solidFill>
                <a:latin typeface="Times New Roman" pitchFamily="18" charset="0"/>
                <a:cs typeface="Times New Roman" pitchFamily="18" charset="0"/>
              </a:rPr>
              <a:t>public Color(</a:t>
            </a:r>
            <a:r>
              <a:rPr lang="en-US" sz="2200" i="1" dirty="0" err="1" smtClean="0">
                <a:solidFill>
                  <a:srgbClr val="C00000"/>
                </a:solidFill>
                <a:latin typeface="Times New Roman" pitchFamily="18" charset="0"/>
                <a:cs typeface="Times New Roman" pitchFamily="18" charset="0"/>
              </a:rPr>
              <a:t>int</a:t>
            </a:r>
            <a:r>
              <a:rPr lang="en-US" sz="2200" i="1" dirty="0" smtClean="0">
                <a:solidFill>
                  <a:srgbClr val="C00000"/>
                </a:solidFill>
                <a:latin typeface="Times New Roman" pitchFamily="18" charset="0"/>
                <a:cs typeface="Times New Roman" pitchFamily="18" charset="0"/>
              </a:rPr>
              <a:t> r, </a:t>
            </a:r>
            <a:r>
              <a:rPr lang="en-US" sz="2200" i="1" dirty="0" err="1" smtClean="0">
                <a:solidFill>
                  <a:srgbClr val="C00000"/>
                </a:solidFill>
                <a:latin typeface="Times New Roman" pitchFamily="18" charset="0"/>
                <a:cs typeface="Times New Roman" pitchFamily="18" charset="0"/>
              </a:rPr>
              <a:t>int</a:t>
            </a:r>
            <a:r>
              <a:rPr lang="en-US" sz="2200" i="1" dirty="0" smtClean="0">
                <a:solidFill>
                  <a:srgbClr val="C00000"/>
                </a:solidFill>
                <a:latin typeface="Times New Roman" pitchFamily="18" charset="0"/>
                <a:cs typeface="Times New Roman" pitchFamily="18" charset="0"/>
              </a:rPr>
              <a:t> g, </a:t>
            </a:r>
            <a:r>
              <a:rPr lang="en-US" sz="2200" i="1" dirty="0" err="1" smtClean="0">
                <a:solidFill>
                  <a:srgbClr val="C00000"/>
                </a:solidFill>
                <a:latin typeface="Times New Roman" pitchFamily="18" charset="0"/>
                <a:cs typeface="Times New Roman" pitchFamily="18" charset="0"/>
              </a:rPr>
              <a:t>int</a:t>
            </a:r>
            <a:r>
              <a:rPr lang="en-US" sz="2200" i="1" dirty="0" smtClean="0">
                <a:solidFill>
                  <a:srgbClr val="C00000"/>
                </a:solidFill>
                <a:latin typeface="Times New Roman" pitchFamily="18" charset="0"/>
                <a:cs typeface="Times New Roman" pitchFamily="18" charset="0"/>
              </a:rPr>
              <a:t> b);</a:t>
            </a:r>
          </a:p>
          <a:p>
            <a:r>
              <a:rPr lang="en-US" sz="2200" dirty="0" smtClean="0">
                <a:solidFill>
                  <a:srgbClr val="002060"/>
                </a:solidFill>
                <a:latin typeface="Times New Roman" pitchFamily="18" charset="0"/>
                <a:cs typeface="Times New Roman" pitchFamily="18" charset="0"/>
              </a:rPr>
              <a:t>Color </a:t>
            </a:r>
            <a:r>
              <a:rPr lang="en-US" sz="2200" dirty="0" err="1" smtClean="0">
                <a:solidFill>
                  <a:srgbClr val="002060"/>
                </a:solidFill>
                <a:latin typeface="Times New Roman" pitchFamily="18" charset="0"/>
                <a:cs typeface="Times New Roman" pitchFamily="18" charset="0"/>
              </a:rPr>
              <a:t>color</a:t>
            </a:r>
            <a:r>
              <a:rPr lang="en-US" sz="2200" dirty="0" smtClean="0">
                <a:solidFill>
                  <a:srgbClr val="002060"/>
                </a:solidFill>
                <a:latin typeface="Times New Roman" pitchFamily="18" charset="0"/>
                <a:cs typeface="Times New Roman" pitchFamily="18" charset="0"/>
              </a:rPr>
              <a:t> = new Color(128,100,100);</a:t>
            </a:r>
          </a:p>
          <a:p>
            <a:r>
              <a:rPr lang="en-US" sz="2200" dirty="0" smtClean="0">
                <a:solidFill>
                  <a:srgbClr val="002060"/>
                </a:solidFill>
                <a:latin typeface="Times New Roman" pitchFamily="18" charset="0"/>
                <a:cs typeface="Times New Roman" pitchFamily="18" charset="0"/>
              </a:rPr>
              <a:t>The arguments r, g, b are between 0 and 255. If a value beyond this range is passed to the argument, an </a:t>
            </a:r>
            <a:r>
              <a:rPr lang="en-US" sz="2200" dirty="0" err="1" smtClean="0">
                <a:solidFill>
                  <a:srgbClr val="002060"/>
                </a:solidFill>
                <a:latin typeface="Times New Roman" pitchFamily="18" charset="0"/>
                <a:cs typeface="Times New Roman" pitchFamily="18" charset="0"/>
              </a:rPr>
              <a:t>IllegalArgumentException</a:t>
            </a:r>
            <a:r>
              <a:rPr lang="en-US" sz="2200" dirty="0" smtClean="0">
                <a:solidFill>
                  <a:srgbClr val="002060"/>
                </a:solidFill>
                <a:latin typeface="Times New Roman" pitchFamily="18" charset="0"/>
                <a:cs typeface="Times New Roman" pitchFamily="18" charset="0"/>
              </a:rPr>
              <a:t> will occur.</a:t>
            </a:r>
          </a:p>
          <a:p>
            <a:pPr>
              <a:buNone/>
            </a:pPr>
            <a:r>
              <a:rPr lang="en-US" sz="2200" dirty="0" smtClean="0">
                <a:solidFill>
                  <a:srgbClr val="C00000"/>
                </a:solidFill>
                <a:latin typeface="Times New Roman" pitchFamily="18" charset="0"/>
                <a:cs typeface="Times New Roman" pitchFamily="18" charset="0"/>
              </a:rPr>
              <a:t>Example: </a:t>
            </a:r>
          </a:p>
          <a:p>
            <a:pPr>
              <a:buNone/>
            </a:pPr>
            <a:r>
              <a:rPr lang="en-US" sz="2200" dirty="0" smtClean="0">
                <a:solidFill>
                  <a:srgbClr val="002060"/>
                </a:solidFill>
                <a:latin typeface="Times New Roman" pitchFamily="18" charset="0"/>
                <a:cs typeface="Times New Roman" pitchFamily="18" charset="0"/>
              </a:rPr>
              <a:t>		</a:t>
            </a:r>
            <a:r>
              <a:rPr lang="en-US" sz="2200" dirty="0" err="1" smtClean="0">
                <a:solidFill>
                  <a:srgbClr val="002060"/>
                </a:solidFill>
                <a:latin typeface="Times New Roman" pitchFamily="18" charset="0"/>
                <a:cs typeface="Times New Roman" pitchFamily="18" charset="0"/>
              </a:rPr>
              <a:t>JButton</a:t>
            </a:r>
            <a:r>
              <a:rPr lang="en-US" sz="2200" dirty="0" smtClean="0">
                <a:solidFill>
                  <a:srgbClr val="002060"/>
                </a:solidFill>
                <a:latin typeface="Times New Roman" pitchFamily="18" charset="0"/>
                <a:cs typeface="Times New Roman" pitchFamily="18" charset="0"/>
              </a:rPr>
              <a:t> jb1 = new </a:t>
            </a:r>
            <a:r>
              <a:rPr lang="en-US" sz="2200" dirty="0" err="1" smtClean="0">
                <a:solidFill>
                  <a:srgbClr val="002060"/>
                </a:solidFill>
                <a:latin typeface="Times New Roman" pitchFamily="18" charset="0"/>
                <a:cs typeface="Times New Roman" pitchFamily="18" charset="0"/>
              </a:rPr>
              <a:t>JButton</a:t>
            </a:r>
            <a:r>
              <a:rPr lang="en-US" sz="2200" dirty="0" smtClean="0">
                <a:solidFill>
                  <a:srgbClr val="002060"/>
                </a:solidFill>
                <a:latin typeface="Times New Roman" pitchFamily="18" charset="0"/>
                <a:cs typeface="Times New Roman" pitchFamily="18" charset="0"/>
              </a:rPr>
              <a:t>("OK");</a:t>
            </a:r>
          </a:p>
          <a:p>
            <a:pPr>
              <a:buNone/>
            </a:pPr>
            <a:r>
              <a:rPr lang="en-US" sz="2200" dirty="0" smtClean="0">
                <a:solidFill>
                  <a:srgbClr val="002060"/>
                </a:solidFill>
                <a:latin typeface="Times New Roman" pitchFamily="18" charset="0"/>
                <a:cs typeface="Times New Roman" pitchFamily="18" charset="0"/>
              </a:rPr>
              <a:t>		jb1.setBackground(color);</a:t>
            </a:r>
          </a:p>
          <a:p>
            <a:pPr>
              <a:buNone/>
            </a:pPr>
            <a:r>
              <a:rPr lang="en-US" sz="2200" dirty="0" smtClean="0">
                <a:solidFill>
                  <a:srgbClr val="002060"/>
                </a:solidFill>
                <a:latin typeface="Times New Roman" pitchFamily="18" charset="0"/>
                <a:cs typeface="Times New Roman" pitchFamily="18" charset="0"/>
              </a:rPr>
              <a:t>		jb1.setForeground (new Color(100,1,1));</a:t>
            </a:r>
          </a:p>
          <a:p>
            <a:endParaRPr lang="en-US" sz="2200" dirty="0" smtClean="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down)">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down)">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Font class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fontScale="92500" lnSpcReduction="20000"/>
          </a:bodyPr>
          <a:lstStyle/>
          <a:p>
            <a:r>
              <a:rPr lang="en-US" sz="2200" dirty="0" smtClean="0">
                <a:solidFill>
                  <a:srgbClr val="002060"/>
                </a:solidFill>
                <a:latin typeface="Times New Roman" pitchFamily="18" charset="0"/>
                <a:cs typeface="Times New Roman" pitchFamily="18" charset="0"/>
              </a:rPr>
              <a:t>We can create a font using the </a:t>
            </a:r>
            <a:r>
              <a:rPr lang="en-US" sz="2200" dirty="0" err="1" smtClean="0">
                <a:solidFill>
                  <a:srgbClr val="002060"/>
                </a:solidFill>
                <a:latin typeface="Times New Roman" pitchFamily="18" charset="0"/>
                <a:cs typeface="Times New Roman" pitchFamily="18" charset="0"/>
              </a:rPr>
              <a:t>java.awt.Font</a:t>
            </a:r>
            <a:r>
              <a:rPr lang="en-US" sz="2200" dirty="0" smtClean="0">
                <a:solidFill>
                  <a:srgbClr val="002060"/>
                </a:solidFill>
                <a:latin typeface="Times New Roman" pitchFamily="18" charset="0"/>
                <a:cs typeface="Times New Roman" pitchFamily="18" charset="0"/>
              </a:rPr>
              <a:t> class and set fonts for the components using the </a:t>
            </a:r>
            <a:r>
              <a:rPr lang="en-US" sz="2200" dirty="0" err="1" smtClean="0">
                <a:solidFill>
                  <a:srgbClr val="002060"/>
                </a:solidFill>
                <a:latin typeface="Times New Roman" pitchFamily="18" charset="0"/>
                <a:cs typeface="Times New Roman" pitchFamily="18" charset="0"/>
              </a:rPr>
              <a:t>setFont</a:t>
            </a:r>
            <a:r>
              <a:rPr lang="en-US" sz="2200" dirty="0" smtClean="0">
                <a:solidFill>
                  <a:srgbClr val="002060"/>
                </a:solidFill>
                <a:latin typeface="Times New Roman" pitchFamily="18" charset="0"/>
                <a:cs typeface="Times New Roman" pitchFamily="18" charset="0"/>
              </a:rPr>
              <a:t> method in the Component class.</a:t>
            </a:r>
          </a:p>
          <a:p>
            <a:r>
              <a:rPr lang="en-US" sz="2200" dirty="0" smtClean="0">
                <a:solidFill>
                  <a:srgbClr val="002060"/>
                </a:solidFill>
                <a:latin typeface="Times New Roman" pitchFamily="18" charset="0"/>
                <a:cs typeface="Times New Roman" pitchFamily="18" charset="0"/>
              </a:rPr>
              <a:t>The constructor for Font is:</a:t>
            </a:r>
          </a:p>
          <a:p>
            <a:pPr algn="ctr">
              <a:buNone/>
            </a:pPr>
            <a:r>
              <a:rPr lang="en-US" sz="2200" i="1" dirty="0" smtClean="0">
                <a:solidFill>
                  <a:srgbClr val="C00000"/>
                </a:solidFill>
                <a:latin typeface="Times New Roman" pitchFamily="18" charset="0"/>
                <a:cs typeface="Times New Roman" pitchFamily="18" charset="0"/>
              </a:rPr>
              <a:t>public Font (String name, </a:t>
            </a:r>
            <a:r>
              <a:rPr lang="en-US" sz="2200" i="1" dirty="0" err="1" smtClean="0">
                <a:solidFill>
                  <a:srgbClr val="C00000"/>
                </a:solidFill>
                <a:latin typeface="Times New Roman" pitchFamily="18" charset="0"/>
                <a:cs typeface="Times New Roman" pitchFamily="18" charset="0"/>
              </a:rPr>
              <a:t>int</a:t>
            </a:r>
            <a:r>
              <a:rPr lang="en-US" sz="2200" i="1" dirty="0" smtClean="0">
                <a:solidFill>
                  <a:srgbClr val="C00000"/>
                </a:solidFill>
                <a:latin typeface="Times New Roman" pitchFamily="18" charset="0"/>
                <a:cs typeface="Times New Roman" pitchFamily="18" charset="0"/>
              </a:rPr>
              <a:t> style, </a:t>
            </a:r>
            <a:r>
              <a:rPr lang="en-US" sz="2200" i="1" dirty="0" err="1" smtClean="0">
                <a:solidFill>
                  <a:srgbClr val="C00000"/>
                </a:solidFill>
                <a:latin typeface="Times New Roman" pitchFamily="18" charset="0"/>
                <a:cs typeface="Times New Roman" pitchFamily="18" charset="0"/>
              </a:rPr>
              <a:t>int</a:t>
            </a:r>
            <a:r>
              <a:rPr lang="en-US" sz="2200" i="1" dirty="0" smtClean="0">
                <a:solidFill>
                  <a:srgbClr val="C00000"/>
                </a:solidFill>
                <a:latin typeface="Times New Roman" pitchFamily="18" charset="0"/>
                <a:cs typeface="Times New Roman" pitchFamily="18" charset="0"/>
              </a:rPr>
              <a:t> size);</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You can choose a font name from </a:t>
            </a:r>
            <a:r>
              <a:rPr lang="en-US" sz="2200" dirty="0" err="1" smtClean="0">
                <a:solidFill>
                  <a:srgbClr val="002060"/>
                </a:solidFill>
                <a:latin typeface="Times New Roman" pitchFamily="18" charset="0"/>
                <a:cs typeface="Times New Roman" pitchFamily="18" charset="0"/>
              </a:rPr>
              <a:t>SansSerif</a:t>
            </a:r>
            <a:r>
              <a:rPr lang="en-US" sz="2200" dirty="0" smtClean="0">
                <a:solidFill>
                  <a:srgbClr val="002060"/>
                </a:solidFill>
                <a:latin typeface="Times New Roman" pitchFamily="18" charset="0"/>
                <a:cs typeface="Times New Roman" pitchFamily="18" charset="0"/>
              </a:rPr>
              <a:t>, Serif, </a:t>
            </a:r>
            <a:r>
              <a:rPr lang="en-US" sz="2200" dirty="0" err="1" smtClean="0">
                <a:solidFill>
                  <a:srgbClr val="002060"/>
                </a:solidFill>
                <a:latin typeface="Times New Roman" pitchFamily="18" charset="0"/>
                <a:cs typeface="Times New Roman" pitchFamily="18" charset="0"/>
              </a:rPr>
              <a:t>Monospaced</a:t>
            </a:r>
            <a:r>
              <a:rPr lang="en-US" sz="2200" dirty="0" smtClean="0">
                <a:solidFill>
                  <a:srgbClr val="002060"/>
                </a:solidFill>
                <a:latin typeface="Times New Roman" pitchFamily="18" charset="0"/>
                <a:cs typeface="Times New Roman" pitchFamily="18" charset="0"/>
              </a:rPr>
              <a:t>, Dialog, or </a:t>
            </a:r>
            <a:r>
              <a:rPr lang="en-US" sz="2200" dirty="0" err="1" smtClean="0">
                <a:solidFill>
                  <a:srgbClr val="002060"/>
                </a:solidFill>
                <a:latin typeface="Times New Roman" pitchFamily="18" charset="0"/>
                <a:cs typeface="Times New Roman" pitchFamily="18" charset="0"/>
              </a:rPr>
              <a:t>DialogInput</a:t>
            </a:r>
            <a:r>
              <a:rPr lang="en-US" sz="2200" dirty="0" smtClean="0">
                <a:solidFill>
                  <a:srgbClr val="002060"/>
                </a:solidFill>
                <a:latin typeface="Times New Roman" pitchFamily="18" charset="0"/>
                <a:cs typeface="Times New Roman" pitchFamily="18" charset="0"/>
              </a:rPr>
              <a:t>.</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Choose a style from </a:t>
            </a:r>
            <a:r>
              <a:rPr lang="en-US" sz="2200" dirty="0" err="1" smtClean="0">
                <a:solidFill>
                  <a:srgbClr val="002060"/>
                </a:solidFill>
                <a:latin typeface="Times New Roman" pitchFamily="18" charset="0"/>
                <a:cs typeface="Times New Roman" pitchFamily="18" charset="0"/>
              </a:rPr>
              <a:t>Font.PLAIN</a:t>
            </a:r>
            <a:r>
              <a:rPr lang="en-US" sz="2200" dirty="0" smtClean="0">
                <a:solidFill>
                  <a:srgbClr val="002060"/>
                </a:solidFill>
                <a:latin typeface="Times New Roman" pitchFamily="18" charset="0"/>
                <a:cs typeface="Times New Roman" pitchFamily="18" charset="0"/>
              </a:rPr>
              <a:t>(0), </a:t>
            </a:r>
            <a:r>
              <a:rPr lang="en-US" sz="2200" dirty="0" err="1" smtClean="0">
                <a:solidFill>
                  <a:srgbClr val="002060"/>
                </a:solidFill>
                <a:latin typeface="Times New Roman" pitchFamily="18" charset="0"/>
                <a:cs typeface="Times New Roman" pitchFamily="18" charset="0"/>
              </a:rPr>
              <a:t>Font.BOLD</a:t>
            </a:r>
            <a:r>
              <a:rPr lang="en-US" sz="2200" dirty="0" smtClean="0">
                <a:solidFill>
                  <a:srgbClr val="002060"/>
                </a:solidFill>
                <a:latin typeface="Times New Roman" pitchFamily="18" charset="0"/>
                <a:cs typeface="Times New Roman" pitchFamily="18" charset="0"/>
              </a:rPr>
              <a:t>(1), </a:t>
            </a:r>
            <a:r>
              <a:rPr lang="en-US" sz="2200" dirty="0" err="1" smtClean="0">
                <a:solidFill>
                  <a:srgbClr val="002060"/>
                </a:solidFill>
                <a:latin typeface="Times New Roman" pitchFamily="18" charset="0"/>
                <a:cs typeface="Times New Roman" pitchFamily="18" charset="0"/>
              </a:rPr>
              <a:t>Font.ITALIC</a:t>
            </a:r>
            <a:r>
              <a:rPr lang="en-US" sz="2200" dirty="0" smtClean="0">
                <a:solidFill>
                  <a:srgbClr val="002060"/>
                </a:solidFill>
                <a:latin typeface="Times New Roman" pitchFamily="18" charset="0"/>
                <a:cs typeface="Times New Roman" pitchFamily="18" charset="0"/>
              </a:rPr>
              <a:t>(2), and </a:t>
            </a:r>
            <a:r>
              <a:rPr lang="en-US" sz="2200" dirty="0" err="1" smtClean="0">
                <a:solidFill>
                  <a:srgbClr val="002060"/>
                </a:solidFill>
                <a:latin typeface="Times New Roman" pitchFamily="18" charset="0"/>
                <a:cs typeface="Times New Roman" pitchFamily="18" charset="0"/>
              </a:rPr>
              <a:t>Font.BOLD+Font.ITALIC</a:t>
            </a:r>
            <a:r>
              <a:rPr lang="en-US" sz="2200" dirty="0" smtClean="0">
                <a:solidFill>
                  <a:srgbClr val="002060"/>
                </a:solidFill>
                <a:latin typeface="Times New Roman" pitchFamily="18" charset="0"/>
                <a:cs typeface="Times New Roman" pitchFamily="18" charset="0"/>
              </a:rPr>
              <a:t>(3), and specify a font size of any positive integer. </a:t>
            </a:r>
          </a:p>
          <a:p>
            <a:endParaRPr lang="en-US" sz="2400" dirty="0" smtClean="0">
              <a:solidFill>
                <a:srgbClr val="C00000"/>
              </a:solidFill>
              <a:latin typeface="Times New Roman" pitchFamily="18" charset="0"/>
              <a:cs typeface="Times New Roman" pitchFamily="18" charset="0"/>
            </a:endParaRPr>
          </a:p>
          <a:p>
            <a:r>
              <a:rPr lang="en-US" sz="2400" dirty="0" smtClean="0">
                <a:solidFill>
                  <a:srgbClr val="C00000"/>
                </a:solidFill>
                <a:latin typeface="Times New Roman" pitchFamily="18" charset="0"/>
                <a:cs typeface="Times New Roman" pitchFamily="18" charset="0"/>
              </a:rPr>
              <a:t>Example:</a:t>
            </a:r>
          </a:p>
          <a:p>
            <a:pPr>
              <a:buNone/>
            </a:pPr>
            <a:r>
              <a:rPr lang="en-US" sz="2200" dirty="0" smtClean="0">
                <a:solidFill>
                  <a:srgbClr val="002060"/>
                </a:solidFill>
                <a:latin typeface="Times New Roman" pitchFamily="18" charset="0"/>
                <a:cs typeface="Times New Roman" pitchFamily="18" charset="0"/>
              </a:rPr>
              <a:t>		Font font1 = new Font("</a:t>
            </a:r>
            <a:r>
              <a:rPr lang="en-US" sz="2200" dirty="0" err="1" smtClean="0">
                <a:solidFill>
                  <a:srgbClr val="002060"/>
                </a:solidFill>
                <a:latin typeface="Times New Roman" pitchFamily="18" charset="0"/>
                <a:cs typeface="Times New Roman" pitchFamily="18" charset="0"/>
              </a:rPr>
              <a:t>SansSerif</a:t>
            </a:r>
            <a:r>
              <a:rPr lang="en-US" sz="2200" dirty="0" smtClean="0">
                <a:solidFill>
                  <a:srgbClr val="002060"/>
                </a:solidFill>
                <a:latin typeface="Times New Roman" pitchFamily="18" charset="0"/>
                <a:cs typeface="Times New Roman" pitchFamily="18" charset="0"/>
              </a:rPr>
              <a:t>", </a:t>
            </a:r>
            <a:r>
              <a:rPr lang="en-US" sz="2200" dirty="0" err="1" smtClean="0">
                <a:solidFill>
                  <a:srgbClr val="002060"/>
                </a:solidFill>
                <a:latin typeface="Times New Roman" pitchFamily="18" charset="0"/>
                <a:cs typeface="Times New Roman" pitchFamily="18" charset="0"/>
              </a:rPr>
              <a:t>Font.BOLD</a:t>
            </a:r>
            <a:r>
              <a:rPr lang="en-US" sz="2200" dirty="0" smtClean="0">
                <a:solidFill>
                  <a:srgbClr val="002060"/>
                </a:solidFill>
                <a:latin typeface="Times New Roman" pitchFamily="18" charset="0"/>
                <a:cs typeface="Times New Roman" pitchFamily="18" charset="0"/>
              </a:rPr>
              <a:t>, 16);</a:t>
            </a:r>
          </a:p>
          <a:p>
            <a:pPr>
              <a:buNone/>
            </a:pPr>
            <a:r>
              <a:rPr lang="en-US" sz="2200" dirty="0" smtClean="0">
                <a:solidFill>
                  <a:srgbClr val="002060"/>
                </a:solidFill>
                <a:latin typeface="Times New Roman" pitchFamily="18" charset="0"/>
                <a:cs typeface="Times New Roman" pitchFamily="18" charset="0"/>
              </a:rPr>
              <a:t>		Font font2 = new Font("Serif", </a:t>
            </a:r>
            <a:r>
              <a:rPr lang="en-US" sz="2200" dirty="0" err="1" smtClean="0">
                <a:solidFill>
                  <a:srgbClr val="002060"/>
                </a:solidFill>
                <a:latin typeface="Times New Roman" pitchFamily="18" charset="0"/>
                <a:cs typeface="Times New Roman" pitchFamily="18" charset="0"/>
              </a:rPr>
              <a:t>Font.BOLD</a:t>
            </a:r>
            <a:r>
              <a:rPr lang="en-US" sz="2200" dirty="0" smtClean="0">
                <a:solidFill>
                  <a:srgbClr val="002060"/>
                </a:solidFill>
                <a:latin typeface="Times New Roman" pitchFamily="18" charset="0"/>
                <a:cs typeface="Times New Roman" pitchFamily="18" charset="0"/>
              </a:rPr>
              <a:t> + </a:t>
            </a:r>
            <a:r>
              <a:rPr lang="en-US" sz="2200" dirty="0" err="1" smtClean="0">
                <a:solidFill>
                  <a:srgbClr val="002060"/>
                </a:solidFill>
                <a:latin typeface="Times New Roman" pitchFamily="18" charset="0"/>
                <a:cs typeface="Times New Roman" pitchFamily="18" charset="0"/>
              </a:rPr>
              <a:t>Font.ITALIC</a:t>
            </a:r>
            <a:r>
              <a:rPr lang="en-US" sz="2200" dirty="0" smtClean="0">
                <a:solidFill>
                  <a:srgbClr val="002060"/>
                </a:solidFill>
                <a:latin typeface="Times New Roman" pitchFamily="18" charset="0"/>
                <a:cs typeface="Times New Roman" pitchFamily="18" charset="0"/>
              </a:rPr>
              <a:t>, 12);</a:t>
            </a:r>
          </a:p>
          <a:p>
            <a:pPr>
              <a:buNone/>
            </a:pPr>
            <a:r>
              <a:rPr lang="en-US" sz="2200" dirty="0" smtClean="0">
                <a:solidFill>
                  <a:srgbClr val="002060"/>
                </a:solidFill>
                <a:latin typeface="Times New Roman" pitchFamily="18" charset="0"/>
                <a:cs typeface="Times New Roman" pitchFamily="18" charset="0"/>
              </a:rPr>
              <a:t>		</a:t>
            </a:r>
            <a:r>
              <a:rPr lang="en-US" sz="2200" dirty="0" err="1" smtClean="0">
                <a:solidFill>
                  <a:srgbClr val="002060"/>
                </a:solidFill>
                <a:latin typeface="Times New Roman" pitchFamily="18" charset="0"/>
                <a:cs typeface="Times New Roman" pitchFamily="18" charset="0"/>
              </a:rPr>
              <a:t>JButton</a:t>
            </a:r>
            <a:r>
              <a:rPr lang="en-US" sz="2200" dirty="0" smtClean="0">
                <a:solidFill>
                  <a:srgbClr val="002060"/>
                </a:solidFill>
                <a:latin typeface="Times New Roman" pitchFamily="18" charset="0"/>
                <a:cs typeface="Times New Roman" pitchFamily="18" charset="0"/>
              </a:rPr>
              <a:t> </a:t>
            </a:r>
            <a:r>
              <a:rPr lang="en-US" sz="2200" dirty="0" err="1" smtClean="0">
                <a:solidFill>
                  <a:srgbClr val="002060"/>
                </a:solidFill>
                <a:latin typeface="Times New Roman" pitchFamily="18" charset="0"/>
                <a:cs typeface="Times New Roman" pitchFamily="18" charset="0"/>
              </a:rPr>
              <a:t>jbtOK</a:t>
            </a:r>
            <a:r>
              <a:rPr lang="en-US" sz="2200" dirty="0" smtClean="0">
                <a:solidFill>
                  <a:srgbClr val="002060"/>
                </a:solidFill>
                <a:latin typeface="Times New Roman" pitchFamily="18" charset="0"/>
                <a:cs typeface="Times New Roman" pitchFamily="18" charset="0"/>
              </a:rPr>
              <a:t> = new </a:t>
            </a:r>
            <a:r>
              <a:rPr lang="en-US" sz="2200" dirty="0" err="1" smtClean="0">
                <a:solidFill>
                  <a:srgbClr val="002060"/>
                </a:solidFill>
                <a:latin typeface="Times New Roman" pitchFamily="18" charset="0"/>
                <a:cs typeface="Times New Roman" pitchFamily="18" charset="0"/>
              </a:rPr>
              <a:t>JButton</a:t>
            </a:r>
            <a:r>
              <a:rPr lang="en-US" sz="2200" dirty="0" smtClean="0">
                <a:solidFill>
                  <a:srgbClr val="002060"/>
                </a:solidFill>
                <a:latin typeface="Times New Roman" pitchFamily="18" charset="0"/>
                <a:cs typeface="Times New Roman" pitchFamily="18" charset="0"/>
              </a:rPr>
              <a:t>("OK");</a:t>
            </a:r>
          </a:p>
          <a:p>
            <a:pPr>
              <a:buNone/>
            </a:pPr>
            <a:r>
              <a:rPr lang="en-US" sz="2200" dirty="0" smtClean="0">
                <a:solidFill>
                  <a:srgbClr val="002060"/>
                </a:solidFill>
                <a:latin typeface="Times New Roman" pitchFamily="18" charset="0"/>
                <a:cs typeface="Times New Roman" pitchFamily="18" charset="0"/>
              </a:rPr>
              <a:t>		</a:t>
            </a:r>
            <a:r>
              <a:rPr lang="en-US" sz="2200" dirty="0" err="1" smtClean="0">
                <a:solidFill>
                  <a:srgbClr val="002060"/>
                </a:solidFill>
                <a:latin typeface="Times New Roman" pitchFamily="18" charset="0"/>
                <a:cs typeface="Times New Roman" pitchFamily="18" charset="0"/>
              </a:rPr>
              <a:t>jbtOK.setFont</a:t>
            </a:r>
            <a:r>
              <a:rPr lang="en-US" sz="2200" dirty="0" smtClean="0">
                <a:solidFill>
                  <a:srgbClr val="002060"/>
                </a:solidFill>
                <a:latin typeface="Times New Roman" pitchFamily="18" charset="0"/>
                <a:cs typeface="Times New Roman" pitchFamily="18" charset="0"/>
              </a:rPr>
              <a:t>(font1);</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wipe(down)">
                                      <p:cBhvr>
                                        <p:cTn id="32" dur="500"/>
                                        <p:tgtEl>
                                          <p:spTgt spid="2">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wipe(down)">
                                      <p:cBhvr>
                                        <p:cTn id="37" dur="500"/>
                                        <p:tgtEl>
                                          <p:spTgt spid="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wipe(down)">
                                      <p:cBhvr>
                                        <p:cTn id="42" dur="500"/>
                                        <p:tgtEl>
                                          <p:spTgt spid="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animEffect transition="in" filter="wipe(down)">
                                      <p:cBhvr>
                                        <p:cTn id="47" dur="500"/>
                                        <p:tgtEl>
                                          <p:spTgt spid="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
                                            <p:txEl>
                                              <p:pRg st="12" end="12"/>
                                            </p:txEl>
                                          </p:spTgt>
                                        </p:tgtEl>
                                        <p:attrNameLst>
                                          <p:attrName>style.visibility</p:attrName>
                                        </p:attrNameLst>
                                      </p:cBhvr>
                                      <p:to>
                                        <p:strVal val="visible"/>
                                      </p:to>
                                    </p:set>
                                    <p:animEffect transition="in" filter="wipe(down)">
                                      <p:cBhvr>
                                        <p:cTn id="5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Autofit/>
          </a:bodyPr>
          <a:lstStyle/>
          <a:p>
            <a:pPr algn="ctr"/>
            <a:r>
              <a:rPr lang="en-US" sz="3600" dirty="0" smtClean="0">
                <a:solidFill>
                  <a:srgbClr val="C00000"/>
                </a:solidFill>
                <a:latin typeface="Times New Roman" pitchFamily="18" charset="0"/>
                <a:cs typeface="Times New Roman" pitchFamily="18" charset="0"/>
              </a:rPr>
              <a:t>Setting Default operations in a </a:t>
            </a:r>
            <a:r>
              <a:rPr lang="en-US" sz="3600" dirty="0" err="1" smtClean="0">
                <a:solidFill>
                  <a:srgbClr val="C00000"/>
                </a:solidFill>
                <a:latin typeface="Times New Roman" pitchFamily="18" charset="0"/>
                <a:cs typeface="Times New Roman" pitchFamily="18" charset="0"/>
              </a:rPr>
              <a:t>JFrame</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200" dirty="0" err="1" smtClean="0">
                <a:solidFill>
                  <a:srgbClr val="002060"/>
                </a:solidFill>
                <a:latin typeface="Times New Roman" pitchFamily="18" charset="0"/>
                <a:cs typeface="Times New Roman" pitchFamily="18" charset="0"/>
              </a:rPr>
              <a:t>setDefaultCloseOperation</a:t>
            </a:r>
            <a:r>
              <a:rPr lang="en-US" sz="2200" dirty="0" smtClean="0">
                <a:solidFill>
                  <a:srgbClr val="002060"/>
                </a:solidFill>
                <a:latin typeface="Times New Roman" pitchFamily="18" charset="0"/>
                <a:cs typeface="Times New Roman" pitchFamily="18" charset="0"/>
              </a:rPr>
              <a:t>() is used for setting the default operation for close button of a </a:t>
            </a:r>
            <a:r>
              <a:rPr lang="en-US" sz="2200" dirty="0" err="1" smtClean="0">
                <a:solidFill>
                  <a:srgbClr val="002060"/>
                </a:solidFill>
                <a:latin typeface="Times New Roman" pitchFamily="18" charset="0"/>
                <a:cs typeface="Times New Roman" pitchFamily="18" charset="0"/>
              </a:rPr>
              <a:t>JFrame</a:t>
            </a:r>
            <a:r>
              <a:rPr lang="en-US" sz="2200" dirty="0" smtClean="0">
                <a:solidFill>
                  <a:srgbClr val="002060"/>
                </a:solidFill>
                <a:latin typeface="Times New Roman" pitchFamily="18" charset="0"/>
                <a:cs typeface="Times New Roman" pitchFamily="18" charset="0"/>
              </a:rPr>
              <a:t>.</a:t>
            </a:r>
          </a:p>
          <a:p>
            <a:pPr algn="ctr">
              <a:buNone/>
            </a:pPr>
            <a:r>
              <a:rPr lang="en-US" sz="2200" dirty="0" smtClean="0">
                <a:solidFill>
                  <a:srgbClr val="002060"/>
                </a:solidFill>
                <a:latin typeface="Times New Roman" pitchFamily="18" charset="0"/>
                <a:cs typeface="Times New Roman" pitchFamily="18" charset="0"/>
              </a:rPr>
              <a:t>	</a:t>
            </a:r>
            <a:r>
              <a:rPr lang="en-US" sz="2200" i="1" dirty="0" smtClean="0">
                <a:solidFill>
                  <a:srgbClr val="C00000"/>
                </a:solidFill>
                <a:latin typeface="Times New Roman" pitchFamily="18" charset="0"/>
                <a:cs typeface="Times New Roman" pitchFamily="18" charset="0"/>
              </a:rPr>
              <a:t>void </a:t>
            </a:r>
            <a:r>
              <a:rPr lang="en-US" sz="2200" i="1" dirty="0" err="1" smtClean="0">
                <a:solidFill>
                  <a:srgbClr val="C00000"/>
                </a:solidFill>
                <a:latin typeface="Times New Roman" pitchFamily="18" charset="0"/>
                <a:cs typeface="Times New Roman" pitchFamily="18" charset="0"/>
              </a:rPr>
              <a:t>setDefaultCloseOperation</a:t>
            </a:r>
            <a:r>
              <a:rPr lang="en-US" sz="2200" i="1" dirty="0" smtClean="0">
                <a:solidFill>
                  <a:srgbClr val="C00000"/>
                </a:solidFill>
                <a:latin typeface="Times New Roman" pitchFamily="18" charset="0"/>
                <a:cs typeface="Times New Roman" pitchFamily="18" charset="0"/>
              </a:rPr>
              <a:t> (</a:t>
            </a:r>
            <a:r>
              <a:rPr lang="en-US" sz="2200" i="1" dirty="0" err="1" smtClean="0">
                <a:solidFill>
                  <a:srgbClr val="C00000"/>
                </a:solidFill>
                <a:latin typeface="Times New Roman" pitchFamily="18" charset="0"/>
                <a:cs typeface="Times New Roman" pitchFamily="18" charset="0"/>
              </a:rPr>
              <a:t>int</a:t>
            </a:r>
            <a:r>
              <a:rPr lang="en-US" sz="2200" i="1" dirty="0" smtClean="0">
                <a:solidFill>
                  <a:srgbClr val="C00000"/>
                </a:solidFill>
                <a:latin typeface="Times New Roman" pitchFamily="18" charset="0"/>
                <a:cs typeface="Times New Roman" pitchFamily="18" charset="0"/>
              </a:rPr>
              <a:t> what) </a:t>
            </a:r>
          </a:p>
          <a:p>
            <a:pPr>
              <a:buNone/>
            </a:pPr>
            <a:endParaRPr lang="en-US" sz="2200" i="1" dirty="0" smtClean="0">
              <a:solidFill>
                <a:srgbClr val="C0000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What is the constant to represent the behavior. These constants are declared in </a:t>
            </a:r>
            <a:r>
              <a:rPr lang="en-US" sz="2200" dirty="0" err="1" smtClean="0">
                <a:solidFill>
                  <a:srgbClr val="002060"/>
                </a:solidFill>
                <a:latin typeface="Times New Roman" pitchFamily="18" charset="0"/>
                <a:cs typeface="Times New Roman" pitchFamily="18" charset="0"/>
              </a:rPr>
              <a:t>WindowConstants</a:t>
            </a:r>
            <a:r>
              <a:rPr lang="en-US" sz="2200" dirty="0" smtClean="0">
                <a:solidFill>
                  <a:srgbClr val="002060"/>
                </a:solidFill>
                <a:latin typeface="Times New Roman" pitchFamily="18" charset="0"/>
                <a:cs typeface="Times New Roman" pitchFamily="18" charset="0"/>
              </a:rPr>
              <a:t>, which is an interface declared in </a:t>
            </a:r>
            <a:r>
              <a:rPr lang="en-US" sz="2200" dirty="0" err="1" smtClean="0">
                <a:solidFill>
                  <a:srgbClr val="002060"/>
                </a:solidFill>
                <a:latin typeface="Times New Roman" pitchFamily="18" charset="0"/>
                <a:cs typeface="Times New Roman" pitchFamily="18" charset="0"/>
              </a:rPr>
              <a:t>javax.swingthat</a:t>
            </a:r>
            <a:r>
              <a:rPr lang="en-US" sz="2200" dirty="0" smtClean="0">
                <a:solidFill>
                  <a:srgbClr val="002060"/>
                </a:solidFill>
                <a:latin typeface="Times New Roman" pitchFamily="18" charset="0"/>
                <a:cs typeface="Times New Roman" pitchFamily="18" charset="0"/>
              </a:rPr>
              <a:t> is implemented by </a:t>
            </a:r>
            <a:r>
              <a:rPr lang="en-US" sz="2200" dirty="0" err="1" smtClean="0">
                <a:solidFill>
                  <a:srgbClr val="002060"/>
                </a:solidFill>
                <a:latin typeface="Times New Roman" pitchFamily="18" charset="0"/>
                <a:cs typeface="Times New Roman" pitchFamily="18" charset="0"/>
              </a:rPr>
              <a:t>JFrame</a:t>
            </a:r>
            <a:r>
              <a:rPr lang="en-US" sz="2200" dirty="0" smtClean="0">
                <a:solidFill>
                  <a:srgbClr val="002060"/>
                </a:solidFill>
                <a:latin typeface="Times New Roman" pitchFamily="18" charset="0"/>
                <a:cs typeface="Times New Roman" pitchFamily="18" charset="0"/>
              </a:rPr>
              <a:t>.</a:t>
            </a:r>
          </a:p>
          <a:p>
            <a:pPr>
              <a:buNone/>
            </a:pPr>
            <a:endParaRPr lang="en-US" sz="2200" dirty="0" smtClean="0">
              <a:solidFill>
                <a:srgbClr val="002060"/>
              </a:solidFill>
              <a:latin typeface="Times New Roman" pitchFamily="18" charset="0"/>
              <a:cs typeface="Times New Roman" pitchFamily="18" charset="0"/>
            </a:endParaRPr>
          </a:p>
          <a:p>
            <a:r>
              <a:rPr lang="en-US" sz="2200" dirty="0" err="1" smtClean="0">
                <a:solidFill>
                  <a:srgbClr val="7030A0"/>
                </a:solidFill>
                <a:latin typeface="Times New Roman" pitchFamily="18" charset="0"/>
                <a:cs typeface="Times New Roman" pitchFamily="18" charset="0"/>
              </a:rPr>
              <a:t>JFrame.HIDE_ON_CLOSE</a:t>
            </a:r>
            <a:endParaRPr lang="en-US" sz="2200" dirty="0" smtClean="0">
              <a:solidFill>
                <a:srgbClr val="7030A0"/>
              </a:solidFill>
              <a:latin typeface="Times New Roman" pitchFamily="18" charset="0"/>
              <a:cs typeface="Times New Roman" pitchFamily="18" charset="0"/>
            </a:endParaRPr>
          </a:p>
          <a:p>
            <a:r>
              <a:rPr lang="en-US" sz="2200" dirty="0" err="1" smtClean="0">
                <a:solidFill>
                  <a:srgbClr val="7030A0"/>
                </a:solidFill>
                <a:latin typeface="Times New Roman" pitchFamily="18" charset="0"/>
                <a:cs typeface="Times New Roman" pitchFamily="18" charset="0"/>
              </a:rPr>
              <a:t>JFrame.DO_NOTHING_ON_CLOSE</a:t>
            </a:r>
            <a:endParaRPr lang="en-US" sz="2200" dirty="0" smtClean="0">
              <a:solidFill>
                <a:srgbClr val="7030A0"/>
              </a:solidFill>
              <a:latin typeface="Times New Roman" pitchFamily="18" charset="0"/>
              <a:cs typeface="Times New Roman" pitchFamily="18" charset="0"/>
            </a:endParaRPr>
          </a:p>
          <a:p>
            <a:r>
              <a:rPr lang="en-US" sz="2200" dirty="0" err="1" smtClean="0">
                <a:solidFill>
                  <a:srgbClr val="7030A0"/>
                </a:solidFill>
                <a:latin typeface="Times New Roman" pitchFamily="18" charset="0"/>
                <a:cs typeface="Times New Roman" pitchFamily="18" charset="0"/>
              </a:rPr>
              <a:t>JFrame.EXIT_ON_CLOSE</a:t>
            </a:r>
            <a:endParaRPr lang="en-US" sz="2200" dirty="0" smtClean="0">
              <a:solidFill>
                <a:srgbClr val="7030A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Introduction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400" dirty="0" err="1" smtClean="0">
                <a:solidFill>
                  <a:srgbClr val="002060"/>
                </a:solidFill>
                <a:latin typeface="Times New Roman" pitchFamily="18" charset="0"/>
                <a:cs typeface="Times New Roman" pitchFamily="18" charset="0"/>
              </a:rPr>
              <a:t>AWT</a:t>
            </a:r>
            <a:r>
              <a:rPr lang="en-US" sz="2400" dirty="0" smtClean="0">
                <a:solidFill>
                  <a:srgbClr val="002060"/>
                </a:solidFill>
                <a:latin typeface="Times New Roman" pitchFamily="18" charset="0"/>
                <a:cs typeface="Times New Roman" pitchFamily="18" charset="0"/>
              </a:rPr>
              <a:t> is fine for developing simple graphical user interfaces, but not for developing comprehensive GUI projects.</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Swing components depend less on the target platform and use less of the native GUI resource.</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Swing GUI component classes are named with a prefixed </a:t>
            </a:r>
            <a:r>
              <a:rPr lang="en-US" sz="2400" i="1" dirty="0" smtClean="0">
                <a:solidFill>
                  <a:srgbClr val="002060"/>
                </a:solidFill>
                <a:latin typeface="Times New Roman" pitchFamily="18" charset="0"/>
                <a:cs typeface="Times New Roman" pitchFamily="18" charset="0"/>
              </a:rPr>
              <a:t>J.</a:t>
            </a:r>
          </a:p>
          <a:p>
            <a:endParaRPr lang="en-US" sz="2400" i="1" dirty="0" smtClean="0">
              <a:solidFill>
                <a:srgbClr val="002060"/>
              </a:solidFill>
              <a:latin typeface="Times New Roman" pitchFamily="18" charset="0"/>
              <a:cs typeface="Times New Roman" pitchFamily="18" charset="0"/>
            </a:endParaRPr>
          </a:p>
          <a:p>
            <a:endParaRPr lang="en-US" sz="2200" dirty="0" smtClean="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200" b="0" dirty="0" smtClean="0">
                <a:solidFill>
                  <a:srgbClr val="C00000"/>
                </a:solidFill>
                <a:effectLst/>
                <a:latin typeface="Times New Roman" pitchFamily="18" charset="0"/>
                <a:cs typeface="Times New Roman" pitchFamily="18" charset="0"/>
              </a:rPr>
              <a:t>Event Dispatching Thread</a:t>
            </a:r>
            <a:endParaRPr lang="en-US" sz="32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838200"/>
            <a:ext cx="8382000" cy="5410200"/>
          </a:xfrm>
        </p:spPr>
        <p:txBody>
          <a:bodyPr>
            <a:normAutofit/>
          </a:bodyPr>
          <a:lstStyle/>
          <a:p>
            <a:r>
              <a:rPr lang="en-US" sz="2200" dirty="0" smtClean="0">
                <a:solidFill>
                  <a:srgbClr val="002060"/>
                </a:solidFill>
                <a:latin typeface="Times New Roman" pitchFamily="18" charset="0"/>
                <a:cs typeface="Times New Roman" pitchFamily="18" charset="0"/>
              </a:rPr>
              <a:t>Swing programs are event-driven. An event is passed to the application by calling an event handler defined by the application.</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 handler is executed on the event dispatching thread provided by Swing and not on the main thread of the application.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Thus, although event handlers are defined by our program, they are called on a thread that was not created by the program.</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So all Swing GUI components must be created and updated from the event dispatching thread, not the main thread of the application.</a:t>
            </a:r>
          </a:p>
          <a:p>
            <a:endParaRPr lang="en-US" sz="2200" dirty="0" smtClean="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200" b="0" dirty="0" smtClean="0">
                <a:solidFill>
                  <a:srgbClr val="C00000"/>
                </a:solidFill>
                <a:effectLst/>
                <a:latin typeface="Times New Roman" pitchFamily="18" charset="0"/>
                <a:cs typeface="Times New Roman" pitchFamily="18" charset="0"/>
              </a:rPr>
              <a:t>Event Dispatching Thread</a:t>
            </a:r>
            <a:endParaRPr lang="en-US" sz="32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838200"/>
            <a:ext cx="8382000" cy="5410200"/>
          </a:xfrm>
        </p:spPr>
        <p:txBody>
          <a:bodyPr>
            <a:normAutofit/>
          </a:bodyPr>
          <a:lstStyle/>
          <a:p>
            <a:pPr>
              <a:buNone/>
            </a:pPr>
            <a:r>
              <a:rPr lang="en-US" sz="2200" dirty="0" smtClean="0">
                <a:solidFill>
                  <a:srgbClr val="002060"/>
                </a:solidFill>
                <a:latin typeface="Times New Roman" pitchFamily="18" charset="0"/>
                <a:cs typeface="Times New Roman" pitchFamily="18" charset="0"/>
              </a:rPr>
              <a:t>			</a:t>
            </a:r>
          </a:p>
          <a:p>
            <a:r>
              <a:rPr lang="en-US" sz="2200" dirty="0" smtClean="0">
                <a:solidFill>
                  <a:srgbClr val="002060"/>
                </a:solidFill>
                <a:latin typeface="Times New Roman" pitchFamily="18" charset="0"/>
                <a:cs typeface="Times New Roman" pitchFamily="18" charset="0"/>
              </a:rPr>
              <a:t>To enable the GUI code to be created on the event dispatching thread, we must use one of two methods that are defined by the </a:t>
            </a:r>
            <a:r>
              <a:rPr lang="en-US" sz="2200" dirty="0" err="1" smtClean="0">
                <a:solidFill>
                  <a:srgbClr val="002060"/>
                </a:solidFill>
                <a:latin typeface="Times New Roman" pitchFamily="18" charset="0"/>
                <a:cs typeface="Times New Roman" pitchFamily="18" charset="0"/>
              </a:rPr>
              <a:t>SwingUtilities</a:t>
            </a:r>
            <a:r>
              <a:rPr lang="en-US" sz="2200" dirty="0" smtClean="0">
                <a:solidFill>
                  <a:srgbClr val="002060"/>
                </a:solidFill>
                <a:latin typeface="Times New Roman" pitchFamily="18" charset="0"/>
                <a:cs typeface="Times New Roman" pitchFamily="18" charset="0"/>
              </a:rPr>
              <a:t> class. </a:t>
            </a:r>
          </a:p>
          <a:p>
            <a:pPr>
              <a:buNone/>
            </a:pPr>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These methods are </a:t>
            </a:r>
            <a:r>
              <a:rPr lang="en-US" sz="2200" i="1" dirty="0" err="1" smtClean="0">
                <a:solidFill>
                  <a:srgbClr val="C00000"/>
                </a:solidFill>
                <a:latin typeface="Times New Roman" pitchFamily="18" charset="0"/>
                <a:cs typeface="Times New Roman" pitchFamily="18" charset="0"/>
              </a:rPr>
              <a:t>invokeLater</a:t>
            </a:r>
            <a:r>
              <a:rPr lang="en-US" sz="2200" i="1" dirty="0" smtClean="0">
                <a:solidFill>
                  <a:srgbClr val="C00000"/>
                </a:solidFill>
                <a:latin typeface="Times New Roman" pitchFamily="18" charset="0"/>
                <a:cs typeface="Times New Roman" pitchFamily="18" charset="0"/>
              </a:rPr>
              <a:t>( ) </a:t>
            </a:r>
            <a:r>
              <a:rPr lang="en-US" sz="2200" dirty="0" smtClean="0">
                <a:solidFill>
                  <a:srgbClr val="002060"/>
                </a:solidFill>
                <a:latin typeface="Times New Roman" pitchFamily="18" charset="0"/>
                <a:cs typeface="Times New Roman" pitchFamily="18" charset="0"/>
              </a:rPr>
              <a:t>and </a:t>
            </a:r>
            <a:r>
              <a:rPr lang="en-US" sz="2200" i="1" dirty="0" err="1" smtClean="0">
                <a:solidFill>
                  <a:srgbClr val="C00000"/>
                </a:solidFill>
                <a:latin typeface="Times New Roman" pitchFamily="18" charset="0"/>
                <a:cs typeface="Times New Roman" pitchFamily="18" charset="0"/>
              </a:rPr>
              <a:t>invokeAndWait</a:t>
            </a:r>
            <a:r>
              <a:rPr lang="en-US" sz="2200" i="1" dirty="0" smtClean="0">
                <a:solidFill>
                  <a:srgbClr val="C00000"/>
                </a:solidFill>
                <a:latin typeface="Times New Roman" pitchFamily="18" charset="0"/>
                <a:cs typeface="Times New Roman" pitchFamily="18" charset="0"/>
              </a:rPr>
              <a:t>( ).</a:t>
            </a:r>
          </a:p>
          <a:p>
            <a:pPr>
              <a:buNone/>
            </a:pPr>
            <a:endParaRPr lang="en-US" sz="2200" i="1" dirty="0" smtClean="0">
              <a:solidFill>
                <a:srgbClr val="C00000"/>
              </a:solidFill>
              <a:latin typeface="Times New Roman" pitchFamily="18" charset="0"/>
              <a:cs typeface="Times New Roman" pitchFamily="18" charset="0"/>
            </a:endParaRPr>
          </a:p>
          <a:p>
            <a:pPr algn="ctr">
              <a:buNone/>
            </a:pPr>
            <a:r>
              <a:rPr lang="en-US" sz="2200" dirty="0" smtClean="0">
                <a:solidFill>
                  <a:srgbClr val="002060"/>
                </a:solidFill>
                <a:latin typeface="Times New Roman" pitchFamily="18" charset="0"/>
                <a:cs typeface="Times New Roman" pitchFamily="18" charset="0"/>
              </a:rPr>
              <a:t>static void </a:t>
            </a:r>
            <a:r>
              <a:rPr lang="en-US" sz="2200" dirty="0" err="1" smtClean="0">
                <a:solidFill>
                  <a:srgbClr val="002060"/>
                </a:solidFill>
                <a:latin typeface="Times New Roman" pitchFamily="18" charset="0"/>
                <a:cs typeface="Times New Roman" pitchFamily="18" charset="0"/>
              </a:rPr>
              <a:t>invokeLater</a:t>
            </a:r>
            <a:r>
              <a:rPr lang="en-US" sz="2200" dirty="0" smtClean="0">
                <a:solidFill>
                  <a:srgbClr val="002060"/>
                </a:solidFill>
                <a:latin typeface="Times New Roman" pitchFamily="18" charset="0"/>
                <a:cs typeface="Times New Roman" pitchFamily="18" charset="0"/>
              </a:rPr>
              <a:t> (</a:t>
            </a:r>
            <a:r>
              <a:rPr lang="en-US" sz="2200" dirty="0" err="1" smtClean="0">
                <a:solidFill>
                  <a:srgbClr val="002060"/>
                </a:solidFill>
                <a:latin typeface="Times New Roman" pitchFamily="18" charset="0"/>
                <a:cs typeface="Times New Roman" pitchFamily="18" charset="0"/>
              </a:rPr>
              <a:t>Runnable</a:t>
            </a:r>
            <a:r>
              <a:rPr lang="en-US" sz="2200" dirty="0" smtClean="0">
                <a:solidFill>
                  <a:srgbClr val="002060"/>
                </a:solidFill>
                <a:latin typeface="Times New Roman" pitchFamily="18" charset="0"/>
                <a:cs typeface="Times New Roman" pitchFamily="18" charset="0"/>
              </a:rPr>
              <a:t> </a:t>
            </a:r>
            <a:r>
              <a:rPr lang="en-US" sz="2200" dirty="0" err="1" smtClean="0">
                <a:solidFill>
                  <a:srgbClr val="002060"/>
                </a:solidFill>
                <a:latin typeface="Times New Roman" pitchFamily="18" charset="0"/>
                <a:cs typeface="Times New Roman" pitchFamily="18" charset="0"/>
              </a:rPr>
              <a:t>obj</a:t>
            </a:r>
            <a:r>
              <a:rPr lang="en-US" sz="2200" dirty="0" smtClean="0">
                <a:solidFill>
                  <a:srgbClr val="002060"/>
                </a:solidFill>
                <a:latin typeface="Times New Roman" pitchFamily="18" charset="0"/>
                <a:cs typeface="Times New Roman" pitchFamily="18" charset="0"/>
              </a:rPr>
              <a:t>)</a:t>
            </a:r>
          </a:p>
          <a:p>
            <a:pPr>
              <a:buNone/>
            </a:pPr>
            <a:endParaRPr lang="en-US" sz="2200" dirty="0" smtClean="0">
              <a:solidFill>
                <a:srgbClr val="002060"/>
              </a:solidFill>
              <a:latin typeface="Times New Roman" pitchFamily="18" charset="0"/>
              <a:cs typeface="Times New Roman" pitchFamily="18" charset="0"/>
            </a:endParaRPr>
          </a:p>
          <a:p>
            <a:pPr algn="ctr">
              <a:buNone/>
            </a:pPr>
            <a:r>
              <a:rPr lang="en-US" sz="2200" dirty="0" smtClean="0">
                <a:solidFill>
                  <a:srgbClr val="002060"/>
                </a:solidFill>
                <a:latin typeface="Times New Roman" pitchFamily="18" charset="0"/>
                <a:cs typeface="Times New Roman" pitchFamily="18" charset="0"/>
              </a:rPr>
              <a:t>    static void </a:t>
            </a:r>
            <a:r>
              <a:rPr lang="en-US" sz="2200" dirty="0" err="1" smtClean="0">
                <a:solidFill>
                  <a:srgbClr val="002060"/>
                </a:solidFill>
                <a:latin typeface="Times New Roman" pitchFamily="18" charset="0"/>
                <a:cs typeface="Times New Roman" pitchFamily="18" charset="0"/>
              </a:rPr>
              <a:t>invokeAndWait</a:t>
            </a:r>
            <a:r>
              <a:rPr lang="en-US" sz="2200" dirty="0" smtClean="0">
                <a:solidFill>
                  <a:srgbClr val="002060"/>
                </a:solidFill>
                <a:latin typeface="Times New Roman" pitchFamily="18" charset="0"/>
                <a:cs typeface="Times New Roman" pitchFamily="18" charset="0"/>
              </a:rPr>
              <a:t>(</a:t>
            </a:r>
            <a:r>
              <a:rPr lang="en-US" sz="2200" dirty="0" err="1" smtClean="0">
                <a:solidFill>
                  <a:srgbClr val="002060"/>
                </a:solidFill>
                <a:latin typeface="Times New Roman" pitchFamily="18" charset="0"/>
                <a:cs typeface="Times New Roman" pitchFamily="18" charset="0"/>
              </a:rPr>
              <a:t>Runnable</a:t>
            </a:r>
            <a:r>
              <a:rPr lang="en-US" sz="2200" dirty="0" smtClean="0">
                <a:solidFill>
                  <a:srgbClr val="002060"/>
                </a:solidFill>
                <a:latin typeface="Times New Roman" pitchFamily="18" charset="0"/>
                <a:cs typeface="Times New Roman" pitchFamily="18" charset="0"/>
              </a:rPr>
              <a:t> </a:t>
            </a:r>
            <a:r>
              <a:rPr lang="en-US" sz="2200" dirty="0" err="1" smtClean="0">
                <a:solidFill>
                  <a:srgbClr val="002060"/>
                </a:solidFill>
                <a:latin typeface="Times New Roman" pitchFamily="18" charset="0"/>
                <a:cs typeface="Times New Roman" pitchFamily="18" charset="0"/>
              </a:rPr>
              <a:t>obj</a:t>
            </a:r>
            <a:r>
              <a:rPr lang="en-US" sz="2200" dirty="0" smtClean="0">
                <a:solidFill>
                  <a:srgbClr val="002060"/>
                </a:solidFill>
                <a:latin typeface="Times New Roman" pitchFamily="18" charset="0"/>
                <a:cs typeface="Times New Roman" pitchFamily="18" charset="0"/>
              </a:rPr>
              <a:t>) throws </a:t>
            </a:r>
            <a:r>
              <a:rPr lang="en-US" sz="2200" dirty="0" err="1" smtClean="0">
                <a:solidFill>
                  <a:srgbClr val="002060"/>
                </a:solidFill>
                <a:latin typeface="Times New Roman" pitchFamily="18" charset="0"/>
                <a:cs typeface="Times New Roman" pitchFamily="18" charset="0"/>
              </a:rPr>
              <a:t>InterruptedException</a:t>
            </a:r>
            <a:r>
              <a:rPr lang="en-US" sz="2200" dirty="0" smtClean="0">
                <a:solidFill>
                  <a:srgbClr val="002060"/>
                </a:solidFill>
                <a:latin typeface="Times New Roman" pitchFamily="18" charset="0"/>
                <a:cs typeface="Times New Roman" pitchFamily="18" charset="0"/>
              </a:rPr>
              <a:t>, </a:t>
            </a:r>
            <a:r>
              <a:rPr lang="en-US" sz="2200" dirty="0" err="1" smtClean="0">
                <a:solidFill>
                  <a:srgbClr val="002060"/>
                </a:solidFill>
                <a:latin typeface="Times New Roman" pitchFamily="18" charset="0"/>
                <a:cs typeface="Times New Roman" pitchFamily="18" charset="0"/>
              </a:rPr>
              <a:t>InvocationTargetException</a:t>
            </a:r>
            <a:endParaRPr lang="en-US" sz="2200" dirty="0" smtClean="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wipe(down)">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38400"/>
            <a:ext cx="8229600" cy="3687763"/>
          </a:xfrm>
        </p:spPr>
        <p:txBody>
          <a:bodyPr>
            <a:normAutofit/>
          </a:bodyPr>
          <a:lstStyle/>
          <a:p>
            <a:pPr algn="ctr">
              <a:buNone/>
            </a:pPr>
            <a:r>
              <a:rPr lang="en-US" sz="4400" dirty="0" smtClean="0">
                <a:solidFill>
                  <a:srgbClr val="0070C0"/>
                </a:solidFill>
                <a:latin typeface="Algerian" pitchFamily="82" charset="0"/>
              </a:rPr>
              <a:t>Swing Components</a:t>
            </a:r>
            <a:endParaRPr lang="en-US" sz="4400" dirty="0">
              <a:solidFill>
                <a:srgbClr val="0070C0"/>
              </a:solidFill>
              <a:latin typeface="Algerian" pitchFamily="82"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Image Icons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200" dirty="0" smtClean="0">
                <a:solidFill>
                  <a:srgbClr val="002060"/>
                </a:solidFill>
                <a:latin typeface="Times New Roman" pitchFamily="18" charset="0"/>
                <a:cs typeface="Times New Roman" pitchFamily="18" charset="0"/>
              </a:rPr>
              <a:t>An icon is a fixed-size picture; typically it is small and used to decorate components. </a:t>
            </a:r>
          </a:p>
          <a:p>
            <a:r>
              <a:rPr lang="en-US" sz="2200" dirty="0" smtClean="0">
                <a:solidFill>
                  <a:srgbClr val="002060"/>
                </a:solidFill>
                <a:latin typeface="Times New Roman" pitchFamily="18" charset="0"/>
                <a:cs typeface="Times New Roman" pitchFamily="18" charset="0"/>
              </a:rPr>
              <a:t>Java supports three image formats: GIF, JPEG, and </a:t>
            </a:r>
            <a:r>
              <a:rPr lang="en-US" sz="2200" dirty="0" err="1" smtClean="0">
                <a:solidFill>
                  <a:srgbClr val="002060"/>
                </a:solidFill>
                <a:latin typeface="Times New Roman" pitchFamily="18" charset="0"/>
                <a:cs typeface="Times New Roman" pitchFamily="18" charset="0"/>
              </a:rPr>
              <a:t>PNG</a:t>
            </a:r>
            <a:r>
              <a:rPr lang="en-US" sz="2200" dirty="0" smtClean="0">
                <a:solidFill>
                  <a:srgbClr val="002060"/>
                </a:solidFill>
                <a:latin typeface="Times New Roman" pitchFamily="18" charset="0"/>
                <a:cs typeface="Times New Roman" pitchFamily="18" charset="0"/>
              </a:rPr>
              <a:t>. </a:t>
            </a:r>
          </a:p>
          <a:p>
            <a:r>
              <a:rPr lang="en-US" sz="2200" dirty="0" smtClean="0">
                <a:solidFill>
                  <a:srgbClr val="002060"/>
                </a:solidFill>
                <a:latin typeface="Times New Roman" pitchFamily="18" charset="0"/>
                <a:cs typeface="Times New Roman" pitchFamily="18" charset="0"/>
              </a:rPr>
              <a:t>The image file names for these types end with .gif, .jpg, and .</a:t>
            </a:r>
            <a:r>
              <a:rPr lang="en-US" sz="2200" dirty="0" err="1" smtClean="0">
                <a:solidFill>
                  <a:srgbClr val="002060"/>
                </a:solidFill>
                <a:latin typeface="Times New Roman" pitchFamily="18" charset="0"/>
                <a:cs typeface="Times New Roman" pitchFamily="18" charset="0"/>
              </a:rPr>
              <a:t>png</a:t>
            </a:r>
            <a:r>
              <a:rPr lang="en-US" sz="2200" dirty="0" smtClean="0">
                <a:solidFill>
                  <a:srgbClr val="002060"/>
                </a:solidFill>
                <a:latin typeface="Times New Roman" pitchFamily="18" charset="0"/>
                <a:cs typeface="Times New Roman" pitchFamily="18" charset="0"/>
              </a:rPr>
              <a:t>, respectively.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To display an image icon, first create an  </a:t>
            </a:r>
            <a:r>
              <a:rPr lang="en-US" sz="2200" dirty="0" err="1" smtClean="0">
                <a:solidFill>
                  <a:srgbClr val="002060"/>
                </a:solidFill>
                <a:latin typeface="Times New Roman" pitchFamily="18" charset="0"/>
                <a:cs typeface="Times New Roman" pitchFamily="18" charset="0"/>
              </a:rPr>
              <a:t>ImageIcon</a:t>
            </a:r>
            <a:r>
              <a:rPr lang="en-US" sz="2200" dirty="0" smtClean="0">
                <a:solidFill>
                  <a:srgbClr val="002060"/>
                </a:solidFill>
                <a:latin typeface="Times New Roman" pitchFamily="18" charset="0"/>
                <a:cs typeface="Times New Roman" pitchFamily="18" charset="0"/>
              </a:rPr>
              <a:t> object using  new </a:t>
            </a:r>
            <a:r>
              <a:rPr lang="en-US" sz="2200" dirty="0" err="1" smtClean="0">
                <a:solidFill>
                  <a:srgbClr val="002060"/>
                </a:solidFill>
                <a:latin typeface="Times New Roman" pitchFamily="18" charset="0"/>
                <a:cs typeface="Times New Roman" pitchFamily="18" charset="0"/>
              </a:rPr>
              <a:t>javax.swing.ImageIcon</a:t>
            </a:r>
            <a:r>
              <a:rPr lang="en-US" sz="2200" dirty="0" smtClean="0">
                <a:solidFill>
                  <a:srgbClr val="002060"/>
                </a:solidFill>
                <a:latin typeface="Times New Roman" pitchFamily="18" charset="0"/>
                <a:cs typeface="Times New Roman" pitchFamily="18" charset="0"/>
              </a:rPr>
              <a:t>(filename). </a:t>
            </a:r>
          </a:p>
          <a:p>
            <a:pPr>
              <a:buNone/>
            </a:pPr>
            <a:endParaRPr lang="en-US" sz="2200" dirty="0" smtClean="0">
              <a:solidFill>
                <a:srgbClr val="002060"/>
              </a:solidFill>
              <a:latin typeface="Times New Roman" pitchFamily="18" charset="0"/>
              <a:cs typeface="Times New Roman" pitchFamily="18" charset="0"/>
            </a:endParaRPr>
          </a:p>
          <a:p>
            <a:pPr algn="ctr">
              <a:buNone/>
            </a:pPr>
            <a:r>
              <a:rPr lang="en-US" sz="2200" dirty="0" smtClean="0">
                <a:solidFill>
                  <a:srgbClr val="002060"/>
                </a:solidFill>
                <a:latin typeface="Times New Roman" pitchFamily="18" charset="0"/>
                <a:cs typeface="Times New Roman" pitchFamily="18" charset="0"/>
              </a:rPr>
              <a:t>	</a:t>
            </a:r>
            <a:r>
              <a:rPr lang="en-US" sz="2200" dirty="0" err="1" smtClean="0">
                <a:solidFill>
                  <a:srgbClr val="C00000"/>
                </a:solidFill>
                <a:latin typeface="Times New Roman" pitchFamily="18" charset="0"/>
                <a:cs typeface="Times New Roman" pitchFamily="18" charset="0"/>
              </a:rPr>
              <a:t>ImageIcon</a:t>
            </a:r>
            <a:r>
              <a:rPr lang="en-US" sz="2200" dirty="0" smtClean="0">
                <a:solidFill>
                  <a:srgbClr val="C00000"/>
                </a:solidFill>
                <a:latin typeface="Times New Roman" pitchFamily="18" charset="0"/>
                <a:cs typeface="Times New Roman" pitchFamily="18" charset="0"/>
              </a:rPr>
              <a:t> icon = new </a:t>
            </a:r>
            <a:r>
              <a:rPr lang="en-US" sz="2200" dirty="0" err="1" smtClean="0">
                <a:solidFill>
                  <a:srgbClr val="C00000"/>
                </a:solidFill>
                <a:latin typeface="Times New Roman" pitchFamily="18" charset="0"/>
                <a:cs typeface="Times New Roman" pitchFamily="18" charset="0"/>
              </a:rPr>
              <a:t>ImageIcon</a:t>
            </a:r>
            <a:r>
              <a:rPr lang="en-US" sz="2200" dirty="0" smtClean="0">
                <a:solidFill>
                  <a:srgbClr val="C00000"/>
                </a:solidFill>
                <a:latin typeface="Times New Roman" pitchFamily="18" charset="0"/>
                <a:cs typeface="Times New Roman" pitchFamily="18" charset="0"/>
              </a:rPr>
              <a:t> (“ravi.jpg");</a:t>
            </a:r>
          </a:p>
          <a:p>
            <a:pPr>
              <a:buNone/>
            </a:pPr>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An image icon can be displayed in a label or a button using new </a:t>
            </a:r>
            <a:r>
              <a:rPr lang="en-US" sz="2200" dirty="0" err="1" smtClean="0">
                <a:solidFill>
                  <a:srgbClr val="002060"/>
                </a:solidFill>
                <a:latin typeface="Times New Roman" pitchFamily="18" charset="0"/>
                <a:cs typeface="Times New Roman" pitchFamily="18" charset="0"/>
              </a:rPr>
              <a:t>JLabel</a:t>
            </a:r>
            <a:r>
              <a:rPr lang="en-US" sz="2200" dirty="0" smtClean="0">
                <a:solidFill>
                  <a:srgbClr val="002060"/>
                </a:solidFill>
                <a:latin typeface="Times New Roman" pitchFamily="18" charset="0"/>
                <a:cs typeface="Times New Roman" pitchFamily="18" charset="0"/>
              </a:rPr>
              <a:t>(image-Icon) or new </a:t>
            </a:r>
            <a:r>
              <a:rPr lang="en-US" sz="2200" dirty="0" err="1" smtClean="0">
                <a:solidFill>
                  <a:srgbClr val="002060"/>
                </a:solidFill>
                <a:latin typeface="Times New Roman" pitchFamily="18" charset="0"/>
                <a:cs typeface="Times New Roman" pitchFamily="18" charset="0"/>
              </a:rPr>
              <a:t>JButton</a:t>
            </a:r>
            <a:r>
              <a:rPr lang="en-US" sz="2200" dirty="0" smtClean="0">
                <a:solidFill>
                  <a:srgbClr val="002060"/>
                </a:solidFill>
                <a:latin typeface="Times New Roman" pitchFamily="18" charset="0"/>
                <a:cs typeface="Times New Roman" pitchFamily="18" charset="0"/>
              </a:rPr>
              <a:t>(</a:t>
            </a:r>
            <a:r>
              <a:rPr lang="en-US" sz="2200" dirty="0" err="1" smtClean="0">
                <a:solidFill>
                  <a:srgbClr val="002060"/>
                </a:solidFill>
                <a:latin typeface="Times New Roman" pitchFamily="18" charset="0"/>
                <a:cs typeface="Times New Roman" pitchFamily="18" charset="0"/>
              </a:rPr>
              <a:t>imageIcon</a:t>
            </a:r>
            <a:r>
              <a:rPr lang="en-US" sz="2200" dirty="0" smtClean="0">
                <a:solidFill>
                  <a:srgbClr val="002060"/>
                </a:solidFill>
                <a:latin typeface="Times New Roman" pitchFamily="18" charset="0"/>
                <a:cs typeface="Times New Roman" pitchFamily="18" charset="0"/>
              </a:rPr>
              <a:t>).</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wipe(down)">
                                      <p:cBhvr>
                                        <p:cTn id="3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err="1" smtClean="0">
                <a:solidFill>
                  <a:srgbClr val="C00000"/>
                </a:solidFill>
                <a:effectLst/>
                <a:latin typeface="Times New Roman" pitchFamily="18" charset="0"/>
                <a:cs typeface="Times New Roman" pitchFamily="18" charset="0"/>
              </a:rPr>
              <a:t>JLabel</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200" dirty="0" err="1" smtClean="0">
                <a:solidFill>
                  <a:srgbClr val="002060"/>
                </a:solidFill>
                <a:latin typeface="Times New Roman" pitchFamily="18" charset="0"/>
                <a:cs typeface="Times New Roman" pitchFamily="18" charset="0"/>
              </a:rPr>
              <a:t>JLabel</a:t>
            </a:r>
            <a:r>
              <a:rPr lang="en-US" sz="2200" dirty="0" smtClean="0">
                <a:solidFill>
                  <a:srgbClr val="002060"/>
                </a:solidFill>
                <a:latin typeface="Times New Roman" pitchFamily="18" charset="0"/>
                <a:cs typeface="Times New Roman" pitchFamily="18" charset="0"/>
              </a:rPr>
              <a:t> is used to display text and/or an icon. It is a passive component in that it does not respond to user input.</a:t>
            </a:r>
          </a:p>
          <a:p>
            <a:pPr>
              <a:buNone/>
            </a:pPr>
            <a:r>
              <a:rPr lang="en-US" sz="2200" dirty="0" smtClean="0">
                <a:solidFill>
                  <a:srgbClr val="002060"/>
                </a:solidFill>
                <a:latin typeface="Times New Roman" pitchFamily="18" charset="0"/>
                <a:cs typeface="Times New Roman" pitchFamily="18" charset="0"/>
              </a:rPr>
              <a:t>		</a:t>
            </a:r>
            <a:r>
              <a:rPr lang="en-US" sz="2200" dirty="0" err="1" smtClean="0">
                <a:solidFill>
                  <a:schemeClr val="accent6">
                    <a:lumMod val="75000"/>
                  </a:schemeClr>
                </a:solidFill>
                <a:latin typeface="Times New Roman" pitchFamily="18" charset="0"/>
                <a:cs typeface="Times New Roman" pitchFamily="18" charset="0"/>
              </a:rPr>
              <a:t>JLabel</a:t>
            </a:r>
            <a:r>
              <a:rPr lang="en-US" sz="2200" dirty="0" smtClean="0">
                <a:solidFill>
                  <a:schemeClr val="accent6">
                    <a:lumMod val="75000"/>
                  </a:schemeClr>
                </a:solidFill>
                <a:latin typeface="Times New Roman" pitchFamily="18" charset="0"/>
                <a:cs typeface="Times New Roman" pitchFamily="18" charset="0"/>
              </a:rPr>
              <a:t>(Icon </a:t>
            </a:r>
            <a:r>
              <a:rPr lang="en-US" sz="2200" dirty="0" err="1" smtClean="0">
                <a:solidFill>
                  <a:schemeClr val="accent6">
                    <a:lumMod val="75000"/>
                  </a:schemeClr>
                </a:solidFill>
                <a:latin typeface="Times New Roman" pitchFamily="18" charset="0"/>
                <a:cs typeface="Times New Roman" pitchFamily="18" charset="0"/>
              </a:rPr>
              <a:t>icon</a:t>
            </a:r>
            <a:r>
              <a:rPr lang="en-US" sz="2200" dirty="0" smtClean="0">
                <a:solidFill>
                  <a:schemeClr val="accent6">
                    <a:lumMod val="75000"/>
                  </a:schemeClr>
                </a:solidFill>
                <a:latin typeface="Times New Roman" pitchFamily="18" charset="0"/>
                <a:cs typeface="Times New Roman" pitchFamily="18" charset="0"/>
              </a:rPr>
              <a:t>)</a:t>
            </a:r>
          </a:p>
          <a:p>
            <a:pPr>
              <a:buNone/>
            </a:pPr>
            <a:r>
              <a:rPr lang="en-US" sz="2200" dirty="0" smtClean="0">
                <a:solidFill>
                  <a:schemeClr val="accent6">
                    <a:lumMod val="75000"/>
                  </a:schemeClr>
                </a:solidFill>
                <a:latin typeface="Times New Roman" pitchFamily="18" charset="0"/>
                <a:cs typeface="Times New Roman" pitchFamily="18" charset="0"/>
              </a:rPr>
              <a:t>		</a:t>
            </a:r>
            <a:r>
              <a:rPr lang="en-US" sz="2200" dirty="0" err="1" smtClean="0">
                <a:solidFill>
                  <a:schemeClr val="accent6">
                    <a:lumMod val="75000"/>
                  </a:schemeClr>
                </a:solidFill>
                <a:latin typeface="Times New Roman" pitchFamily="18" charset="0"/>
                <a:cs typeface="Times New Roman" pitchFamily="18" charset="0"/>
              </a:rPr>
              <a:t>JLabel</a:t>
            </a:r>
            <a:r>
              <a:rPr lang="en-US" sz="2200" dirty="0" smtClean="0">
                <a:solidFill>
                  <a:schemeClr val="accent6">
                    <a:lumMod val="75000"/>
                  </a:schemeClr>
                </a:solidFill>
                <a:latin typeface="Times New Roman" pitchFamily="18" charset="0"/>
                <a:cs typeface="Times New Roman" pitchFamily="18" charset="0"/>
              </a:rPr>
              <a:t>(String </a:t>
            </a:r>
            <a:r>
              <a:rPr lang="en-US" sz="2200" dirty="0" err="1" smtClean="0">
                <a:solidFill>
                  <a:schemeClr val="accent6">
                    <a:lumMod val="75000"/>
                  </a:schemeClr>
                </a:solidFill>
                <a:latin typeface="Times New Roman" pitchFamily="18" charset="0"/>
                <a:cs typeface="Times New Roman" pitchFamily="18" charset="0"/>
              </a:rPr>
              <a:t>str</a:t>
            </a:r>
            <a:r>
              <a:rPr lang="en-US" sz="2200" dirty="0" smtClean="0">
                <a:solidFill>
                  <a:schemeClr val="accent6">
                    <a:lumMod val="75000"/>
                  </a:schemeClr>
                </a:solidFill>
                <a:latin typeface="Times New Roman" pitchFamily="18" charset="0"/>
                <a:cs typeface="Times New Roman" pitchFamily="18" charset="0"/>
              </a:rPr>
              <a:t>)</a:t>
            </a:r>
          </a:p>
          <a:p>
            <a:pPr>
              <a:buNone/>
            </a:pPr>
            <a:r>
              <a:rPr lang="en-US" sz="2200" dirty="0" smtClean="0">
                <a:solidFill>
                  <a:schemeClr val="accent6">
                    <a:lumMod val="75000"/>
                  </a:schemeClr>
                </a:solidFill>
                <a:latin typeface="Times New Roman" pitchFamily="18" charset="0"/>
                <a:cs typeface="Times New Roman" pitchFamily="18" charset="0"/>
              </a:rPr>
              <a:t>		</a:t>
            </a:r>
            <a:r>
              <a:rPr lang="en-US" sz="2200" dirty="0" err="1" smtClean="0">
                <a:solidFill>
                  <a:schemeClr val="accent6">
                    <a:lumMod val="75000"/>
                  </a:schemeClr>
                </a:solidFill>
                <a:latin typeface="Times New Roman" pitchFamily="18" charset="0"/>
                <a:cs typeface="Times New Roman" pitchFamily="18" charset="0"/>
              </a:rPr>
              <a:t>JLabel</a:t>
            </a:r>
            <a:r>
              <a:rPr lang="en-US" sz="2200" dirty="0" smtClean="0">
                <a:solidFill>
                  <a:schemeClr val="accent6">
                    <a:lumMod val="75000"/>
                  </a:schemeClr>
                </a:solidFill>
                <a:latin typeface="Times New Roman" pitchFamily="18" charset="0"/>
                <a:cs typeface="Times New Roman" pitchFamily="18" charset="0"/>
              </a:rPr>
              <a:t>(String </a:t>
            </a:r>
            <a:r>
              <a:rPr lang="en-US" sz="2200" dirty="0" err="1" smtClean="0">
                <a:solidFill>
                  <a:schemeClr val="accent6">
                    <a:lumMod val="75000"/>
                  </a:schemeClr>
                </a:solidFill>
                <a:latin typeface="Times New Roman" pitchFamily="18" charset="0"/>
                <a:cs typeface="Times New Roman" pitchFamily="18" charset="0"/>
              </a:rPr>
              <a:t>str</a:t>
            </a:r>
            <a:r>
              <a:rPr lang="en-US" sz="2200" dirty="0" smtClean="0">
                <a:solidFill>
                  <a:schemeClr val="accent6">
                    <a:lumMod val="75000"/>
                  </a:schemeClr>
                </a:solidFill>
                <a:latin typeface="Times New Roman" pitchFamily="18" charset="0"/>
                <a:cs typeface="Times New Roman" pitchFamily="18" charset="0"/>
              </a:rPr>
              <a:t>, Icon </a:t>
            </a:r>
            <a:r>
              <a:rPr lang="en-US" sz="2200" dirty="0" err="1" smtClean="0">
                <a:solidFill>
                  <a:schemeClr val="accent6">
                    <a:lumMod val="75000"/>
                  </a:schemeClr>
                </a:solidFill>
                <a:latin typeface="Times New Roman" pitchFamily="18" charset="0"/>
                <a:cs typeface="Times New Roman" pitchFamily="18" charset="0"/>
              </a:rPr>
              <a:t>icon</a:t>
            </a:r>
            <a:r>
              <a:rPr lang="en-US" sz="2200" dirty="0" smtClean="0">
                <a:solidFill>
                  <a:schemeClr val="accent6">
                    <a:lumMod val="75000"/>
                  </a:schemeClr>
                </a:solidFill>
                <a:latin typeface="Times New Roman" pitchFamily="18" charset="0"/>
                <a:cs typeface="Times New Roman" pitchFamily="18" charset="0"/>
              </a:rPr>
              <a:t>, </a:t>
            </a:r>
            <a:r>
              <a:rPr lang="en-US" sz="2200" dirty="0" err="1" smtClean="0">
                <a:solidFill>
                  <a:schemeClr val="accent6">
                    <a:lumMod val="75000"/>
                  </a:schemeClr>
                </a:solidFill>
                <a:latin typeface="Times New Roman" pitchFamily="18" charset="0"/>
                <a:cs typeface="Times New Roman" pitchFamily="18" charset="0"/>
              </a:rPr>
              <a:t>int</a:t>
            </a:r>
            <a:r>
              <a:rPr lang="en-US" sz="2200" dirty="0" smtClean="0">
                <a:solidFill>
                  <a:schemeClr val="accent6">
                    <a:lumMod val="75000"/>
                  </a:schemeClr>
                </a:solidFill>
                <a:latin typeface="Times New Roman" pitchFamily="18" charset="0"/>
                <a:cs typeface="Times New Roman" pitchFamily="18" charset="0"/>
              </a:rPr>
              <a:t> align)</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 align argument specifies the horizontal alignment of the text and/or icon within the dimensions of the label.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It must be one of the following values: LEFT, RIGHT, CENTER, LEADING, or TRAILING.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These constants are defined in the </a:t>
            </a:r>
            <a:r>
              <a:rPr lang="en-US" sz="2200" dirty="0" err="1" smtClean="0">
                <a:solidFill>
                  <a:srgbClr val="002060"/>
                </a:solidFill>
                <a:latin typeface="Times New Roman" pitchFamily="18" charset="0"/>
                <a:cs typeface="Times New Roman" pitchFamily="18" charset="0"/>
              </a:rPr>
              <a:t>SwingConstants</a:t>
            </a:r>
            <a:r>
              <a:rPr lang="en-US" sz="2200" dirty="0" smtClean="0">
                <a:solidFill>
                  <a:srgbClr val="002060"/>
                </a:solidFill>
                <a:latin typeface="Times New Roman" pitchFamily="18" charset="0"/>
                <a:cs typeface="Times New Roman" pitchFamily="18" charset="0"/>
              </a:rPr>
              <a:t> interface.</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wipe(down)">
                                      <p:cBhvr>
                                        <p:cTn id="3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r>
              <a:rPr lang="en-US" sz="2200" dirty="0" smtClean="0">
                <a:solidFill>
                  <a:srgbClr val="002060"/>
                </a:solidFill>
                <a:latin typeface="Times New Roman" pitchFamily="18" charset="0"/>
                <a:cs typeface="Times New Roman" pitchFamily="18" charset="0"/>
              </a:rPr>
              <a:t>The icon and text associated with the label can be obtained by the following methods:</a:t>
            </a:r>
          </a:p>
          <a:p>
            <a:pPr>
              <a:buNone/>
            </a:pPr>
            <a:r>
              <a:rPr lang="en-US" sz="2200" dirty="0" smtClean="0">
                <a:solidFill>
                  <a:srgbClr val="002060"/>
                </a:solidFill>
                <a:latin typeface="Times New Roman" pitchFamily="18" charset="0"/>
                <a:cs typeface="Times New Roman" pitchFamily="18" charset="0"/>
              </a:rPr>
              <a:t>		</a:t>
            </a:r>
            <a:r>
              <a:rPr lang="en-US" sz="2200" dirty="0" smtClean="0">
                <a:solidFill>
                  <a:schemeClr val="accent6">
                    <a:lumMod val="75000"/>
                  </a:schemeClr>
                </a:solidFill>
                <a:latin typeface="Times New Roman" pitchFamily="18" charset="0"/>
                <a:cs typeface="Times New Roman" pitchFamily="18" charset="0"/>
              </a:rPr>
              <a:t>Icon </a:t>
            </a:r>
            <a:r>
              <a:rPr lang="en-US" sz="2200" dirty="0" err="1" smtClean="0">
                <a:solidFill>
                  <a:schemeClr val="accent6">
                    <a:lumMod val="75000"/>
                  </a:schemeClr>
                </a:solidFill>
                <a:latin typeface="Times New Roman" pitchFamily="18" charset="0"/>
                <a:cs typeface="Times New Roman" pitchFamily="18" charset="0"/>
              </a:rPr>
              <a:t>getIcon</a:t>
            </a:r>
            <a:r>
              <a:rPr lang="en-US" sz="2200" dirty="0" smtClean="0">
                <a:solidFill>
                  <a:schemeClr val="accent6">
                    <a:lumMod val="75000"/>
                  </a:schemeClr>
                </a:solidFill>
                <a:latin typeface="Times New Roman" pitchFamily="18" charset="0"/>
                <a:cs typeface="Times New Roman" pitchFamily="18" charset="0"/>
              </a:rPr>
              <a:t>( )</a:t>
            </a:r>
          </a:p>
          <a:p>
            <a:pPr>
              <a:buNone/>
            </a:pPr>
            <a:r>
              <a:rPr lang="en-US" sz="2200" dirty="0" smtClean="0">
                <a:solidFill>
                  <a:schemeClr val="accent6">
                    <a:lumMod val="75000"/>
                  </a:schemeClr>
                </a:solidFill>
                <a:latin typeface="Times New Roman" pitchFamily="18" charset="0"/>
                <a:cs typeface="Times New Roman" pitchFamily="18" charset="0"/>
              </a:rPr>
              <a:t>		String </a:t>
            </a:r>
            <a:r>
              <a:rPr lang="en-US" sz="2200" dirty="0" err="1" smtClean="0">
                <a:solidFill>
                  <a:schemeClr val="accent6">
                    <a:lumMod val="75000"/>
                  </a:schemeClr>
                </a:solidFill>
                <a:latin typeface="Times New Roman" pitchFamily="18" charset="0"/>
                <a:cs typeface="Times New Roman" pitchFamily="18" charset="0"/>
              </a:rPr>
              <a:t>getText</a:t>
            </a:r>
            <a:r>
              <a:rPr lang="en-US" sz="2200" dirty="0" smtClean="0">
                <a:solidFill>
                  <a:schemeClr val="accent6">
                    <a:lumMod val="75000"/>
                  </a:schemeClr>
                </a:solidFill>
                <a:latin typeface="Times New Roman" pitchFamily="18" charset="0"/>
                <a:cs typeface="Times New Roman" pitchFamily="18" charset="0"/>
              </a:rPr>
              <a:t>( )</a:t>
            </a:r>
          </a:p>
          <a:p>
            <a:pPr>
              <a:buNone/>
            </a:pPr>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 icon and text associated with a label can be set by these methods:</a:t>
            </a:r>
          </a:p>
          <a:p>
            <a:pPr>
              <a:buNone/>
            </a:pPr>
            <a:r>
              <a:rPr lang="en-US" sz="2200" dirty="0" smtClean="0">
                <a:solidFill>
                  <a:srgbClr val="002060"/>
                </a:solidFill>
                <a:latin typeface="Times New Roman" pitchFamily="18" charset="0"/>
                <a:cs typeface="Times New Roman" pitchFamily="18" charset="0"/>
              </a:rPr>
              <a:t>		</a:t>
            </a:r>
            <a:r>
              <a:rPr lang="en-US" sz="2200" dirty="0" smtClean="0">
                <a:solidFill>
                  <a:schemeClr val="accent6">
                    <a:lumMod val="75000"/>
                  </a:schemeClr>
                </a:solidFill>
                <a:latin typeface="Times New Roman" pitchFamily="18" charset="0"/>
                <a:cs typeface="Times New Roman" pitchFamily="18" charset="0"/>
              </a:rPr>
              <a:t>void </a:t>
            </a:r>
            <a:r>
              <a:rPr lang="en-US" sz="2200" dirty="0" err="1" smtClean="0">
                <a:solidFill>
                  <a:schemeClr val="accent6">
                    <a:lumMod val="75000"/>
                  </a:schemeClr>
                </a:solidFill>
                <a:latin typeface="Times New Roman" pitchFamily="18" charset="0"/>
                <a:cs typeface="Times New Roman" pitchFamily="18" charset="0"/>
              </a:rPr>
              <a:t>setIcon</a:t>
            </a:r>
            <a:r>
              <a:rPr lang="en-US" sz="2200" dirty="0" smtClean="0">
                <a:solidFill>
                  <a:schemeClr val="accent6">
                    <a:lumMod val="75000"/>
                  </a:schemeClr>
                </a:solidFill>
                <a:latin typeface="Times New Roman" pitchFamily="18" charset="0"/>
                <a:cs typeface="Times New Roman" pitchFamily="18" charset="0"/>
              </a:rPr>
              <a:t>(Icon </a:t>
            </a:r>
            <a:r>
              <a:rPr lang="en-US" sz="2200" dirty="0" err="1" smtClean="0">
                <a:solidFill>
                  <a:schemeClr val="accent6">
                    <a:lumMod val="75000"/>
                  </a:schemeClr>
                </a:solidFill>
                <a:latin typeface="Times New Roman" pitchFamily="18" charset="0"/>
                <a:cs typeface="Times New Roman" pitchFamily="18" charset="0"/>
              </a:rPr>
              <a:t>icon</a:t>
            </a:r>
            <a:r>
              <a:rPr lang="en-US" sz="2200" dirty="0" smtClean="0">
                <a:solidFill>
                  <a:schemeClr val="accent6">
                    <a:lumMod val="75000"/>
                  </a:schemeClr>
                </a:solidFill>
                <a:latin typeface="Times New Roman" pitchFamily="18" charset="0"/>
                <a:cs typeface="Times New Roman" pitchFamily="18" charset="0"/>
              </a:rPr>
              <a:t>)</a:t>
            </a:r>
          </a:p>
          <a:p>
            <a:pPr>
              <a:buNone/>
            </a:pPr>
            <a:r>
              <a:rPr lang="en-US" sz="2200" dirty="0" smtClean="0">
                <a:solidFill>
                  <a:schemeClr val="accent6">
                    <a:lumMod val="75000"/>
                  </a:schemeClr>
                </a:solidFill>
                <a:latin typeface="Times New Roman" pitchFamily="18" charset="0"/>
                <a:cs typeface="Times New Roman" pitchFamily="18" charset="0"/>
              </a:rPr>
              <a:t>		void </a:t>
            </a:r>
            <a:r>
              <a:rPr lang="en-US" sz="2200" dirty="0" err="1" smtClean="0">
                <a:solidFill>
                  <a:schemeClr val="accent6">
                    <a:lumMod val="75000"/>
                  </a:schemeClr>
                </a:solidFill>
                <a:latin typeface="Times New Roman" pitchFamily="18" charset="0"/>
                <a:cs typeface="Times New Roman" pitchFamily="18" charset="0"/>
              </a:rPr>
              <a:t>setText</a:t>
            </a:r>
            <a:r>
              <a:rPr lang="en-US" sz="2200" dirty="0" smtClean="0">
                <a:solidFill>
                  <a:schemeClr val="accent6">
                    <a:lumMod val="75000"/>
                  </a:schemeClr>
                </a:solidFill>
                <a:latin typeface="Times New Roman" pitchFamily="18" charset="0"/>
                <a:cs typeface="Times New Roman" pitchFamily="18" charset="0"/>
              </a:rPr>
              <a:t>(String </a:t>
            </a:r>
            <a:r>
              <a:rPr lang="en-US" sz="2200" dirty="0" err="1" smtClean="0">
                <a:solidFill>
                  <a:schemeClr val="accent6">
                    <a:lumMod val="75000"/>
                  </a:schemeClr>
                </a:solidFill>
                <a:latin typeface="Times New Roman" pitchFamily="18" charset="0"/>
                <a:cs typeface="Times New Roman" pitchFamily="18" charset="0"/>
              </a:rPr>
              <a:t>str</a:t>
            </a:r>
            <a:r>
              <a:rPr lang="en-US" sz="2200" dirty="0" smtClean="0">
                <a:solidFill>
                  <a:schemeClr val="accent6">
                    <a:lumMod val="75000"/>
                  </a:schemeClr>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err="1" smtClean="0">
                <a:solidFill>
                  <a:srgbClr val="C00000"/>
                </a:solidFill>
                <a:effectLst/>
                <a:latin typeface="Times New Roman" pitchFamily="18" charset="0"/>
                <a:cs typeface="Times New Roman" pitchFamily="18" charset="0"/>
              </a:rPr>
              <a:t>JTextField</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200" dirty="0" err="1" smtClean="0">
                <a:solidFill>
                  <a:srgbClr val="002060"/>
                </a:solidFill>
                <a:latin typeface="Times New Roman" pitchFamily="18" charset="0"/>
                <a:cs typeface="Times New Roman" pitchFamily="18" charset="0"/>
              </a:rPr>
              <a:t>JTextField</a:t>
            </a:r>
            <a:r>
              <a:rPr lang="en-US" sz="2200" dirty="0" smtClean="0">
                <a:solidFill>
                  <a:srgbClr val="002060"/>
                </a:solidFill>
                <a:latin typeface="Times New Roman" pitchFamily="18" charset="0"/>
                <a:cs typeface="Times New Roman" pitchFamily="18" charset="0"/>
              </a:rPr>
              <a:t> allows us to edit one line of text. </a:t>
            </a:r>
          </a:p>
          <a:p>
            <a:r>
              <a:rPr lang="en-US" sz="2200" dirty="0" smtClean="0">
                <a:solidFill>
                  <a:srgbClr val="002060"/>
                </a:solidFill>
                <a:latin typeface="Times New Roman" pitchFamily="18" charset="0"/>
                <a:cs typeface="Times New Roman" pitchFamily="18" charset="0"/>
              </a:rPr>
              <a:t>It is derived from </a:t>
            </a:r>
            <a:r>
              <a:rPr lang="en-US" sz="2200" dirty="0" err="1" smtClean="0">
                <a:solidFill>
                  <a:srgbClr val="002060"/>
                </a:solidFill>
                <a:latin typeface="Times New Roman" pitchFamily="18" charset="0"/>
                <a:cs typeface="Times New Roman" pitchFamily="18" charset="0"/>
              </a:rPr>
              <a:t>JTextComponent</a:t>
            </a:r>
            <a:r>
              <a:rPr lang="en-US" sz="2200" dirty="0" smtClean="0">
                <a:solidFill>
                  <a:srgbClr val="002060"/>
                </a:solidFill>
                <a:latin typeface="Times New Roman" pitchFamily="18" charset="0"/>
                <a:cs typeface="Times New Roman" pitchFamily="18" charset="0"/>
              </a:rPr>
              <a:t>.</a:t>
            </a:r>
          </a:p>
          <a:p>
            <a:r>
              <a:rPr lang="en-US" sz="2200" dirty="0" err="1" smtClean="0">
                <a:solidFill>
                  <a:srgbClr val="002060"/>
                </a:solidFill>
                <a:latin typeface="Times New Roman" pitchFamily="18" charset="0"/>
                <a:cs typeface="Times New Roman" pitchFamily="18" charset="0"/>
              </a:rPr>
              <a:t>JTextField</a:t>
            </a:r>
            <a:r>
              <a:rPr lang="en-US" sz="2200" dirty="0" smtClean="0">
                <a:solidFill>
                  <a:srgbClr val="002060"/>
                </a:solidFill>
                <a:latin typeface="Times New Roman" pitchFamily="18" charset="0"/>
                <a:cs typeface="Times New Roman" pitchFamily="18" charset="0"/>
              </a:rPr>
              <a:t> uses the Document interface for its model.</a:t>
            </a:r>
          </a:p>
          <a:p>
            <a:pPr>
              <a:buNone/>
            </a:pPr>
            <a:r>
              <a:rPr lang="en-US" sz="2200" dirty="0" smtClean="0">
                <a:solidFill>
                  <a:srgbClr val="002060"/>
                </a:solidFill>
                <a:latin typeface="Times New Roman" pitchFamily="18" charset="0"/>
                <a:cs typeface="Times New Roman" pitchFamily="18" charset="0"/>
              </a:rPr>
              <a:t>		</a:t>
            </a:r>
          </a:p>
          <a:p>
            <a:pPr>
              <a:buNone/>
            </a:pPr>
            <a:r>
              <a:rPr lang="en-US" sz="2200" dirty="0" smtClean="0">
                <a:solidFill>
                  <a:srgbClr val="002060"/>
                </a:solidFill>
                <a:latin typeface="Times New Roman" pitchFamily="18" charset="0"/>
                <a:cs typeface="Times New Roman" pitchFamily="18" charset="0"/>
              </a:rPr>
              <a:t>		</a:t>
            </a:r>
            <a:r>
              <a:rPr lang="en-US" sz="2200" dirty="0" err="1" smtClean="0">
                <a:solidFill>
                  <a:schemeClr val="accent6">
                    <a:lumMod val="75000"/>
                  </a:schemeClr>
                </a:solidFill>
                <a:latin typeface="Times New Roman" pitchFamily="18" charset="0"/>
                <a:cs typeface="Times New Roman" pitchFamily="18" charset="0"/>
              </a:rPr>
              <a:t>JTextField</a:t>
            </a:r>
            <a:r>
              <a:rPr lang="en-US" sz="2200" dirty="0" smtClean="0">
                <a:solidFill>
                  <a:schemeClr val="accent6">
                    <a:lumMod val="75000"/>
                  </a:schemeClr>
                </a:solidFill>
                <a:latin typeface="Times New Roman" pitchFamily="18" charset="0"/>
                <a:cs typeface="Times New Roman" pitchFamily="18" charset="0"/>
              </a:rPr>
              <a:t>(</a:t>
            </a:r>
            <a:r>
              <a:rPr lang="en-US" sz="2200" dirty="0" err="1" smtClean="0">
                <a:solidFill>
                  <a:schemeClr val="accent6">
                    <a:lumMod val="75000"/>
                  </a:schemeClr>
                </a:solidFill>
                <a:latin typeface="Times New Roman" pitchFamily="18" charset="0"/>
                <a:cs typeface="Times New Roman" pitchFamily="18" charset="0"/>
              </a:rPr>
              <a:t>int</a:t>
            </a:r>
            <a:r>
              <a:rPr lang="en-US" sz="2200" dirty="0" smtClean="0">
                <a:solidFill>
                  <a:schemeClr val="accent6">
                    <a:lumMod val="75000"/>
                  </a:schemeClr>
                </a:solidFill>
                <a:latin typeface="Times New Roman" pitchFamily="18" charset="0"/>
                <a:cs typeface="Times New Roman" pitchFamily="18" charset="0"/>
              </a:rPr>
              <a:t> cols)</a:t>
            </a:r>
          </a:p>
          <a:p>
            <a:pPr>
              <a:buNone/>
            </a:pPr>
            <a:r>
              <a:rPr lang="en-US" sz="2200" dirty="0" smtClean="0">
                <a:solidFill>
                  <a:schemeClr val="accent6">
                    <a:lumMod val="75000"/>
                  </a:schemeClr>
                </a:solidFill>
                <a:latin typeface="Times New Roman" pitchFamily="18" charset="0"/>
                <a:cs typeface="Times New Roman" pitchFamily="18" charset="0"/>
              </a:rPr>
              <a:t>		</a:t>
            </a:r>
            <a:r>
              <a:rPr lang="en-US" sz="2200" dirty="0" err="1" smtClean="0">
                <a:solidFill>
                  <a:schemeClr val="accent6">
                    <a:lumMod val="75000"/>
                  </a:schemeClr>
                </a:solidFill>
                <a:latin typeface="Times New Roman" pitchFamily="18" charset="0"/>
                <a:cs typeface="Times New Roman" pitchFamily="18" charset="0"/>
              </a:rPr>
              <a:t>JTextField</a:t>
            </a:r>
            <a:r>
              <a:rPr lang="en-US" sz="2200" dirty="0" smtClean="0">
                <a:solidFill>
                  <a:schemeClr val="accent6">
                    <a:lumMod val="75000"/>
                  </a:schemeClr>
                </a:solidFill>
                <a:latin typeface="Times New Roman" pitchFamily="18" charset="0"/>
                <a:cs typeface="Times New Roman" pitchFamily="18" charset="0"/>
              </a:rPr>
              <a:t>(String </a:t>
            </a:r>
            <a:r>
              <a:rPr lang="en-US" sz="2200" dirty="0" err="1" smtClean="0">
                <a:solidFill>
                  <a:schemeClr val="accent6">
                    <a:lumMod val="75000"/>
                  </a:schemeClr>
                </a:solidFill>
                <a:latin typeface="Times New Roman" pitchFamily="18" charset="0"/>
                <a:cs typeface="Times New Roman" pitchFamily="18" charset="0"/>
              </a:rPr>
              <a:t>str</a:t>
            </a:r>
            <a:r>
              <a:rPr lang="en-US" sz="2200" dirty="0" smtClean="0">
                <a:solidFill>
                  <a:schemeClr val="accent6">
                    <a:lumMod val="75000"/>
                  </a:schemeClr>
                </a:solidFill>
                <a:latin typeface="Times New Roman" pitchFamily="18" charset="0"/>
                <a:cs typeface="Times New Roman" pitchFamily="18" charset="0"/>
              </a:rPr>
              <a:t>, </a:t>
            </a:r>
            <a:r>
              <a:rPr lang="en-US" sz="2200" dirty="0" err="1" smtClean="0">
                <a:solidFill>
                  <a:schemeClr val="accent6">
                    <a:lumMod val="75000"/>
                  </a:schemeClr>
                </a:solidFill>
                <a:latin typeface="Times New Roman" pitchFamily="18" charset="0"/>
                <a:cs typeface="Times New Roman" pitchFamily="18" charset="0"/>
              </a:rPr>
              <a:t>int</a:t>
            </a:r>
            <a:r>
              <a:rPr lang="en-US" sz="2200" dirty="0" smtClean="0">
                <a:solidFill>
                  <a:schemeClr val="accent6">
                    <a:lumMod val="75000"/>
                  </a:schemeClr>
                </a:solidFill>
                <a:latin typeface="Times New Roman" pitchFamily="18" charset="0"/>
                <a:cs typeface="Times New Roman" pitchFamily="18" charset="0"/>
              </a:rPr>
              <a:t> cols)</a:t>
            </a:r>
          </a:p>
          <a:p>
            <a:pPr>
              <a:buNone/>
            </a:pPr>
            <a:r>
              <a:rPr lang="en-US" sz="2200" dirty="0" smtClean="0">
                <a:solidFill>
                  <a:schemeClr val="accent6">
                    <a:lumMod val="75000"/>
                  </a:schemeClr>
                </a:solidFill>
                <a:latin typeface="Times New Roman" pitchFamily="18" charset="0"/>
                <a:cs typeface="Times New Roman" pitchFamily="18" charset="0"/>
              </a:rPr>
              <a:t>		</a:t>
            </a:r>
            <a:r>
              <a:rPr lang="en-US" sz="2200" dirty="0" err="1" smtClean="0">
                <a:solidFill>
                  <a:schemeClr val="accent6">
                    <a:lumMod val="75000"/>
                  </a:schemeClr>
                </a:solidFill>
                <a:latin typeface="Times New Roman" pitchFamily="18" charset="0"/>
                <a:cs typeface="Times New Roman" pitchFamily="18" charset="0"/>
              </a:rPr>
              <a:t>JTextField</a:t>
            </a:r>
            <a:r>
              <a:rPr lang="en-US" sz="2200" dirty="0" smtClean="0">
                <a:solidFill>
                  <a:schemeClr val="accent6">
                    <a:lumMod val="75000"/>
                  </a:schemeClr>
                </a:solidFill>
                <a:latin typeface="Times New Roman" pitchFamily="18" charset="0"/>
                <a:cs typeface="Times New Roman" pitchFamily="18" charset="0"/>
              </a:rPr>
              <a:t>(String </a:t>
            </a:r>
            <a:r>
              <a:rPr lang="en-US" sz="2200" dirty="0" err="1" smtClean="0">
                <a:solidFill>
                  <a:schemeClr val="accent6">
                    <a:lumMod val="75000"/>
                  </a:schemeClr>
                </a:solidFill>
                <a:latin typeface="Times New Roman" pitchFamily="18" charset="0"/>
                <a:cs typeface="Times New Roman" pitchFamily="18" charset="0"/>
              </a:rPr>
              <a:t>str</a:t>
            </a:r>
            <a:r>
              <a:rPr lang="en-US" sz="2200" dirty="0" smtClean="0">
                <a:solidFill>
                  <a:schemeClr val="accent6">
                    <a:lumMod val="75000"/>
                  </a:schemeClr>
                </a:solidFill>
                <a:latin typeface="Times New Roman" pitchFamily="18" charset="0"/>
                <a:cs typeface="Times New Roman" pitchFamily="18" charset="0"/>
              </a:rPr>
              <a:t>)</a:t>
            </a:r>
          </a:p>
          <a:p>
            <a:endParaRPr lang="en-US" sz="2200" dirty="0" smtClean="0">
              <a:solidFill>
                <a:schemeClr val="accent6">
                  <a:lumMod val="75000"/>
                </a:schemeClr>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If the number of columns is not specified, the text field is sized to fit the specified string.</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down)">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wipe(down)">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Swing Buttons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lnSpcReduction="10000"/>
          </a:bodyPr>
          <a:lstStyle/>
          <a:p>
            <a:r>
              <a:rPr lang="en-US" sz="2200" dirty="0" smtClean="0">
                <a:solidFill>
                  <a:srgbClr val="002060"/>
                </a:solidFill>
                <a:latin typeface="Times New Roman" pitchFamily="18" charset="0"/>
                <a:cs typeface="Times New Roman" pitchFamily="18" charset="0"/>
              </a:rPr>
              <a:t>Swing defines four types of buttons, all are subclasses of the </a:t>
            </a:r>
            <a:r>
              <a:rPr lang="en-US" sz="2200" i="1" dirty="0" err="1" smtClean="0">
                <a:solidFill>
                  <a:srgbClr val="C00000"/>
                </a:solidFill>
                <a:latin typeface="Times New Roman" pitchFamily="18" charset="0"/>
                <a:cs typeface="Times New Roman" pitchFamily="18" charset="0"/>
              </a:rPr>
              <a:t>AbstractButton</a:t>
            </a:r>
            <a:r>
              <a:rPr lang="en-US" sz="2200" dirty="0" smtClean="0">
                <a:solidFill>
                  <a:srgbClr val="002060"/>
                </a:solidFill>
                <a:latin typeface="Times New Roman" pitchFamily="18" charset="0"/>
                <a:cs typeface="Times New Roman" pitchFamily="18" charset="0"/>
              </a:rPr>
              <a:t> class, which extends </a:t>
            </a:r>
            <a:r>
              <a:rPr lang="en-US" sz="2200" i="1" dirty="0" err="1" smtClean="0">
                <a:solidFill>
                  <a:srgbClr val="C00000"/>
                </a:solidFill>
                <a:latin typeface="Times New Roman" pitchFamily="18" charset="0"/>
                <a:cs typeface="Times New Roman" pitchFamily="18" charset="0"/>
              </a:rPr>
              <a:t>JComponent</a:t>
            </a:r>
            <a:r>
              <a:rPr lang="en-US" sz="2200" dirty="0" smtClean="0">
                <a:solidFill>
                  <a:srgbClr val="002060"/>
                </a:solidFill>
                <a:latin typeface="Times New Roman" pitchFamily="18" charset="0"/>
                <a:cs typeface="Times New Roman" pitchFamily="18" charset="0"/>
              </a:rPr>
              <a:t>.</a:t>
            </a:r>
          </a:p>
          <a:p>
            <a:pPr>
              <a:buNone/>
            </a:pPr>
            <a:r>
              <a:rPr lang="en-US" sz="2200" dirty="0" smtClean="0">
                <a:solidFill>
                  <a:srgbClr val="7030A0"/>
                </a:solidFill>
                <a:latin typeface="Times New Roman" pitchFamily="18" charset="0"/>
                <a:cs typeface="Times New Roman" pitchFamily="18" charset="0"/>
              </a:rPr>
              <a:t>		</a:t>
            </a:r>
            <a:r>
              <a:rPr lang="en-US" sz="2200" dirty="0" err="1" smtClean="0">
                <a:solidFill>
                  <a:srgbClr val="7030A0"/>
                </a:solidFill>
                <a:latin typeface="Times New Roman" pitchFamily="18" charset="0"/>
                <a:cs typeface="Times New Roman" pitchFamily="18" charset="0"/>
              </a:rPr>
              <a:t>JButton</a:t>
            </a:r>
            <a:r>
              <a:rPr lang="en-US" sz="2200" dirty="0" smtClean="0">
                <a:solidFill>
                  <a:srgbClr val="7030A0"/>
                </a:solidFill>
                <a:latin typeface="Times New Roman" pitchFamily="18" charset="0"/>
                <a:cs typeface="Times New Roman" pitchFamily="18" charset="0"/>
              </a:rPr>
              <a:t>, </a:t>
            </a:r>
          </a:p>
          <a:p>
            <a:pPr>
              <a:buNone/>
            </a:pPr>
            <a:r>
              <a:rPr lang="en-US" sz="2200" dirty="0" smtClean="0">
                <a:solidFill>
                  <a:srgbClr val="7030A0"/>
                </a:solidFill>
                <a:latin typeface="Times New Roman" pitchFamily="18" charset="0"/>
                <a:cs typeface="Times New Roman" pitchFamily="18" charset="0"/>
              </a:rPr>
              <a:t>		</a:t>
            </a:r>
            <a:r>
              <a:rPr lang="en-US" sz="2200" dirty="0" err="1" smtClean="0">
                <a:solidFill>
                  <a:srgbClr val="7030A0"/>
                </a:solidFill>
                <a:latin typeface="Times New Roman" pitchFamily="18" charset="0"/>
                <a:cs typeface="Times New Roman" pitchFamily="18" charset="0"/>
              </a:rPr>
              <a:t>JToggleButton</a:t>
            </a:r>
            <a:r>
              <a:rPr lang="en-US" sz="2200" dirty="0" smtClean="0">
                <a:solidFill>
                  <a:srgbClr val="7030A0"/>
                </a:solidFill>
                <a:latin typeface="Times New Roman" pitchFamily="18" charset="0"/>
                <a:cs typeface="Times New Roman" pitchFamily="18" charset="0"/>
              </a:rPr>
              <a:t>, </a:t>
            </a:r>
          </a:p>
          <a:p>
            <a:pPr>
              <a:buNone/>
            </a:pPr>
            <a:r>
              <a:rPr lang="en-US" sz="2200" dirty="0" smtClean="0">
                <a:solidFill>
                  <a:srgbClr val="7030A0"/>
                </a:solidFill>
                <a:latin typeface="Times New Roman" pitchFamily="18" charset="0"/>
                <a:cs typeface="Times New Roman" pitchFamily="18" charset="0"/>
              </a:rPr>
              <a:t>		</a:t>
            </a:r>
            <a:r>
              <a:rPr lang="en-US" sz="2200" dirty="0" err="1" smtClean="0">
                <a:solidFill>
                  <a:srgbClr val="7030A0"/>
                </a:solidFill>
                <a:latin typeface="Times New Roman" pitchFamily="18" charset="0"/>
                <a:cs typeface="Times New Roman" pitchFamily="18" charset="0"/>
              </a:rPr>
              <a:t>JCheckBox</a:t>
            </a:r>
            <a:r>
              <a:rPr lang="en-US" sz="2200" dirty="0" smtClean="0">
                <a:solidFill>
                  <a:srgbClr val="7030A0"/>
                </a:solidFill>
                <a:latin typeface="Times New Roman" pitchFamily="18" charset="0"/>
                <a:cs typeface="Times New Roman" pitchFamily="18" charset="0"/>
              </a:rPr>
              <a:t>, and </a:t>
            </a:r>
          </a:p>
          <a:p>
            <a:pPr>
              <a:buNone/>
            </a:pPr>
            <a:r>
              <a:rPr lang="en-US" sz="2200" dirty="0" smtClean="0">
                <a:solidFill>
                  <a:srgbClr val="7030A0"/>
                </a:solidFill>
                <a:latin typeface="Times New Roman" pitchFamily="18" charset="0"/>
                <a:cs typeface="Times New Roman" pitchFamily="18" charset="0"/>
              </a:rPr>
              <a:t>		</a:t>
            </a:r>
            <a:r>
              <a:rPr lang="en-US" sz="2200" dirty="0" err="1" smtClean="0">
                <a:solidFill>
                  <a:srgbClr val="7030A0"/>
                </a:solidFill>
                <a:latin typeface="Times New Roman" pitchFamily="18" charset="0"/>
                <a:cs typeface="Times New Roman" pitchFamily="18" charset="0"/>
              </a:rPr>
              <a:t>JRadioButton</a:t>
            </a:r>
            <a:endParaRPr lang="en-US" sz="2200" dirty="0" smtClean="0">
              <a:solidFill>
                <a:srgbClr val="7030A0"/>
              </a:solidFill>
              <a:latin typeface="Times New Roman" pitchFamily="18" charset="0"/>
              <a:cs typeface="Times New Roman" pitchFamily="18" charset="0"/>
            </a:endParaRPr>
          </a:p>
          <a:p>
            <a:pPr>
              <a:buNone/>
            </a:pPr>
            <a:endParaRPr lang="en-US" sz="2200" dirty="0" smtClean="0">
              <a:solidFill>
                <a:srgbClr val="7030A0"/>
              </a:solidFill>
              <a:latin typeface="Times New Roman" pitchFamily="18" charset="0"/>
              <a:cs typeface="Times New Roman" pitchFamily="18" charset="0"/>
            </a:endParaRPr>
          </a:p>
          <a:p>
            <a:r>
              <a:rPr lang="en-US" sz="2200" dirty="0" err="1" smtClean="0">
                <a:solidFill>
                  <a:srgbClr val="002060"/>
                </a:solidFill>
                <a:latin typeface="Times New Roman" pitchFamily="18" charset="0"/>
                <a:cs typeface="Times New Roman" pitchFamily="18" charset="0"/>
              </a:rPr>
              <a:t>AbstractButton</a:t>
            </a:r>
            <a:r>
              <a:rPr lang="en-US" sz="2200" dirty="0" smtClean="0">
                <a:solidFill>
                  <a:srgbClr val="002060"/>
                </a:solidFill>
                <a:latin typeface="Times New Roman" pitchFamily="18" charset="0"/>
                <a:cs typeface="Times New Roman" pitchFamily="18" charset="0"/>
              </a:rPr>
              <a:t> contains many methods:</a:t>
            </a:r>
          </a:p>
          <a:p>
            <a:pPr>
              <a:buNone/>
            </a:pPr>
            <a:r>
              <a:rPr lang="en-US" sz="2200" dirty="0" smtClean="0">
                <a:solidFill>
                  <a:schemeClr val="accent2">
                    <a:lumMod val="75000"/>
                  </a:schemeClr>
                </a:solidFill>
                <a:latin typeface="Times New Roman" pitchFamily="18" charset="0"/>
                <a:cs typeface="Times New Roman" pitchFamily="18" charset="0"/>
              </a:rPr>
              <a:t>		String </a:t>
            </a:r>
            <a:r>
              <a:rPr lang="en-US" sz="2200" dirty="0" err="1" smtClean="0">
                <a:solidFill>
                  <a:schemeClr val="accent2">
                    <a:lumMod val="75000"/>
                  </a:schemeClr>
                </a:solidFill>
                <a:latin typeface="Times New Roman" pitchFamily="18" charset="0"/>
                <a:cs typeface="Times New Roman" pitchFamily="18" charset="0"/>
              </a:rPr>
              <a:t>getText</a:t>
            </a:r>
            <a:r>
              <a:rPr lang="en-US" sz="2200" dirty="0" smtClean="0">
                <a:solidFill>
                  <a:schemeClr val="accent2">
                    <a:lumMod val="75000"/>
                  </a:schemeClr>
                </a:solidFill>
                <a:latin typeface="Times New Roman" pitchFamily="18" charset="0"/>
                <a:cs typeface="Times New Roman" pitchFamily="18" charset="0"/>
              </a:rPr>
              <a:t>( )</a:t>
            </a:r>
          </a:p>
          <a:p>
            <a:pPr>
              <a:buNone/>
            </a:pPr>
            <a:r>
              <a:rPr lang="en-US" sz="2200" dirty="0" smtClean="0">
                <a:solidFill>
                  <a:schemeClr val="accent2">
                    <a:lumMod val="75000"/>
                  </a:schemeClr>
                </a:solidFill>
                <a:latin typeface="Times New Roman" pitchFamily="18" charset="0"/>
                <a:cs typeface="Times New Roman" pitchFamily="18" charset="0"/>
              </a:rPr>
              <a:t>		void </a:t>
            </a:r>
            <a:r>
              <a:rPr lang="en-US" sz="2200" dirty="0" err="1" smtClean="0">
                <a:solidFill>
                  <a:schemeClr val="accent2">
                    <a:lumMod val="75000"/>
                  </a:schemeClr>
                </a:solidFill>
                <a:latin typeface="Times New Roman" pitchFamily="18" charset="0"/>
                <a:cs typeface="Times New Roman" pitchFamily="18" charset="0"/>
              </a:rPr>
              <a:t>setText</a:t>
            </a:r>
            <a:r>
              <a:rPr lang="en-US" sz="2200" dirty="0" smtClean="0">
                <a:solidFill>
                  <a:schemeClr val="accent2">
                    <a:lumMod val="75000"/>
                  </a:schemeClr>
                </a:solidFill>
                <a:latin typeface="Times New Roman" pitchFamily="18" charset="0"/>
                <a:cs typeface="Times New Roman" pitchFamily="18" charset="0"/>
              </a:rPr>
              <a:t>(String </a:t>
            </a:r>
            <a:r>
              <a:rPr lang="en-US" sz="2200" dirty="0" err="1" smtClean="0">
                <a:solidFill>
                  <a:schemeClr val="accent2">
                    <a:lumMod val="75000"/>
                  </a:schemeClr>
                </a:solidFill>
                <a:latin typeface="Times New Roman" pitchFamily="18" charset="0"/>
                <a:cs typeface="Times New Roman" pitchFamily="18" charset="0"/>
              </a:rPr>
              <a:t>str</a:t>
            </a:r>
            <a:r>
              <a:rPr lang="en-US" sz="2200" dirty="0" smtClean="0">
                <a:solidFill>
                  <a:schemeClr val="accent2">
                    <a:lumMod val="75000"/>
                  </a:schemeClr>
                </a:solidFill>
                <a:latin typeface="Times New Roman" pitchFamily="18" charset="0"/>
                <a:cs typeface="Times New Roman" pitchFamily="18" charset="0"/>
              </a:rPr>
              <a:t>)</a:t>
            </a:r>
          </a:p>
          <a:p>
            <a:pPr>
              <a:buNone/>
            </a:pPr>
            <a:r>
              <a:rPr lang="en-US" sz="2200" dirty="0" smtClean="0">
                <a:solidFill>
                  <a:schemeClr val="accent2">
                    <a:lumMod val="75000"/>
                  </a:schemeClr>
                </a:solidFill>
                <a:latin typeface="Times New Roman" pitchFamily="18" charset="0"/>
                <a:cs typeface="Times New Roman" pitchFamily="18" charset="0"/>
              </a:rPr>
              <a:t>		void </a:t>
            </a:r>
            <a:r>
              <a:rPr lang="en-US" sz="2200" dirty="0" err="1" smtClean="0">
                <a:solidFill>
                  <a:schemeClr val="accent2">
                    <a:lumMod val="75000"/>
                  </a:schemeClr>
                </a:solidFill>
                <a:latin typeface="Times New Roman" pitchFamily="18" charset="0"/>
                <a:cs typeface="Times New Roman" pitchFamily="18" charset="0"/>
              </a:rPr>
              <a:t>setDisabledIcon</a:t>
            </a:r>
            <a:r>
              <a:rPr lang="en-US" sz="2200" dirty="0" smtClean="0">
                <a:solidFill>
                  <a:schemeClr val="accent2">
                    <a:lumMod val="75000"/>
                  </a:schemeClr>
                </a:solidFill>
                <a:latin typeface="Times New Roman" pitchFamily="18" charset="0"/>
                <a:cs typeface="Times New Roman" pitchFamily="18" charset="0"/>
              </a:rPr>
              <a:t>(Icon </a:t>
            </a:r>
            <a:r>
              <a:rPr lang="en-US" sz="2200" dirty="0" err="1" smtClean="0">
                <a:solidFill>
                  <a:schemeClr val="accent2">
                    <a:lumMod val="75000"/>
                  </a:schemeClr>
                </a:solidFill>
                <a:latin typeface="Times New Roman" pitchFamily="18" charset="0"/>
                <a:cs typeface="Times New Roman" pitchFamily="18" charset="0"/>
              </a:rPr>
              <a:t>di</a:t>
            </a:r>
            <a:r>
              <a:rPr lang="en-US" sz="2200" dirty="0" smtClean="0">
                <a:solidFill>
                  <a:schemeClr val="accent2">
                    <a:lumMod val="75000"/>
                  </a:schemeClr>
                </a:solidFill>
                <a:latin typeface="Times New Roman" pitchFamily="18" charset="0"/>
                <a:cs typeface="Times New Roman" pitchFamily="18" charset="0"/>
              </a:rPr>
              <a:t>)</a:t>
            </a:r>
          </a:p>
          <a:p>
            <a:pPr>
              <a:buNone/>
            </a:pPr>
            <a:r>
              <a:rPr lang="en-US" sz="2200" dirty="0" smtClean="0">
                <a:solidFill>
                  <a:schemeClr val="accent2">
                    <a:lumMod val="75000"/>
                  </a:schemeClr>
                </a:solidFill>
                <a:latin typeface="Times New Roman" pitchFamily="18" charset="0"/>
                <a:cs typeface="Times New Roman" pitchFamily="18" charset="0"/>
              </a:rPr>
              <a:t>		void </a:t>
            </a:r>
            <a:r>
              <a:rPr lang="en-US" sz="2200" dirty="0" err="1" smtClean="0">
                <a:solidFill>
                  <a:schemeClr val="accent2">
                    <a:lumMod val="75000"/>
                  </a:schemeClr>
                </a:solidFill>
                <a:latin typeface="Times New Roman" pitchFamily="18" charset="0"/>
                <a:cs typeface="Times New Roman" pitchFamily="18" charset="0"/>
              </a:rPr>
              <a:t>setPressedIcon</a:t>
            </a:r>
            <a:r>
              <a:rPr lang="en-US" sz="2200" dirty="0" smtClean="0">
                <a:solidFill>
                  <a:schemeClr val="accent2">
                    <a:lumMod val="75000"/>
                  </a:schemeClr>
                </a:solidFill>
                <a:latin typeface="Times New Roman" pitchFamily="18" charset="0"/>
                <a:cs typeface="Times New Roman" pitchFamily="18" charset="0"/>
              </a:rPr>
              <a:t>(Icon pi)</a:t>
            </a:r>
          </a:p>
          <a:p>
            <a:pPr>
              <a:buNone/>
            </a:pPr>
            <a:r>
              <a:rPr lang="en-US" sz="2200" dirty="0" smtClean="0">
                <a:solidFill>
                  <a:schemeClr val="accent2">
                    <a:lumMod val="75000"/>
                  </a:schemeClr>
                </a:solidFill>
                <a:latin typeface="Times New Roman" pitchFamily="18" charset="0"/>
                <a:cs typeface="Times New Roman" pitchFamily="18" charset="0"/>
              </a:rPr>
              <a:t>		void </a:t>
            </a:r>
            <a:r>
              <a:rPr lang="en-US" sz="2200" dirty="0" err="1" smtClean="0">
                <a:solidFill>
                  <a:schemeClr val="accent2">
                    <a:lumMod val="75000"/>
                  </a:schemeClr>
                </a:solidFill>
                <a:latin typeface="Times New Roman" pitchFamily="18" charset="0"/>
                <a:cs typeface="Times New Roman" pitchFamily="18" charset="0"/>
              </a:rPr>
              <a:t>setSelectedIcon</a:t>
            </a:r>
            <a:r>
              <a:rPr lang="en-US" sz="2200" dirty="0" smtClean="0">
                <a:solidFill>
                  <a:schemeClr val="accent2">
                    <a:lumMod val="75000"/>
                  </a:schemeClr>
                </a:solidFill>
                <a:latin typeface="Times New Roman" pitchFamily="18" charset="0"/>
                <a:cs typeface="Times New Roman" pitchFamily="18" charset="0"/>
              </a:rPr>
              <a:t>(Icon </a:t>
            </a:r>
            <a:r>
              <a:rPr lang="en-US" sz="2200" dirty="0" err="1" smtClean="0">
                <a:solidFill>
                  <a:schemeClr val="accent2">
                    <a:lumMod val="75000"/>
                  </a:schemeClr>
                </a:solidFill>
                <a:latin typeface="Times New Roman" pitchFamily="18" charset="0"/>
                <a:cs typeface="Times New Roman" pitchFamily="18" charset="0"/>
              </a:rPr>
              <a:t>si</a:t>
            </a:r>
            <a:r>
              <a:rPr lang="en-US" sz="2200" dirty="0" smtClean="0">
                <a:solidFill>
                  <a:schemeClr val="accent2">
                    <a:lumMod val="75000"/>
                  </a:schemeClr>
                </a:solidFill>
                <a:latin typeface="Times New Roman" pitchFamily="18" charset="0"/>
                <a:cs typeface="Times New Roman" pitchFamily="18" charset="0"/>
              </a:rPr>
              <a:t>)</a:t>
            </a:r>
          </a:p>
          <a:p>
            <a:pPr>
              <a:buNone/>
            </a:pPr>
            <a:r>
              <a:rPr lang="en-US" sz="2200" dirty="0" smtClean="0">
                <a:solidFill>
                  <a:schemeClr val="accent2">
                    <a:lumMod val="75000"/>
                  </a:schemeClr>
                </a:solidFill>
                <a:latin typeface="Times New Roman" pitchFamily="18" charset="0"/>
                <a:cs typeface="Times New Roman" pitchFamily="18" charset="0"/>
              </a:rPr>
              <a:t>		void </a:t>
            </a:r>
            <a:r>
              <a:rPr lang="en-US" sz="2200" dirty="0" err="1" smtClean="0">
                <a:solidFill>
                  <a:schemeClr val="accent2">
                    <a:lumMod val="75000"/>
                  </a:schemeClr>
                </a:solidFill>
                <a:latin typeface="Times New Roman" pitchFamily="18" charset="0"/>
                <a:cs typeface="Times New Roman" pitchFamily="18" charset="0"/>
              </a:rPr>
              <a:t>setRolloverIcon</a:t>
            </a:r>
            <a:r>
              <a:rPr lang="en-US" sz="2200" dirty="0" smtClean="0">
                <a:solidFill>
                  <a:schemeClr val="accent2">
                    <a:lumMod val="75000"/>
                  </a:schemeClr>
                </a:solidFill>
                <a:latin typeface="Times New Roman" pitchFamily="18" charset="0"/>
                <a:cs typeface="Times New Roman" pitchFamily="18" charset="0"/>
              </a:rPr>
              <a:t>(Icon </a:t>
            </a:r>
            <a:r>
              <a:rPr lang="en-US" sz="2200" dirty="0" err="1" smtClean="0">
                <a:solidFill>
                  <a:schemeClr val="accent2">
                    <a:lumMod val="75000"/>
                  </a:schemeClr>
                </a:solidFill>
                <a:latin typeface="Times New Roman" pitchFamily="18" charset="0"/>
                <a:cs typeface="Times New Roman" pitchFamily="18" charset="0"/>
              </a:rPr>
              <a:t>ri</a:t>
            </a:r>
            <a:r>
              <a:rPr lang="en-US" sz="2200" dirty="0" smtClean="0">
                <a:solidFill>
                  <a:schemeClr val="accent2">
                    <a:lumMod val="75000"/>
                  </a:schemeClr>
                </a:solidFill>
                <a:latin typeface="Times New Roman" pitchFamily="18" charset="0"/>
                <a:cs typeface="Times New Roman" pitchFamily="18" charset="0"/>
              </a:rPr>
              <a:t>)</a:t>
            </a:r>
          </a:p>
          <a:p>
            <a:endParaRPr lang="en-US" sz="2200" dirty="0" smtClean="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wipe(down)">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wipe(down)">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wipe(down)">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wipe(down)">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wipe(down)">
                                      <p:cBhvr>
                                        <p:cTn id="6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err="1" smtClean="0">
                <a:solidFill>
                  <a:srgbClr val="C00000"/>
                </a:solidFill>
                <a:effectLst/>
                <a:latin typeface="Times New Roman" pitchFamily="18" charset="0"/>
                <a:cs typeface="Times New Roman" pitchFamily="18" charset="0"/>
              </a:rPr>
              <a:t>JButton</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838200"/>
            <a:ext cx="8382000" cy="5638800"/>
          </a:xfrm>
        </p:spPr>
        <p:txBody>
          <a:bodyPr>
            <a:normAutofit lnSpcReduction="10000"/>
          </a:bodyPr>
          <a:lstStyle/>
          <a:p>
            <a:r>
              <a:rPr lang="en-US" sz="2200" dirty="0" err="1" smtClean="0">
                <a:solidFill>
                  <a:srgbClr val="002060"/>
                </a:solidFill>
                <a:latin typeface="Times New Roman" pitchFamily="18" charset="0"/>
                <a:cs typeface="Times New Roman" pitchFamily="18" charset="0"/>
              </a:rPr>
              <a:t>JButton</a:t>
            </a:r>
            <a:r>
              <a:rPr lang="en-US" sz="2200" dirty="0" smtClean="0">
                <a:solidFill>
                  <a:srgbClr val="002060"/>
                </a:solidFill>
                <a:latin typeface="Times New Roman" pitchFamily="18" charset="0"/>
                <a:cs typeface="Times New Roman" pitchFamily="18" charset="0"/>
              </a:rPr>
              <a:t> class provides the functionality of a push button.</a:t>
            </a:r>
          </a:p>
          <a:p>
            <a:r>
              <a:rPr lang="en-US" sz="2200" dirty="0" err="1" smtClean="0">
                <a:solidFill>
                  <a:srgbClr val="002060"/>
                </a:solidFill>
                <a:latin typeface="Times New Roman" pitchFamily="18" charset="0"/>
                <a:cs typeface="Times New Roman" pitchFamily="18" charset="0"/>
              </a:rPr>
              <a:t>JButton</a:t>
            </a:r>
            <a:r>
              <a:rPr lang="en-US" sz="2200" dirty="0" smtClean="0">
                <a:solidFill>
                  <a:srgbClr val="002060"/>
                </a:solidFill>
                <a:latin typeface="Times New Roman" pitchFamily="18" charset="0"/>
                <a:cs typeface="Times New Roman" pitchFamily="18" charset="0"/>
              </a:rPr>
              <a:t> allows an icon, a string, or both to be associated with the push button.</a:t>
            </a:r>
          </a:p>
          <a:p>
            <a:pPr>
              <a:buNone/>
            </a:pPr>
            <a:r>
              <a:rPr lang="en-US" sz="2200" dirty="0" smtClean="0">
                <a:solidFill>
                  <a:srgbClr val="002060"/>
                </a:solidFill>
                <a:latin typeface="Times New Roman" pitchFamily="18" charset="0"/>
                <a:cs typeface="Times New Roman" pitchFamily="18" charset="0"/>
              </a:rPr>
              <a:t>		</a:t>
            </a:r>
            <a:r>
              <a:rPr lang="en-US" sz="2200" dirty="0" err="1" smtClean="0">
                <a:solidFill>
                  <a:schemeClr val="accent2">
                    <a:lumMod val="75000"/>
                  </a:schemeClr>
                </a:solidFill>
                <a:latin typeface="Times New Roman" pitchFamily="18" charset="0"/>
                <a:cs typeface="Times New Roman" pitchFamily="18" charset="0"/>
              </a:rPr>
              <a:t>JButton</a:t>
            </a:r>
            <a:r>
              <a:rPr lang="en-US" sz="2200" dirty="0" smtClean="0">
                <a:solidFill>
                  <a:schemeClr val="accent2">
                    <a:lumMod val="75000"/>
                  </a:schemeClr>
                </a:solidFill>
                <a:latin typeface="Times New Roman" pitchFamily="18" charset="0"/>
                <a:cs typeface="Times New Roman" pitchFamily="18" charset="0"/>
              </a:rPr>
              <a:t>(Icon </a:t>
            </a:r>
            <a:r>
              <a:rPr lang="en-US" sz="2200" dirty="0" err="1" smtClean="0">
                <a:solidFill>
                  <a:schemeClr val="accent2">
                    <a:lumMod val="75000"/>
                  </a:schemeClr>
                </a:solidFill>
                <a:latin typeface="Times New Roman" pitchFamily="18" charset="0"/>
                <a:cs typeface="Times New Roman" pitchFamily="18" charset="0"/>
              </a:rPr>
              <a:t>i</a:t>
            </a:r>
            <a:r>
              <a:rPr lang="en-US" sz="2200" dirty="0" smtClean="0">
                <a:solidFill>
                  <a:schemeClr val="accent2">
                    <a:lumMod val="75000"/>
                  </a:schemeClr>
                </a:solidFill>
                <a:latin typeface="Times New Roman" pitchFamily="18" charset="0"/>
                <a:cs typeface="Times New Roman" pitchFamily="18" charset="0"/>
              </a:rPr>
              <a:t>)</a:t>
            </a:r>
          </a:p>
          <a:p>
            <a:pPr>
              <a:buNone/>
            </a:pPr>
            <a:r>
              <a:rPr lang="en-US" sz="2200" dirty="0" smtClean="0">
                <a:solidFill>
                  <a:schemeClr val="accent2">
                    <a:lumMod val="75000"/>
                  </a:schemeClr>
                </a:solidFill>
                <a:latin typeface="Times New Roman" pitchFamily="18" charset="0"/>
                <a:cs typeface="Times New Roman" pitchFamily="18" charset="0"/>
              </a:rPr>
              <a:t>		</a:t>
            </a:r>
            <a:r>
              <a:rPr lang="en-US" sz="2200" dirty="0" err="1" smtClean="0">
                <a:solidFill>
                  <a:schemeClr val="accent2">
                    <a:lumMod val="75000"/>
                  </a:schemeClr>
                </a:solidFill>
                <a:latin typeface="Times New Roman" pitchFamily="18" charset="0"/>
                <a:cs typeface="Times New Roman" pitchFamily="18" charset="0"/>
              </a:rPr>
              <a:t>JButton</a:t>
            </a:r>
            <a:r>
              <a:rPr lang="en-US" sz="2200" dirty="0" smtClean="0">
                <a:solidFill>
                  <a:schemeClr val="accent2">
                    <a:lumMod val="75000"/>
                  </a:schemeClr>
                </a:solidFill>
                <a:latin typeface="Times New Roman" pitchFamily="18" charset="0"/>
                <a:cs typeface="Times New Roman" pitchFamily="18" charset="0"/>
              </a:rPr>
              <a:t>(String </a:t>
            </a:r>
            <a:r>
              <a:rPr lang="en-US" sz="2200" dirty="0" err="1" smtClean="0">
                <a:solidFill>
                  <a:schemeClr val="accent2">
                    <a:lumMod val="75000"/>
                  </a:schemeClr>
                </a:solidFill>
                <a:latin typeface="Times New Roman" pitchFamily="18" charset="0"/>
                <a:cs typeface="Times New Roman" pitchFamily="18" charset="0"/>
              </a:rPr>
              <a:t>str</a:t>
            </a:r>
            <a:r>
              <a:rPr lang="en-US" sz="2200" dirty="0" smtClean="0">
                <a:solidFill>
                  <a:schemeClr val="accent2">
                    <a:lumMod val="75000"/>
                  </a:schemeClr>
                </a:solidFill>
                <a:latin typeface="Times New Roman" pitchFamily="18" charset="0"/>
                <a:cs typeface="Times New Roman" pitchFamily="18" charset="0"/>
              </a:rPr>
              <a:t>)</a:t>
            </a:r>
          </a:p>
          <a:p>
            <a:pPr>
              <a:buNone/>
            </a:pPr>
            <a:r>
              <a:rPr lang="en-US" sz="2200" dirty="0" smtClean="0">
                <a:solidFill>
                  <a:schemeClr val="accent2">
                    <a:lumMod val="75000"/>
                  </a:schemeClr>
                </a:solidFill>
                <a:latin typeface="Times New Roman" pitchFamily="18" charset="0"/>
                <a:cs typeface="Times New Roman" pitchFamily="18" charset="0"/>
              </a:rPr>
              <a:t>		</a:t>
            </a:r>
            <a:r>
              <a:rPr lang="en-US" sz="2200" dirty="0" err="1" smtClean="0">
                <a:solidFill>
                  <a:schemeClr val="accent2">
                    <a:lumMod val="75000"/>
                  </a:schemeClr>
                </a:solidFill>
                <a:latin typeface="Times New Roman" pitchFamily="18" charset="0"/>
                <a:cs typeface="Times New Roman" pitchFamily="18" charset="0"/>
              </a:rPr>
              <a:t>JButton</a:t>
            </a:r>
            <a:r>
              <a:rPr lang="en-US" sz="2200" dirty="0" smtClean="0">
                <a:solidFill>
                  <a:schemeClr val="accent2">
                    <a:lumMod val="75000"/>
                  </a:schemeClr>
                </a:solidFill>
                <a:latin typeface="Times New Roman" pitchFamily="18" charset="0"/>
                <a:cs typeface="Times New Roman" pitchFamily="18" charset="0"/>
              </a:rPr>
              <a:t>(String </a:t>
            </a:r>
            <a:r>
              <a:rPr lang="en-US" sz="2200" dirty="0" err="1" smtClean="0">
                <a:solidFill>
                  <a:schemeClr val="accent2">
                    <a:lumMod val="75000"/>
                  </a:schemeClr>
                </a:solidFill>
                <a:latin typeface="Times New Roman" pitchFamily="18" charset="0"/>
                <a:cs typeface="Times New Roman" pitchFamily="18" charset="0"/>
              </a:rPr>
              <a:t>str</a:t>
            </a:r>
            <a:r>
              <a:rPr lang="en-US" sz="2200" dirty="0" smtClean="0">
                <a:solidFill>
                  <a:schemeClr val="accent2">
                    <a:lumMod val="75000"/>
                  </a:schemeClr>
                </a:solidFill>
                <a:latin typeface="Times New Roman" pitchFamily="18" charset="0"/>
                <a:cs typeface="Times New Roman" pitchFamily="18" charset="0"/>
              </a:rPr>
              <a:t>, Icon </a:t>
            </a:r>
            <a:r>
              <a:rPr lang="en-US" sz="2200" dirty="0" err="1" smtClean="0">
                <a:solidFill>
                  <a:schemeClr val="accent2">
                    <a:lumMod val="75000"/>
                  </a:schemeClr>
                </a:solidFill>
                <a:latin typeface="Times New Roman" pitchFamily="18" charset="0"/>
                <a:cs typeface="Times New Roman" pitchFamily="18" charset="0"/>
              </a:rPr>
              <a:t>i</a:t>
            </a:r>
            <a:r>
              <a:rPr lang="en-US" sz="2200" dirty="0" smtClean="0">
                <a:solidFill>
                  <a:schemeClr val="accent2">
                    <a:lumMod val="75000"/>
                  </a:schemeClr>
                </a:solidFill>
                <a:latin typeface="Times New Roman" pitchFamily="18" charset="0"/>
                <a:cs typeface="Times New Roman" pitchFamily="18" charset="0"/>
              </a:rPr>
              <a:t>)</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When the button is pressed, an </a:t>
            </a:r>
            <a:r>
              <a:rPr lang="en-US" sz="2200" dirty="0" err="1" smtClean="0">
                <a:solidFill>
                  <a:srgbClr val="002060"/>
                </a:solidFill>
                <a:latin typeface="Times New Roman" pitchFamily="18" charset="0"/>
                <a:cs typeface="Times New Roman" pitchFamily="18" charset="0"/>
              </a:rPr>
              <a:t>ActionEvent</a:t>
            </a:r>
            <a:r>
              <a:rPr lang="en-US" sz="2200" dirty="0" smtClean="0">
                <a:solidFill>
                  <a:srgbClr val="002060"/>
                </a:solidFill>
                <a:latin typeface="Times New Roman" pitchFamily="18" charset="0"/>
                <a:cs typeface="Times New Roman" pitchFamily="18" charset="0"/>
              </a:rPr>
              <a:t> is generated. </a:t>
            </a:r>
          </a:p>
          <a:p>
            <a:r>
              <a:rPr lang="en-US" sz="2200" dirty="0" smtClean="0">
                <a:solidFill>
                  <a:srgbClr val="002060"/>
                </a:solidFill>
                <a:latin typeface="Times New Roman" pitchFamily="18" charset="0"/>
                <a:cs typeface="Times New Roman" pitchFamily="18" charset="0"/>
              </a:rPr>
              <a:t>Using the </a:t>
            </a:r>
            <a:r>
              <a:rPr lang="en-US" sz="2200" dirty="0" err="1" smtClean="0">
                <a:solidFill>
                  <a:srgbClr val="002060"/>
                </a:solidFill>
                <a:latin typeface="Times New Roman" pitchFamily="18" charset="0"/>
                <a:cs typeface="Times New Roman" pitchFamily="18" charset="0"/>
              </a:rPr>
              <a:t>ActionEvent</a:t>
            </a:r>
            <a:r>
              <a:rPr lang="en-US" sz="2200" dirty="0" smtClean="0">
                <a:solidFill>
                  <a:srgbClr val="002060"/>
                </a:solidFill>
                <a:latin typeface="Times New Roman" pitchFamily="18" charset="0"/>
                <a:cs typeface="Times New Roman" pitchFamily="18" charset="0"/>
              </a:rPr>
              <a:t> object passed to the </a:t>
            </a:r>
            <a:r>
              <a:rPr lang="en-US" sz="2200" i="1" dirty="0" err="1" smtClean="0">
                <a:solidFill>
                  <a:schemeClr val="accent2">
                    <a:lumMod val="75000"/>
                  </a:schemeClr>
                </a:solidFill>
                <a:latin typeface="Times New Roman" pitchFamily="18" charset="0"/>
                <a:cs typeface="Times New Roman" pitchFamily="18" charset="0"/>
              </a:rPr>
              <a:t>actionPerformed</a:t>
            </a:r>
            <a:r>
              <a:rPr lang="en-US" sz="2200" i="1" dirty="0" smtClean="0">
                <a:solidFill>
                  <a:schemeClr val="accent2">
                    <a:lumMod val="75000"/>
                  </a:schemeClr>
                </a:solidFill>
                <a:latin typeface="Times New Roman" pitchFamily="18" charset="0"/>
                <a:cs typeface="Times New Roman" pitchFamily="18" charset="0"/>
              </a:rPr>
              <a:t>( ) </a:t>
            </a:r>
            <a:r>
              <a:rPr lang="en-US" sz="2200" dirty="0" smtClean="0">
                <a:solidFill>
                  <a:srgbClr val="002060"/>
                </a:solidFill>
                <a:latin typeface="Times New Roman" pitchFamily="18" charset="0"/>
                <a:cs typeface="Times New Roman" pitchFamily="18" charset="0"/>
              </a:rPr>
              <a:t>method of the registered </a:t>
            </a:r>
            <a:r>
              <a:rPr lang="en-US" sz="2200" dirty="0" err="1" smtClean="0">
                <a:solidFill>
                  <a:srgbClr val="002060"/>
                </a:solidFill>
                <a:latin typeface="Times New Roman" pitchFamily="18" charset="0"/>
                <a:cs typeface="Times New Roman" pitchFamily="18" charset="0"/>
              </a:rPr>
              <a:t>ActionListener</a:t>
            </a:r>
            <a:r>
              <a:rPr lang="en-US" sz="2200" dirty="0" smtClean="0">
                <a:solidFill>
                  <a:srgbClr val="002060"/>
                </a:solidFill>
                <a:latin typeface="Times New Roman" pitchFamily="18" charset="0"/>
                <a:cs typeface="Times New Roman" pitchFamily="18" charset="0"/>
              </a:rPr>
              <a:t>, we can obtain the action command string associated with the button.</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We can set the action command by calling </a:t>
            </a:r>
            <a:r>
              <a:rPr lang="en-US" sz="2200" i="1" dirty="0" err="1" smtClean="0">
                <a:solidFill>
                  <a:schemeClr val="accent2">
                    <a:lumMod val="75000"/>
                  </a:schemeClr>
                </a:solidFill>
                <a:latin typeface="Times New Roman" pitchFamily="18" charset="0"/>
                <a:cs typeface="Times New Roman" pitchFamily="18" charset="0"/>
              </a:rPr>
              <a:t>setActionCommand</a:t>
            </a:r>
            <a:r>
              <a:rPr lang="en-US" sz="2200" i="1" dirty="0" smtClean="0">
                <a:solidFill>
                  <a:schemeClr val="accent2">
                    <a:lumMod val="75000"/>
                  </a:schemeClr>
                </a:solidFill>
                <a:latin typeface="Times New Roman" pitchFamily="18" charset="0"/>
                <a:cs typeface="Times New Roman" pitchFamily="18" charset="0"/>
              </a:rPr>
              <a:t>( ) </a:t>
            </a:r>
            <a:r>
              <a:rPr lang="en-US" sz="2200" dirty="0" smtClean="0">
                <a:solidFill>
                  <a:srgbClr val="002060"/>
                </a:solidFill>
                <a:latin typeface="Times New Roman" pitchFamily="18" charset="0"/>
                <a:cs typeface="Times New Roman" pitchFamily="18" charset="0"/>
              </a:rPr>
              <a:t>on the button. </a:t>
            </a:r>
          </a:p>
          <a:p>
            <a:r>
              <a:rPr lang="en-US" sz="2200" dirty="0" smtClean="0">
                <a:solidFill>
                  <a:srgbClr val="002060"/>
                </a:solidFill>
                <a:latin typeface="Times New Roman" pitchFamily="18" charset="0"/>
                <a:cs typeface="Times New Roman" pitchFamily="18" charset="0"/>
              </a:rPr>
              <a:t>We can obtain the action command by calling </a:t>
            </a:r>
            <a:r>
              <a:rPr lang="en-US" sz="2200" i="1" dirty="0" err="1" smtClean="0">
                <a:solidFill>
                  <a:schemeClr val="accent2">
                    <a:lumMod val="75000"/>
                  </a:schemeClr>
                </a:solidFill>
                <a:latin typeface="Times New Roman" pitchFamily="18" charset="0"/>
                <a:cs typeface="Times New Roman" pitchFamily="18" charset="0"/>
              </a:rPr>
              <a:t>getActionCommand</a:t>
            </a:r>
            <a:r>
              <a:rPr lang="en-US" sz="2200" i="1" dirty="0" smtClean="0">
                <a:solidFill>
                  <a:schemeClr val="accent2">
                    <a:lumMod val="75000"/>
                  </a:schemeClr>
                </a:solidFill>
                <a:latin typeface="Times New Roman" pitchFamily="18" charset="0"/>
                <a:cs typeface="Times New Roman" pitchFamily="18" charset="0"/>
              </a:rPr>
              <a:t>( ) </a:t>
            </a:r>
            <a:r>
              <a:rPr lang="en-US" sz="2200" dirty="0" smtClean="0">
                <a:solidFill>
                  <a:srgbClr val="002060"/>
                </a:solidFill>
                <a:latin typeface="Times New Roman" pitchFamily="18" charset="0"/>
                <a:cs typeface="Times New Roman" pitchFamily="18" charset="0"/>
              </a:rPr>
              <a:t>on the event object.</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wipe(down)">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wipe(down)">
                                      <p:cBhvr>
                                        <p:cTn id="4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r>
              <a:rPr lang="en-US" sz="3600" dirty="0" err="1" smtClean="0">
                <a:solidFill>
                  <a:srgbClr val="C00000"/>
                </a:solidFill>
                <a:latin typeface="Times New Roman" pitchFamily="18" charset="0"/>
                <a:cs typeface="Times New Roman" pitchFamily="18" charset="0"/>
              </a:rPr>
              <a:t>JToggleButton</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200" dirty="0" smtClean="0">
                <a:solidFill>
                  <a:srgbClr val="002060"/>
                </a:solidFill>
                <a:latin typeface="Times New Roman" pitchFamily="18" charset="0"/>
                <a:cs typeface="Times New Roman" pitchFamily="18" charset="0"/>
              </a:rPr>
              <a:t>A toggle button looks just like a push button, but it acts differently because it has two states: pushed and released.</a:t>
            </a:r>
          </a:p>
          <a:p>
            <a:pPr>
              <a:buNone/>
            </a:pPr>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Toggle buttons are objects of the </a:t>
            </a:r>
            <a:r>
              <a:rPr lang="en-US" sz="2200" i="1" dirty="0" err="1" smtClean="0">
                <a:solidFill>
                  <a:srgbClr val="C00000"/>
                </a:solidFill>
                <a:latin typeface="Times New Roman" pitchFamily="18" charset="0"/>
                <a:cs typeface="Times New Roman" pitchFamily="18" charset="0"/>
              </a:rPr>
              <a:t>JToggleButton</a:t>
            </a:r>
            <a:r>
              <a:rPr lang="en-US" sz="2200" dirty="0" smtClean="0">
                <a:solidFill>
                  <a:srgbClr val="002060"/>
                </a:solidFill>
                <a:latin typeface="Times New Roman" pitchFamily="18" charset="0"/>
                <a:cs typeface="Times New Roman" pitchFamily="18" charset="0"/>
              </a:rPr>
              <a:t> class. </a:t>
            </a:r>
          </a:p>
          <a:p>
            <a:r>
              <a:rPr lang="en-US" sz="2200" dirty="0" err="1" smtClean="0">
                <a:solidFill>
                  <a:srgbClr val="002060"/>
                </a:solidFill>
                <a:latin typeface="Times New Roman" pitchFamily="18" charset="0"/>
                <a:cs typeface="Times New Roman" pitchFamily="18" charset="0"/>
              </a:rPr>
              <a:t>JToggleButton</a:t>
            </a:r>
            <a:r>
              <a:rPr lang="en-US" sz="2200" dirty="0" smtClean="0">
                <a:solidFill>
                  <a:srgbClr val="002060"/>
                </a:solidFill>
                <a:latin typeface="Times New Roman" pitchFamily="18" charset="0"/>
                <a:cs typeface="Times New Roman" pitchFamily="18" charset="0"/>
              </a:rPr>
              <a:t> implements </a:t>
            </a:r>
            <a:r>
              <a:rPr lang="en-US" sz="2200" i="1" dirty="0" err="1" smtClean="0">
                <a:solidFill>
                  <a:srgbClr val="C00000"/>
                </a:solidFill>
                <a:latin typeface="Times New Roman" pitchFamily="18" charset="0"/>
                <a:cs typeface="Times New Roman" pitchFamily="18" charset="0"/>
              </a:rPr>
              <a:t>AbstractButton</a:t>
            </a:r>
            <a:r>
              <a:rPr lang="en-US" sz="2200" dirty="0" smtClean="0">
                <a:solidFill>
                  <a:srgbClr val="002060"/>
                </a:solidFill>
                <a:latin typeface="Times New Roman" pitchFamily="18" charset="0"/>
                <a:cs typeface="Times New Roman" pitchFamily="18" charset="0"/>
              </a:rPr>
              <a:t>.</a:t>
            </a:r>
          </a:p>
          <a:p>
            <a:endParaRPr lang="en-US" sz="2200" dirty="0" smtClean="0">
              <a:solidFill>
                <a:srgbClr val="002060"/>
              </a:solidFill>
              <a:latin typeface="Times New Roman" pitchFamily="18" charset="0"/>
              <a:cs typeface="Times New Roman" pitchFamily="18" charset="0"/>
            </a:endParaRPr>
          </a:p>
          <a:p>
            <a:r>
              <a:rPr lang="en-US" sz="2200" dirty="0" err="1" smtClean="0">
                <a:solidFill>
                  <a:srgbClr val="002060"/>
                </a:solidFill>
                <a:latin typeface="Times New Roman" pitchFamily="18" charset="0"/>
                <a:cs typeface="Times New Roman" pitchFamily="18" charset="0"/>
              </a:rPr>
              <a:t>JToggleButton</a:t>
            </a:r>
            <a:r>
              <a:rPr lang="en-US" sz="2200" dirty="0" smtClean="0">
                <a:solidFill>
                  <a:srgbClr val="002060"/>
                </a:solidFill>
                <a:latin typeface="Times New Roman" pitchFamily="18" charset="0"/>
                <a:cs typeface="Times New Roman" pitchFamily="18" charset="0"/>
              </a:rPr>
              <a:t> is a super-class for two other Swing components that also represent two-state controls. These are: </a:t>
            </a:r>
          </a:p>
          <a:p>
            <a:pPr>
              <a:buNone/>
            </a:pPr>
            <a:r>
              <a:rPr lang="en-US" sz="2200" dirty="0" smtClean="0">
                <a:solidFill>
                  <a:srgbClr val="002060"/>
                </a:solidFill>
                <a:latin typeface="Times New Roman" pitchFamily="18" charset="0"/>
                <a:cs typeface="Times New Roman" pitchFamily="18" charset="0"/>
              </a:rPr>
              <a:t>		</a:t>
            </a:r>
            <a:r>
              <a:rPr lang="en-US" sz="2200" i="1" dirty="0" err="1" smtClean="0">
                <a:solidFill>
                  <a:srgbClr val="C00000"/>
                </a:solidFill>
                <a:latin typeface="Times New Roman" pitchFamily="18" charset="0"/>
                <a:cs typeface="Times New Roman" pitchFamily="18" charset="0"/>
              </a:rPr>
              <a:t>JCheckBox</a:t>
            </a:r>
            <a:r>
              <a:rPr lang="en-US" sz="2200" dirty="0" smtClean="0">
                <a:solidFill>
                  <a:srgbClr val="002060"/>
                </a:solidFill>
                <a:latin typeface="Times New Roman" pitchFamily="18" charset="0"/>
                <a:cs typeface="Times New Roman" pitchFamily="18" charset="0"/>
              </a:rPr>
              <a:t> and </a:t>
            </a:r>
            <a:r>
              <a:rPr lang="en-US" sz="2200" i="1" dirty="0" err="1" smtClean="0">
                <a:solidFill>
                  <a:srgbClr val="C00000"/>
                </a:solidFill>
                <a:latin typeface="Times New Roman" pitchFamily="18" charset="0"/>
                <a:cs typeface="Times New Roman" pitchFamily="18" charset="0"/>
              </a:rPr>
              <a:t>JRadioButton</a:t>
            </a:r>
            <a:endParaRPr lang="en-US" sz="2200" i="1" dirty="0" smtClean="0">
              <a:solidFill>
                <a:srgbClr val="C00000"/>
              </a:solidFill>
              <a:latin typeface="Times New Roman" pitchFamily="18" charset="0"/>
              <a:cs typeface="Times New Roman" pitchFamily="18" charset="0"/>
            </a:endParaRPr>
          </a:p>
          <a:p>
            <a:pPr>
              <a:buNone/>
            </a:pPr>
            <a:endParaRPr lang="en-US" sz="2200" i="1" dirty="0" smtClean="0">
              <a:solidFill>
                <a:srgbClr val="C00000"/>
              </a:solidFill>
              <a:latin typeface="Times New Roman" pitchFamily="18" charset="0"/>
              <a:cs typeface="Times New Roman" pitchFamily="18" charset="0"/>
            </a:endParaRPr>
          </a:p>
          <a:p>
            <a:pPr>
              <a:buNone/>
            </a:pPr>
            <a:r>
              <a:rPr lang="en-US" sz="2200" dirty="0" smtClean="0">
                <a:solidFill>
                  <a:srgbClr val="002060"/>
                </a:solidFill>
                <a:latin typeface="Times New Roman" pitchFamily="18" charset="0"/>
                <a:cs typeface="Times New Roman" pitchFamily="18" charset="0"/>
              </a:rPr>
              <a:t>				</a:t>
            </a:r>
            <a:r>
              <a:rPr lang="en-US" sz="2400" dirty="0" err="1" smtClean="0">
                <a:solidFill>
                  <a:srgbClr val="7030A0"/>
                </a:solidFill>
                <a:latin typeface="Times New Roman" pitchFamily="18" charset="0"/>
                <a:cs typeface="Times New Roman" pitchFamily="18" charset="0"/>
              </a:rPr>
              <a:t>JToggleButton</a:t>
            </a:r>
            <a:r>
              <a:rPr lang="en-US" sz="2400" dirty="0" smtClean="0">
                <a:solidFill>
                  <a:srgbClr val="7030A0"/>
                </a:solidFill>
                <a:latin typeface="Times New Roman" pitchFamily="18" charset="0"/>
                <a:cs typeface="Times New Roman" pitchFamily="18" charset="0"/>
              </a:rPr>
              <a:t>(String </a:t>
            </a:r>
            <a:r>
              <a:rPr lang="en-US" sz="2400" dirty="0" err="1" smtClean="0">
                <a:solidFill>
                  <a:srgbClr val="7030A0"/>
                </a:solidFill>
                <a:latin typeface="Times New Roman" pitchFamily="18" charset="0"/>
                <a:cs typeface="Times New Roman" pitchFamily="18" charset="0"/>
              </a:rPr>
              <a:t>str</a:t>
            </a:r>
            <a:r>
              <a:rPr lang="en-US" sz="2400" dirty="0" smtClean="0">
                <a:solidFill>
                  <a:srgbClr val="7030A0"/>
                </a:solidFill>
                <a:latin typeface="Times New Roman" pitchFamily="18" charset="0"/>
                <a:cs typeface="Times New Roman" pitchFamily="18" charset="0"/>
              </a:rPr>
              <a:t>)</a:t>
            </a:r>
          </a:p>
          <a:p>
            <a:r>
              <a:rPr lang="en-US" sz="2200" dirty="0" smtClean="0">
                <a:solidFill>
                  <a:srgbClr val="002060"/>
                </a:solidFill>
                <a:latin typeface="Times New Roman" pitchFamily="18" charset="0"/>
                <a:cs typeface="Times New Roman" pitchFamily="18" charset="0"/>
              </a:rPr>
              <a:t>By default, the button is in the off position.</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wipe(down)">
                                      <p:cBhvr>
                                        <p:cTn id="32" dur="500"/>
                                        <p:tgtEl>
                                          <p:spTgt spid="2">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wipe(down)">
                                      <p:cBhvr>
                                        <p:cTn id="3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smtClean="0">
                <a:solidFill>
                  <a:srgbClr val="C00000"/>
                </a:solidFill>
                <a:effectLst/>
                <a:latin typeface="Times New Roman" pitchFamily="18" charset="0"/>
                <a:cs typeface="Times New Roman" pitchFamily="18" charset="0"/>
              </a:rPr>
              <a:t>Why </a:t>
            </a:r>
            <a:r>
              <a:rPr lang="en-US" sz="3600" b="0" dirty="0" err="1" smtClean="0">
                <a:solidFill>
                  <a:srgbClr val="C00000"/>
                </a:solidFill>
                <a:effectLst/>
                <a:latin typeface="Times New Roman" pitchFamily="18" charset="0"/>
                <a:cs typeface="Times New Roman" pitchFamily="18" charset="0"/>
              </a:rPr>
              <a:t>AWT</a:t>
            </a:r>
            <a:r>
              <a:rPr lang="en-US" sz="3600" b="0" dirty="0" smtClean="0">
                <a:solidFill>
                  <a:srgbClr val="C00000"/>
                </a:solidFill>
                <a:effectLst/>
                <a:latin typeface="Times New Roman" pitchFamily="18" charset="0"/>
                <a:cs typeface="Times New Roman" pitchFamily="18" charset="0"/>
              </a:rPr>
              <a:t> and Swing?</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200" dirty="0" smtClean="0">
                <a:solidFill>
                  <a:srgbClr val="002060"/>
                </a:solidFill>
                <a:latin typeface="Times New Roman" pitchFamily="18" charset="0"/>
                <a:cs typeface="Times New Roman" pitchFamily="18" charset="0"/>
              </a:rPr>
              <a:t>Although Swing eliminates a number of the limitations inherent in the </a:t>
            </a:r>
            <a:r>
              <a:rPr lang="en-US" sz="2200" dirty="0" err="1" smtClean="0">
                <a:solidFill>
                  <a:srgbClr val="002060"/>
                </a:solidFill>
                <a:latin typeface="Times New Roman" pitchFamily="18" charset="0"/>
                <a:cs typeface="Times New Roman" pitchFamily="18" charset="0"/>
              </a:rPr>
              <a:t>AWT</a:t>
            </a:r>
            <a:r>
              <a:rPr lang="en-US" sz="2200" dirty="0" smtClean="0">
                <a:solidFill>
                  <a:srgbClr val="002060"/>
                </a:solidFill>
                <a:latin typeface="Times New Roman" pitchFamily="18" charset="0"/>
                <a:cs typeface="Times New Roman" pitchFamily="18" charset="0"/>
              </a:rPr>
              <a:t>, Swing </a:t>
            </a:r>
            <a:r>
              <a:rPr lang="en-US" sz="2200" i="1" dirty="0" smtClean="0">
                <a:solidFill>
                  <a:srgbClr val="002060"/>
                </a:solidFill>
                <a:latin typeface="Times New Roman" pitchFamily="18" charset="0"/>
                <a:cs typeface="Times New Roman" pitchFamily="18" charset="0"/>
              </a:rPr>
              <a:t>does not replace it. </a:t>
            </a:r>
          </a:p>
          <a:p>
            <a:endParaRPr lang="en-US" sz="2200" i="1"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Instead, </a:t>
            </a:r>
            <a:r>
              <a:rPr lang="en-US" sz="2200" i="1" dirty="0" smtClean="0">
                <a:solidFill>
                  <a:srgbClr val="002060"/>
                </a:solidFill>
                <a:latin typeface="Times New Roman" pitchFamily="18" charset="0"/>
                <a:cs typeface="Times New Roman" pitchFamily="18" charset="0"/>
              </a:rPr>
              <a:t>Swing </a:t>
            </a:r>
            <a:r>
              <a:rPr lang="en-US" sz="2200" dirty="0" smtClean="0">
                <a:solidFill>
                  <a:srgbClr val="002060"/>
                </a:solidFill>
                <a:latin typeface="Times New Roman" pitchFamily="18" charset="0"/>
                <a:cs typeface="Times New Roman" pitchFamily="18" charset="0"/>
              </a:rPr>
              <a:t>is built on the foundation of the </a:t>
            </a:r>
            <a:r>
              <a:rPr lang="en-US" sz="2200" dirty="0" err="1" smtClean="0">
                <a:solidFill>
                  <a:srgbClr val="002060"/>
                </a:solidFill>
                <a:latin typeface="Times New Roman" pitchFamily="18" charset="0"/>
                <a:cs typeface="Times New Roman" pitchFamily="18" charset="0"/>
              </a:rPr>
              <a:t>AWT</a:t>
            </a:r>
            <a:r>
              <a:rPr lang="en-US" sz="2200" dirty="0" smtClean="0">
                <a:solidFill>
                  <a:srgbClr val="002060"/>
                </a:solidFill>
                <a:latin typeface="Times New Roman" pitchFamily="18" charset="0"/>
                <a:cs typeface="Times New Roman" pitchFamily="18" charset="0"/>
              </a:rPr>
              <a:t>.  This is why the </a:t>
            </a:r>
            <a:r>
              <a:rPr lang="en-US" sz="2200" dirty="0" err="1" smtClean="0">
                <a:solidFill>
                  <a:srgbClr val="002060"/>
                </a:solidFill>
                <a:latin typeface="Times New Roman" pitchFamily="18" charset="0"/>
                <a:cs typeface="Times New Roman" pitchFamily="18" charset="0"/>
              </a:rPr>
              <a:t>AWT</a:t>
            </a:r>
            <a:r>
              <a:rPr lang="en-US" sz="2200" dirty="0" smtClean="0">
                <a:solidFill>
                  <a:srgbClr val="002060"/>
                </a:solidFill>
                <a:latin typeface="Times New Roman" pitchFamily="18" charset="0"/>
                <a:cs typeface="Times New Roman" pitchFamily="18" charset="0"/>
              </a:rPr>
              <a:t> is still a crucial part of Java.</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Swing also uses the same event handling mechanism as the </a:t>
            </a:r>
            <a:r>
              <a:rPr lang="en-US" sz="2200" dirty="0" err="1" smtClean="0">
                <a:solidFill>
                  <a:srgbClr val="002060"/>
                </a:solidFill>
                <a:latin typeface="Times New Roman" pitchFamily="18" charset="0"/>
                <a:cs typeface="Times New Roman" pitchFamily="18" charset="0"/>
              </a:rPr>
              <a:t>AWT</a:t>
            </a:r>
            <a:r>
              <a:rPr lang="en-US" sz="2200" dirty="0" smtClean="0">
                <a:solidFill>
                  <a:srgbClr val="002060"/>
                </a:solidFill>
                <a:latin typeface="Times New Roman" pitchFamily="18" charset="0"/>
                <a:cs typeface="Times New Roman" pitchFamily="18" charset="0"/>
              </a:rPr>
              <a:t>. Therefore, a basic understanding of the </a:t>
            </a:r>
            <a:r>
              <a:rPr lang="en-US" sz="2200" dirty="0" err="1" smtClean="0">
                <a:solidFill>
                  <a:srgbClr val="002060"/>
                </a:solidFill>
                <a:latin typeface="Times New Roman" pitchFamily="18" charset="0"/>
                <a:cs typeface="Times New Roman" pitchFamily="18" charset="0"/>
              </a:rPr>
              <a:t>AWT</a:t>
            </a:r>
            <a:r>
              <a:rPr lang="en-US" sz="2200" dirty="0" smtClean="0">
                <a:solidFill>
                  <a:srgbClr val="002060"/>
                </a:solidFill>
                <a:latin typeface="Times New Roman" pitchFamily="18" charset="0"/>
                <a:cs typeface="Times New Roman" pitchFamily="18" charset="0"/>
              </a:rPr>
              <a:t> and of event handling is required to use Swing.</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err="1" smtClean="0">
                <a:solidFill>
                  <a:srgbClr val="C00000"/>
                </a:solidFill>
                <a:effectLst/>
                <a:latin typeface="Times New Roman" pitchFamily="18" charset="0"/>
                <a:cs typeface="Times New Roman" pitchFamily="18" charset="0"/>
              </a:rPr>
              <a:t>JCheckBox</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200" dirty="0" err="1" smtClean="0">
                <a:solidFill>
                  <a:srgbClr val="002060"/>
                </a:solidFill>
                <a:latin typeface="Times New Roman" pitchFamily="18" charset="0"/>
                <a:cs typeface="Times New Roman" pitchFamily="18" charset="0"/>
              </a:rPr>
              <a:t>JCheckBox</a:t>
            </a:r>
            <a:r>
              <a:rPr lang="en-US" sz="2200" dirty="0" smtClean="0">
                <a:solidFill>
                  <a:srgbClr val="002060"/>
                </a:solidFill>
                <a:latin typeface="Times New Roman" pitchFamily="18" charset="0"/>
                <a:cs typeface="Times New Roman" pitchFamily="18" charset="0"/>
              </a:rPr>
              <a:t> class provides the functionality of a check box.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Its immediate super class is </a:t>
            </a:r>
            <a:r>
              <a:rPr lang="en-US" sz="2200" dirty="0" err="1" smtClean="0">
                <a:solidFill>
                  <a:srgbClr val="002060"/>
                </a:solidFill>
                <a:latin typeface="Times New Roman" pitchFamily="18" charset="0"/>
                <a:cs typeface="Times New Roman" pitchFamily="18" charset="0"/>
              </a:rPr>
              <a:t>JToggleButton</a:t>
            </a:r>
            <a:r>
              <a:rPr lang="en-US" sz="2200" dirty="0" smtClean="0">
                <a:solidFill>
                  <a:srgbClr val="002060"/>
                </a:solidFill>
                <a:latin typeface="Times New Roman" pitchFamily="18" charset="0"/>
                <a:cs typeface="Times New Roman" pitchFamily="18" charset="0"/>
              </a:rPr>
              <a:t>, which provides support for two-state buttons.</a:t>
            </a:r>
          </a:p>
          <a:p>
            <a:endParaRPr lang="en-US" sz="2200" dirty="0" smtClean="0">
              <a:solidFill>
                <a:srgbClr val="002060"/>
              </a:solidFill>
              <a:latin typeface="Times New Roman" pitchFamily="18" charset="0"/>
              <a:cs typeface="Times New Roman" pitchFamily="18" charset="0"/>
            </a:endParaRPr>
          </a:p>
          <a:p>
            <a:pPr>
              <a:buNone/>
            </a:pPr>
            <a:r>
              <a:rPr lang="en-US" sz="2200" dirty="0" smtClean="0">
                <a:solidFill>
                  <a:srgbClr val="002060"/>
                </a:solidFill>
                <a:latin typeface="Times New Roman" pitchFamily="18" charset="0"/>
                <a:cs typeface="Times New Roman" pitchFamily="18" charset="0"/>
              </a:rPr>
              <a:t>				</a:t>
            </a:r>
            <a:r>
              <a:rPr lang="en-US" sz="2400" dirty="0" err="1" smtClean="0">
                <a:solidFill>
                  <a:srgbClr val="7030A0"/>
                </a:solidFill>
                <a:latin typeface="Times New Roman" pitchFamily="18" charset="0"/>
                <a:cs typeface="Times New Roman" pitchFamily="18" charset="0"/>
              </a:rPr>
              <a:t>JCheckBox</a:t>
            </a:r>
            <a:r>
              <a:rPr lang="en-US" sz="2400" dirty="0" smtClean="0">
                <a:solidFill>
                  <a:srgbClr val="7030A0"/>
                </a:solidFill>
                <a:latin typeface="Times New Roman" pitchFamily="18" charset="0"/>
                <a:cs typeface="Times New Roman" pitchFamily="18" charset="0"/>
              </a:rPr>
              <a:t>(String </a:t>
            </a:r>
            <a:r>
              <a:rPr lang="en-US" sz="2400" dirty="0" err="1" smtClean="0">
                <a:solidFill>
                  <a:srgbClr val="7030A0"/>
                </a:solidFill>
                <a:latin typeface="Times New Roman" pitchFamily="18" charset="0"/>
                <a:cs typeface="Times New Roman" pitchFamily="18" charset="0"/>
              </a:rPr>
              <a:t>str</a:t>
            </a:r>
            <a:r>
              <a:rPr lang="en-US" sz="2400" dirty="0" smtClean="0">
                <a:solidFill>
                  <a:srgbClr val="7030A0"/>
                </a:solidFill>
                <a:latin typeface="Times New Roman" pitchFamily="18" charset="0"/>
                <a:cs typeface="Times New Roman" pitchFamily="18" charset="0"/>
              </a:rPr>
              <a:t>)</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When the user selects or deselects a check box, an </a:t>
            </a:r>
            <a:r>
              <a:rPr lang="en-US" sz="2200" dirty="0" err="1" smtClean="0">
                <a:solidFill>
                  <a:srgbClr val="002060"/>
                </a:solidFill>
                <a:latin typeface="Times New Roman" pitchFamily="18" charset="0"/>
                <a:cs typeface="Times New Roman" pitchFamily="18" charset="0"/>
              </a:rPr>
              <a:t>ItemEvent</a:t>
            </a:r>
            <a:r>
              <a:rPr lang="en-US" sz="2200" dirty="0" smtClean="0">
                <a:solidFill>
                  <a:srgbClr val="002060"/>
                </a:solidFill>
                <a:latin typeface="Times New Roman" pitchFamily="18" charset="0"/>
                <a:cs typeface="Times New Roman" pitchFamily="18" charset="0"/>
              </a:rPr>
              <a:t> is generated. </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err="1" smtClean="0">
                <a:solidFill>
                  <a:srgbClr val="C00000"/>
                </a:solidFill>
                <a:effectLst/>
                <a:latin typeface="Times New Roman" pitchFamily="18" charset="0"/>
                <a:cs typeface="Times New Roman" pitchFamily="18" charset="0"/>
              </a:rPr>
              <a:t>JRadioButton</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200" dirty="0" smtClean="0">
                <a:solidFill>
                  <a:srgbClr val="002060"/>
                </a:solidFill>
                <a:latin typeface="Times New Roman" pitchFamily="18" charset="0"/>
                <a:cs typeface="Times New Roman" pitchFamily="18" charset="0"/>
              </a:rPr>
              <a:t>Radio buttons are a group of mutually exclusive buttons, in which only one button can be selected at any one time.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They are supported by the </a:t>
            </a:r>
            <a:r>
              <a:rPr lang="en-US" sz="2200" dirty="0" err="1" smtClean="0">
                <a:solidFill>
                  <a:srgbClr val="002060"/>
                </a:solidFill>
                <a:latin typeface="Times New Roman" pitchFamily="18" charset="0"/>
                <a:cs typeface="Times New Roman" pitchFamily="18" charset="0"/>
              </a:rPr>
              <a:t>JRadioButton</a:t>
            </a:r>
            <a:r>
              <a:rPr lang="en-US" sz="2200" dirty="0" smtClean="0">
                <a:solidFill>
                  <a:srgbClr val="002060"/>
                </a:solidFill>
                <a:latin typeface="Times New Roman" pitchFamily="18" charset="0"/>
                <a:cs typeface="Times New Roman" pitchFamily="18" charset="0"/>
              </a:rPr>
              <a:t> class, which extends </a:t>
            </a:r>
            <a:r>
              <a:rPr lang="en-US" sz="2200" i="1" dirty="0" err="1" smtClean="0">
                <a:solidFill>
                  <a:srgbClr val="C00000"/>
                </a:solidFill>
                <a:latin typeface="Times New Roman" pitchFamily="18" charset="0"/>
                <a:cs typeface="Times New Roman" pitchFamily="18" charset="0"/>
              </a:rPr>
              <a:t>JToggleButton</a:t>
            </a:r>
            <a:r>
              <a:rPr lang="en-US" sz="2200" dirty="0" smtClean="0">
                <a:solidFill>
                  <a:srgbClr val="002060"/>
                </a:solidFill>
                <a:latin typeface="Times New Roman" pitchFamily="18" charset="0"/>
                <a:cs typeface="Times New Roman" pitchFamily="18" charset="0"/>
              </a:rPr>
              <a:t>.</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A button group is created by the </a:t>
            </a:r>
            <a:r>
              <a:rPr lang="en-US" sz="2200" dirty="0" err="1" smtClean="0">
                <a:solidFill>
                  <a:srgbClr val="002060"/>
                </a:solidFill>
                <a:latin typeface="Times New Roman" pitchFamily="18" charset="0"/>
                <a:cs typeface="Times New Roman" pitchFamily="18" charset="0"/>
              </a:rPr>
              <a:t>ButtonGroup</a:t>
            </a:r>
            <a:r>
              <a:rPr lang="en-US" sz="2200" dirty="0" smtClean="0">
                <a:solidFill>
                  <a:srgbClr val="002060"/>
                </a:solidFill>
                <a:latin typeface="Times New Roman" pitchFamily="18" charset="0"/>
                <a:cs typeface="Times New Roman" pitchFamily="18" charset="0"/>
              </a:rPr>
              <a:t> class. </a:t>
            </a:r>
          </a:p>
          <a:p>
            <a:r>
              <a:rPr lang="en-US" sz="2200" dirty="0" smtClean="0">
                <a:solidFill>
                  <a:srgbClr val="002060"/>
                </a:solidFill>
                <a:latin typeface="Times New Roman" pitchFamily="18" charset="0"/>
                <a:cs typeface="Times New Roman" pitchFamily="18" charset="0"/>
              </a:rPr>
              <a:t>Its default constructor is invoked for this purpose. </a:t>
            </a:r>
          </a:p>
          <a:p>
            <a:r>
              <a:rPr lang="en-US" sz="2200" dirty="0" smtClean="0">
                <a:solidFill>
                  <a:srgbClr val="002060"/>
                </a:solidFill>
                <a:latin typeface="Times New Roman" pitchFamily="18" charset="0"/>
                <a:cs typeface="Times New Roman" pitchFamily="18" charset="0"/>
              </a:rPr>
              <a:t>Elements are added to the button group by using add().</a:t>
            </a:r>
          </a:p>
          <a:p>
            <a:pPr algn="ctr">
              <a:buNone/>
            </a:pPr>
            <a:r>
              <a:rPr lang="en-US" sz="2200" dirty="0" smtClean="0">
                <a:solidFill>
                  <a:srgbClr val="C00000"/>
                </a:solidFill>
                <a:latin typeface="Times New Roman" pitchFamily="18" charset="0"/>
                <a:cs typeface="Times New Roman" pitchFamily="18" charset="0"/>
              </a:rPr>
              <a:t>void add(</a:t>
            </a:r>
            <a:r>
              <a:rPr lang="en-US" sz="2200" dirty="0" err="1" smtClean="0">
                <a:solidFill>
                  <a:srgbClr val="C00000"/>
                </a:solidFill>
                <a:latin typeface="Times New Roman" pitchFamily="18" charset="0"/>
                <a:cs typeface="Times New Roman" pitchFamily="18" charset="0"/>
              </a:rPr>
              <a:t>AbstractButton</a:t>
            </a:r>
            <a:r>
              <a:rPr lang="en-US" sz="2200" dirty="0" smtClean="0">
                <a:solidFill>
                  <a:srgbClr val="C00000"/>
                </a:solidFill>
                <a:latin typeface="Times New Roman" pitchFamily="18" charset="0"/>
                <a:cs typeface="Times New Roman" pitchFamily="18" charset="0"/>
              </a:rPr>
              <a:t> </a:t>
            </a:r>
            <a:r>
              <a:rPr lang="en-US" sz="2200" dirty="0" err="1" smtClean="0">
                <a:solidFill>
                  <a:srgbClr val="C00000"/>
                </a:solidFill>
                <a:latin typeface="Times New Roman" pitchFamily="18" charset="0"/>
                <a:cs typeface="Times New Roman" pitchFamily="18" charset="0"/>
              </a:rPr>
              <a:t>ab</a:t>
            </a:r>
            <a:r>
              <a:rPr lang="en-US" sz="2200" dirty="0" smtClean="0">
                <a:solidFill>
                  <a:srgbClr val="C00000"/>
                </a:solidFill>
                <a:latin typeface="Times New Roman" pitchFamily="18" charset="0"/>
                <a:cs typeface="Times New Roman" pitchFamily="18" charset="0"/>
              </a:rPr>
              <a:t>)</a:t>
            </a:r>
          </a:p>
          <a:p>
            <a:r>
              <a:rPr lang="en-US" sz="2200" dirty="0" err="1" smtClean="0">
                <a:solidFill>
                  <a:srgbClr val="002060"/>
                </a:solidFill>
                <a:latin typeface="Times New Roman" pitchFamily="18" charset="0"/>
                <a:cs typeface="Times New Roman" pitchFamily="18" charset="0"/>
              </a:rPr>
              <a:t>JRadioButton</a:t>
            </a:r>
            <a:r>
              <a:rPr lang="en-US" sz="2200" dirty="0" smtClean="0">
                <a:solidFill>
                  <a:srgbClr val="002060"/>
                </a:solidFill>
                <a:latin typeface="Times New Roman" pitchFamily="18" charset="0"/>
                <a:cs typeface="Times New Roman" pitchFamily="18" charset="0"/>
              </a:rPr>
              <a:t> generates action events, item events, and change events each time the button selection changes.</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wipe(down)">
                                      <p:cBhvr>
                                        <p:cTn id="3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r>
              <a:rPr lang="en-US" sz="3600" dirty="0" err="1" smtClean="0">
                <a:solidFill>
                  <a:srgbClr val="C00000"/>
                </a:solidFill>
                <a:latin typeface="Times New Roman" pitchFamily="18" charset="0"/>
                <a:cs typeface="Times New Roman" pitchFamily="18" charset="0"/>
              </a:rPr>
              <a:t>JTable</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lnSpcReduction="10000"/>
          </a:bodyPr>
          <a:lstStyle/>
          <a:p>
            <a:r>
              <a:rPr lang="en-US" sz="2200" dirty="0" err="1" smtClean="0">
                <a:solidFill>
                  <a:srgbClr val="002060"/>
                </a:solidFill>
                <a:latin typeface="Times New Roman" pitchFamily="18" charset="0"/>
                <a:cs typeface="Times New Roman" pitchFamily="18" charset="0"/>
              </a:rPr>
              <a:t>JTable</a:t>
            </a:r>
            <a:r>
              <a:rPr lang="en-US" sz="2200" dirty="0" smtClean="0">
                <a:solidFill>
                  <a:srgbClr val="002060"/>
                </a:solidFill>
                <a:latin typeface="Times New Roman" pitchFamily="18" charset="0"/>
                <a:cs typeface="Times New Roman" pitchFamily="18" charset="0"/>
              </a:rPr>
              <a:t> is a component that displays rows and columns of data.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We can drag the cursor on column boundaries to resize columns.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We can also drag a column to a new position.</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Depending on its configuration, it is also possible to select a row, column, or cell within the table, and to change the data within a cell.</a:t>
            </a:r>
          </a:p>
          <a:p>
            <a:endParaRPr lang="en-US" sz="2200" dirty="0" smtClean="0">
              <a:solidFill>
                <a:srgbClr val="002060"/>
              </a:solidFill>
              <a:latin typeface="Times New Roman" pitchFamily="18" charset="0"/>
              <a:cs typeface="Times New Roman" pitchFamily="18" charset="0"/>
            </a:endParaRPr>
          </a:p>
          <a:p>
            <a:r>
              <a:rPr lang="en-US" sz="2200" dirty="0" err="1" smtClean="0">
                <a:solidFill>
                  <a:srgbClr val="002060"/>
                </a:solidFill>
                <a:latin typeface="Times New Roman" pitchFamily="18" charset="0"/>
                <a:cs typeface="Times New Roman" pitchFamily="18" charset="0"/>
              </a:rPr>
              <a:t>JTable</a:t>
            </a:r>
            <a:r>
              <a:rPr lang="en-US" sz="2200" dirty="0" smtClean="0">
                <a:solidFill>
                  <a:srgbClr val="002060"/>
                </a:solidFill>
                <a:latin typeface="Times New Roman" pitchFamily="18" charset="0"/>
                <a:cs typeface="Times New Roman" pitchFamily="18" charset="0"/>
              </a:rPr>
              <a:t> has many classes and interfaces associated with it. These are packaged in </a:t>
            </a:r>
            <a:r>
              <a:rPr lang="en-US" sz="2200" dirty="0" err="1" smtClean="0">
                <a:solidFill>
                  <a:srgbClr val="002060"/>
                </a:solidFill>
                <a:latin typeface="Times New Roman" pitchFamily="18" charset="0"/>
                <a:cs typeface="Times New Roman" pitchFamily="18" charset="0"/>
              </a:rPr>
              <a:t>javax.swing.table</a:t>
            </a:r>
            <a:r>
              <a:rPr lang="en-US" sz="2200" dirty="0" smtClean="0">
                <a:solidFill>
                  <a:srgbClr val="002060"/>
                </a:solidFill>
                <a:latin typeface="Times New Roman" pitchFamily="18" charset="0"/>
                <a:cs typeface="Times New Roman" pitchFamily="18" charset="0"/>
              </a:rPr>
              <a:t>.</a:t>
            </a:r>
          </a:p>
          <a:p>
            <a:endParaRPr lang="en-US" sz="2200" dirty="0" smtClean="0">
              <a:solidFill>
                <a:srgbClr val="002060"/>
              </a:solidFill>
              <a:latin typeface="Times New Roman" pitchFamily="18" charset="0"/>
              <a:cs typeface="Times New Roman" pitchFamily="18" charset="0"/>
            </a:endParaRPr>
          </a:p>
          <a:p>
            <a:r>
              <a:rPr lang="en-US" sz="2200" dirty="0" err="1" smtClean="0">
                <a:solidFill>
                  <a:srgbClr val="002060"/>
                </a:solidFill>
                <a:latin typeface="Times New Roman" pitchFamily="18" charset="0"/>
                <a:cs typeface="Times New Roman" pitchFamily="18" charset="0"/>
              </a:rPr>
              <a:t>JTable</a:t>
            </a:r>
            <a:r>
              <a:rPr lang="en-US" sz="2200" dirty="0" smtClean="0">
                <a:solidFill>
                  <a:srgbClr val="002060"/>
                </a:solidFill>
                <a:latin typeface="Times New Roman" pitchFamily="18" charset="0"/>
                <a:cs typeface="Times New Roman" pitchFamily="18" charset="0"/>
              </a:rPr>
              <a:t> does not provide any scrolling capabilities of its own. Instead, we normally wrap a </a:t>
            </a:r>
            <a:r>
              <a:rPr lang="en-US" sz="2200" dirty="0" err="1" smtClean="0">
                <a:solidFill>
                  <a:srgbClr val="002060"/>
                </a:solidFill>
                <a:latin typeface="Times New Roman" pitchFamily="18" charset="0"/>
                <a:cs typeface="Times New Roman" pitchFamily="18" charset="0"/>
              </a:rPr>
              <a:t>JTable</a:t>
            </a:r>
            <a:r>
              <a:rPr lang="en-US" sz="2200" dirty="0" smtClean="0">
                <a:solidFill>
                  <a:srgbClr val="002060"/>
                </a:solidFill>
                <a:latin typeface="Times New Roman" pitchFamily="18" charset="0"/>
                <a:cs typeface="Times New Roman" pitchFamily="18" charset="0"/>
              </a:rPr>
              <a:t> inside a </a:t>
            </a:r>
            <a:r>
              <a:rPr lang="en-US" sz="2200" dirty="0" err="1" smtClean="0">
                <a:solidFill>
                  <a:srgbClr val="002060"/>
                </a:solidFill>
                <a:latin typeface="Times New Roman" pitchFamily="18" charset="0"/>
                <a:cs typeface="Times New Roman" pitchFamily="18" charset="0"/>
              </a:rPr>
              <a:t>JScrollPane</a:t>
            </a:r>
            <a:r>
              <a:rPr lang="en-US" sz="2200" dirty="0" smtClean="0">
                <a:solidFill>
                  <a:srgbClr val="002060"/>
                </a:solidFill>
                <a:latin typeface="Times New Roman" pitchFamily="18" charset="0"/>
                <a:cs typeface="Times New Roman" pitchFamily="18" charset="0"/>
              </a:rPr>
              <a:t>.</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wipe(down)">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wipe(down)">
                                      <p:cBhvr>
                                        <p:cTn id="3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382000" cy="5638800"/>
          </a:xfrm>
        </p:spPr>
        <p:txBody>
          <a:bodyPr>
            <a:normAutofit lnSpcReduction="10000"/>
          </a:bodyPr>
          <a:lstStyle/>
          <a:p>
            <a:pPr algn="ctr">
              <a:buNone/>
            </a:pPr>
            <a:r>
              <a:rPr lang="en-US" sz="2400" dirty="0" err="1" smtClean="0">
                <a:solidFill>
                  <a:srgbClr val="7030A0"/>
                </a:solidFill>
                <a:latin typeface="Times New Roman" pitchFamily="18" charset="0"/>
                <a:cs typeface="Times New Roman" pitchFamily="18" charset="0"/>
              </a:rPr>
              <a:t>JTable</a:t>
            </a:r>
            <a:r>
              <a:rPr lang="en-US" sz="2400" dirty="0" smtClean="0">
                <a:solidFill>
                  <a:srgbClr val="7030A0"/>
                </a:solidFill>
                <a:latin typeface="Times New Roman" pitchFamily="18" charset="0"/>
                <a:cs typeface="Times New Roman" pitchFamily="18" charset="0"/>
              </a:rPr>
              <a:t>(Object data[ ][ ], Object </a:t>
            </a:r>
            <a:r>
              <a:rPr lang="en-US" sz="2400" dirty="0" err="1" smtClean="0">
                <a:solidFill>
                  <a:srgbClr val="7030A0"/>
                </a:solidFill>
                <a:latin typeface="Times New Roman" pitchFamily="18" charset="0"/>
                <a:cs typeface="Times New Roman" pitchFamily="18" charset="0"/>
              </a:rPr>
              <a:t>colHeads</a:t>
            </a:r>
            <a:r>
              <a:rPr lang="en-US" sz="2400" dirty="0" smtClean="0">
                <a:solidFill>
                  <a:srgbClr val="7030A0"/>
                </a:solidFill>
                <a:latin typeface="Times New Roman" pitchFamily="18" charset="0"/>
                <a:cs typeface="Times New Roman" pitchFamily="18" charset="0"/>
              </a:rPr>
              <a:t>[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data is a two-dimensional array of the information to be presented, and </a:t>
            </a:r>
            <a:r>
              <a:rPr lang="en-US" sz="2200" dirty="0" err="1" smtClean="0">
                <a:solidFill>
                  <a:srgbClr val="002060"/>
                </a:solidFill>
                <a:latin typeface="Times New Roman" pitchFamily="18" charset="0"/>
                <a:cs typeface="Times New Roman" pitchFamily="18" charset="0"/>
              </a:rPr>
              <a:t>colHeads</a:t>
            </a:r>
            <a:r>
              <a:rPr lang="en-US" sz="2200" dirty="0" smtClean="0">
                <a:solidFill>
                  <a:srgbClr val="002060"/>
                </a:solidFill>
                <a:latin typeface="Times New Roman" pitchFamily="18" charset="0"/>
                <a:cs typeface="Times New Roman" pitchFamily="18" charset="0"/>
              </a:rPr>
              <a:t> is a one-dimensional array with the column headings.</a:t>
            </a:r>
          </a:p>
          <a:p>
            <a:endParaRPr lang="en-US" sz="2200" dirty="0" smtClean="0">
              <a:solidFill>
                <a:srgbClr val="002060"/>
              </a:solidFill>
              <a:latin typeface="Times New Roman" pitchFamily="18" charset="0"/>
              <a:cs typeface="Times New Roman" pitchFamily="18" charset="0"/>
            </a:endParaRPr>
          </a:p>
          <a:p>
            <a:r>
              <a:rPr lang="en-US" sz="2200" dirty="0" err="1" smtClean="0">
                <a:solidFill>
                  <a:srgbClr val="002060"/>
                </a:solidFill>
                <a:latin typeface="Times New Roman" pitchFamily="18" charset="0"/>
                <a:cs typeface="Times New Roman" pitchFamily="18" charset="0"/>
              </a:rPr>
              <a:t>JTable</a:t>
            </a:r>
            <a:r>
              <a:rPr lang="en-US" sz="2200" dirty="0" smtClean="0">
                <a:solidFill>
                  <a:srgbClr val="002060"/>
                </a:solidFill>
                <a:latin typeface="Times New Roman" pitchFamily="18" charset="0"/>
                <a:cs typeface="Times New Roman" pitchFamily="18" charset="0"/>
              </a:rPr>
              <a:t> can generate several different events.</a:t>
            </a:r>
          </a:p>
          <a:p>
            <a:endParaRPr lang="en-US" sz="2200" dirty="0" smtClean="0">
              <a:solidFill>
                <a:srgbClr val="002060"/>
              </a:solidFill>
              <a:latin typeface="Times New Roman" pitchFamily="18" charset="0"/>
              <a:cs typeface="Times New Roman" pitchFamily="18" charset="0"/>
            </a:endParaRPr>
          </a:p>
          <a:p>
            <a:r>
              <a:rPr lang="en-US" sz="2200" dirty="0" err="1" smtClean="0">
                <a:solidFill>
                  <a:srgbClr val="002060"/>
                </a:solidFill>
                <a:latin typeface="Times New Roman" pitchFamily="18" charset="0"/>
                <a:cs typeface="Times New Roman" pitchFamily="18" charset="0"/>
              </a:rPr>
              <a:t>ListSelectionEvent</a:t>
            </a:r>
            <a:r>
              <a:rPr lang="en-US" sz="2200" dirty="0" smtClean="0">
                <a:solidFill>
                  <a:srgbClr val="002060"/>
                </a:solidFill>
                <a:latin typeface="Times New Roman" pitchFamily="18" charset="0"/>
                <a:cs typeface="Times New Roman" pitchFamily="18" charset="0"/>
              </a:rPr>
              <a:t> is generated when the user selects something in the table.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By default, </a:t>
            </a:r>
            <a:r>
              <a:rPr lang="en-US" sz="2200" dirty="0" err="1" smtClean="0">
                <a:solidFill>
                  <a:srgbClr val="002060"/>
                </a:solidFill>
                <a:latin typeface="Times New Roman" pitchFamily="18" charset="0"/>
                <a:cs typeface="Times New Roman" pitchFamily="18" charset="0"/>
              </a:rPr>
              <a:t>JTable</a:t>
            </a:r>
            <a:r>
              <a:rPr lang="en-US" sz="2200" dirty="0" smtClean="0">
                <a:solidFill>
                  <a:srgbClr val="002060"/>
                </a:solidFill>
                <a:latin typeface="Times New Roman" pitchFamily="18" charset="0"/>
                <a:cs typeface="Times New Roman" pitchFamily="18" charset="0"/>
              </a:rPr>
              <a:t> allows us to select one or more complete rows, but we can change this behavior to allow one or more columns, or one or more individual cells to be selected. </a:t>
            </a:r>
          </a:p>
          <a:p>
            <a:endParaRPr lang="en-US" sz="2200" dirty="0" smtClean="0">
              <a:solidFill>
                <a:srgbClr val="002060"/>
              </a:solidFill>
              <a:latin typeface="Times New Roman" pitchFamily="18" charset="0"/>
              <a:cs typeface="Times New Roman" pitchFamily="18" charset="0"/>
            </a:endParaRPr>
          </a:p>
          <a:p>
            <a:r>
              <a:rPr lang="en-US" sz="2200" dirty="0" err="1" smtClean="0">
                <a:solidFill>
                  <a:srgbClr val="002060"/>
                </a:solidFill>
                <a:latin typeface="Times New Roman" pitchFamily="18" charset="0"/>
                <a:cs typeface="Times New Roman" pitchFamily="18" charset="0"/>
              </a:rPr>
              <a:t>TableModelEvent</a:t>
            </a:r>
            <a:r>
              <a:rPr lang="en-US" sz="2200" dirty="0" smtClean="0">
                <a:solidFill>
                  <a:srgbClr val="002060"/>
                </a:solidFill>
                <a:latin typeface="Times New Roman" pitchFamily="18" charset="0"/>
                <a:cs typeface="Times New Roman" pitchFamily="18" charset="0"/>
              </a:rPr>
              <a:t> is fired when that table’s data changes in some way. </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wipe(down)">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wipe(down)">
                                      <p:cBhvr>
                                        <p:cTn id="3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200" b="0" dirty="0" smtClean="0">
                <a:solidFill>
                  <a:srgbClr val="C00000"/>
                </a:solidFill>
                <a:effectLst/>
                <a:latin typeface="Times New Roman" pitchFamily="18" charset="0"/>
                <a:cs typeface="Times New Roman" pitchFamily="18" charset="0"/>
              </a:rPr>
              <a:t>Steps to create a </a:t>
            </a:r>
            <a:r>
              <a:rPr lang="en-US" sz="3200" b="0" dirty="0" err="1" smtClean="0">
                <a:solidFill>
                  <a:srgbClr val="C00000"/>
                </a:solidFill>
                <a:effectLst/>
                <a:latin typeface="Times New Roman" pitchFamily="18" charset="0"/>
                <a:cs typeface="Times New Roman" pitchFamily="18" charset="0"/>
              </a:rPr>
              <a:t>JTable</a:t>
            </a:r>
            <a:endParaRPr lang="en-US" sz="32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pPr>
              <a:buNone/>
            </a:pPr>
            <a:r>
              <a:rPr lang="en-US" sz="2200" dirty="0" smtClean="0">
                <a:solidFill>
                  <a:srgbClr val="002060"/>
                </a:solidFill>
                <a:latin typeface="Times New Roman" pitchFamily="18" charset="0"/>
                <a:cs typeface="Times New Roman" pitchFamily="18" charset="0"/>
              </a:rPr>
              <a:t>1. Create an instance of </a:t>
            </a:r>
            <a:r>
              <a:rPr lang="en-US" sz="2200" dirty="0" err="1" smtClean="0">
                <a:solidFill>
                  <a:srgbClr val="002060"/>
                </a:solidFill>
                <a:latin typeface="Times New Roman" pitchFamily="18" charset="0"/>
                <a:cs typeface="Times New Roman" pitchFamily="18" charset="0"/>
              </a:rPr>
              <a:t>JTable</a:t>
            </a:r>
            <a:r>
              <a:rPr lang="en-US" sz="2200" dirty="0" smtClean="0">
                <a:solidFill>
                  <a:srgbClr val="002060"/>
                </a:solidFill>
                <a:latin typeface="Times New Roman" pitchFamily="18" charset="0"/>
                <a:cs typeface="Times New Roman" pitchFamily="18" charset="0"/>
              </a:rPr>
              <a:t>.</a:t>
            </a:r>
          </a:p>
          <a:p>
            <a:pPr>
              <a:buNone/>
            </a:pPr>
            <a:r>
              <a:rPr lang="en-US" sz="2200" dirty="0" smtClean="0">
                <a:solidFill>
                  <a:srgbClr val="002060"/>
                </a:solidFill>
                <a:latin typeface="Times New Roman" pitchFamily="18" charset="0"/>
                <a:cs typeface="Times New Roman" pitchFamily="18" charset="0"/>
              </a:rPr>
              <a:t>2. Create a </a:t>
            </a:r>
            <a:r>
              <a:rPr lang="en-US" sz="2200" dirty="0" err="1" smtClean="0">
                <a:solidFill>
                  <a:srgbClr val="002060"/>
                </a:solidFill>
                <a:latin typeface="Times New Roman" pitchFamily="18" charset="0"/>
                <a:cs typeface="Times New Roman" pitchFamily="18" charset="0"/>
              </a:rPr>
              <a:t>JScrollPane</a:t>
            </a:r>
            <a:r>
              <a:rPr lang="en-US" sz="2200" dirty="0" smtClean="0">
                <a:solidFill>
                  <a:srgbClr val="002060"/>
                </a:solidFill>
                <a:latin typeface="Times New Roman" pitchFamily="18" charset="0"/>
                <a:cs typeface="Times New Roman" pitchFamily="18" charset="0"/>
              </a:rPr>
              <a:t> object, specifying the table as the object to scroll.</a:t>
            </a:r>
          </a:p>
          <a:p>
            <a:pPr>
              <a:buNone/>
            </a:pPr>
            <a:r>
              <a:rPr lang="en-US" sz="2200" dirty="0" smtClean="0">
                <a:solidFill>
                  <a:srgbClr val="002060"/>
                </a:solidFill>
                <a:latin typeface="Times New Roman" pitchFamily="18" charset="0"/>
                <a:cs typeface="Times New Roman" pitchFamily="18" charset="0"/>
              </a:rPr>
              <a:t>3. Add the table to the scroll pane.</a:t>
            </a:r>
          </a:p>
          <a:p>
            <a:pPr>
              <a:buNone/>
            </a:pPr>
            <a:r>
              <a:rPr lang="en-US" sz="2200" dirty="0" smtClean="0">
                <a:solidFill>
                  <a:srgbClr val="002060"/>
                </a:solidFill>
                <a:latin typeface="Times New Roman" pitchFamily="18" charset="0"/>
                <a:cs typeface="Times New Roman" pitchFamily="18" charset="0"/>
              </a:rPr>
              <a:t>4. Add the scroll pane to the content pane.</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err="1" smtClean="0">
                <a:solidFill>
                  <a:srgbClr val="C00000"/>
                </a:solidFill>
                <a:effectLst/>
                <a:latin typeface="Times New Roman" pitchFamily="18" charset="0"/>
                <a:cs typeface="Times New Roman" pitchFamily="18" charset="0"/>
              </a:rPr>
              <a:t>JList</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200" dirty="0" smtClean="0">
                <a:solidFill>
                  <a:srgbClr val="002060"/>
                </a:solidFill>
                <a:latin typeface="Times New Roman" pitchFamily="18" charset="0"/>
                <a:cs typeface="Times New Roman" pitchFamily="18" charset="0"/>
              </a:rPr>
              <a:t>It supports the selection of one or more items from a list.</a:t>
            </a:r>
          </a:p>
          <a:p>
            <a:pPr algn="ctr">
              <a:buNone/>
            </a:pPr>
            <a:r>
              <a:rPr lang="en-US" sz="2200" dirty="0" err="1" smtClean="0">
                <a:solidFill>
                  <a:srgbClr val="C00000"/>
                </a:solidFill>
                <a:latin typeface="Times New Roman" pitchFamily="18" charset="0"/>
                <a:cs typeface="Times New Roman" pitchFamily="18" charset="0"/>
              </a:rPr>
              <a:t>JList</a:t>
            </a:r>
            <a:r>
              <a:rPr lang="en-US" sz="2200" dirty="0" smtClean="0">
                <a:solidFill>
                  <a:srgbClr val="C00000"/>
                </a:solidFill>
                <a:latin typeface="Times New Roman" pitchFamily="18" charset="0"/>
                <a:cs typeface="Times New Roman" pitchFamily="18" charset="0"/>
              </a:rPr>
              <a:t>(Object [ ] items)</a:t>
            </a:r>
          </a:p>
          <a:p>
            <a:endParaRPr lang="en-US" sz="2200" dirty="0" smtClean="0">
              <a:solidFill>
                <a:srgbClr val="002060"/>
              </a:solidFill>
              <a:latin typeface="Times New Roman" pitchFamily="18" charset="0"/>
              <a:cs typeface="Times New Roman" pitchFamily="18" charset="0"/>
            </a:endParaRPr>
          </a:p>
          <a:p>
            <a:r>
              <a:rPr lang="en-US" sz="2200" dirty="0" err="1" smtClean="0">
                <a:solidFill>
                  <a:srgbClr val="002060"/>
                </a:solidFill>
                <a:latin typeface="Times New Roman" pitchFamily="18" charset="0"/>
                <a:cs typeface="Times New Roman" pitchFamily="18" charset="0"/>
              </a:rPr>
              <a:t>JListis</a:t>
            </a:r>
            <a:r>
              <a:rPr lang="en-US" sz="2200" dirty="0" smtClean="0">
                <a:solidFill>
                  <a:srgbClr val="002060"/>
                </a:solidFill>
                <a:latin typeface="Times New Roman" pitchFamily="18" charset="0"/>
                <a:cs typeface="Times New Roman" pitchFamily="18" charset="0"/>
              </a:rPr>
              <a:t> based on two models.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 first is </a:t>
            </a:r>
            <a:r>
              <a:rPr lang="en-US" sz="2200" dirty="0" err="1" smtClean="0">
                <a:solidFill>
                  <a:srgbClr val="C00000"/>
                </a:solidFill>
                <a:latin typeface="Times New Roman" pitchFamily="18" charset="0"/>
                <a:cs typeface="Times New Roman" pitchFamily="18" charset="0"/>
              </a:rPr>
              <a:t>ListModel</a:t>
            </a:r>
            <a:r>
              <a:rPr lang="en-US" sz="2200" dirty="0" smtClean="0">
                <a:solidFill>
                  <a:srgbClr val="002060"/>
                </a:solidFill>
                <a:latin typeface="Times New Roman" pitchFamily="18" charset="0"/>
                <a:cs typeface="Times New Roman" pitchFamily="18" charset="0"/>
              </a:rPr>
              <a:t>. This interface defines how access to the list data is achieved.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 second model is the </a:t>
            </a:r>
            <a:r>
              <a:rPr lang="en-US" sz="2200" dirty="0" err="1" smtClean="0">
                <a:solidFill>
                  <a:srgbClr val="C00000"/>
                </a:solidFill>
                <a:latin typeface="Times New Roman" pitchFamily="18" charset="0"/>
                <a:cs typeface="Times New Roman" pitchFamily="18" charset="0"/>
              </a:rPr>
              <a:t>ListSelectionModel</a:t>
            </a:r>
            <a:r>
              <a:rPr lang="en-US" sz="2200" dirty="0" smtClean="0">
                <a:solidFill>
                  <a:srgbClr val="002060"/>
                </a:solidFill>
                <a:latin typeface="Times New Roman" pitchFamily="18" charset="0"/>
                <a:cs typeface="Times New Roman" pitchFamily="18" charset="0"/>
              </a:rPr>
              <a:t> interface, which defines methods that determine what list item or items are selected.</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A </a:t>
            </a:r>
            <a:r>
              <a:rPr lang="en-US" sz="2200" dirty="0" err="1" smtClean="0">
                <a:solidFill>
                  <a:srgbClr val="002060"/>
                </a:solidFill>
                <a:latin typeface="Times New Roman" pitchFamily="18" charset="0"/>
                <a:cs typeface="Times New Roman" pitchFamily="18" charset="0"/>
              </a:rPr>
              <a:t>JList</a:t>
            </a:r>
            <a:r>
              <a:rPr lang="en-US" sz="2200" dirty="0" smtClean="0">
                <a:solidFill>
                  <a:srgbClr val="002060"/>
                </a:solidFill>
                <a:latin typeface="Times New Roman" pitchFamily="18" charset="0"/>
                <a:cs typeface="Times New Roman" pitchFamily="18" charset="0"/>
              </a:rPr>
              <a:t> generates a </a:t>
            </a:r>
            <a:r>
              <a:rPr lang="en-US" sz="2200" dirty="0" err="1" smtClean="0">
                <a:solidFill>
                  <a:srgbClr val="C00000"/>
                </a:solidFill>
                <a:latin typeface="Times New Roman" pitchFamily="18" charset="0"/>
                <a:cs typeface="Times New Roman" pitchFamily="18" charset="0"/>
              </a:rPr>
              <a:t>ListSelectionEvent</a:t>
            </a:r>
            <a:r>
              <a:rPr lang="en-US" sz="2200" dirty="0" smtClean="0">
                <a:solidFill>
                  <a:srgbClr val="C00000"/>
                </a:solidFill>
                <a:latin typeface="Times New Roman" pitchFamily="18" charset="0"/>
                <a:cs typeface="Times New Roman" pitchFamily="18" charset="0"/>
              </a:rPr>
              <a:t> </a:t>
            </a:r>
            <a:r>
              <a:rPr lang="en-US" sz="2200" dirty="0" smtClean="0">
                <a:solidFill>
                  <a:srgbClr val="002060"/>
                </a:solidFill>
                <a:latin typeface="Times New Roman" pitchFamily="18" charset="0"/>
                <a:cs typeface="Times New Roman" pitchFamily="18" charset="0"/>
              </a:rPr>
              <a:t>when the user makes or changes a selection.</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wipe(down)">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wipe(down)">
                                      <p:cBhvr>
                                        <p:cTn id="3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382000" cy="5410200"/>
          </a:xfrm>
        </p:spPr>
        <p:txBody>
          <a:bodyPr>
            <a:normAutofit/>
          </a:bodyPr>
          <a:lstStyle/>
          <a:p>
            <a:r>
              <a:rPr lang="en-US" sz="2200" dirty="0" err="1" smtClean="0">
                <a:solidFill>
                  <a:srgbClr val="002060"/>
                </a:solidFill>
                <a:latin typeface="Times New Roman" pitchFamily="18" charset="0"/>
                <a:cs typeface="Times New Roman" pitchFamily="18" charset="0"/>
              </a:rPr>
              <a:t>JList</a:t>
            </a:r>
            <a:r>
              <a:rPr lang="en-US" sz="2200" dirty="0" smtClean="0">
                <a:solidFill>
                  <a:srgbClr val="002060"/>
                </a:solidFill>
                <a:latin typeface="Times New Roman" pitchFamily="18" charset="0"/>
                <a:cs typeface="Times New Roman" pitchFamily="18" charset="0"/>
              </a:rPr>
              <a:t> allows the user to select multiple ranges of items within the list, but we can change this behavior by calling </a:t>
            </a:r>
            <a:r>
              <a:rPr lang="en-US" sz="2200" dirty="0" err="1" smtClean="0">
                <a:solidFill>
                  <a:srgbClr val="002060"/>
                </a:solidFill>
                <a:latin typeface="Times New Roman" pitchFamily="18" charset="0"/>
                <a:cs typeface="Times New Roman" pitchFamily="18" charset="0"/>
              </a:rPr>
              <a:t>setSelectionMode</a:t>
            </a:r>
            <a:r>
              <a:rPr lang="en-US" sz="2200" dirty="0" smtClean="0">
                <a:solidFill>
                  <a:srgbClr val="002060"/>
                </a:solidFill>
                <a:latin typeface="Times New Roman" pitchFamily="18" charset="0"/>
                <a:cs typeface="Times New Roman" pitchFamily="18" charset="0"/>
              </a:rPr>
              <a:t>( ), which is defined by </a:t>
            </a:r>
            <a:r>
              <a:rPr lang="en-US" sz="2200" dirty="0" err="1" smtClean="0">
                <a:solidFill>
                  <a:srgbClr val="002060"/>
                </a:solidFill>
                <a:latin typeface="Times New Roman" pitchFamily="18" charset="0"/>
                <a:cs typeface="Times New Roman" pitchFamily="18" charset="0"/>
              </a:rPr>
              <a:t>JList</a:t>
            </a:r>
            <a:r>
              <a:rPr lang="en-US" sz="2200" dirty="0" smtClean="0">
                <a:solidFill>
                  <a:srgbClr val="002060"/>
                </a:solidFill>
                <a:latin typeface="Times New Roman" pitchFamily="18" charset="0"/>
                <a:cs typeface="Times New Roman" pitchFamily="18" charset="0"/>
              </a:rPr>
              <a:t>. </a:t>
            </a:r>
          </a:p>
          <a:p>
            <a:pPr algn="ctr">
              <a:buNone/>
            </a:pPr>
            <a:r>
              <a:rPr lang="en-US" sz="2400" dirty="0" smtClean="0">
                <a:solidFill>
                  <a:srgbClr val="C00000"/>
                </a:solidFill>
                <a:latin typeface="Times New Roman" pitchFamily="18" charset="0"/>
                <a:cs typeface="Times New Roman" pitchFamily="18" charset="0"/>
              </a:rPr>
              <a:t>void </a:t>
            </a:r>
            <a:r>
              <a:rPr lang="en-US" sz="2400" dirty="0" err="1" smtClean="0">
                <a:solidFill>
                  <a:srgbClr val="C00000"/>
                </a:solidFill>
                <a:latin typeface="Times New Roman" pitchFamily="18" charset="0"/>
                <a:cs typeface="Times New Roman" pitchFamily="18" charset="0"/>
              </a:rPr>
              <a:t>setSelectionMode</a:t>
            </a:r>
            <a:r>
              <a:rPr lang="en-US" sz="2400" dirty="0" smtClean="0">
                <a:solidFill>
                  <a:srgbClr val="C00000"/>
                </a:solidFill>
                <a:latin typeface="Times New Roman" pitchFamily="18" charset="0"/>
                <a:cs typeface="Times New Roman" pitchFamily="18" charset="0"/>
              </a:rPr>
              <a:t>(</a:t>
            </a:r>
            <a:r>
              <a:rPr lang="en-US" sz="2400" dirty="0" err="1" smtClean="0">
                <a:solidFill>
                  <a:srgbClr val="C00000"/>
                </a:solidFill>
                <a:latin typeface="Times New Roman" pitchFamily="18" charset="0"/>
                <a:cs typeface="Times New Roman" pitchFamily="18" charset="0"/>
              </a:rPr>
              <a:t>int</a:t>
            </a:r>
            <a:r>
              <a:rPr lang="en-US" sz="2400" dirty="0" smtClean="0">
                <a:solidFill>
                  <a:srgbClr val="C00000"/>
                </a:solidFill>
                <a:latin typeface="Times New Roman" pitchFamily="18" charset="0"/>
                <a:cs typeface="Times New Roman" pitchFamily="18" charset="0"/>
              </a:rPr>
              <a:t> mode)</a:t>
            </a:r>
          </a:p>
          <a:p>
            <a:r>
              <a:rPr lang="en-US" sz="2200" dirty="0" smtClean="0">
                <a:solidFill>
                  <a:srgbClr val="002060"/>
                </a:solidFill>
                <a:latin typeface="Times New Roman" pitchFamily="18" charset="0"/>
                <a:cs typeface="Times New Roman" pitchFamily="18" charset="0"/>
              </a:rPr>
              <a:t>Here, mode specifies the selection mode. It must be one of these values defined by</a:t>
            </a:r>
          </a:p>
          <a:p>
            <a:pPr lvl="1"/>
            <a:r>
              <a:rPr lang="en-US" sz="1800" dirty="0" err="1" smtClean="0">
                <a:solidFill>
                  <a:schemeClr val="accent5">
                    <a:lumMod val="50000"/>
                  </a:schemeClr>
                </a:solidFill>
                <a:latin typeface="Times New Roman" pitchFamily="18" charset="0"/>
                <a:cs typeface="Times New Roman" pitchFamily="18" charset="0"/>
              </a:rPr>
              <a:t>SINGLE_SELECTION</a:t>
            </a:r>
            <a:endParaRPr lang="en-US" sz="1800" dirty="0" smtClean="0">
              <a:solidFill>
                <a:schemeClr val="accent5">
                  <a:lumMod val="50000"/>
                </a:schemeClr>
              </a:solidFill>
              <a:latin typeface="Times New Roman" pitchFamily="18" charset="0"/>
              <a:cs typeface="Times New Roman" pitchFamily="18" charset="0"/>
            </a:endParaRPr>
          </a:p>
          <a:p>
            <a:pPr lvl="1"/>
            <a:r>
              <a:rPr lang="en-US" sz="1800" dirty="0" err="1" smtClean="0">
                <a:solidFill>
                  <a:schemeClr val="accent5">
                    <a:lumMod val="50000"/>
                  </a:schemeClr>
                </a:solidFill>
                <a:latin typeface="Times New Roman" pitchFamily="18" charset="0"/>
                <a:cs typeface="Times New Roman" pitchFamily="18" charset="0"/>
              </a:rPr>
              <a:t>SINGLE_INTERVAL_SELECTION</a:t>
            </a:r>
            <a:endParaRPr lang="en-US" sz="1800" dirty="0" smtClean="0">
              <a:solidFill>
                <a:schemeClr val="accent5">
                  <a:lumMod val="50000"/>
                </a:schemeClr>
              </a:solidFill>
              <a:latin typeface="Times New Roman" pitchFamily="18" charset="0"/>
              <a:cs typeface="Times New Roman" pitchFamily="18" charset="0"/>
            </a:endParaRPr>
          </a:p>
          <a:p>
            <a:pPr lvl="1"/>
            <a:r>
              <a:rPr lang="en-US" sz="1800" dirty="0" err="1" smtClean="0">
                <a:solidFill>
                  <a:schemeClr val="accent5">
                    <a:lumMod val="50000"/>
                  </a:schemeClr>
                </a:solidFill>
                <a:latin typeface="Times New Roman" pitchFamily="18" charset="0"/>
                <a:cs typeface="Times New Roman" pitchFamily="18" charset="0"/>
              </a:rPr>
              <a:t>MULTIPLE_INTERVAL_SELECTION</a:t>
            </a:r>
            <a:endParaRPr lang="en-US" sz="1800" dirty="0" smtClean="0">
              <a:solidFill>
                <a:schemeClr val="accent5">
                  <a:lumMod val="50000"/>
                </a:schemeClr>
              </a:solidFill>
              <a:latin typeface="Times New Roman" pitchFamily="18" charset="0"/>
              <a:cs typeface="Times New Roman" pitchFamily="18" charset="0"/>
            </a:endParaRP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 default, multiple-interval selection, lets the user select multiple ranges of items within a list.</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down)">
                                      <p:cBhvr>
                                        <p:cTn id="20" dur="500"/>
                                        <p:tgtEl>
                                          <p:spTgt spid="2">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down)">
                                      <p:cBhvr>
                                        <p:cTn id="23" dur="500"/>
                                        <p:tgtEl>
                                          <p:spTgt spid="2">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down)">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down)">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err="1" smtClean="0">
                <a:solidFill>
                  <a:srgbClr val="C00000"/>
                </a:solidFill>
                <a:effectLst/>
                <a:latin typeface="Times New Roman" pitchFamily="18" charset="0"/>
                <a:cs typeface="Times New Roman" pitchFamily="18" charset="0"/>
              </a:rPr>
              <a:t>JScrollPane</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200" dirty="0" err="1" smtClean="0">
                <a:solidFill>
                  <a:srgbClr val="002060"/>
                </a:solidFill>
                <a:latin typeface="Times New Roman" pitchFamily="18" charset="0"/>
                <a:cs typeface="Times New Roman" pitchFamily="18" charset="0"/>
              </a:rPr>
              <a:t>JScrollPaneis</a:t>
            </a:r>
            <a:r>
              <a:rPr lang="en-US" sz="2200" dirty="0" smtClean="0">
                <a:solidFill>
                  <a:srgbClr val="002060"/>
                </a:solidFill>
                <a:latin typeface="Times New Roman" pitchFamily="18" charset="0"/>
                <a:cs typeface="Times New Roman" pitchFamily="18" charset="0"/>
              </a:rPr>
              <a:t> a lightweight container that automatically handles the scrolling of another component.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 component being scrolled can either be an individual component, such as a table, or a group of components contained within another lightweight container, such as a </a:t>
            </a:r>
            <a:r>
              <a:rPr lang="en-US" sz="2200" dirty="0" err="1" smtClean="0">
                <a:solidFill>
                  <a:srgbClr val="002060"/>
                </a:solidFill>
                <a:latin typeface="Times New Roman" pitchFamily="18" charset="0"/>
                <a:cs typeface="Times New Roman" pitchFamily="18" charset="0"/>
              </a:rPr>
              <a:t>JPanel</a:t>
            </a:r>
            <a:r>
              <a:rPr lang="en-US" sz="2200" dirty="0" smtClean="0">
                <a:solidFill>
                  <a:srgbClr val="002060"/>
                </a:solidFill>
                <a:latin typeface="Times New Roman" pitchFamily="18" charset="0"/>
                <a:cs typeface="Times New Roman" pitchFamily="18" charset="0"/>
              </a:rPr>
              <a:t>.</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 viewable area of a scroll pane is called </a:t>
            </a:r>
            <a:r>
              <a:rPr lang="en-US" sz="2200" dirty="0" err="1" smtClean="0">
                <a:solidFill>
                  <a:srgbClr val="002060"/>
                </a:solidFill>
                <a:latin typeface="Times New Roman" pitchFamily="18" charset="0"/>
                <a:cs typeface="Times New Roman" pitchFamily="18" charset="0"/>
              </a:rPr>
              <a:t>theviewport</a:t>
            </a:r>
            <a:r>
              <a:rPr lang="en-US" sz="2200" dirty="0" smtClean="0">
                <a:solidFill>
                  <a:srgbClr val="002060"/>
                </a:solidFill>
                <a:latin typeface="Times New Roman" pitchFamily="18" charset="0"/>
                <a:cs typeface="Times New Roman" pitchFamily="18" charset="0"/>
              </a:rPr>
              <a:t>. It is a window in which the component being scrolled is displayed.</a:t>
            </a:r>
          </a:p>
          <a:p>
            <a:endParaRPr lang="en-US" sz="2200" dirty="0" smtClean="0">
              <a:solidFill>
                <a:srgbClr val="002060"/>
              </a:solidFill>
              <a:latin typeface="Times New Roman" pitchFamily="18" charset="0"/>
              <a:cs typeface="Times New Roman" pitchFamily="18" charset="0"/>
            </a:endParaRPr>
          </a:p>
          <a:p>
            <a:pPr algn="ctr">
              <a:buNone/>
            </a:pPr>
            <a:r>
              <a:rPr lang="en-US" sz="2400" dirty="0" err="1" smtClean="0">
                <a:solidFill>
                  <a:srgbClr val="C00000"/>
                </a:solidFill>
                <a:latin typeface="Times New Roman" pitchFamily="18" charset="0"/>
                <a:cs typeface="Times New Roman" pitchFamily="18" charset="0"/>
              </a:rPr>
              <a:t>JScrollPane</a:t>
            </a:r>
            <a:r>
              <a:rPr lang="en-US" sz="2400" dirty="0" smtClean="0">
                <a:solidFill>
                  <a:srgbClr val="C00000"/>
                </a:solidFill>
                <a:latin typeface="Times New Roman" pitchFamily="18" charset="0"/>
                <a:cs typeface="Times New Roman" pitchFamily="18" charset="0"/>
              </a:rPr>
              <a:t>(Component comp)</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382000" cy="5791200"/>
          </a:xfrm>
        </p:spPr>
        <p:txBody>
          <a:bodyPr>
            <a:normAutofit/>
          </a:bodyPr>
          <a:lstStyle/>
          <a:p>
            <a:pPr algn="ctr">
              <a:buNone/>
            </a:pPr>
            <a:r>
              <a:rPr lang="en-US" sz="2400" dirty="0" smtClean="0">
                <a:solidFill>
                  <a:srgbClr val="C00000"/>
                </a:solidFill>
                <a:latin typeface="Times New Roman" pitchFamily="18" charset="0"/>
                <a:cs typeface="Times New Roman" pitchFamily="18" charset="0"/>
              </a:rPr>
              <a:t>Steps to create </a:t>
            </a:r>
            <a:r>
              <a:rPr lang="en-US" sz="2400" dirty="0" err="1" smtClean="0">
                <a:solidFill>
                  <a:srgbClr val="C00000"/>
                </a:solidFill>
                <a:latin typeface="Times New Roman" pitchFamily="18" charset="0"/>
                <a:cs typeface="Times New Roman" pitchFamily="18" charset="0"/>
              </a:rPr>
              <a:t>JScrollPane</a:t>
            </a:r>
            <a:endParaRPr lang="en-US" sz="2400" dirty="0" smtClean="0">
              <a:solidFill>
                <a:srgbClr val="C00000"/>
              </a:solidFill>
              <a:latin typeface="Times New Roman" pitchFamily="18" charset="0"/>
              <a:cs typeface="Times New Roman" pitchFamily="18" charset="0"/>
            </a:endParaRPr>
          </a:p>
          <a:p>
            <a:pPr algn="ctr">
              <a:buNone/>
            </a:pPr>
            <a:endParaRPr lang="en-US" sz="2400" dirty="0" smtClean="0">
              <a:solidFill>
                <a:srgbClr val="C0000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Create the component to be scrolled.</a:t>
            </a:r>
          </a:p>
          <a:p>
            <a:r>
              <a:rPr lang="en-US" sz="2200" dirty="0" smtClean="0">
                <a:solidFill>
                  <a:srgbClr val="002060"/>
                </a:solidFill>
                <a:latin typeface="Times New Roman" pitchFamily="18" charset="0"/>
                <a:cs typeface="Times New Roman" pitchFamily="18" charset="0"/>
              </a:rPr>
              <a:t>Create an instance of </a:t>
            </a:r>
            <a:r>
              <a:rPr lang="en-US" sz="2200" dirty="0" err="1" smtClean="0">
                <a:solidFill>
                  <a:srgbClr val="002060"/>
                </a:solidFill>
                <a:latin typeface="Times New Roman" pitchFamily="18" charset="0"/>
                <a:cs typeface="Times New Roman" pitchFamily="18" charset="0"/>
              </a:rPr>
              <a:t>JScrollPane</a:t>
            </a:r>
            <a:r>
              <a:rPr lang="en-US" sz="2200" dirty="0" smtClean="0">
                <a:solidFill>
                  <a:srgbClr val="002060"/>
                </a:solidFill>
                <a:latin typeface="Times New Roman" pitchFamily="18" charset="0"/>
                <a:cs typeface="Times New Roman" pitchFamily="18" charset="0"/>
              </a:rPr>
              <a:t>, passing to it the object to scroll.</a:t>
            </a:r>
          </a:p>
          <a:p>
            <a:r>
              <a:rPr lang="en-US" sz="2200" dirty="0" smtClean="0">
                <a:solidFill>
                  <a:srgbClr val="002060"/>
                </a:solidFill>
                <a:latin typeface="Times New Roman" pitchFamily="18" charset="0"/>
                <a:cs typeface="Times New Roman" pitchFamily="18" charset="0"/>
              </a:rPr>
              <a:t>Add the scroll pane to the content pane.</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err="1" smtClean="0">
                <a:solidFill>
                  <a:srgbClr val="C00000"/>
                </a:solidFill>
                <a:effectLst/>
                <a:latin typeface="Times New Roman" pitchFamily="18" charset="0"/>
                <a:cs typeface="Times New Roman" pitchFamily="18" charset="0"/>
              </a:rPr>
              <a:t>JTabbedPane</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400" dirty="0" err="1" smtClean="0">
                <a:solidFill>
                  <a:srgbClr val="002060"/>
                </a:solidFill>
                <a:latin typeface="Times New Roman" pitchFamily="18" charset="0"/>
                <a:cs typeface="Times New Roman" pitchFamily="18" charset="0"/>
              </a:rPr>
              <a:t>JTabbedPane</a:t>
            </a:r>
            <a:r>
              <a:rPr lang="en-US" sz="2400" dirty="0" smtClean="0">
                <a:solidFill>
                  <a:srgbClr val="002060"/>
                </a:solidFill>
                <a:latin typeface="Times New Roman" pitchFamily="18" charset="0"/>
                <a:cs typeface="Times New Roman" pitchFamily="18" charset="0"/>
              </a:rPr>
              <a:t> encapsulates a tabbed pane. </a:t>
            </a:r>
          </a:p>
          <a:p>
            <a:r>
              <a:rPr lang="en-US" sz="2400" dirty="0" smtClean="0">
                <a:solidFill>
                  <a:srgbClr val="002060"/>
                </a:solidFill>
                <a:latin typeface="Times New Roman" pitchFamily="18" charset="0"/>
                <a:cs typeface="Times New Roman" pitchFamily="18" charset="0"/>
              </a:rPr>
              <a:t>It manages a set of components by linking them with tabs.</a:t>
            </a:r>
          </a:p>
          <a:p>
            <a:r>
              <a:rPr lang="en-US" sz="2400" dirty="0" smtClean="0">
                <a:solidFill>
                  <a:srgbClr val="002060"/>
                </a:solidFill>
                <a:latin typeface="Times New Roman" pitchFamily="18" charset="0"/>
                <a:cs typeface="Times New Roman" pitchFamily="18" charset="0"/>
              </a:rPr>
              <a:t>Selecting a tab causes the component associated with that tab to come to the forefront.</a:t>
            </a:r>
          </a:p>
          <a:p>
            <a:pPr algn="ctr">
              <a:buNone/>
            </a:pPr>
            <a:r>
              <a:rPr lang="en-US" sz="2400" i="1" dirty="0" smtClean="0">
                <a:solidFill>
                  <a:srgbClr val="C00000"/>
                </a:solidFill>
                <a:latin typeface="Times New Roman" pitchFamily="18" charset="0"/>
                <a:cs typeface="Times New Roman" pitchFamily="18" charset="0"/>
              </a:rPr>
              <a:t>	</a:t>
            </a:r>
            <a:r>
              <a:rPr lang="en-US" sz="2400" i="1" dirty="0" err="1" smtClean="0">
                <a:solidFill>
                  <a:srgbClr val="C00000"/>
                </a:solidFill>
                <a:latin typeface="Times New Roman" pitchFamily="18" charset="0"/>
                <a:cs typeface="Times New Roman" pitchFamily="18" charset="0"/>
              </a:rPr>
              <a:t>JTabbedPane</a:t>
            </a:r>
            <a:r>
              <a:rPr lang="en-US" sz="2400" i="1" dirty="0" smtClean="0">
                <a:solidFill>
                  <a:srgbClr val="C00000"/>
                </a:solidFill>
                <a:latin typeface="Times New Roman" pitchFamily="18" charset="0"/>
                <a:cs typeface="Times New Roman" pitchFamily="18" charset="0"/>
              </a:rPr>
              <a:t>()</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add() is used to add tabs to the </a:t>
            </a:r>
            <a:r>
              <a:rPr lang="en-US" sz="2400" dirty="0" err="1" smtClean="0">
                <a:solidFill>
                  <a:srgbClr val="002060"/>
                </a:solidFill>
                <a:latin typeface="Times New Roman" pitchFamily="18" charset="0"/>
                <a:cs typeface="Times New Roman" pitchFamily="18" charset="0"/>
              </a:rPr>
              <a:t>TabbedPane</a:t>
            </a:r>
            <a:r>
              <a:rPr lang="en-US" sz="2400" dirty="0" smtClean="0">
                <a:solidFill>
                  <a:srgbClr val="002060"/>
                </a:solidFill>
                <a:latin typeface="Times New Roman" pitchFamily="18" charset="0"/>
                <a:cs typeface="Times New Roman" pitchFamily="18" charset="0"/>
              </a:rPr>
              <a:t>.</a:t>
            </a:r>
          </a:p>
          <a:p>
            <a:pPr algn="ctr">
              <a:buNone/>
            </a:pPr>
            <a:r>
              <a:rPr lang="en-US" sz="2400" i="1" dirty="0" smtClean="0">
                <a:solidFill>
                  <a:srgbClr val="C00000"/>
                </a:solidFill>
                <a:latin typeface="Times New Roman" pitchFamily="18" charset="0"/>
                <a:cs typeface="Times New Roman" pitchFamily="18" charset="0"/>
              </a:rPr>
              <a:t>void </a:t>
            </a:r>
            <a:r>
              <a:rPr lang="en-US" sz="2400" i="1" dirty="0" err="1" smtClean="0">
                <a:solidFill>
                  <a:srgbClr val="C00000"/>
                </a:solidFill>
                <a:latin typeface="Times New Roman" pitchFamily="18" charset="0"/>
                <a:cs typeface="Times New Roman" pitchFamily="18" charset="0"/>
              </a:rPr>
              <a:t>addTab</a:t>
            </a:r>
            <a:r>
              <a:rPr lang="en-US" sz="2400" i="1" dirty="0" smtClean="0">
                <a:solidFill>
                  <a:srgbClr val="C00000"/>
                </a:solidFill>
                <a:latin typeface="Times New Roman" pitchFamily="18" charset="0"/>
                <a:cs typeface="Times New Roman" pitchFamily="18" charset="0"/>
              </a:rPr>
              <a:t>(String name, Component comp)</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dirty="0" smtClean="0">
                <a:solidFill>
                  <a:srgbClr val="C00000"/>
                </a:solidFill>
                <a:latin typeface="Times New Roman" pitchFamily="18" charset="0"/>
                <a:cs typeface="Times New Roman" pitchFamily="18" charset="0"/>
              </a:rPr>
              <a:t>Key Features of Swing</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fontScale="92500" lnSpcReduction="10000"/>
          </a:bodyPr>
          <a:lstStyle/>
          <a:p>
            <a:r>
              <a:rPr lang="en-US" sz="2400" dirty="0" smtClean="0">
                <a:solidFill>
                  <a:srgbClr val="7030A0"/>
                </a:solidFill>
                <a:latin typeface="Times New Roman" pitchFamily="18" charset="0"/>
                <a:cs typeface="Times New Roman" pitchFamily="18" charset="0"/>
              </a:rPr>
              <a:t>Swing Components Are Lightweight</a:t>
            </a:r>
          </a:p>
          <a:p>
            <a:pPr>
              <a:buNone/>
            </a:pPr>
            <a:r>
              <a:rPr lang="en-US" sz="2400" dirty="0" smtClean="0">
                <a:solidFill>
                  <a:srgbClr val="7030A0"/>
                </a:solidFill>
                <a:latin typeface="Times New Roman" pitchFamily="18" charset="0"/>
                <a:cs typeface="Times New Roman" pitchFamily="18" charset="0"/>
              </a:rPr>
              <a:t>		</a:t>
            </a:r>
            <a:r>
              <a:rPr lang="en-US" sz="2000" dirty="0" smtClean="0">
                <a:solidFill>
                  <a:schemeClr val="bg2">
                    <a:lumMod val="25000"/>
                  </a:schemeClr>
                </a:solidFill>
                <a:latin typeface="Times New Roman" pitchFamily="18" charset="0"/>
                <a:cs typeface="Times New Roman" pitchFamily="18" charset="0"/>
              </a:rPr>
              <a:t>means that they are written entirely in Java and do not map directly to platform-specific peers.</a:t>
            </a:r>
            <a:endParaRPr lang="en-US" sz="2400" dirty="0" smtClean="0">
              <a:solidFill>
                <a:schemeClr val="bg2">
                  <a:lumMod val="25000"/>
                </a:schemeClr>
              </a:solidFill>
              <a:latin typeface="Times New Roman" pitchFamily="18" charset="0"/>
              <a:cs typeface="Times New Roman" pitchFamily="18" charset="0"/>
            </a:endParaRPr>
          </a:p>
          <a:p>
            <a:endParaRPr lang="en-US" sz="2400" dirty="0" smtClean="0">
              <a:solidFill>
                <a:srgbClr val="7030A0"/>
              </a:solidFill>
              <a:latin typeface="Times New Roman" pitchFamily="18" charset="0"/>
              <a:cs typeface="Times New Roman" pitchFamily="18" charset="0"/>
            </a:endParaRPr>
          </a:p>
          <a:p>
            <a:r>
              <a:rPr lang="en-US" sz="2400" dirty="0" smtClean="0">
                <a:solidFill>
                  <a:srgbClr val="7030A0"/>
                </a:solidFill>
                <a:latin typeface="Times New Roman" pitchFamily="18" charset="0"/>
                <a:cs typeface="Times New Roman" pitchFamily="18" charset="0"/>
              </a:rPr>
              <a:t>Swing Supports a Pluggable Look and Feel</a:t>
            </a:r>
          </a:p>
          <a:p>
            <a:pPr>
              <a:buNone/>
            </a:pPr>
            <a:r>
              <a:rPr lang="en-US" sz="2400" dirty="0" smtClean="0">
                <a:solidFill>
                  <a:srgbClr val="7030A0"/>
                </a:solidFill>
                <a:latin typeface="Times New Roman" pitchFamily="18" charset="0"/>
                <a:cs typeface="Times New Roman" pitchFamily="18" charset="0"/>
              </a:rPr>
              <a:t>		</a:t>
            </a:r>
            <a:r>
              <a:rPr lang="en-US" sz="2000" dirty="0" smtClean="0">
                <a:solidFill>
                  <a:schemeClr val="bg2">
                    <a:lumMod val="25000"/>
                  </a:schemeClr>
                </a:solidFill>
                <a:latin typeface="Times New Roman" pitchFamily="18" charset="0"/>
                <a:cs typeface="Times New Roman" pitchFamily="18" charset="0"/>
              </a:rPr>
              <a:t>means that it is possible to separate the look and feel of a component from the logic of the component.</a:t>
            </a:r>
          </a:p>
          <a:p>
            <a:pPr>
              <a:buNone/>
            </a:pPr>
            <a:endParaRPr lang="en-US" sz="2000" dirty="0" smtClean="0">
              <a:solidFill>
                <a:schemeClr val="bg2">
                  <a:lumMod val="25000"/>
                </a:schemeClr>
              </a:solidFill>
              <a:latin typeface="Times New Roman" pitchFamily="18" charset="0"/>
              <a:cs typeface="Times New Roman" pitchFamily="18" charset="0"/>
            </a:endParaRPr>
          </a:p>
          <a:p>
            <a:pPr>
              <a:buNone/>
            </a:pPr>
            <a:r>
              <a:rPr lang="en-US" sz="2000" dirty="0" smtClean="0">
                <a:solidFill>
                  <a:schemeClr val="bg2">
                    <a:lumMod val="25000"/>
                  </a:schemeClr>
                </a:solidFill>
                <a:latin typeface="Times New Roman" pitchFamily="18" charset="0"/>
                <a:cs typeface="Times New Roman" pitchFamily="18" charset="0"/>
              </a:rPr>
              <a:t>		</a:t>
            </a:r>
            <a:r>
              <a:rPr lang="en-US" sz="2100" dirty="0" smtClean="0">
                <a:solidFill>
                  <a:schemeClr val="bg2">
                    <a:lumMod val="25000"/>
                  </a:schemeClr>
                </a:solidFill>
                <a:latin typeface="Times New Roman" pitchFamily="18" charset="0"/>
                <a:cs typeface="Times New Roman" pitchFamily="18" charset="0"/>
              </a:rPr>
              <a:t>The classes shipped by Oracle provide a look and feel that matches that of the platform. The </a:t>
            </a:r>
            <a:r>
              <a:rPr lang="en-US" sz="2100" dirty="0" err="1" smtClean="0">
                <a:solidFill>
                  <a:schemeClr val="bg2">
                    <a:lumMod val="25000"/>
                  </a:schemeClr>
                </a:solidFill>
                <a:latin typeface="Times New Roman" pitchFamily="18" charset="0"/>
                <a:cs typeface="Times New Roman" pitchFamily="18" charset="0"/>
              </a:rPr>
              <a:t>Synth</a:t>
            </a:r>
            <a:r>
              <a:rPr lang="en-US" sz="2100" dirty="0" smtClean="0">
                <a:solidFill>
                  <a:schemeClr val="bg2">
                    <a:lumMod val="25000"/>
                  </a:schemeClr>
                </a:solidFill>
                <a:latin typeface="Times New Roman" pitchFamily="18" charset="0"/>
                <a:cs typeface="Times New Roman" pitchFamily="18" charset="0"/>
              </a:rPr>
              <a:t> package allows you to create your own look and feel. The </a:t>
            </a:r>
            <a:r>
              <a:rPr lang="en-US" sz="2100" dirty="0" err="1" smtClean="0">
                <a:solidFill>
                  <a:schemeClr val="bg2">
                    <a:lumMod val="25000"/>
                  </a:schemeClr>
                </a:solidFill>
                <a:latin typeface="Times New Roman" pitchFamily="18" charset="0"/>
                <a:cs typeface="Times New Roman" pitchFamily="18" charset="0"/>
              </a:rPr>
              <a:t>GTK</a:t>
            </a:r>
            <a:r>
              <a:rPr lang="en-US" sz="2100" dirty="0" smtClean="0">
                <a:solidFill>
                  <a:schemeClr val="bg2">
                    <a:lumMod val="25000"/>
                  </a:schemeClr>
                </a:solidFill>
                <a:latin typeface="Times New Roman" pitchFamily="18" charset="0"/>
                <a:cs typeface="Times New Roman" pitchFamily="18" charset="0"/>
              </a:rPr>
              <a:t>+ look and feel makes hundreds of existing look and feels available to Swing programs.</a:t>
            </a:r>
          </a:p>
          <a:p>
            <a:pPr>
              <a:buNone/>
            </a:pPr>
            <a:endParaRPr lang="en-US" sz="2100" dirty="0" smtClean="0">
              <a:solidFill>
                <a:schemeClr val="bg2">
                  <a:lumMod val="25000"/>
                </a:schemeClr>
              </a:solidFill>
              <a:latin typeface="Times New Roman" pitchFamily="18" charset="0"/>
              <a:cs typeface="Times New Roman" pitchFamily="18" charset="0"/>
            </a:endParaRPr>
          </a:p>
          <a:p>
            <a:pPr>
              <a:buNone/>
            </a:pPr>
            <a:r>
              <a:rPr lang="en-US" sz="2100" dirty="0" smtClean="0">
                <a:solidFill>
                  <a:schemeClr val="bg2">
                    <a:lumMod val="25000"/>
                  </a:schemeClr>
                </a:solidFill>
                <a:latin typeface="Times New Roman" pitchFamily="18" charset="0"/>
                <a:cs typeface="Times New Roman" pitchFamily="18" charset="0"/>
              </a:rPr>
              <a:t>		A program can specify the look and feel of the platform it is running on, or it can specify to always use the Java look and feel, and without recompiling, it will just work. </a:t>
            </a:r>
          </a:p>
          <a:p>
            <a:pPr>
              <a:buNone/>
            </a:pPr>
            <a:endParaRPr lang="en-US" sz="2000" dirty="0" smtClean="0">
              <a:solidFill>
                <a:schemeClr val="bg2">
                  <a:lumMod val="25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wipe(down)">
                                      <p:cBhvr>
                                        <p:cTn id="3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err="1" smtClean="0">
                <a:solidFill>
                  <a:srgbClr val="C00000"/>
                </a:solidFill>
                <a:effectLst/>
                <a:latin typeface="Times New Roman" pitchFamily="18" charset="0"/>
                <a:cs typeface="Times New Roman" pitchFamily="18" charset="0"/>
              </a:rPr>
              <a:t>JComboBox</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381000" y="990600"/>
            <a:ext cx="8458200" cy="5257800"/>
          </a:xfrm>
        </p:spPr>
        <p:txBody>
          <a:bodyPr>
            <a:normAutofit/>
          </a:bodyPr>
          <a:lstStyle/>
          <a:p>
            <a:r>
              <a:rPr lang="en-US" sz="2400" dirty="0" smtClean="0">
                <a:solidFill>
                  <a:srgbClr val="002060"/>
                </a:solidFill>
                <a:latin typeface="Times New Roman" pitchFamily="18" charset="0"/>
                <a:cs typeface="Times New Roman" pitchFamily="18" charset="0"/>
              </a:rPr>
              <a:t>Combo box is a combination of a text field and a drop-down list.</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A combo box normally displays one entry, but it will also display a drop-down list that allows a user to select a different entry.</a:t>
            </a:r>
          </a:p>
          <a:p>
            <a:pPr algn="ctr">
              <a:buNone/>
            </a:pPr>
            <a:r>
              <a:rPr lang="en-US" sz="2400" i="1" dirty="0" err="1" smtClean="0">
                <a:solidFill>
                  <a:srgbClr val="C00000"/>
                </a:solidFill>
                <a:latin typeface="Times New Roman" pitchFamily="18" charset="0"/>
                <a:cs typeface="Times New Roman" pitchFamily="18" charset="0"/>
              </a:rPr>
              <a:t>JComboBox</a:t>
            </a:r>
            <a:r>
              <a:rPr lang="en-US" sz="2400" i="1" dirty="0" smtClean="0">
                <a:solidFill>
                  <a:srgbClr val="C00000"/>
                </a:solidFill>
                <a:latin typeface="Times New Roman" pitchFamily="18" charset="0"/>
                <a:cs typeface="Times New Roman" pitchFamily="18" charset="0"/>
              </a:rPr>
              <a:t>(Object[ ]items) </a:t>
            </a:r>
          </a:p>
          <a:p>
            <a:pPr>
              <a:buNone/>
            </a:pPr>
            <a:r>
              <a:rPr lang="en-US" sz="2400" dirty="0" smtClean="0">
                <a:solidFill>
                  <a:srgbClr val="002060"/>
                </a:solidFill>
                <a:latin typeface="Times New Roman" pitchFamily="18" charset="0"/>
                <a:cs typeface="Times New Roman" pitchFamily="18" charset="0"/>
              </a:rPr>
              <a:t> </a:t>
            </a:r>
          </a:p>
          <a:p>
            <a:r>
              <a:rPr lang="en-US" sz="2400" dirty="0" smtClean="0">
                <a:solidFill>
                  <a:srgbClr val="002060"/>
                </a:solidFill>
                <a:latin typeface="Times New Roman" pitchFamily="18" charset="0"/>
                <a:cs typeface="Times New Roman" pitchFamily="18" charset="0"/>
              </a:rPr>
              <a:t>Items can be dynamically added to the list of choices via the </a:t>
            </a:r>
            <a:r>
              <a:rPr lang="en-US" sz="2400" i="1" dirty="0" err="1" smtClean="0">
                <a:solidFill>
                  <a:srgbClr val="C00000"/>
                </a:solidFill>
                <a:latin typeface="Times New Roman" pitchFamily="18" charset="0"/>
                <a:cs typeface="Times New Roman" pitchFamily="18" charset="0"/>
              </a:rPr>
              <a:t>addItem</a:t>
            </a:r>
            <a:r>
              <a:rPr lang="en-US" sz="2400" i="1" dirty="0" smtClean="0">
                <a:solidFill>
                  <a:srgbClr val="C00000"/>
                </a:solidFill>
                <a:latin typeface="Times New Roman" pitchFamily="18" charset="0"/>
                <a:cs typeface="Times New Roman" pitchFamily="18" charset="0"/>
              </a:rPr>
              <a:t>( ) </a:t>
            </a:r>
            <a:r>
              <a:rPr lang="en-US" sz="2400" dirty="0" smtClean="0">
                <a:solidFill>
                  <a:srgbClr val="002060"/>
                </a:solidFill>
                <a:latin typeface="Times New Roman" pitchFamily="18" charset="0"/>
                <a:cs typeface="Times New Roman" pitchFamily="18" charset="0"/>
              </a:rPr>
              <a:t>method.</a:t>
            </a:r>
          </a:p>
          <a:p>
            <a:pPr algn="ctr">
              <a:buNone/>
            </a:pPr>
            <a:r>
              <a:rPr lang="en-US" sz="2400" i="1" dirty="0" smtClean="0">
                <a:solidFill>
                  <a:srgbClr val="C00000"/>
                </a:solidFill>
                <a:latin typeface="Times New Roman" pitchFamily="18" charset="0"/>
                <a:cs typeface="Times New Roman" pitchFamily="18" charset="0"/>
              </a:rPr>
              <a:t>void </a:t>
            </a:r>
            <a:r>
              <a:rPr lang="en-US" sz="2400" i="1" dirty="0" err="1" smtClean="0">
                <a:solidFill>
                  <a:srgbClr val="C00000"/>
                </a:solidFill>
                <a:latin typeface="Times New Roman" pitchFamily="18" charset="0"/>
                <a:cs typeface="Times New Roman" pitchFamily="18" charset="0"/>
              </a:rPr>
              <a:t>addItem</a:t>
            </a:r>
            <a:r>
              <a:rPr lang="en-US" sz="2400" i="1" dirty="0" smtClean="0">
                <a:solidFill>
                  <a:srgbClr val="C00000"/>
                </a:solidFill>
                <a:latin typeface="Times New Roman" pitchFamily="18" charset="0"/>
                <a:cs typeface="Times New Roman" pitchFamily="18" charset="0"/>
              </a:rPr>
              <a:t>(Object </a:t>
            </a:r>
            <a:r>
              <a:rPr lang="en-US" sz="2400" i="1" dirty="0" err="1" smtClean="0">
                <a:solidFill>
                  <a:srgbClr val="C00000"/>
                </a:solidFill>
                <a:latin typeface="Times New Roman" pitchFamily="18" charset="0"/>
                <a:cs typeface="Times New Roman" pitchFamily="18" charset="0"/>
              </a:rPr>
              <a:t>obj</a:t>
            </a:r>
            <a:r>
              <a:rPr lang="en-US" sz="2400" i="1" dirty="0" smtClean="0">
                <a:solidFill>
                  <a:srgbClr val="C00000"/>
                </a:solidFill>
                <a:latin typeface="Times New Roman" pitchFamily="18" charset="0"/>
                <a:cs typeface="Times New Roman" pitchFamily="18" charset="0"/>
              </a:rPr>
              <a:t>)</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smtClean="0">
                <a:solidFill>
                  <a:srgbClr val="C00000"/>
                </a:solidFill>
                <a:effectLst/>
                <a:latin typeface="Times New Roman" pitchFamily="18" charset="0"/>
                <a:cs typeface="Times New Roman" pitchFamily="18" charset="0"/>
              </a:rPr>
              <a:t>Topics to be covered in Swings</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fontScale="85000" lnSpcReduction="20000"/>
          </a:bodyPr>
          <a:lstStyle/>
          <a:p>
            <a:r>
              <a:rPr lang="en-US" sz="2400" dirty="0" err="1" smtClean="0">
                <a:solidFill>
                  <a:srgbClr val="002060"/>
                </a:solidFill>
                <a:latin typeface="Times New Roman" pitchFamily="18" charset="0"/>
                <a:cs typeface="Times New Roman" pitchFamily="18" charset="0"/>
              </a:rPr>
              <a:t>MVC</a:t>
            </a:r>
            <a:endParaRPr lang="en-US" sz="2400" dirty="0" smtClean="0">
              <a:solidFill>
                <a:srgbClr val="002060"/>
              </a:solidFill>
              <a:latin typeface="Times New Roman" pitchFamily="18" charset="0"/>
              <a:cs typeface="Times New Roman" pitchFamily="18" charset="0"/>
            </a:endParaRPr>
          </a:p>
          <a:p>
            <a:r>
              <a:rPr lang="en-US" sz="2400" dirty="0" err="1" smtClean="0">
                <a:solidFill>
                  <a:srgbClr val="002060"/>
                </a:solidFill>
                <a:latin typeface="Times New Roman" pitchFamily="18" charset="0"/>
                <a:cs typeface="Times New Roman" pitchFamily="18" charset="0"/>
              </a:rPr>
              <a:t>JButton</a:t>
            </a:r>
            <a:endParaRPr lang="en-US" sz="2400" dirty="0" smtClean="0">
              <a:solidFill>
                <a:srgbClr val="002060"/>
              </a:solidFill>
              <a:latin typeface="Times New Roman" pitchFamily="18" charset="0"/>
              <a:cs typeface="Times New Roman" pitchFamily="18" charset="0"/>
            </a:endParaRPr>
          </a:p>
          <a:p>
            <a:r>
              <a:rPr lang="en-US" sz="2400" dirty="0" err="1" smtClean="0">
                <a:solidFill>
                  <a:srgbClr val="002060"/>
                </a:solidFill>
                <a:latin typeface="Times New Roman" pitchFamily="18" charset="0"/>
                <a:cs typeface="Times New Roman" pitchFamily="18" charset="0"/>
              </a:rPr>
              <a:t>JList</a:t>
            </a:r>
            <a:endParaRPr lang="en-US" sz="2400" dirty="0" smtClean="0">
              <a:solidFill>
                <a:srgbClr val="002060"/>
              </a:solidFill>
              <a:latin typeface="Times New Roman" pitchFamily="18" charset="0"/>
              <a:cs typeface="Times New Roman" pitchFamily="18" charset="0"/>
            </a:endParaRPr>
          </a:p>
          <a:p>
            <a:r>
              <a:rPr lang="en-US" sz="2400" dirty="0" err="1" smtClean="0">
                <a:solidFill>
                  <a:srgbClr val="002060"/>
                </a:solidFill>
                <a:latin typeface="Times New Roman" pitchFamily="18" charset="0"/>
                <a:cs typeface="Times New Roman" pitchFamily="18" charset="0"/>
              </a:rPr>
              <a:t>JLabel</a:t>
            </a:r>
            <a:endParaRPr lang="en-US" sz="2400" dirty="0" smtClean="0">
              <a:solidFill>
                <a:srgbClr val="002060"/>
              </a:solidFill>
              <a:latin typeface="Times New Roman" pitchFamily="18" charset="0"/>
              <a:cs typeface="Times New Roman" pitchFamily="18" charset="0"/>
            </a:endParaRPr>
          </a:p>
          <a:p>
            <a:r>
              <a:rPr lang="en-US" sz="2400" dirty="0" err="1" smtClean="0">
                <a:solidFill>
                  <a:srgbClr val="002060"/>
                </a:solidFill>
                <a:latin typeface="Times New Roman" pitchFamily="18" charset="0"/>
                <a:cs typeface="Times New Roman" pitchFamily="18" charset="0"/>
              </a:rPr>
              <a:t>JCheckbox</a:t>
            </a:r>
            <a:endParaRPr lang="en-US" sz="2400" dirty="0" smtClean="0">
              <a:solidFill>
                <a:srgbClr val="002060"/>
              </a:solidFill>
              <a:latin typeface="Times New Roman" pitchFamily="18" charset="0"/>
              <a:cs typeface="Times New Roman" pitchFamily="18" charset="0"/>
            </a:endParaRPr>
          </a:p>
          <a:p>
            <a:r>
              <a:rPr lang="en-US" sz="2400" dirty="0" err="1" smtClean="0">
                <a:solidFill>
                  <a:srgbClr val="002060"/>
                </a:solidFill>
                <a:latin typeface="Times New Roman" pitchFamily="18" charset="0"/>
                <a:cs typeface="Times New Roman" pitchFamily="18" charset="0"/>
              </a:rPr>
              <a:t>JRadioButton</a:t>
            </a:r>
            <a:endParaRPr lang="en-US" sz="2400" dirty="0" smtClean="0">
              <a:solidFill>
                <a:srgbClr val="002060"/>
              </a:solidFill>
              <a:latin typeface="Times New Roman" pitchFamily="18" charset="0"/>
              <a:cs typeface="Times New Roman" pitchFamily="18" charset="0"/>
            </a:endParaRPr>
          </a:p>
          <a:p>
            <a:r>
              <a:rPr lang="en-US" sz="2400" dirty="0" err="1" smtClean="0">
                <a:solidFill>
                  <a:srgbClr val="002060"/>
                </a:solidFill>
                <a:latin typeface="Times New Roman" pitchFamily="18" charset="0"/>
                <a:cs typeface="Times New Roman" pitchFamily="18" charset="0"/>
              </a:rPr>
              <a:t>JTextField</a:t>
            </a:r>
            <a:endParaRPr lang="en-US" sz="2400" dirty="0" smtClean="0">
              <a:solidFill>
                <a:srgbClr val="002060"/>
              </a:solidFill>
              <a:latin typeface="Times New Roman" pitchFamily="18" charset="0"/>
              <a:cs typeface="Times New Roman" pitchFamily="18" charset="0"/>
            </a:endParaRPr>
          </a:p>
          <a:p>
            <a:r>
              <a:rPr lang="en-US" sz="2400" dirty="0" err="1" smtClean="0">
                <a:solidFill>
                  <a:srgbClr val="002060"/>
                </a:solidFill>
                <a:latin typeface="Times New Roman" pitchFamily="18" charset="0"/>
                <a:cs typeface="Times New Roman" pitchFamily="18" charset="0"/>
              </a:rPr>
              <a:t>JTextArea</a:t>
            </a:r>
            <a:endParaRPr lang="en-US" sz="2400" dirty="0" smtClean="0">
              <a:solidFill>
                <a:srgbClr val="002060"/>
              </a:solidFill>
              <a:latin typeface="Times New Roman" pitchFamily="18" charset="0"/>
              <a:cs typeface="Times New Roman" pitchFamily="18" charset="0"/>
            </a:endParaRPr>
          </a:p>
          <a:p>
            <a:r>
              <a:rPr lang="en-US" sz="2400" dirty="0" err="1" smtClean="0">
                <a:solidFill>
                  <a:srgbClr val="002060"/>
                </a:solidFill>
                <a:latin typeface="Times New Roman" pitchFamily="18" charset="0"/>
                <a:cs typeface="Times New Roman" pitchFamily="18" charset="0"/>
              </a:rPr>
              <a:t>JTable</a:t>
            </a:r>
            <a:endParaRPr lang="en-US" sz="2400" dirty="0" smtClean="0">
              <a:solidFill>
                <a:srgbClr val="002060"/>
              </a:solidFill>
              <a:latin typeface="Times New Roman" pitchFamily="18" charset="0"/>
              <a:cs typeface="Times New Roman" pitchFamily="18" charset="0"/>
            </a:endParaRPr>
          </a:p>
          <a:p>
            <a:r>
              <a:rPr lang="en-US" sz="2400" dirty="0" err="1" smtClean="0">
                <a:solidFill>
                  <a:srgbClr val="002060"/>
                </a:solidFill>
                <a:latin typeface="Times New Roman" pitchFamily="18" charset="0"/>
                <a:cs typeface="Times New Roman" pitchFamily="18" charset="0"/>
              </a:rPr>
              <a:t>JTabbedPane</a:t>
            </a:r>
            <a:endParaRPr lang="en-US" sz="2400" dirty="0" smtClean="0">
              <a:solidFill>
                <a:srgbClr val="002060"/>
              </a:solidFill>
              <a:latin typeface="Times New Roman" pitchFamily="18" charset="0"/>
              <a:cs typeface="Times New Roman" pitchFamily="18" charset="0"/>
            </a:endParaRPr>
          </a:p>
          <a:p>
            <a:r>
              <a:rPr lang="en-US" sz="2400" dirty="0" err="1" smtClean="0">
                <a:solidFill>
                  <a:srgbClr val="002060"/>
                </a:solidFill>
                <a:latin typeface="Times New Roman" pitchFamily="18" charset="0"/>
                <a:cs typeface="Times New Roman" pitchFamily="18" charset="0"/>
              </a:rPr>
              <a:t>JScrollPane</a:t>
            </a:r>
            <a:endParaRPr lang="en-US" sz="2400" dirty="0" smtClean="0">
              <a:solidFill>
                <a:srgbClr val="002060"/>
              </a:solidFill>
              <a:latin typeface="Times New Roman" pitchFamily="18" charset="0"/>
              <a:cs typeface="Times New Roman" pitchFamily="18" charset="0"/>
            </a:endParaRPr>
          </a:p>
          <a:p>
            <a:r>
              <a:rPr lang="en-US" sz="2400" dirty="0" err="1" smtClean="0">
                <a:solidFill>
                  <a:srgbClr val="002060"/>
                </a:solidFill>
                <a:latin typeface="Times New Roman" pitchFamily="18" charset="0"/>
                <a:cs typeface="Times New Roman" pitchFamily="18" charset="0"/>
              </a:rPr>
              <a:t>JWindow</a:t>
            </a:r>
            <a:endParaRPr lang="en-US" sz="2400" dirty="0" smtClean="0">
              <a:solidFill>
                <a:srgbClr val="002060"/>
              </a:solidFill>
              <a:latin typeface="Times New Roman" pitchFamily="18" charset="0"/>
              <a:cs typeface="Times New Roman" pitchFamily="18" charset="0"/>
            </a:endParaRPr>
          </a:p>
          <a:p>
            <a:r>
              <a:rPr lang="en-US" sz="2400" dirty="0" err="1" smtClean="0">
                <a:solidFill>
                  <a:srgbClr val="002060"/>
                </a:solidFill>
                <a:latin typeface="Times New Roman" pitchFamily="18" charset="0"/>
                <a:cs typeface="Times New Roman" pitchFamily="18" charset="0"/>
              </a:rPr>
              <a:t>JComboBox</a:t>
            </a:r>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Color</a:t>
            </a:r>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Font</a:t>
            </a:r>
          </a:p>
          <a:p>
            <a:r>
              <a:rPr lang="en-US" sz="2400" dirty="0" smtClean="0">
                <a:solidFill>
                  <a:srgbClr val="002060"/>
                </a:solidFill>
                <a:latin typeface="Times New Roman" pitchFamily="18" charset="0"/>
                <a:cs typeface="Times New Roman" pitchFamily="18" charset="0"/>
              </a:rPr>
              <a:t>Layout Managers </a:t>
            </a:r>
            <a:r>
              <a:rPr lang="en-US" sz="2400" i="1" dirty="0" smtClean="0">
                <a:solidFill>
                  <a:srgbClr val="C00000"/>
                </a:solidFill>
                <a:latin typeface="Times New Roman" pitchFamily="18" charset="0"/>
                <a:cs typeface="Times New Roman" pitchFamily="18" charset="0"/>
              </a:rPr>
              <a:t>(Covered in </a:t>
            </a:r>
            <a:r>
              <a:rPr lang="en-US" sz="2400" i="1" dirty="0" err="1" smtClean="0">
                <a:solidFill>
                  <a:srgbClr val="C00000"/>
                </a:solidFill>
                <a:latin typeface="Times New Roman" pitchFamily="18" charset="0"/>
                <a:cs typeface="Times New Roman" pitchFamily="18" charset="0"/>
              </a:rPr>
              <a:t>AWT</a:t>
            </a:r>
            <a:r>
              <a:rPr lang="en-US" sz="2400" i="1" dirty="0" smtClean="0">
                <a:solidFill>
                  <a:srgbClr val="C00000"/>
                </a:solidFill>
                <a:latin typeface="Times New Roman" pitchFamily="18" charset="0"/>
                <a:cs typeface="Times New Roman" pitchFamily="18" charset="0"/>
              </a:rPr>
              <a:t>)</a:t>
            </a:r>
          </a:p>
          <a:p>
            <a:endParaRPr lang="en-US" sz="2400" dirty="0" smtClean="0">
              <a:solidFill>
                <a:srgbClr val="C0000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down)">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down)">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down)">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down)">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wipe(down)">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wipe(down)">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wipe(down)">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wipe(down)">
                                      <p:cBhvr>
                                        <p:cTn id="72" dur="500"/>
                                        <p:tgtEl>
                                          <p:spTgt spid="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Effect transition="in" filter="wipe(down)">
                                      <p:cBhvr>
                                        <p:cTn id="77" dur="500"/>
                                        <p:tgtEl>
                                          <p:spTgt spid="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
                                            <p:txEl>
                                              <p:pRg st="15" end="15"/>
                                            </p:txEl>
                                          </p:spTgt>
                                        </p:tgtEl>
                                        <p:attrNameLst>
                                          <p:attrName>style.visibility</p:attrName>
                                        </p:attrNameLst>
                                      </p:cBhvr>
                                      <p:to>
                                        <p:strVal val="visible"/>
                                      </p:to>
                                    </p:set>
                                    <p:animEffect transition="in" filter="wipe(down)">
                                      <p:cBhvr>
                                        <p:cTn id="82"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smtClean="0">
                <a:solidFill>
                  <a:srgbClr val="C00000"/>
                </a:solidFill>
                <a:effectLst/>
                <a:latin typeface="Times New Roman" pitchFamily="18" charset="0"/>
                <a:cs typeface="Times New Roman" pitchFamily="18" charset="0"/>
              </a:rPr>
              <a:t>Swing API</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400" dirty="0" smtClean="0">
                <a:solidFill>
                  <a:srgbClr val="002060"/>
                </a:solidFill>
                <a:latin typeface="Times New Roman" pitchFamily="18" charset="0"/>
                <a:cs typeface="Times New Roman" pitchFamily="18" charset="0"/>
              </a:rPr>
              <a:t>GUI API contains classes that can be classified into three groups: </a:t>
            </a:r>
            <a:r>
              <a:rPr lang="en-US" sz="2400" i="1" dirty="0" smtClean="0">
                <a:solidFill>
                  <a:srgbClr val="C00000"/>
                </a:solidFill>
                <a:latin typeface="Times New Roman" pitchFamily="18" charset="0"/>
                <a:cs typeface="Times New Roman" pitchFamily="18" charset="0"/>
              </a:rPr>
              <a:t>component</a:t>
            </a:r>
            <a:r>
              <a:rPr lang="en-US" sz="2400" dirty="0" smtClean="0">
                <a:solidFill>
                  <a:srgbClr val="002060"/>
                </a:solidFill>
                <a:latin typeface="Times New Roman" pitchFamily="18" charset="0"/>
                <a:cs typeface="Times New Roman" pitchFamily="18" charset="0"/>
              </a:rPr>
              <a:t> classes, </a:t>
            </a:r>
            <a:r>
              <a:rPr lang="en-US" sz="2400" i="1" dirty="0" smtClean="0">
                <a:solidFill>
                  <a:srgbClr val="C00000"/>
                </a:solidFill>
                <a:latin typeface="Times New Roman" pitchFamily="18" charset="0"/>
                <a:cs typeface="Times New Roman" pitchFamily="18" charset="0"/>
              </a:rPr>
              <a:t>container</a:t>
            </a:r>
            <a:r>
              <a:rPr lang="en-US" sz="2400" dirty="0" smtClean="0">
                <a:solidFill>
                  <a:srgbClr val="002060"/>
                </a:solidFill>
                <a:latin typeface="Times New Roman" pitchFamily="18" charset="0"/>
                <a:cs typeface="Times New Roman" pitchFamily="18" charset="0"/>
              </a:rPr>
              <a:t> classes, and </a:t>
            </a:r>
            <a:r>
              <a:rPr lang="en-US" sz="2400" i="1" dirty="0" smtClean="0">
                <a:solidFill>
                  <a:srgbClr val="C00000"/>
                </a:solidFill>
                <a:latin typeface="Times New Roman" pitchFamily="18" charset="0"/>
                <a:cs typeface="Times New Roman" pitchFamily="18" charset="0"/>
              </a:rPr>
              <a:t>helper </a:t>
            </a:r>
            <a:r>
              <a:rPr lang="en-US" sz="2400" dirty="0" smtClean="0">
                <a:solidFill>
                  <a:srgbClr val="002060"/>
                </a:solidFill>
                <a:latin typeface="Times New Roman" pitchFamily="18" charset="0"/>
                <a:cs typeface="Times New Roman" pitchFamily="18" charset="0"/>
              </a:rPr>
              <a:t>classes. </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The component classes, such as </a:t>
            </a:r>
            <a:r>
              <a:rPr lang="en-US" sz="2400" dirty="0" err="1" smtClean="0">
                <a:solidFill>
                  <a:srgbClr val="002060"/>
                </a:solidFill>
                <a:latin typeface="Times New Roman" pitchFamily="18" charset="0"/>
                <a:cs typeface="Times New Roman" pitchFamily="18" charset="0"/>
              </a:rPr>
              <a:t>JButton</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JLabel</a:t>
            </a:r>
            <a:r>
              <a:rPr lang="en-US" sz="2400" dirty="0" smtClean="0">
                <a:solidFill>
                  <a:srgbClr val="002060"/>
                </a:solidFill>
                <a:latin typeface="Times New Roman" pitchFamily="18" charset="0"/>
                <a:cs typeface="Times New Roman" pitchFamily="18" charset="0"/>
              </a:rPr>
              <a:t>, and </a:t>
            </a:r>
            <a:r>
              <a:rPr lang="en-US" sz="2400" dirty="0" err="1" smtClean="0">
                <a:solidFill>
                  <a:srgbClr val="002060"/>
                </a:solidFill>
                <a:latin typeface="Times New Roman" pitchFamily="18" charset="0"/>
                <a:cs typeface="Times New Roman" pitchFamily="18" charset="0"/>
              </a:rPr>
              <a:t>JTextField</a:t>
            </a:r>
            <a:r>
              <a:rPr lang="en-US" sz="2400" dirty="0" smtClean="0">
                <a:solidFill>
                  <a:srgbClr val="002060"/>
                </a:solidFill>
                <a:latin typeface="Times New Roman" pitchFamily="18" charset="0"/>
                <a:cs typeface="Times New Roman" pitchFamily="18" charset="0"/>
              </a:rPr>
              <a:t>, are for creating the user interface. </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The container classes, such as </a:t>
            </a:r>
            <a:r>
              <a:rPr lang="en-US" sz="2400" dirty="0" err="1" smtClean="0">
                <a:solidFill>
                  <a:srgbClr val="002060"/>
                </a:solidFill>
                <a:latin typeface="Times New Roman" pitchFamily="18" charset="0"/>
                <a:cs typeface="Times New Roman" pitchFamily="18" charset="0"/>
              </a:rPr>
              <a:t>JFrame</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JPanel</a:t>
            </a:r>
            <a:r>
              <a:rPr lang="en-US" sz="2400" dirty="0" smtClean="0">
                <a:solidFill>
                  <a:srgbClr val="002060"/>
                </a:solidFill>
                <a:latin typeface="Times New Roman" pitchFamily="18" charset="0"/>
                <a:cs typeface="Times New Roman" pitchFamily="18" charset="0"/>
              </a:rPr>
              <a:t>, and </a:t>
            </a:r>
            <a:r>
              <a:rPr lang="en-US" sz="2400" dirty="0" err="1" smtClean="0">
                <a:solidFill>
                  <a:srgbClr val="002060"/>
                </a:solidFill>
                <a:latin typeface="Times New Roman" pitchFamily="18" charset="0"/>
                <a:cs typeface="Times New Roman" pitchFamily="18" charset="0"/>
              </a:rPr>
              <a:t>JApplet</a:t>
            </a:r>
            <a:r>
              <a:rPr lang="en-US" sz="2400" dirty="0" smtClean="0">
                <a:solidFill>
                  <a:srgbClr val="002060"/>
                </a:solidFill>
                <a:latin typeface="Times New Roman" pitchFamily="18" charset="0"/>
                <a:cs typeface="Times New Roman" pitchFamily="18" charset="0"/>
              </a:rPr>
              <a:t>, are used to contain other components. </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The helper classes, such as Graphics, Color, Font, </a:t>
            </a:r>
            <a:r>
              <a:rPr lang="en-US" sz="2400" dirty="0" err="1" smtClean="0">
                <a:solidFill>
                  <a:srgbClr val="002060"/>
                </a:solidFill>
                <a:latin typeface="Times New Roman" pitchFamily="18" charset="0"/>
                <a:cs typeface="Times New Roman" pitchFamily="18" charset="0"/>
              </a:rPr>
              <a:t>FontMetrics</a:t>
            </a:r>
            <a:r>
              <a:rPr lang="en-US" sz="2400" dirty="0" smtClean="0">
                <a:solidFill>
                  <a:srgbClr val="002060"/>
                </a:solidFill>
                <a:latin typeface="Times New Roman" pitchFamily="18" charset="0"/>
                <a:cs typeface="Times New Roman" pitchFamily="18" charset="0"/>
              </a:rPr>
              <a:t>, and Dimension, are used to support GUI components. </a:t>
            </a:r>
            <a:endParaRPr lang="en-US" sz="2200" dirty="0" smtClean="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smtClean="0">
                <a:solidFill>
                  <a:srgbClr val="C00000"/>
                </a:solidFill>
                <a:latin typeface="Times New Roman" pitchFamily="18" charset="0"/>
                <a:cs typeface="Times New Roman" pitchFamily="18" charset="0"/>
              </a:rPr>
              <a:t>Class hierarchy for </a:t>
            </a:r>
            <a:r>
              <a:rPr lang="en-US" sz="3600" dirty="0" err="1" smtClean="0">
                <a:solidFill>
                  <a:srgbClr val="C00000"/>
                </a:solidFill>
                <a:latin typeface="Times New Roman" pitchFamily="18" charset="0"/>
                <a:cs typeface="Times New Roman" pitchFamily="18" charset="0"/>
              </a:rPr>
              <a:t>AWT</a:t>
            </a:r>
            <a:r>
              <a:rPr lang="en-US" sz="3600" dirty="0" smtClean="0">
                <a:solidFill>
                  <a:srgbClr val="C00000"/>
                </a:solidFill>
                <a:latin typeface="Times New Roman" pitchFamily="18" charset="0"/>
                <a:cs typeface="Times New Roman" pitchFamily="18" charset="0"/>
              </a:rPr>
              <a:t> and Swing</a:t>
            </a:r>
            <a:endParaRPr lang="en-US" sz="3600" dirty="0">
              <a:solidFill>
                <a:srgbClr val="C00000"/>
              </a:solidFill>
              <a:latin typeface="Times New Roman" pitchFamily="18" charset="0"/>
              <a:cs typeface="Times New Roman" pitchFamily="18" charset="0"/>
            </a:endParaRPr>
          </a:p>
        </p:txBody>
      </p:sp>
      <p:pic>
        <p:nvPicPr>
          <p:cNvPr id="4" name="Content Placeholder 3" descr="swing.JPG"/>
          <p:cNvPicPr>
            <a:picLocks noGrp="1" noChangeAspect="1"/>
          </p:cNvPicPr>
          <p:nvPr>
            <p:ph idx="1"/>
          </p:nvPr>
        </p:nvPicPr>
        <p:blipFill>
          <a:blip r:embed="rId2"/>
          <a:stretch>
            <a:fillRect/>
          </a:stretch>
        </p:blipFill>
        <p:spPr>
          <a:xfrm>
            <a:off x="0" y="838200"/>
            <a:ext cx="9144000" cy="60198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err="1" smtClean="0">
                <a:solidFill>
                  <a:srgbClr val="C00000"/>
                </a:solidFill>
                <a:effectLst/>
                <a:latin typeface="Times New Roman" pitchFamily="18" charset="0"/>
                <a:cs typeface="Times New Roman" pitchFamily="18" charset="0"/>
              </a:rPr>
              <a:t>MVC</a:t>
            </a:r>
            <a:r>
              <a:rPr lang="en-US" b="0" dirty="0" smtClean="0">
                <a:solidFill>
                  <a:srgbClr val="C00000"/>
                </a:solidFill>
                <a:effectLst/>
                <a:latin typeface="Times New Roman" pitchFamily="18" charset="0"/>
                <a:cs typeface="Times New Roman" pitchFamily="18" charset="0"/>
              </a:rPr>
              <a:t> Connection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200" dirty="0" smtClean="0">
                <a:solidFill>
                  <a:srgbClr val="002060"/>
                </a:solidFill>
                <a:latin typeface="Times New Roman" pitchFamily="18" charset="0"/>
                <a:cs typeface="Times New Roman" pitchFamily="18" charset="0"/>
              </a:rPr>
              <a:t>A visual component is a composite of three distinct aspects:</a:t>
            </a:r>
          </a:p>
          <a:p>
            <a:pPr>
              <a:buNone/>
            </a:pPr>
            <a:r>
              <a:rPr lang="en-US" sz="2200" dirty="0" smtClean="0">
                <a:solidFill>
                  <a:srgbClr val="002060"/>
                </a:solidFill>
                <a:latin typeface="Times New Roman" pitchFamily="18" charset="0"/>
                <a:cs typeface="Times New Roman" pitchFamily="18" charset="0"/>
              </a:rPr>
              <a:t>	</a:t>
            </a:r>
            <a:r>
              <a:rPr lang="en-US" sz="2200" dirty="0" smtClean="0">
                <a:solidFill>
                  <a:schemeClr val="accent5">
                    <a:lumMod val="50000"/>
                  </a:schemeClr>
                </a:solidFill>
                <a:latin typeface="Times New Roman" pitchFamily="18" charset="0"/>
                <a:cs typeface="Times New Roman" pitchFamily="18" charset="0"/>
              </a:rPr>
              <a:t>1) The way that the component looks when rendered on the screen</a:t>
            </a:r>
          </a:p>
          <a:p>
            <a:pPr>
              <a:buNone/>
            </a:pPr>
            <a:r>
              <a:rPr lang="en-US" sz="2200" dirty="0" smtClean="0">
                <a:solidFill>
                  <a:schemeClr val="accent5">
                    <a:lumMod val="50000"/>
                  </a:schemeClr>
                </a:solidFill>
                <a:latin typeface="Times New Roman" pitchFamily="18" charset="0"/>
                <a:cs typeface="Times New Roman" pitchFamily="18" charset="0"/>
              </a:rPr>
              <a:t>	2) The way that the component reacts to the user</a:t>
            </a:r>
          </a:p>
          <a:p>
            <a:pPr>
              <a:buNone/>
            </a:pPr>
            <a:r>
              <a:rPr lang="en-US" sz="2200" dirty="0" smtClean="0">
                <a:solidFill>
                  <a:schemeClr val="accent5">
                    <a:lumMod val="50000"/>
                  </a:schemeClr>
                </a:solidFill>
                <a:latin typeface="Times New Roman" pitchFamily="18" charset="0"/>
                <a:cs typeface="Times New Roman" pitchFamily="18" charset="0"/>
              </a:rPr>
              <a:t>	3) The state information associated with the component</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Model-View-Controller architecture is successful because each piece of the design corresponds to an aspect of a component.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By separating a component into a model, a view, and a controller, the specific implementation of each can be changed without affecting the other two. </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err="1" smtClean="0">
                <a:solidFill>
                  <a:srgbClr val="C00000"/>
                </a:solidFill>
                <a:effectLst/>
                <a:latin typeface="Times New Roman" pitchFamily="18" charset="0"/>
                <a:cs typeface="Times New Roman" pitchFamily="18" charset="0"/>
              </a:rPr>
              <a:t>MVC</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200" dirty="0" smtClean="0">
                <a:solidFill>
                  <a:srgbClr val="002060"/>
                </a:solidFill>
                <a:latin typeface="Times New Roman" pitchFamily="18" charset="0"/>
                <a:cs typeface="Times New Roman" pitchFamily="18" charset="0"/>
              </a:rPr>
              <a:t>In </a:t>
            </a:r>
            <a:r>
              <a:rPr lang="en-US" sz="2200" dirty="0" err="1" smtClean="0">
                <a:solidFill>
                  <a:srgbClr val="002060"/>
                </a:solidFill>
                <a:latin typeface="Times New Roman" pitchFamily="18" charset="0"/>
                <a:cs typeface="Times New Roman" pitchFamily="18" charset="0"/>
              </a:rPr>
              <a:t>MVC</a:t>
            </a:r>
            <a:r>
              <a:rPr lang="en-US" sz="2200" dirty="0" smtClean="0">
                <a:solidFill>
                  <a:srgbClr val="002060"/>
                </a:solidFill>
                <a:latin typeface="Times New Roman" pitchFamily="18" charset="0"/>
                <a:cs typeface="Times New Roman" pitchFamily="18" charset="0"/>
              </a:rPr>
              <a:t> terminology, the </a:t>
            </a:r>
            <a:r>
              <a:rPr lang="en-US" sz="2200" i="1" dirty="0" smtClean="0">
                <a:solidFill>
                  <a:srgbClr val="C00000"/>
                </a:solidFill>
                <a:latin typeface="Times New Roman" pitchFamily="18" charset="0"/>
                <a:cs typeface="Times New Roman" pitchFamily="18" charset="0"/>
              </a:rPr>
              <a:t>model corresponds to the state information </a:t>
            </a:r>
            <a:r>
              <a:rPr lang="en-US" sz="2200" dirty="0" smtClean="0">
                <a:solidFill>
                  <a:srgbClr val="002060"/>
                </a:solidFill>
                <a:latin typeface="Times New Roman" pitchFamily="18" charset="0"/>
                <a:cs typeface="Times New Roman" pitchFamily="18" charset="0"/>
              </a:rPr>
              <a:t>associated with the component. </a:t>
            </a:r>
          </a:p>
          <a:p>
            <a:r>
              <a:rPr lang="en-US" sz="2200" dirty="0" smtClean="0">
                <a:solidFill>
                  <a:srgbClr val="002060"/>
                </a:solidFill>
                <a:latin typeface="Times New Roman" pitchFamily="18" charset="0"/>
                <a:cs typeface="Times New Roman" pitchFamily="18" charset="0"/>
              </a:rPr>
              <a:t>For example, in the case of a check box, the model contains a field that indicates if the box is checked or unchecked.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 </a:t>
            </a:r>
            <a:r>
              <a:rPr lang="en-US" sz="2200" i="1" dirty="0" smtClean="0">
                <a:solidFill>
                  <a:srgbClr val="C00000"/>
                </a:solidFill>
                <a:latin typeface="Times New Roman" pitchFamily="18" charset="0"/>
                <a:cs typeface="Times New Roman" pitchFamily="18" charset="0"/>
              </a:rPr>
              <a:t>view determines how the component is displayed on the screen</a:t>
            </a:r>
            <a:r>
              <a:rPr lang="en-US" sz="2200" dirty="0" smtClean="0">
                <a:solidFill>
                  <a:srgbClr val="002060"/>
                </a:solidFill>
                <a:latin typeface="Times New Roman" pitchFamily="18" charset="0"/>
                <a:cs typeface="Times New Roman" pitchFamily="18" charset="0"/>
              </a:rPr>
              <a:t>, including any aspects of the view that are affected by the current state of the model. </a:t>
            </a:r>
          </a:p>
          <a:p>
            <a:endParaRPr lang="en-US" sz="2200" dirty="0" smtClean="0">
              <a:solidFill>
                <a:srgbClr val="002060"/>
              </a:solidFill>
              <a:latin typeface="Times New Roman" pitchFamily="18" charset="0"/>
              <a:cs typeface="Times New Roman" pitchFamily="18" charset="0"/>
            </a:endParaRPr>
          </a:p>
          <a:p>
            <a:r>
              <a:rPr lang="en-US" sz="2200" i="1" dirty="0" smtClean="0">
                <a:solidFill>
                  <a:srgbClr val="C00000"/>
                </a:solidFill>
                <a:latin typeface="Times New Roman" pitchFamily="18" charset="0"/>
                <a:cs typeface="Times New Roman" pitchFamily="18" charset="0"/>
              </a:rPr>
              <a:t>The controller determines how the component reacts to the user. </a:t>
            </a:r>
          </a:p>
          <a:p>
            <a:r>
              <a:rPr lang="en-US" sz="2200" dirty="0" smtClean="0">
                <a:solidFill>
                  <a:srgbClr val="002060"/>
                </a:solidFill>
                <a:latin typeface="Times New Roman" pitchFamily="18" charset="0"/>
                <a:cs typeface="Times New Roman" pitchFamily="18" charset="0"/>
              </a:rPr>
              <a:t>For example, when the user clicks a check box, the controller reacts by changing the model to reflect the user’s choice (checked or unchecked). </a:t>
            </a:r>
          </a:p>
          <a:p>
            <a:pPr>
              <a:buNone/>
            </a:pPr>
            <a:endParaRPr lang="en-US" sz="2200" dirty="0" smtClean="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smtClean="0">
                <a:solidFill>
                  <a:srgbClr val="C00000"/>
                </a:solidFill>
                <a:effectLst/>
                <a:latin typeface="Times New Roman" pitchFamily="18" charset="0"/>
                <a:cs typeface="Times New Roman" pitchFamily="18" charset="0"/>
              </a:rPr>
              <a:t>Swing Architecture</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838200"/>
            <a:ext cx="8382000" cy="5410200"/>
          </a:xfrm>
        </p:spPr>
        <p:txBody>
          <a:bodyPr>
            <a:normAutofit fontScale="92500" lnSpcReduction="10000"/>
          </a:bodyPr>
          <a:lstStyle/>
          <a:p>
            <a:r>
              <a:rPr lang="en-US" sz="2200" dirty="0" smtClean="0">
                <a:solidFill>
                  <a:srgbClr val="002060"/>
                </a:solidFill>
                <a:latin typeface="Times New Roman" pitchFamily="18" charset="0"/>
                <a:cs typeface="Times New Roman" pitchFamily="18" charset="0"/>
              </a:rPr>
              <a:t>By separating a component into a model, a view, and a controller, the specific implementation of each can be changed without affecting the other two.</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Although the </a:t>
            </a:r>
            <a:r>
              <a:rPr lang="en-US" sz="2200" dirty="0" err="1" smtClean="0">
                <a:solidFill>
                  <a:srgbClr val="002060"/>
                </a:solidFill>
                <a:latin typeface="Times New Roman" pitchFamily="18" charset="0"/>
                <a:cs typeface="Times New Roman" pitchFamily="18" charset="0"/>
              </a:rPr>
              <a:t>MVC</a:t>
            </a:r>
            <a:r>
              <a:rPr lang="en-US" sz="2200" dirty="0" smtClean="0">
                <a:solidFill>
                  <a:srgbClr val="002060"/>
                </a:solidFill>
                <a:latin typeface="Times New Roman" pitchFamily="18" charset="0"/>
                <a:cs typeface="Times New Roman" pitchFamily="18" charset="0"/>
              </a:rPr>
              <a:t> architecture and the principles behind it are conceptually sound, the high level of separation between the view and the controller is not beneficial for Swing components.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Swing uses a modified version of </a:t>
            </a:r>
            <a:r>
              <a:rPr lang="en-US" sz="2200" dirty="0" err="1" smtClean="0">
                <a:solidFill>
                  <a:srgbClr val="002060"/>
                </a:solidFill>
                <a:latin typeface="Times New Roman" pitchFamily="18" charset="0"/>
                <a:cs typeface="Times New Roman" pitchFamily="18" charset="0"/>
              </a:rPr>
              <a:t>MVC</a:t>
            </a:r>
            <a:r>
              <a:rPr lang="en-US" sz="2200" dirty="0" smtClean="0">
                <a:solidFill>
                  <a:srgbClr val="002060"/>
                </a:solidFill>
                <a:latin typeface="Times New Roman" pitchFamily="18" charset="0"/>
                <a:cs typeface="Times New Roman" pitchFamily="18" charset="0"/>
              </a:rPr>
              <a:t> that combines the view and</a:t>
            </a:r>
          </a:p>
          <a:p>
            <a:pPr>
              <a:buNone/>
            </a:pPr>
            <a:r>
              <a:rPr lang="en-US" sz="2200" dirty="0" smtClean="0">
                <a:solidFill>
                  <a:srgbClr val="002060"/>
                </a:solidFill>
                <a:latin typeface="Times New Roman" pitchFamily="18" charset="0"/>
                <a:cs typeface="Times New Roman" pitchFamily="18" charset="0"/>
              </a:rPr>
              <a:t>     the controller into a single logical entity called the </a:t>
            </a:r>
            <a:r>
              <a:rPr lang="en-US" sz="2200" i="1" dirty="0" smtClean="0">
                <a:solidFill>
                  <a:srgbClr val="C00000"/>
                </a:solidFill>
                <a:latin typeface="Times New Roman" pitchFamily="18" charset="0"/>
                <a:cs typeface="Times New Roman" pitchFamily="18" charset="0"/>
              </a:rPr>
              <a:t>UI delegate</a:t>
            </a:r>
            <a:r>
              <a:rPr lang="en-US" sz="2200" dirty="0" smtClean="0">
                <a:solidFill>
                  <a:srgbClr val="002060"/>
                </a:solidFill>
                <a:latin typeface="Times New Roman" pitchFamily="18" charset="0"/>
                <a:cs typeface="Times New Roman" pitchFamily="18" charset="0"/>
              </a:rPr>
              <a:t>.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For this reason, Swing’s approach is called either the </a:t>
            </a:r>
            <a:r>
              <a:rPr lang="en-US" sz="2200" i="1" dirty="0" smtClean="0">
                <a:solidFill>
                  <a:srgbClr val="C00000"/>
                </a:solidFill>
                <a:latin typeface="Times New Roman" pitchFamily="18" charset="0"/>
                <a:cs typeface="Times New Roman" pitchFamily="18" charset="0"/>
              </a:rPr>
              <a:t>Model Delegate architecture</a:t>
            </a:r>
            <a:r>
              <a:rPr lang="en-US" sz="2200" dirty="0" smtClean="0">
                <a:solidFill>
                  <a:srgbClr val="002060"/>
                </a:solidFill>
                <a:latin typeface="Times New Roman" pitchFamily="18" charset="0"/>
                <a:cs typeface="Times New Roman" pitchFamily="18" charset="0"/>
              </a:rPr>
              <a:t> or the </a:t>
            </a:r>
            <a:r>
              <a:rPr lang="en-US" sz="2200" i="1" dirty="0" smtClean="0">
                <a:solidFill>
                  <a:srgbClr val="C00000"/>
                </a:solidFill>
                <a:latin typeface="Times New Roman" pitchFamily="18" charset="0"/>
                <a:cs typeface="Times New Roman" pitchFamily="18" charset="0"/>
              </a:rPr>
              <a:t>Separable Model architecture</a:t>
            </a:r>
            <a:r>
              <a:rPr lang="en-US" sz="2200" dirty="0" smtClean="0">
                <a:solidFill>
                  <a:srgbClr val="002060"/>
                </a:solidFill>
                <a:latin typeface="Times New Roman" pitchFamily="18" charset="0"/>
                <a:cs typeface="Times New Roman" pitchFamily="18" charset="0"/>
              </a:rPr>
              <a:t>.</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Therefore, although Swing’s component architecture is based on </a:t>
            </a:r>
            <a:r>
              <a:rPr lang="en-US" sz="2200" dirty="0" err="1" smtClean="0">
                <a:solidFill>
                  <a:srgbClr val="002060"/>
                </a:solidFill>
                <a:latin typeface="Times New Roman" pitchFamily="18" charset="0"/>
                <a:cs typeface="Times New Roman" pitchFamily="18" charset="0"/>
              </a:rPr>
              <a:t>MVC</a:t>
            </a:r>
            <a:r>
              <a:rPr lang="en-US" sz="2200" dirty="0" smtClean="0">
                <a:solidFill>
                  <a:srgbClr val="002060"/>
                </a:solidFill>
                <a:latin typeface="Times New Roman" pitchFamily="18" charset="0"/>
                <a:cs typeface="Times New Roman" pitchFamily="18" charset="0"/>
              </a:rPr>
              <a:t>, it does not use a classical implementation of it.</a:t>
            </a:r>
          </a:p>
        </p:txBody>
      </p:sp>
      <p:sp>
        <p:nvSpPr>
          <p:cNvPr id="4" name="Footer Placeholder 3"/>
          <p:cNvSpPr>
            <a:spLocks noGrp="1"/>
          </p:cNvSpPr>
          <p:nvPr>
            <p:ph type="ftr" sz="quarter" idx="11"/>
          </p:nvPr>
        </p:nvSpPr>
        <p:spPr>
          <a:xfrm>
            <a:off x="762000" y="6340475"/>
            <a:ext cx="7586328" cy="365125"/>
          </a:xfrm>
        </p:spPr>
        <p:txBody>
          <a:bodyPr/>
          <a:lstStyle/>
          <a:p>
            <a:pPr algn="ctr"/>
            <a:r>
              <a:rPr lang="en-US" dirty="0" smtClean="0">
                <a:solidFill>
                  <a:schemeClr val="accent2">
                    <a:lumMod val="75000"/>
                  </a:schemeClr>
                </a:solidFill>
                <a:latin typeface="Times New Roman" pitchFamily="18" charset="0"/>
                <a:cs typeface="Times New Roman" pitchFamily="18" charset="0"/>
              </a:rPr>
              <a:t>Ravi Kant </a:t>
            </a:r>
            <a:r>
              <a:rPr lang="en-US" dirty="0" err="1" smtClean="0">
                <a:solidFill>
                  <a:schemeClr val="accent2">
                    <a:lumMod val="75000"/>
                  </a:schemeClr>
                </a:solidFill>
                <a:latin typeface="Times New Roman" pitchFamily="18" charset="0"/>
                <a:cs typeface="Times New Roman" pitchFamily="18" charset="0"/>
              </a:rPr>
              <a:t>Sahu</a:t>
            </a:r>
            <a:r>
              <a:rPr lang="en-US" dirty="0" smtClean="0">
                <a:solidFill>
                  <a:schemeClr val="accent2">
                    <a:lumMod val="75000"/>
                  </a:schemeClr>
                </a:solidFill>
                <a:latin typeface="Times New Roman" pitchFamily="18" charset="0"/>
                <a:cs typeface="Times New Roman" pitchFamily="18" charset="0"/>
              </a:rPr>
              <a:t>, Asst. Professor @ Lovely Professional University, Punjab (India)</a:t>
            </a:r>
            <a:endParaRPr lang="en-US" dirty="0">
              <a:solidFill>
                <a:schemeClr val="accent2">
                  <a:lumMod val="75000"/>
                </a:schemeClr>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1650</TotalTime>
  <Words>2868</Words>
  <Application>Microsoft Office PowerPoint</Application>
  <PresentationFormat>On-screen Show (4:3)</PresentationFormat>
  <Paragraphs>394</Paragraphs>
  <Slides>41</Slides>
  <Notes>0</Notes>
  <HiddenSlides>1</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Modern Programming Tools And Techniques-I  Lecture 20: Java GUI API (Swing)</vt:lpstr>
      <vt:lpstr>Introduction</vt:lpstr>
      <vt:lpstr>Why AWT and Swing?</vt:lpstr>
      <vt:lpstr>Key Features of Swing</vt:lpstr>
      <vt:lpstr>Swing API</vt:lpstr>
      <vt:lpstr>Class hierarchy for AWT and Swing</vt:lpstr>
      <vt:lpstr>MVC Connection</vt:lpstr>
      <vt:lpstr>MVC</vt:lpstr>
      <vt:lpstr>Swing Architecture</vt:lpstr>
      <vt:lpstr>Swing MVC</vt:lpstr>
      <vt:lpstr>Swing Components</vt:lpstr>
      <vt:lpstr>Components</vt:lpstr>
      <vt:lpstr>Swing Containers</vt:lpstr>
      <vt:lpstr>Swing Containers</vt:lpstr>
      <vt:lpstr>Top-Level Container Panes</vt:lpstr>
      <vt:lpstr>Color class</vt:lpstr>
      <vt:lpstr>Slide 17</vt:lpstr>
      <vt:lpstr>Font class</vt:lpstr>
      <vt:lpstr>Setting Default operations in a JFrame</vt:lpstr>
      <vt:lpstr>Event Dispatching Thread</vt:lpstr>
      <vt:lpstr>Event Dispatching Thread</vt:lpstr>
      <vt:lpstr>Slide 22</vt:lpstr>
      <vt:lpstr>Image Icons</vt:lpstr>
      <vt:lpstr>JLabel</vt:lpstr>
      <vt:lpstr>Slide 25</vt:lpstr>
      <vt:lpstr>JTextField</vt:lpstr>
      <vt:lpstr>Swing Buttons</vt:lpstr>
      <vt:lpstr>JButton</vt:lpstr>
      <vt:lpstr>JToggleButton</vt:lpstr>
      <vt:lpstr>JCheckBox</vt:lpstr>
      <vt:lpstr>JRadioButton</vt:lpstr>
      <vt:lpstr>JTable</vt:lpstr>
      <vt:lpstr>Slide 33</vt:lpstr>
      <vt:lpstr>Steps to create a JTable</vt:lpstr>
      <vt:lpstr>JList</vt:lpstr>
      <vt:lpstr>Slide 36</vt:lpstr>
      <vt:lpstr>JScrollPane</vt:lpstr>
      <vt:lpstr>Slide 38</vt:lpstr>
      <vt:lpstr>JTabbedPane</vt:lpstr>
      <vt:lpstr>JComboBox</vt:lpstr>
      <vt:lpstr>Topics to be covered in Swings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Programming Tools And Techniques-I  Lecture 13: Packages</dc:title>
  <dc:creator>RA-V</dc:creator>
  <cp:lastModifiedBy>hp</cp:lastModifiedBy>
  <cp:revision>52</cp:revision>
  <dcterms:created xsi:type="dcterms:W3CDTF">2006-08-16T00:00:00Z</dcterms:created>
  <dcterms:modified xsi:type="dcterms:W3CDTF">2012-11-08T06:20:47Z</dcterms:modified>
</cp:coreProperties>
</file>