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3" r:id="rId4"/>
    <p:sldId id="294" r:id="rId5"/>
    <p:sldId id="276" r:id="rId6"/>
    <p:sldId id="272" r:id="rId7"/>
    <p:sldId id="273" r:id="rId8"/>
    <p:sldId id="271" r:id="rId9"/>
    <p:sldId id="290" r:id="rId10"/>
    <p:sldId id="274" r:id="rId11"/>
    <p:sldId id="275" r:id="rId12"/>
    <p:sldId id="292" r:id="rId13"/>
    <p:sldId id="277" r:id="rId14"/>
    <p:sldId id="278" r:id="rId15"/>
    <p:sldId id="279" r:id="rId16"/>
    <p:sldId id="280" r:id="rId17"/>
    <p:sldId id="281" r:id="rId18"/>
    <p:sldId id="282" r:id="rId19"/>
    <p:sldId id="283" r:id="rId20"/>
    <p:sldId id="284" r:id="rId21"/>
    <p:sldId id="285" r:id="rId22"/>
    <p:sldId id="286" r:id="rId23"/>
    <p:sldId id="295" r:id="rId24"/>
    <p:sldId id="297" r:id="rId25"/>
    <p:sldId id="298" r:id="rId26"/>
    <p:sldId id="287" r:id="rId27"/>
    <p:sldId id="288" r:id="rId28"/>
    <p:sldId id="30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981200"/>
          </a:xfrm>
        </p:spPr>
        <p:txBody>
          <a:bodyPr>
            <a:normAutofit fontScale="90000"/>
          </a:bodyPr>
          <a:lstStyle/>
          <a:p>
            <a:pPr algn="ctr"/>
            <a:r>
              <a:rPr b="0" smtClean="0">
                <a:solidFill>
                  <a:srgbClr val="C00000"/>
                </a:solidFill>
                <a:effectLst/>
                <a:latin typeface="Times New Roman" pitchFamily="18" charset="0"/>
                <a:cs typeface="Times New Roman" pitchFamily="18" charset="0"/>
              </a:rPr>
              <a:t>Modern Programming Tools And Techniques-I</a:t>
            </a:r>
            <a:r>
              <a:rPr lang="en-US" dirty="0" smtClean="0">
                <a:solidFill>
                  <a:schemeClr val="accent2">
                    <a:lumMod val="50000"/>
                  </a:schemeClr>
                </a:solidFill>
                <a:effectLst/>
                <a:latin typeface="Times New Roman" pitchFamily="18" charset="0"/>
                <a:cs typeface="Times New Roman" pitchFamily="18" charset="0"/>
              </a:rPr>
              <a:t/>
            </a:r>
            <a:br>
              <a:rPr lang="en-US" dirty="0" smtClean="0">
                <a:solidFill>
                  <a:schemeClr val="accent2">
                    <a:lumMod val="50000"/>
                  </a:schemeClr>
                </a:solidFill>
                <a:effectLst/>
                <a:latin typeface="Times New Roman" pitchFamily="18" charset="0"/>
                <a:cs typeface="Times New Roman" pitchFamily="18" charset="0"/>
              </a:rPr>
            </a:br>
            <a:r>
              <a:rPr smtClean="0">
                <a:solidFill>
                  <a:srgbClr val="002060"/>
                </a:solidFill>
                <a:effectLst/>
                <a:latin typeface="Times New Roman" pitchFamily="18" charset="0"/>
                <a:cs typeface="Times New Roman" pitchFamily="18" charset="0"/>
              </a:rPr>
              <a:t/>
            </a:r>
            <a:br>
              <a:rPr smtClean="0">
                <a:solidFill>
                  <a:srgbClr val="002060"/>
                </a:solidFill>
                <a:effectLst/>
                <a:latin typeface="Times New Roman" pitchFamily="18" charset="0"/>
                <a:cs typeface="Times New Roman" pitchFamily="18" charset="0"/>
              </a:rPr>
            </a:br>
            <a:r>
              <a:rPr sz="3600" b="0" smtClean="0">
                <a:solidFill>
                  <a:srgbClr val="7030A0"/>
                </a:solidFill>
                <a:effectLst/>
                <a:latin typeface="Times New Roman" pitchFamily="18" charset="0"/>
                <a:cs typeface="Times New Roman" pitchFamily="18" charset="0"/>
              </a:rPr>
              <a:t>Lecture </a:t>
            </a:r>
            <a:r>
              <a:rPr lang="en-US" sz="3600" dirty="0" smtClean="0">
                <a:solidFill>
                  <a:srgbClr val="7030A0"/>
                </a:solidFill>
                <a:latin typeface="Times New Roman" pitchFamily="18" charset="0"/>
                <a:cs typeface="Times New Roman" pitchFamily="18" charset="0"/>
              </a:rPr>
              <a:t>21: Event Handling</a:t>
            </a:r>
            <a:endParaRPr lang="en-US" b="0" dirty="0">
              <a:solidFill>
                <a:srgbClr val="7030A0"/>
              </a:solidFill>
              <a:effectLst/>
              <a:latin typeface="Times New Roman" pitchFamily="18" charset="0"/>
              <a:cs typeface="Times New Roman" pitchFamily="18" charset="0"/>
            </a:endParaRPr>
          </a:p>
        </p:txBody>
      </p:sp>
      <p:sp>
        <p:nvSpPr>
          <p:cNvPr id="3" name="Subtitle 2"/>
          <p:cNvSpPr>
            <a:spLocks noGrp="1"/>
          </p:cNvSpPr>
          <p:nvPr>
            <p:ph type="subTitle" idx="1"/>
          </p:nvPr>
        </p:nvSpPr>
        <p:spPr>
          <a:xfrm>
            <a:off x="533400" y="2819400"/>
            <a:ext cx="8077200" cy="3733800"/>
          </a:xfrm>
        </p:spPr>
        <p:txBody>
          <a:bodyPr>
            <a:normAutofit/>
          </a:bodyPr>
          <a:lstStyle/>
          <a:p>
            <a:pPr algn="ctr">
              <a:spcBef>
                <a:spcPts val="638"/>
              </a:spcBef>
              <a:buClr>
                <a:srgbClr val="EBF1DD"/>
              </a:buClr>
              <a:buSzPct val="25000"/>
            </a:pPr>
            <a:endParaRPr lang="en-US" sz="2400" dirty="0" smtClean="0">
              <a:solidFill>
                <a:srgbClr val="C00000"/>
              </a:solidFill>
              <a:latin typeface="Times New Roman" pitchFamily="18" charset="0"/>
              <a:cs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endParaRPr lang="en-US" sz="2400" dirty="0" smtClean="0">
              <a:solidFill>
                <a:srgbClr val="002060"/>
              </a:solidFill>
              <a:latin typeface="Times New Roman" pitchFamily="18" charset="0"/>
              <a:cs typeface="Times New Roman" pitchFamily="18" charset="0"/>
              <a:sym typeface="Times New Roman" pitchFamily="18" charset="0"/>
            </a:endParaRPr>
          </a:p>
          <a:p>
            <a:pPr algn="ctr">
              <a:spcBef>
                <a:spcPts val="638"/>
              </a:spcBef>
              <a:buClr>
                <a:srgbClr val="EBF1DD"/>
              </a:buClr>
              <a:buSzPct val="25000"/>
            </a:pPr>
            <a:r>
              <a:rPr lang="en-US" sz="35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sym typeface="Times New Roman" pitchFamily="18" charset="0"/>
              </a:rPr>
              <a:t>Lovely Professional University, Punjab</a:t>
            </a:r>
          </a:p>
          <a:p>
            <a:pPr algn="ctr"/>
            <a:endParaRPr lang="en-US" dirty="0"/>
          </a:p>
        </p:txBody>
      </p:sp>
      <p:pic>
        <p:nvPicPr>
          <p:cNvPr id="4" name="Picture 5" descr="lpu.png"/>
          <p:cNvPicPr>
            <a:picLocks noChangeAspect="1"/>
          </p:cNvPicPr>
          <p:nvPr/>
        </p:nvPicPr>
        <p:blipFill>
          <a:blip r:embed="rId2" cstate="print"/>
          <a:srcRect/>
          <a:stretch>
            <a:fillRect/>
          </a:stretch>
        </p:blipFill>
        <p:spPr bwMode="auto">
          <a:xfrm>
            <a:off x="3962400" y="4648200"/>
            <a:ext cx="1371600" cy="136202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382000" cy="5257800"/>
          </a:xfrm>
        </p:spPr>
        <p:txBody>
          <a:bodyPr>
            <a:normAutofit/>
          </a:bodyPr>
          <a:lstStyle/>
          <a:p>
            <a:r>
              <a:rPr lang="en-US" sz="2300" dirty="0" smtClean="0">
                <a:solidFill>
                  <a:srgbClr val="002060"/>
                </a:solidFill>
                <a:latin typeface="Times New Roman" pitchFamily="18" charset="0"/>
                <a:cs typeface="Times New Roman" pitchFamily="18" charset="0"/>
              </a:rPr>
              <a:t>When an event occurs, all registered listeners are notified and receive a copy of the event object. This is known as multicasting the event. </a:t>
            </a:r>
          </a:p>
          <a:p>
            <a:endParaRPr lang="en-US" sz="2300" dirty="0" smtClean="0">
              <a:solidFill>
                <a:srgbClr val="002060"/>
              </a:solidFill>
              <a:latin typeface="Times New Roman" pitchFamily="18" charset="0"/>
              <a:cs typeface="Times New Roman" pitchFamily="18" charset="0"/>
            </a:endParaRPr>
          </a:p>
          <a:p>
            <a:r>
              <a:rPr lang="en-US" sz="2300" dirty="0" smtClean="0">
                <a:solidFill>
                  <a:srgbClr val="002060"/>
                </a:solidFill>
                <a:latin typeface="Times New Roman" pitchFamily="18" charset="0"/>
                <a:cs typeface="Times New Roman" pitchFamily="18" charset="0"/>
              </a:rPr>
              <a:t>In all cases, notifications are sent only to listeners that register to receive them.</a:t>
            </a:r>
          </a:p>
          <a:p>
            <a:endParaRPr lang="en-US" sz="2300" dirty="0" smtClean="0">
              <a:solidFill>
                <a:srgbClr val="002060"/>
              </a:solidFill>
              <a:latin typeface="Times New Roman" pitchFamily="18" charset="0"/>
              <a:cs typeface="Times New Roman" pitchFamily="18" charset="0"/>
            </a:endParaRPr>
          </a:p>
          <a:p>
            <a:r>
              <a:rPr lang="en-US" sz="2300" dirty="0" smtClean="0">
                <a:solidFill>
                  <a:srgbClr val="002060"/>
                </a:solidFill>
                <a:latin typeface="Times New Roman" pitchFamily="18" charset="0"/>
                <a:cs typeface="Times New Roman" pitchFamily="18" charset="0"/>
              </a:rPr>
              <a:t>Some sources may allow only one listener to register.</a:t>
            </a:r>
          </a:p>
          <a:p>
            <a:pPr>
              <a:buNone/>
            </a:pPr>
            <a:endParaRPr lang="en-US" sz="2300" dirty="0" smtClean="0">
              <a:solidFill>
                <a:srgbClr val="002060"/>
              </a:solidFill>
              <a:latin typeface="Times New Roman" pitchFamily="18" charset="0"/>
              <a:cs typeface="Times New Roman" pitchFamily="18" charset="0"/>
            </a:endParaRPr>
          </a:p>
          <a:p>
            <a:pPr algn="ctr">
              <a:buNone/>
            </a:pPr>
            <a:r>
              <a:rPr lang="en-US" sz="2300" dirty="0" smtClean="0">
                <a:solidFill>
                  <a:srgbClr val="C00000"/>
                </a:solidFill>
                <a:latin typeface="Times New Roman" pitchFamily="18" charset="0"/>
                <a:cs typeface="Times New Roman" pitchFamily="18" charset="0"/>
              </a:rPr>
              <a:t>public void </a:t>
            </a:r>
            <a:r>
              <a:rPr lang="en-US" sz="2300" dirty="0" err="1" smtClean="0">
                <a:solidFill>
                  <a:srgbClr val="C00000"/>
                </a:solidFill>
                <a:latin typeface="Times New Roman" pitchFamily="18" charset="0"/>
                <a:cs typeface="Times New Roman" pitchFamily="18" charset="0"/>
              </a:rPr>
              <a:t>addTypeListener</a:t>
            </a:r>
            <a:r>
              <a:rPr lang="en-US" sz="2300" dirty="0" smtClean="0">
                <a:solidFill>
                  <a:srgbClr val="C00000"/>
                </a:solidFill>
                <a:latin typeface="Times New Roman" pitchFamily="18" charset="0"/>
                <a:cs typeface="Times New Roman" pitchFamily="18" charset="0"/>
              </a:rPr>
              <a:t>(</a:t>
            </a:r>
            <a:r>
              <a:rPr lang="en-US" sz="2300" dirty="0" err="1" smtClean="0">
                <a:solidFill>
                  <a:srgbClr val="C00000"/>
                </a:solidFill>
                <a:latin typeface="Times New Roman" pitchFamily="18" charset="0"/>
                <a:cs typeface="Times New Roman" pitchFamily="18" charset="0"/>
              </a:rPr>
              <a:t>TypeListener</a:t>
            </a:r>
            <a:r>
              <a:rPr lang="en-US" sz="2300" dirty="0" smtClean="0">
                <a:solidFill>
                  <a:srgbClr val="C00000"/>
                </a:solidFill>
                <a:latin typeface="Times New Roman" pitchFamily="18" charset="0"/>
                <a:cs typeface="Times New Roman" pitchFamily="18" charset="0"/>
              </a:rPr>
              <a:t> el) throws </a:t>
            </a:r>
            <a:r>
              <a:rPr lang="en-US" sz="2300" dirty="0" err="1" smtClean="0">
                <a:solidFill>
                  <a:srgbClr val="C00000"/>
                </a:solidFill>
                <a:latin typeface="Times New Roman" pitchFamily="18" charset="0"/>
                <a:cs typeface="Times New Roman" pitchFamily="18" charset="0"/>
              </a:rPr>
              <a:t>java.util.TooManyListenersException</a:t>
            </a:r>
            <a:endParaRPr lang="en-US" sz="2300" dirty="0" smtClean="0">
              <a:solidFill>
                <a:srgbClr val="C0000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Event Listener</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lnSpcReduction="10000"/>
          </a:bodyPr>
          <a:lstStyle/>
          <a:p>
            <a:r>
              <a:rPr lang="en-US" sz="2200" dirty="0" smtClean="0">
                <a:solidFill>
                  <a:srgbClr val="002060"/>
                </a:solidFill>
                <a:latin typeface="Times New Roman" pitchFamily="18" charset="0"/>
                <a:cs typeface="Times New Roman" pitchFamily="18" charset="0"/>
              </a:rPr>
              <a:t>A listener is an object that is notified when an event occurs. It has two major requirements.</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First, it must have been registered with one or more sources to receive notifications about specific types of events.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Second, it must implement methods to receive and process these notifications.</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methods that receive and process events are defined in a set of interfaces found in </a:t>
            </a:r>
            <a:r>
              <a:rPr lang="en-US" sz="2200" i="1" dirty="0" err="1" smtClean="0">
                <a:solidFill>
                  <a:srgbClr val="C00000"/>
                </a:solidFill>
                <a:latin typeface="Times New Roman" pitchFamily="18" charset="0"/>
                <a:cs typeface="Times New Roman" pitchFamily="18" charset="0"/>
              </a:rPr>
              <a:t>java.awt.event</a:t>
            </a:r>
            <a:r>
              <a:rPr lang="en-US" sz="2200" dirty="0" smtClean="0">
                <a:solidFill>
                  <a:srgbClr val="002060"/>
                </a:solidFill>
                <a:latin typeface="Times New Roman" pitchFamily="18" charset="0"/>
                <a:cs typeface="Times New Roman" pitchFamily="18" charset="0"/>
              </a:rPr>
              <a: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For example, the </a:t>
            </a:r>
            <a:r>
              <a:rPr lang="en-US" sz="2200" i="1" dirty="0" err="1" smtClean="0">
                <a:solidFill>
                  <a:srgbClr val="C00000"/>
                </a:solidFill>
                <a:latin typeface="Times New Roman" pitchFamily="18" charset="0"/>
                <a:cs typeface="Times New Roman" pitchFamily="18" charset="0"/>
              </a:rPr>
              <a:t>MouseMotionListener</a:t>
            </a:r>
            <a:r>
              <a:rPr lang="en-US" sz="2200" dirty="0" smtClean="0">
                <a:solidFill>
                  <a:srgbClr val="002060"/>
                </a:solidFill>
                <a:latin typeface="Times New Roman" pitchFamily="18" charset="0"/>
                <a:cs typeface="Times New Roman" pitchFamily="18" charset="0"/>
              </a:rPr>
              <a:t> interface defines two methods to receive notifications when the mouse is dragged or moved. </a:t>
            </a:r>
          </a:p>
          <a:p>
            <a:endParaRPr lang="en-US" sz="22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514600"/>
            <a:ext cx="8183880" cy="1051560"/>
          </a:xfrm>
        </p:spPr>
        <p:txBody>
          <a:bodyPr/>
          <a:lstStyle/>
          <a:p>
            <a:pPr algn="ctr"/>
            <a:r>
              <a:rPr lang="en-US" b="1" dirty="0" smtClean="0">
                <a:solidFill>
                  <a:srgbClr val="00B0F0"/>
                </a:solidFill>
                <a:effectLst/>
                <a:latin typeface="Algerian" pitchFamily="82" charset="0"/>
                <a:cs typeface="Times New Roman" pitchFamily="18" charset="0"/>
              </a:rPr>
              <a:t>Listener  Interfaces</a:t>
            </a:r>
            <a:endParaRPr lang="en-US" b="1" dirty="0">
              <a:solidFill>
                <a:srgbClr val="00B0F0"/>
              </a:solidFill>
              <a:effectLst/>
              <a:latin typeface="Algerian" pitchFamily="82"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smtClean="0">
                <a:solidFill>
                  <a:srgbClr val="C00000"/>
                </a:solidFill>
                <a:effectLst/>
                <a:latin typeface="Times New Roman" pitchFamily="18" charset="0"/>
                <a:cs typeface="Times New Roman" pitchFamily="18" charset="0"/>
              </a:rPr>
              <a:t>Listener API Table</a:t>
            </a:r>
            <a:endParaRPr lang="en-US" b="0" dirty="0">
              <a:solidFill>
                <a:srgbClr val="C00000"/>
              </a:solidFill>
              <a:effectLst/>
              <a:latin typeface="Times New Roman" pitchFamily="18" charset="0"/>
              <a:cs typeface="Times New Roman" pitchFamily="18" charset="0"/>
            </a:endParaRPr>
          </a:p>
        </p:txBody>
      </p:sp>
      <p:graphicFrame>
        <p:nvGraphicFramePr>
          <p:cNvPr id="9" name="Content Placeholder 8"/>
          <p:cNvGraphicFramePr>
            <a:graphicFrameLocks noGrp="1"/>
          </p:cNvGraphicFramePr>
          <p:nvPr>
            <p:ph idx="1"/>
          </p:nvPr>
        </p:nvGraphicFramePr>
        <p:xfrm>
          <a:off x="457200" y="990600"/>
          <a:ext cx="8382000" cy="5436631"/>
        </p:xfrm>
        <a:graphic>
          <a:graphicData uri="http://schemas.openxmlformats.org/drawingml/2006/table">
            <a:tbl>
              <a:tblPr firstRow="1" bandRow="1">
                <a:tableStyleId>{5C22544A-7EE6-4342-B048-85BDC9FD1C3A}</a:tableStyleId>
              </a:tblPr>
              <a:tblGrid>
                <a:gridCol w="4191000"/>
                <a:gridCol w="4191000"/>
              </a:tblGrid>
              <a:tr h="478945">
                <a:tc>
                  <a:txBody>
                    <a:bodyPr/>
                    <a:lstStyle/>
                    <a:p>
                      <a:pPr algn="ctr"/>
                      <a:r>
                        <a:rPr lang="en-US" sz="2400" dirty="0" smtClean="0">
                          <a:latin typeface="Times New Roman" pitchFamily="18" charset="0"/>
                          <a:cs typeface="Times New Roman" pitchFamily="18" charset="0"/>
                        </a:rPr>
                        <a:t>Listener Interface</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Listener Methods</a:t>
                      </a:r>
                      <a:endParaRPr lang="en-US" sz="2400" dirty="0">
                        <a:latin typeface="Times New Roman" pitchFamily="18" charset="0"/>
                        <a:cs typeface="Times New Roman" pitchFamily="18" charset="0"/>
                      </a:endParaRPr>
                    </a:p>
                  </a:txBody>
                  <a:tcPr/>
                </a:tc>
              </a:tr>
              <a:tr h="587855">
                <a:tc>
                  <a:txBody>
                    <a:bodyPr/>
                    <a:lstStyle/>
                    <a:p>
                      <a:pPr algn="ctr"/>
                      <a:r>
                        <a:rPr lang="en-US" sz="2000" dirty="0" err="1" smtClean="0">
                          <a:solidFill>
                            <a:schemeClr val="accent2">
                              <a:lumMod val="50000"/>
                            </a:schemeClr>
                          </a:solidFill>
                          <a:latin typeface="Times New Roman" pitchFamily="18" charset="0"/>
                          <a:cs typeface="Times New Roman" pitchFamily="18" charset="0"/>
                        </a:rPr>
                        <a:t>ActionListener</a:t>
                      </a:r>
                      <a:endParaRPr lang="en-US" sz="2000" dirty="0">
                        <a:solidFill>
                          <a:schemeClr val="accent2">
                            <a:lumMod val="50000"/>
                          </a:schemeClr>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solidFill>
                            <a:schemeClr val="accent2">
                              <a:lumMod val="50000"/>
                            </a:schemeClr>
                          </a:solidFill>
                          <a:latin typeface="Times New Roman" pitchFamily="18" charset="0"/>
                          <a:cs typeface="Times New Roman" pitchFamily="18" charset="0"/>
                        </a:rPr>
                        <a:t>actionPerformed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ActionEvent</a:t>
                      </a:r>
                      <a:r>
                        <a:rPr lang="en-US" sz="2000" dirty="0" smtClean="0">
                          <a:solidFill>
                            <a:schemeClr val="accent2">
                              <a:lumMod val="50000"/>
                            </a:schemeClr>
                          </a:solidFill>
                          <a:latin typeface="Times New Roman" pitchFamily="18" charset="0"/>
                          <a:cs typeface="Times New Roman" pitchFamily="18" charset="0"/>
                        </a:rPr>
                        <a:t>)</a:t>
                      </a:r>
                      <a:endParaRPr lang="en-US" sz="2000" dirty="0">
                        <a:solidFill>
                          <a:schemeClr val="accent2">
                            <a:lumMod val="50000"/>
                          </a:schemeClr>
                        </a:solidFill>
                        <a:latin typeface="Times New Roman" pitchFamily="18" charset="0"/>
                        <a:cs typeface="Times New Roman" pitchFamily="18" charset="0"/>
                      </a:endParaRPr>
                    </a:p>
                  </a:txBody>
                  <a:tcPr/>
                </a:tc>
              </a:tr>
              <a:tr h="609600">
                <a:tc>
                  <a:txBody>
                    <a:bodyPr/>
                    <a:lstStyle/>
                    <a:p>
                      <a:pPr algn="ctr"/>
                      <a:r>
                        <a:rPr lang="en-US" sz="2000" dirty="0" err="1" smtClean="0">
                          <a:solidFill>
                            <a:schemeClr val="accent2">
                              <a:lumMod val="50000"/>
                            </a:schemeClr>
                          </a:solidFill>
                          <a:latin typeface="Times New Roman" pitchFamily="18" charset="0"/>
                          <a:cs typeface="Times New Roman" pitchFamily="18" charset="0"/>
                        </a:rPr>
                        <a:t>ItemListener</a:t>
                      </a:r>
                      <a:endParaRPr lang="en-US" sz="2000" dirty="0">
                        <a:solidFill>
                          <a:schemeClr val="accent2">
                            <a:lumMod val="50000"/>
                          </a:schemeClr>
                        </a:solidFill>
                        <a:latin typeface="Times New Roman" pitchFamily="18" charset="0"/>
                        <a:cs typeface="Times New Roman" pitchFamily="18" charset="0"/>
                      </a:endParaRPr>
                    </a:p>
                  </a:txBody>
                  <a:tcPr/>
                </a:tc>
                <a:tc>
                  <a:txBody>
                    <a:bodyPr/>
                    <a:lstStyle/>
                    <a:p>
                      <a:r>
                        <a:rPr lang="en-US" sz="2000" dirty="0" err="1" smtClean="0">
                          <a:solidFill>
                            <a:schemeClr val="accent2">
                              <a:lumMod val="50000"/>
                            </a:schemeClr>
                          </a:solidFill>
                          <a:latin typeface="Times New Roman" pitchFamily="18" charset="0"/>
                          <a:cs typeface="Times New Roman" pitchFamily="18" charset="0"/>
                        </a:rPr>
                        <a:t>itemStateChanged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ItemEvent</a:t>
                      </a:r>
                      <a:r>
                        <a:rPr lang="en-US" sz="2000" dirty="0" smtClean="0">
                          <a:solidFill>
                            <a:schemeClr val="accent2">
                              <a:lumMod val="50000"/>
                            </a:schemeClr>
                          </a:solidFill>
                          <a:latin typeface="Times New Roman" pitchFamily="18" charset="0"/>
                          <a:cs typeface="Times New Roman" pitchFamily="18" charset="0"/>
                        </a:rPr>
                        <a:t>)</a:t>
                      </a:r>
                      <a:endParaRPr lang="en-US" sz="2000" dirty="0">
                        <a:solidFill>
                          <a:schemeClr val="accent2">
                            <a:lumMod val="50000"/>
                          </a:schemeClr>
                        </a:solidFill>
                        <a:latin typeface="Times New Roman" pitchFamily="18" charset="0"/>
                        <a:cs typeface="Times New Roman" pitchFamily="18" charset="0"/>
                      </a:endParaRPr>
                    </a:p>
                  </a:txBody>
                  <a:tcPr/>
                </a:tc>
              </a:tr>
              <a:tr h="1752600">
                <a:tc>
                  <a:txBody>
                    <a:bodyPr/>
                    <a:lstStyle/>
                    <a:p>
                      <a:pPr algn="ctr"/>
                      <a:endParaRPr lang="en-US" sz="2000" dirty="0" smtClean="0">
                        <a:solidFill>
                          <a:schemeClr val="accent2">
                            <a:lumMod val="50000"/>
                          </a:schemeClr>
                        </a:solidFill>
                        <a:latin typeface="Times New Roman" pitchFamily="18" charset="0"/>
                        <a:cs typeface="Times New Roman" pitchFamily="18" charset="0"/>
                      </a:endParaRPr>
                    </a:p>
                    <a:p>
                      <a:pPr algn="ctr"/>
                      <a:endParaRPr lang="en-US" sz="2000" dirty="0" smtClean="0">
                        <a:solidFill>
                          <a:schemeClr val="accent2">
                            <a:lumMod val="50000"/>
                          </a:schemeClr>
                        </a:solidFill>
                        <a:latin typeface="Times New Roman" pitchFamily="18" charset="0"/>
                        <a:cs typeface="Times New Roman" pitchFamily="18" charset="0"/>
                      </a:endParaRPr>
                    </a:p>
                    <a:p>
                      <a:pPr algn="ctr"/>
                      <a:r>
                        <a:rPr lang="en-US" sz="2000" dirty="0" err="1" smtClean="0">
                          <a:solidFill>
                            <a:schemeClr val="accent2">
                              <a:lumMod val="50000"/>
                            </a:schemeClr>
                          </a:solidFill>
                          <a:latin typeface="Times New Roman" pitchFamily="18" charset="0"/>
                          <a:cs typeface="Times New Roman" pitchFamily="18" charset="0"/>
                        </a:rPr>
                        <a:t>MouseListener</a:t>
                      </a:r>
                      <a:endParaRPr lang="en-US" sz="2000" dirty="0">
                        <a:solidFill>
                          <a:schemeClr val="accent2">
                            <a:lumMod val="50000"/>
                          </a:schemeClr>
                        </a:solidFill>
                        <a:latin typeface="Times New Roman" pitchFamily="18" charset="0"/>
                        <a:cs typeface="Times New Roman" pitchFamily="18" charset="0"/>
                      </a:endParaRPr>
                    </a:p>
                  </a:txBody>
                  <a:tcPr/>
                </a:tc>
                <a:tc>
                  <a:txBody>
                    <a:bodyPr/>
                    <a:lstStyle/>
                    <a:p>
                      <a:r>
                        <a:rPr lang="en-US" sz="2000" dirty="0" err="1" smtClean="0">
                          <a:solidFill>
                            <a:schemeClr val="accent2">
                              <a:lumMod val="50000"/>
                            </a:schemeClr>
                          </a:solidFill>
                          <a:latin typeface="Times New Roman" pitchFamily="18" charset="0"/>
                          <a:cs typeface="Times New Roman" pitchFamily="18" charset="0"/>
                        </a:rPr>
                        <a:t>mouseClicked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MouseEvent</a:t>
                      </a:r>
                      <a:r>
                        <a:rPr lang="en-US" sz="2000" dirty="0" smtClean="0">
                          <a:solidFill>
                            <a:schemeClr val="accent2">
                              <a:lumMod val="50000"/>
                            </a:schemeClr>
                          </a:solidFill>
                          <a:latin typeface="Times New Roman" pitchFamily="18" charset="0"/>
                          <a:cs typeface="Times New Roman" pitchFamily="18" charset="0"/>
                        </a:rPr>
                        <a:t>)</a:t>
                      </a:r>
                      <a:br>
                        <a:rPr lang="en-US" sz="2000" dirty="0" smtClean="0">
                          <a:solidFill>
                            <a:schemeClr val="accent2">
                              <a:lumMod val="50000"/>
                            </a:schemeClr>
                          </a:solidFill>
                          <a:latin typeface="Times New Roman" pitchFamily="18" charset="0"/>
                          <a:cs typeface="Times New Roman" pitchFamily="18" charset="0"/>
                        </a:rPr>
                      </a:br>
                      <a:r>
                        <a:rPr lang="en-US" sz="2000" dirty="0" err="1" smtClean="0">
                          <a:solidFill>
                            <a:schemeClr val="accent2">
                              <a:lumMod val="50000"/>
                            </a:schemeClr>
                          </a:solidFill>
                          <a:latin typeface="Times New Roman" pitchFamily="18" charset="0"/>
                          <a:cs typeface="Times New Roman" pitchFamily="18" charset="0"/>
                        </a:rPr>
                        <a:t>mouseEntered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MouseEvent</a:t>
                      </a:r>
                      <a:r>
                        <a:rPr lang="en-US" sz="2000" dirty="0" smtClean="0">
                          <a:solidFill>
                            <a:schemeClr val="accent2">
                              <a:lumMod val="50000"/>
                            </a:schemeClr>
                          </a:solidFill>
                          <a:latin typeface="Times New Roman" pitchFamily="18" charset="0"/>
                          <a:cs typeface="Times New Roman" pitchFamily="18" charset="0"/>
                        </a:rPr>
                        <a:t>)</a:t>
                      </a:r>
                      <a:br>
                        <a:rPr lang="en-US" sz="2000" dirty="0" smtClean="0">
                          <a:solidFill>
                            <a:schemeClr val="accent2">
                              <a:lumMod val="50000"/>
                            </a:schemeClr>
                          </a:solidFill>
                          <a:latin typeface="Times New Roman" pitchFamily="18" charset="0"/>
                          <a:cs typeface="Times New Roman" pitchFamily="18" charset="0"/>
                        </a:rPr>
                      </a:br>
                      <a:r>
                        <a:rPr lang="en-US" sz="2000" dirty="0" err="1" smtClean="0">
                          <a:solidFill>
                            <a:schemeClr val="accent2">
                              <a:lumMod val="50000"/>
                            </a:schemeClr>
                          </a:solidFill>
                          <a:latin typeface="Times New Roman" pitchFamily="18" charset="0"/>
                          <a:cs typeface="Times New Roman" pitchFamily="18" charset="0"/>
                        </a:rPr>
                        <a:t>mouseExited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MouseEvent</a:t>
                      </a:r>
                      <a:r>
                        <a:rPr lang="en-US" sz="2000" dirty="0" smtClean="0">
                          <a:solidFill>
                            <a:schemeClr val="accent2">
                              <a:lumMod val="50000"/>
                            </a:schemeClr>
                          </a:solidFill>
                          <a:latin typeface="Times New Roman" pitchFamily="18" charset="0"/>
                          <a:cs typeface="Times New Roman" pitchFamily="18" charset="0"/>
                        </a:rPr>
                        <a:t>)</a:t>
                      </a:r>
                      <a:br>
                        <a:rPr lang="en-US" sz="2000" dirty="0" smtClean="0">
                          <a:solidFill>
                            <a:schemeClr val="accent2">
                              <a:lumMod val="50000"/>
                            </a:schemeClr>
                          </a:solidFill>
                          <a:latin typeface="Times New Roman" pitchFamily="18" charset="0"/>
                          <a:cs typeface="Times New Roman" pitchFamily="18" charset="0"/>
                        </a:rPr>
                      </a:br>
                      <a:r>
                        <a:rPr lang="en-US" sz="2000" dirty="0" err="1" smtClean="0">
                          <a:solidFill>
                            <a:schemeClr val="accent2">
                              <a:lumMod val="50000"/>
                            </a:schemeClr>
                          </a:solidFill>
                          <a:latin typeface="Times New Roman" pitchFamily="18" charset="0"/>
                          <a:cs typeface="Times New Roman" pitchFamily="18" charset="0"/>
                        </a:rPr>
                        <a:t>mousePressed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MouseEvent</a:t>
                      </a:r>
                      <a:r>
                        <a:rPr lang="en-US" sz="2000" dirty="0" smtClean="0">
                          <a:solidFill>
                            <a:schemeClr val="accent2">
                              <a:lumMod val="50000"/>
                            </a:schemeClr>
                          </a:solidFill>
                          <a:latin typeface="Times New Roman" pitchFamily="18" charset="0"/>
                          <a:cs typeface="Times New Roman" pitchFamily="18" charset="0"/>
                        </a:rPr>
                        <a:t>)</a:t>
                      </a:r>
                      <a:br>
                        <a:rPr lang="en-US" sz="2000" dirty="0" smtClean="0">
                          <a:solidFill>
                            <a:schemeClr val="accent2">
                              <a:lumMod val="50000"/>
                            </a:schemeClr>
                          </a:solidFill>
                          <a:latin typeface="Times New Roman" pitchFamily="18" charset="0"/>
                          <a:cs typeface="Times New Roman" pitchFamily="18" charset="0"/>
                        </a:rPr>
                      </a:br>
                      <a:r>
                        <a:rPr lang="en-US" sz="2000" dirty="0" err="1" smtClean="0">
                          <a:solidFill>
                            <a:schemeClr val="accent2">
                              <a:lumMod val="50000"/>
                            </a:schemeClr>
                          </a:solidFill>
                          <a:latin typeface="Times New Roman" pitchFamily="18" charset="0"/>
                          <a:cs typeface="Times New Roman" pitchFamily="18" charset="0"/>
                        </a:rPr>
                        <a:t>mouseReleased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MouseEvent</a:t>
                      </a:r>
                      <a:r>
                        <a:rPr lang="en-US" sz="2000" dirty="0" smtClean="0">
                          <a:solidFill>
                            <a:schemeClr val="accent2">
                              <a:lumMod val="50000"/>
                            </a:schemeClr>
                          </a:solidFill>
                          <a:latin typeface="Times New Roman" pitchFamily="18" charset="0"/>
                          <a:cs typeface="Times New Roman" pitchFamily="18" charset="0"/>
                        </a:rPr>
                        <a:t>)</a:t>
                      </a:r>
                      <a:endParaRPr lang="en-US" sz="2000" dirty="0">
                        <a:solidFill>
                          <a:schemeClr val="accent2">
                            <a:lumMod val="50000"/>
                          </a:schemeClr>
                        </a:solidFill>
                        <a:latin typeface="Times New Roman" pitchFamily="18" charset="0"/>
                        <a:cs typeface="Times New Roman" pitchFamily="18" charset="0"/>
                      </a:endParaRPr>
                    </a:p>
                  </a:txBody>
                  <a:tcPr/>
                </a:tc>
              </a:tr>
              <a:tr h="826672">
                <a:tc>
                  <a:txBody>
                    <a:bodyPr/>
                    <a:lstStyle/>
                    <a:p>
                      <a:pPr algn="ctr"/>
                      <a:r>
                        <a:rPr lang="en-US" sz="2000" dirty="0" err="1" smtClean="0">
                          <a:solidFill>
                            <a:schemeClr val="accent2">
                              <a:lumMod val="50000"/>
                            </a:schemeClr>
                          </a:solidFill>
                          <a:latin typeface="Times New Roman" pitchFamily="18" charset="0"/>
                          <a:cs typeface="Times New Roman" pitchFamily="18" charset="0"/>
                        </a:rPr>
                        <a:t>MouseMotionListener</a:t>
                      </a:r>
                      <a:endParaRPr lang="en-US" sz="2000" dirty="0">
                        <a:solidFill>
                          <a:schemeClr val="accent2">
                            <a:lumMod val="50000"/>
                          </a:schemeClr>
                        </a:solidFill>
                        <a:latin typeface="Times New Roman" pitchFamily="18" charset="0"/>
                        <a:cs typeface="Times New Roman" pitchFamily="18" charset="0"/>
                      </a:endParaRPr>
                    </a:p>
                  </a:txBody>
                  <a:tcPr/>
                </a:tc>
                <a:tc>
                  <a:txBody>
                    <a:bodyPr/>
                    <a:lstStyle/>
                    <a:p>
                      <a:r>
                        <a:rPr lang="en-US" sz="2000" dirty="0" err="1" smtClean="0">
                          <a:solidFill>
                            <a:schemeClr val="accent2">
                              <a:lumMod val="50000"/>
                            </a:schemeClr>
                          </a:solidFill>
                          <a:latin typeface="Times New Roman" pitchFamily="18" charset="0"/>
                          <a:cs typeface="Times New Roman" pitchFamily="18" charset="0"/>
                        </a:rPr>
                        <a:t>mouseDragged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MouseEvent</a:t>
                      </a:r>
                      <a:r>
                        <a:rPr lang="en-US" sz="2000" dirty="0" smtClean="0">
                          <a:solidFill>
                            <a:schemeClr val="accent2">
                              <a:lumMod val="50000"/>
                            </a:schemeClr>
                          </a:solidFill>
                          <a:latin typeface="Times New Roman" pitchFamily="18" charset="0"/>
                          <a:cs typeface="Times New Roman" pitchFamily="18" charset="0"/>
                        </a:rPr>
                        <a:t>)</a:t>
                      </a:r>
                      <a:br>
                        <a:rPr lang="en-US" sz="2000" dirty="0" smtClean="0">
                          <a:solidFill>
                            <a:schemeClr val="accent2">
                              <a:lumMod val="50000"/>
                            </a:schemeClr>
                          </a:solidFill>
                          <a:latin typeface="Times New Roman" pitchFamily="18" charset="0"/>
                          <a:cs typeface="Times New Roman" pitchFamily="18" charset="0"/>
                        </a:rPr>
                      </a:br>
                      <a:r>
                        <a:rPr lang="en-US" sz="2000" dirty="0" err="1" smtClean="0">
                          <a:solidFill>
                            <a:schemeClr val="accent2">
                              <a:lumMod val="50000"/>
                            </a:schemeClr>
                          </a:solidFill>
                          <a:latin typeface="Times New Roman" pitchFamily="18" charset="0"/>
                          <a:cs typeface="Times New Roman" pitchFamily="18" charset="0"/>
                        </a:rPr>
                        <a:t>mouseMoved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MouseEvent</a:t>
                      </a:r>
                      <a:r>
                        <a:rPr lang="en-US" sz="2000" dirty="0" smtClean="0">
                          <a:solidFill>
                            <a:schemeClr val="accent2">
                              <a:lumMod val="50000"/>
                            </a:schemeClr>
                          </a:solidFill>
                          <a:latin typeface="Times New Roman" pitchFamily="18" charset="0"/>
                          <a:cs typeface="Times New Roman" pitchFamily="18" charset="0"/>
                        </a:rPr>
                        <a:t>)</a:t>
                      </a:r>
                      <a:endParaRPr lang="en-US" sz="2000" dirty="0">
                        <a:solidFill>
                          <a:schemeClr val="accent2">
                            <a:lumMod val="50000"/>
                          </a:schemeClr>
                        </a:solidFill>
                        <a:latin typeface="Times New Roman" pitchFamily="18" charset="0"/>
                        <a:cs typeface="Times New Roman" pitchFamily="18" charset="0"/>
                      </a:endParaRPr>
                    </a:p>
                  </a:txBody>
                  <a:tcPr/>
                </a:tc>
              </a:tr>
              <a:tr h="1180959">
                <a:tc>
                  <a:txBody>
                    <a:bodyPr/>
                    <a:lstStyle/>
                    <a:p>
                      <a:pPr algn="ctr"/>
                      <a:endParaRPr lang="en-US" sz="2000" dirty="0" smtClean="0">
                        <a:solidFill>
                          <a:schemeClr val="accent2">
                            <a:lumMod val="50000"/>
                          </a:schemeClr>
                        </a:solidFill>
                        <a:latin typeface="Times New Roman" pitchFamily="18" charset="0"/>
                        <a:cs typeface="Times New Roman" pitchFamily="18" charset="0"/>
                      </a:endParaRPr>
                    </a:p>
                    <a:p>
                      <a:pPr algn="ctr"/>
                      <a:r>
                        <a:rPr lang="en-US" sz="2000" dirty="0" err="1" smtClean="0">
                          <a:solidFill>
                            <a:schemeClr val="accent2">
                              <a:lumMod val="50000"/>
                            </a:schemeClr>
                          </a:solidFill>
                          <a:latin typeface="Times New Roman" pitchFamily="18" charset="0"/>
                          <a:cs typeface="Times New Roman" pitchFamily="18" charset="0"/>
                        </a:rPr>
                        <a:t>KeyListener</a:t>
                      </a:r>
                      <a:endParaRPr lang="en-US" sz="2000" dirty="0">
                        <a:solidFill>
                          <a:schemeClr val="accent2">
                            <a:lumMod val="50000"/>
                          </a:schemeClr>
                        </a:solidFill>
                        <a:latin typeface="Times New Roman" pitchFamily="18" charset="0"/>
                        <a:cs typeface="Times New Roman" pitchFamily="18" charset="0"/>
                      </a:endParaRPr>
                    </a:p>
                  </a:txBody>
                  <a:tcPr/>
                </a:tc>
                <a:tc>
                  <a:txBody>
                    <a:bodyPr/>
                    <a:lstStyle/>
                    <a:p>
                      <a:r>
                        <a:rPr lang="en-US" sz="2000" dirty="0" err="1" smtClean="0">
                          <a:solidFill>
                            <a:schemeClr val="accent2">
                              <a:lumMod val="50000"/>
                            </a:schemeClr>
                          </a:solidFill>
                          <a:latin typeface="Times New Roman" pitchFamily="18" charset="0"/>
                          <a:cs typeface="Times New Roman" pitchFamily="18" charset="0"/>
                        </a:rPr>
                        <a:t>keyPressed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KeyEvent</a:t>
                      </a:r>
                      <a:r>
                        <a:rPr lang="en-US" sz="2000" dirty="0" smtClean="0">
                          <a:solidFill>
                            <a:schemeClr val="accent2">
                              <a:lumMod val="50000"/>
                            </a:schemeClr>
                          </a:solidFill>
                          <a:latin typeface="Times New Roman" pitchFamily="18" charset="0"/>
                          <a:cs typeface="Times New Roman" pitchFamily="18" charset="0"/>
                        </a:rPr>
                        <a:t>)</a:t>
                      </a:r>
                      <a:br>
                        <a:rPr lang="en-US" sz="2000" dirty="0" smtClean="0">
                          <a:solidFill>
                            <a:schemeClr val="accent2">
                              <a:lumMod val="50000"/>
                            </a:schemeClr>
                          </a:solidFill>
                          <a:latin typeface="Times New Roman" pitchFamily="18" charset="0"/>
                          <a:cs typeface="Times New Roman" pitchFamily="18" charset="0"/>
                        </a:rPr>
                      </a:br>
                      <a:r>
                        <a:rPr lang="en-US" sz="2000" dirty="0" err="1" smtClean="0">
                          <a:solidFill>
                            <a:schemeClr val="accent2">
                              <a:lumMod val="50000"/>
                            </a:schemeClr>
                          </a:solidFill>
                          <a:latin typeface="Times New Roman" pitchFamily="18" charset="0"/>
                          <a:cs typeface="Times New Roman" pitchFamily="18" charset="0"/>
                        </a:rPr>
                        <a:t>keyReleased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KeyEvent</a:t>
                      </a:r>
                      <a:r>
                        <a:rPr lang="en-US" sz="2000" dirty="0" smtClean="0">
                          <a:solidFill>
                            <a:schemeClr val="accent2">
                              <a:lumMod val="50000"/>
                            </a:schemeClr>
                          </a:solidFill>
                          <a:latin typeface="Times New Roman" pitchFamily="18" charset="0"/>
                          <a:cs typeface="Times New Roman" pitchFamily="18" charset="0"/>
                        </a:rPr>
                        <a:t>)</a:t>
                      </a:r>
                      <a:br>
                        <a:rPr lang="en-US" sz="2000" dirty="0" smtClean="0">
                          <a:solidFill>
                            <a:schemeClr val="accent2">
                              <a:lumMod val="50000"/>
                            </a:schemeClr>
                          </a:solidFill>
                          <a:latin typeface="Times New Roman" pitchFamily="18" charset="0"/>
                          <a:cs typeface="Times New Roman" pitchFamily="18" charset="0"/>
                        </a:rPr>
                      </a:br>
                      <a:r>
                        <a:rPr lang="en-US" sz="2000" dirty="0" err="1" smtClean="0">
                          <a:solidFill>
                            <a:schemeClr val="accent2">
                              <a:lumMod val="50000"/>
                            </a:schemeClr>
                          </a:solidFill>
                          <a:latin typeface="Times New Roman" pitchFamily="18" charset="0"/>
                          <a:cs typeface="Times New Roman" pitchFamily="18" charset="0"/>
                        </a:rPr>
                        <a:t>keyTyped</a:t>
                      </a:r>
                      <a:r>
                        <a:rPr lang="en-US" sz="2000" dirty="0" smtClean="0">
                          <a:solidFill>
                            <a:schemeClr val="accent2">
                              <a:lumMod val="50000"/>
                            </a:schemeClr>
                          </a:solidFill>
                          <a:latin typeface="Times New Roman" pitchFamily="18" charset="0"/>
                          <a:cs typeface="Times New Roman" pitchFamily="18" charset="0"/>
                        </a:rPr>
                        <a:t>(</a:t>
                      </a:r>
                      <a:r>
                        <a:rPr lang="en-US" sz="2000" dirty="0" err="1" smtClean="0">
                          <a:solidFill>
                            <a:schemeClr val="accent2">
                              <a:lumMod val="50000"/>
                            </a:schemeClr>
                          </a:solidFill>
                          <a:latin typeface="Times New Roman" pitchFamily="18" charset="0"/>
                          <a:cs typeface="Times New Roman" pitchFamily="18" charset="0"/>
                        </a:rPr>
                        <a:t>KeyEvent</a:t>
                      </a:r>
                      <a:r>
                        <a:rPr lang="en-US" sz="2000" dirty="0" smtClean="0">
                          <a:solidFill>
                            <a:schemeClr val="accent2">
                              <a:lumMod val="50000"/>
                            </a:schemeClr>
                          </a:solidFill>
                          <a:latin typeface="Times New Roman" pitchFamily="18" charset="0"/>
                          <a:cs typeface="Times New Roman" pitchFamily="18" charset="0"/>
                        </a:rPr>
                        <a:t>)</a:t>
                      </a:r>
                      <a:endParaRPr lang="en-US" sz="2000" dirty="0">
                        <a:solidFill>
                          <a:schemeClr val="accent2">
                            <a:lumMod val="50000"/>
                          </a:schemeClr>
                        </a:solidFill>
                        <a:latin typeface="Times New Roman" pitchFamily="18" charset="0"/>
                        <a:cs typeface="Times New Roman" pitchFamily="18" charset="0"/>
                      </a:endParaRPr>
                    </a:p>
                  </a:txBody>
                  <a:tcPr/>
                </a:tc>
              </a:tr>
            </a:tbl>
          </a:graphicData>
        </a:graphic>
      </p:graphicFrame>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ActionListener</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Action listeners are most common event handlers to implement.</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An action event occurs, whenever an action is performed by the user. </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We implement an action listener to define what should be done when an user performs certain operation.</a:t>
            </a:r>
          </a:p>
          <a:p>
            <a:endParaRPr lang="en-US" sz="2200" dirty="0" smtClean="0">
              <a:solidFill>
                <a:srgbClr val="002060"/>
              </a:solidFill>
              <a:latin typeface="Times New Roman" pitchFamily="18" charset="0"/>
              <a:cs typeface="Times New Roman" pitchFamily="18" charset="0"/>
            </a:endParaRPr>
          </a:p>
          <a:p>
            <a:pPr>
              <a:buNone/>
            </a:pPr>
            <a:r>
              <a:rPr lang="en-US" sz="2200" dirty="0" smtClean="0">
                <a:solidFill>
                  <a:srgbClr val="002060"/>
                </a:solidFill>
                <a:latin typeface="Times New Roman" pitchFamily="18" charset="0"/>
                <a:cs typeface="Times New Roman" pitchFamily="18" charset="0"/>
              </a:rPr>
              <a:t>	</a:t>
            </a:r>
            <a:r>
              <a:rPr lang="en-US" sz="2200" dirty="0" smtClean="0">
                <a:solidFill>
                  <a:srgbClr val="C00000"/>
                </a:solidFill>
                <a:latin typeface="Times New Roman" pitchFamily="18" charset="0"/>
                <a:cs typeface="Times New Roman" pitchFamily="18" charset="0"/>
              </a:rPr>
              <a:t>Examples: </a:t>
            </a:r>
            <a:r>
              <a:rPr lang="en-US" sz="2200" dirty="0" smtClean="0">
                <a:solidFill>
                  <a:srgbClr val="002060"/>
                </a:solidFill>
                <a:latin typeface="Times New Roman" pitchFamily="18" charset="0"/>
                <a:cs typeface="Times New Roman" pitchFamily="18" charset="0"/>
              </a:rPr>
              <a:t>When the user clicks a button, chooses a menu item, presses Enter in a text field.</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 The result is that an </a:t>
            </a:r>
            <a:r>
              <a:rPr lang="en-US" sz="2200" dirty="0" err="1" smtClean="0">
                <a:solidFill>
                  <a:srgbClr val="002060"/>
                </a:solidFill>
                <a:latin typeface="Times New Roman" pitchFamily="18" charset="0"/>
                <a:cs typeface="Times New Roman" pitchFamily="18" charset="0"/>
              </a:rPr>
              <a:t>actionPerformed</a:t>
            </a:r>
            <a:r>
              <a:rPr lang="en-US" sz="2200" dirty="0" smtClean="0">
                <a:solidFill>
                  <a:srgbClr val="002060"/>
                </a:solidFill>
                <a:latin typeface="Times New Roman" pitchFamily="18" charset="0"/>
                <a:cs typeface="Times New Roman" pitchFamily="18" charset="0"/>
              </a:rPr>
              <a:t> message is sent to all action listeners that are registered on the relevant component.</a:t>
            </a:r>
          </a:p>
          <a:p>
            <a:endParaRPr lang="en-US" sz="22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457200"/>
            <a:ext cx="8153400" cy="6019800"/>
          </a:xfrm>
        </p:spPr>
        <p:txBody>
          <a:bodyPr>
            <a:normAutofit lnSpcReduction="10000"/>
          </a:bodyPr>
          <a:lstStyle/>
          <a:p>
            <a:pPr>
              <a:lnSpc>
                <a:spcPct val="160000"/>
              </a:lnSpc>
            </a:pPr>
            <a:r>
              <a:rPr lang="en-US" sz="2200" b="1" dirty="0" smtClean="0">
                <a:solidFill>
                  <a:srgbClr val="002060"/>
                </a:solidFill>
                <a:latin typeface="Times New Roman" pitchFamily="18" charset="0"/>
                <a:cs typeface="Times New Roman" pitchFamily="18" charset="0"/>
              </a:rPr>
              <a:t>To write an Action Listener, follow the steps given below:</a:t>
            </a:r>
          </a:p>
          <a:p>
            <a:r>
              <a:rPr lang="en-US" sz="2200" dirty="0" smtClean="0">
                <a:solidFill>
                  <a:srgbClr val="002060"/>
                </a:solidFill>
                <a:latin typeface="Times New Roman" pitchFamily="18" charset="0"/>
                <a:cs typeface="Times New Roman" pitchFamily="18" charset="0"/>
              </a:rPr>
              <a:t>Declare an event handler class and specify that the class either implements an </a:t>
            </a:r>
            <a:r>
              <a:rPr lang="en-US" sz="2200" dirty="0" err="1" smtClean="0">
                <a:solidFill>
                  <a:srgbClr val="002060"/>
                </a:solidFill>
                <a:latin typeface="Times New Roman" pitchFamily="18" charset="0"/>
                <a:cs typeface="Times New Roman" pitchFamily="18" charset="0"/>
              </a:rPr>
              <a:t>ActionListener</a:t>
            </a:r>
            <a:r>
              <a:rPr lang="en-US" sz="2200" dirty="0" smtClean="0">
                <a:solidFill>
                  <a:srgbClr val="002060"/>
                </a:solidFill>
                <a:latin typeface="Times New Roman" pitchFamily="18" charset="0"/>
                <a:cs typeface="Times New Roman" pitchFamily="18" charset="0"/>
              </a:rPr>
              <a:t> interface or extends a class that implements an </a:t>
            </a:r>
            <a:r>
              <a:rPr lang="en-US" sz="2200" dirty="0" err="1" smtClean="0">
                <a:solidFill>
                  <a:srgbClr val="002060"/>
                </a:solidFill>
                <a:latin typeface="Times New Roman" pitchFamily="18" charset="0"/>
                <a:cs typeface="Times New Roman" pitchFamily="18" charset="0"/>
              </a:rPr>
              <a:t>ActionListener</a:t>
            </a:r>
            <a:r>
              <a:rPr lang="en-US" sz="2200" dirty="0" smtClean="0">
                <a:solidFill>
                  <a:srgbClr val="002060"/>
                </a:solidFill>
                <a:latin typeface="Times New Roman" pitchFamily="18" charset="0"/>
                <a:cs typeface="Times New Roman" pitchFamily="18" charset="0"/>
              </a:rPr>
              <a:t> interface. </a:t>
            </a:r>
          </a:p>
          <a:p>
            <a:pPr>
              <a:buNone/>
            </a:pPr>
            <a:r>
              <a:rPr lang="en-US" sz="2200" dirty="0" smtClean="0">
                <a:solidFill>
                  <a:srgbClr val="C00000"/>
                </a:solidFill>
                <a:latin typeface="Times New Roman" pitchFamily="18" charset="0"/>
                <a:cs typeface="Times New Roman" pitchFamily="18" charset="0"/>
              </a:rPr>
              <a:t>	For example: </a:t>
            </a:r>
          </a:p>
          <a:p>
            <a:pPr>
              <a:buNone/>
            </a:pPr>
            <a:r>
              <a:rPr lang="en-US" sz="2200" dirty="0" smtClean="0">
                <a:solidFill>
                  <a:srgbClr val="002060"/>
                </a:solidFill>
                <a:latin typeface="Times New Roman" pitchFamily="18" charset="0"/>
                <a:cs typeface="Times New Roman" pitchFamily="18" charset="0"/>
              </a:rPr>
              <a:t>		</a:t>
            </a:r>
            <a:r>
              <a:rPr lang="en-US" sz="2200" dirty="0" smtClean="0">
                <a:solidFill>
                  <a:srgbClr val="00B050"/>
                </a:solidFill>
                <a:latin typeface="Times New Roman" pitchFamily="18" charset="0"/>
                <a:cs typeface="Times New Roman" pitchFamily="18" charset="0"/>
              </a:rPr>
              <a:t>public class </a:t>
            </a:r>
            <a:r>
              <a:rPr lang="en-US" sz="2200" dirty="0" err="1" smtClean="0">
                <a:solidFill>
                  <a:srgbClr val="00B050"/>
                </a:solidFill>
                <a:latin typeface="Times New Roman" pitchFamily="18" charset="0"/>
                <a:cs typeface="Times New Roman" pitchFamily="18" charset="0"/>
              </a:rPr>
              <a:t>MyClass</a:t>
            </a:r>
            <a:r>
              <a:rPr lang="en-US" sz="2200" dirty="0" smtClean="0">
                <a:solidFill>
                  <a:srgbClr val="00B050"/>
                </a:solidFill>
                <a:latin typeface="Times New Roman" pitchFamily="18" charset="0"/>
                <a:cs typeface="Times New Roman" pitchFamily="18" charset="0"/>
              </a:rPr>
              <a:t> implements </a:t>
            </a:r>
            <a:r>
              <a:rPr lang="en-US" sz="2200" dirty="0" err="1" smtClean="0">
                <a:solidFill>
                  <a:srgbClr val="00B050"/>
                </a:solidFill>
                <a:latin typeface="Times New Roman" pitchFamily="18" charset="0"/>
                <a:cs typeface="Times New Roman" pitchFamily="18" charset="0"/>
              </a:rPr>
              <a:t>ActionListener</a:t>
            </a:r>
            <a:r>
              <a:rPr lang="en-US" sz="2200" dirty="0" smtClean="0">
                <a:solidFill>
                  <a:srgbClr val="00B050"/>
                </a:solidFill>
                <a:latin typeface="Times New Roman" pitchFamily="18" charset="0"/>
                <a:cs typeface="Times New Roman" pitchFamily="18" charset="0"/>
              </a:rPr>
              <a:t> {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Register an instance of the event handler class as a listener on one or more components. </a:t>
            </a:r>
          </a:p>
          <a:p>
            <a:pPr>
              <a:buNone/>
            </a:pPr>
            <a:r>
              <a:rPr lang="en-US" sz="2200" dirty="0" smtClean="0">
                <a:solidFill>
                  <a:srgbClr val="002060"/>
                </a:solidFill>
                <a:latin typeface="Times New Roman" pitchFamily="18" charset="0"/>
                <a:cs typeface="Times New Roman" pitchFamily="18" charset="0"/>
              </a:rPr>
              <a:t>	</a:t>
            </a:r>
            <a:r>
              <a:rPr lang="en-US" sz="2200" dirty="0" smtClean="0">
                <a:solidFill>
                  <a:srgbClr val="C00000"/>
                </a:solidFill>
                <a:latin typeface="Times New Roman" pitchFamily="18" charset="0"/>
                <a:cs typeface="Times New Roman" pitchFamily="18" charset="0"/>
              </a:rPr>
              <a:t>For example: </a:t>
            </a:r>
            <a:r>
              <a:rPr lang="en-US" sz="2200" dirty="0" smtClean="0">
                <a:solidFill>
                  <a:srgbClr val="002060"/>
                </a:solidFill>
                <a:latin typeface="Times New Roman" pitchFamily="18" charset="0"/>
                <a:cs typeface="Times New Roman" pitchFamily="18" charset="0"/>
              </a:rPr>
              <a:t>	</a:t>
            </a:r>
          </a:p>
          <a:p>
            <a:pPr>
              <a:buNone/>
            </a:pPr>
            <a:r>
              <a:rPr lang="en-US" sz="2200" dirty="0" smtClean="0">
                <a:solidFill>
                  <a:srgbClr val="002060"/>
                </a:solidFill>
                <a:latin typeface="Times New Roman" pitchFamily="18" charset="0"/>
                <a:cs typeface="Times New Roman" pitchFamily="18" charset="0"/>
              </a:rPr>
              <a:t>		</a:t>
            </a:r>
            <a:r>
              <a:rPr lang="en-US" sz="2200" dirty="0" err="1" smtClean="0">
                <a:solidFill>
                  <a:srgbClr val="00B050"/>
                </a:solidFill>
                <a:latin typeface="Times New Roman" pitchFamily="18" charset="0"/>
                <a:cs typeface="Times New Roman" pitchFamily="18" charset="0"/>
              </a:rPr>
              <a:t>someComponent.addActionListener</a:t>
            </a:r>
            <a:r>
              <a:rPr lang="en-US" sz="2200" dirty="0" smtClean="0">
                <a:solidFill>
                  <a:srgbClr val="00B050"/>
                </a:solidFill>
                <a:latin typeface="Times New Roman" pitchFamily="18" charset="0"/>
                <a:cs typeface="Times New Roman" pitchFamily="18" charset="0"/>
              </a:rPr>
              <a:t>(</a:t>
            </a:r>
            <a:r>
              <a:rPr lang="en-US" sz="2200" dirty="0" err="1" smtClean="0">
                <a:solidFill>
                  <a:srgbClr val="00B050"/>
                </a:solidFill>
                <a:latin typeface="Times New Roman" pitchFamily="18" charset="0"/>
                <a:cs typeface="Times New Roman" pitchFamily="18" charset="0"/>
              </a:rPr>
              <a:t>instanceOfMyClass</a:t>
            </a:r>
            <a:r>
              <a:rPr lang="en-US" sz="2200" dirty="0" smtClean="0">
                <a:solidFill>
                  <a:srgbClr val="00B050"/>
                </a:solidFill>
                <a:latin typeface="Times New Roman" pitchFamily="18" charset="0"/>
                <a:cs typeface="Times New Roman" pitchFamily="18" charset="0"/>
              </a:rPr>
              <a:t>); </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Include code that implements the methods in listener interface. </a:t>
            </a:r>
          </a:p>
          <a:p>
            <a:pPr>
              <a:buNone/>
            </a:pPr>
            <a:r>
              <a:rPr lang="en-US" sz="2200" dirty="0" smtClean="0">
                <a:solidFill>
                  <a:srgbClr val="002060"/>
                </a:solidFill>
                <a:latin typeface="Times New Roman" pitchFamily="18" charset="0"/>
                <a:cs typeface="Times New Roman" pitchFamily="18" charset="0"/>
              </a:rPr>
              <a:t>	</a:t>
            </a:r>
            <a:r>
              <a:rPr lang="en-US" sz="2200" dirty="0" smtClean="0">
                <a:solidFill>
                  <a:srgbClr val="C00000"/>
                </a:solidFill>
                <a:latin typeface="Times New Roman" pitchFamily="18" charset="0"/>
                <a:cs typeface="Times New Roman" pitchFamily="18" charset="0"/>
              </a:rPr>
              <a:t>For example: </a:t>
            </a:r>
          </a:p>
          <a:p>
            <a:pPr>
              <a:buNone/>
            </a:pPr>
            <a:r>
              <a:rPr lang="en-US" sz="2200" dirty="0" smtClean="0">
                <a:solidFill>
                  <a:srgbClr val="002060"/>
                </a:solidFill>
                <a:latin typeface="Times New Roman" pitchFamily="18" charset="0"/>
                <a:cs typeface="Times New Roman" pitchFamily="18" charset="0"/>
              </a:rPr>
              <a:t>		</a:t>
            </a:r>
            <a:r>
              <a:rPr lang="en-US" sz="2200" dirty="0" smtClean="0">
                <a:solidFill>
                  <a:srgbClr val="00B050"/>
                </a:solidFill>
                <a:latin typeface="Times New Roman" pitchFamily="18" charset="0"/>
                <a:cs typeface="Times New Roman" pitchFamily="18" charset="0"/>
              </a:rPr>
              <a:t>public void </a:t>
            </a:r>
            <a:r>
              <a:rPr lang="en-US" sz="2200" dirty="0" err="1" smtClean="0">
                <a:solidFill>
                  <a:srgbClr val="00B050"/>
                </a:solidFill>
                <a:latin typeface="Times New Roman" pitchFamily="18" charset="0"/>
                <a:cs typeface="Times New Roman" pitchFamily="18" charset="0"/>
              </a:rPr>
              <a:t>actionPerformed</a:t>
            </a:r>
            <a:r>
              <a:rPr lang="en-US" sz="2200" dirty="0" smtClean="0">
                <a:solidFill>
                  <a:srgbClr val="00B050"/>
                </a:solidFill>
                <a:latin typeface="Times New Roman" pitchFamily="18" charset="0"/>
                <a:cs typeface="Times New Roman" pitchFamily="18" charset="0"/>
              </a:rPr>
              <a:t>(</a:t>
            </a:r>
            <a:r>
              <a:rPr lang="en-US" sz="2200" dirty="0" err="1" smtClean="0">
                <a:solidFill>
                  <a:srgbClr val="00B050"/>
                </a:solidFill>
                <a:latin typeface="Times New Roman" pitchFamily="18" charset="0"/>
                <a:cs typeface="Times New Roman" pitchFamily="18" charset="0"/>
              </a:rPr>
              <a:t>ActionEvent</a:t>
            </a:r>
            <a:r>
              <a:rPr lang="en-US" sz="2200" dirty="0" smtClean="0">
                <a:solidFill>
                  <a:srgbClr val="00B050"/>
                </a:solidFill>
                <a:latin typeface="Times New Roman" pitchFamily="18" charset="0"/>
                <a:cs typeface="Times New Roman" pitchFamily="18" charset="0"/>
              </a:rPr>
              <a:t> e) </a:t>
            </a:r>
          </a:p>
          <a:p>
            <a:pPr>
              <a:buNone/>
            </a:pPr>
            <a:r>
              <a:rPr lang="en-US" sz="2200" dirty="0" smtClean="0">
                <a:solidFill>
                  <a:srgbClr val="00B050"/>
                </a:solidFill>
                <a:latin typeface="Times New Roman" pitchFamily="18" charset="0"/>
                <a:cs typeface="Times New Roman" pitchFamily="18" charset="0"/>
              </a:rPr>
              <a:t>			{ ...//code that reacts to the action... } </a:t>
            </a:r>
          </a:p>
          <a:p>
            <a:endParaRPr lang="en-US" sz="22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wipe(down)">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wipe(down)">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wipe(down)">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15240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ActionEvent</a:t>
            </a:r>
            <a:r>
              <a:rPr lang="en-US" b="0" dirty="0" smtClean="0">
                <a:solidFill>
                  <a:srgbClr val="C00000"/>
                </a:solidFill>
                <a:effectLst/>
                <a:latin typeface="Times New Roman" pitchFamily="18" charset="0"/>
                <a:cs typeface="Times New Roman" pitchFamily="18" charset="0"/>
              </a:rPr>
              <a:t> Class</a:t>
            </a:r>
            <a:endParaRPr lang="en-US" b="0" dirty="0">
              <a:solidFill>
                <a:srgbClr val="C00000"/>
              </a:solidFill>
              <a:effectLst/>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nvPr>
        </p:nvGraphicFramePr>
        <p:xfrm>
          <a:off x="457200" y="838200"/>
          <a:ext cx="8382000" cy="5791200"/>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algn="ctr"/>
                      <a:r>
                        <a:rPr lang="en-US" sz="2000" dirty="0" smtClean="0">
                          <a:latin typeface="Times New Roman" pitchFamily="18" charset="0"/>
                          <a:cs typeface="Times New Roman" pitchFamily="18" charset="0"/>
                        </a:rPr>
                        <a:t>Method</a:t>
                      </a:r>
                      <a:endParaRPr lang="en-US" sz="2000" dirty="0">
                        <a:latin typeface="Times New Roman" pitchFamily="18" charset="0"/>
                        <a:cs typeface="Times New Roman" pitchFamily="18" charset="0"/>
                      </a:endParaRPr>
                    </a:p>
                  </a:txBody>
                  <a:tcPr/>
                </a:tc>
                <a:tc>
                  <a:txBody>
                    <a:bodyPr/>
                    <a:lstStyle/>
                    <a:p>
                      <a:pPr algn="ctr"/>
                      <a:r>
                        <a:rPr lang="en-US" sz="2000" dirty="0" smtClean="0">
                          <a:latin typeface="Times New Roman" pitchFamily="18" charset="0"/>
                          <a:cs typeface="Times New Roman" pitchFamily="18" charset="0"/>
                        </a:rPr>
                        <a:t>Purpose</a:t>
                      </a:r>
                      <a:endParaRPr lang="en-US" sz="2000" dirty="0">
                        <a:latin typeface="Times New Roman" pitchFamily="18" charset="0"/>
                        <a:cs typeface="Times New Roman" pitchFamily="18" charset="0"/>
                      </a:endParaRPr>
                    </a:p>
                  </a:txBody>
                  <a:tcPr/>
                </a:tc>
              </a:tr>
              <a:tr h="370840">
                <a:tc>
                  <a:txBody>
                    <a:bodyPr/>
                    <a:lstStyle/>
                    <a:p>
                      <a:r>
                        <a:rPr lang="en-US" sz="2000" dirty="0" smtClean="0">
                          <a:solidFill>
                            <a:srgbClr val="002060"/>
                          </a:solidFill>
                          <a:latin typeface="Times New Roman" pitchFamily="18" charset="0"/>
                          <a:cs typeface="Times New Roman" pitchFamily="18" charset="0"/>
                        </a:rPr>
                        <a:t>String </a:t>
                      </a:r>
                      <a:r>
                        <a:rPr lang="en-US" sz="2000" dirty="0" err="1" smtClean="0">
                          <a:solidFill>
                            <a:srgbClr val="002060"/>
                          </a:solidFill>
                          <a:latin typeface="Times New Roman" pitchFamily="18" charset="0"/>
                          <a:cs typeface="Times New Roman" pitchFamily="18" charset="0"/>
                        </a:rPr>
                        <a:t>getActionCommand</a:t>
                      </a:r>
                      <a:r>
                        <a:rPr lang="en-US" sz="2000" dirty="0" smtClean="0">
                          <a:solidFill>
                            <a:srgbClr val="002060"/>
                          </a:solidFill>
                          <a:latin typeface="Times New Roman" pitchFamily="18" charset="0"/>
                          <a:cs typeface="Times New Roman" pitchFamily="18" charset="0"/>
                        </a:rPr>
                        <a:t>()</a:t>
                      </a:r>
                      <a:endParaRPr lang="en-US" sz="2000" dirty="0">
                        <a:solidFill>
                          <a:srgbClr val="002060"/>
                        </a:solidFill>
                        <a:latin typeface="Times New Roman" pitchFamily="18" charset="0"/>
                        <a:cs typeface="Times New Roman" pitchFamily="18" charset="0"/>
                      </a:endParaRPr>
                    </a:p>
                  </a:txBody>
                  <a:tcPr/>
                </a:tc>
                <a:tc>
                  <a:txBody>
                    <a:bodyPr/>
                    <a:lstStyle/>
                    <a:p>
                      <a:r>
                        <a:rPr lang="en-US" sz="2000" dirty="0" smtClean="0">
                          <a:solidFill>
                            <a:srgbClr val="002060"/>
                          </a:solidFill>
                          <a:latin typeface="Times New Roman" pitchFamily="18" charset="0"/>
                          <a:cs typeface="Times New Roman" pitchFamily="18" charset="0"/>
                        </a:rPr>
                        <a:t>Returns the string associated with this action. Most objects that can fire action events support a method called </a:t>
                      </a:r>
                      <a:r>
                        <a:rPr lang="en-US" sz="2000" dirty="0" err="1" smtClean="0">
                          <a:solidFill>
                            <a:srgbClr val="002060"/>
                          </a:solidFill>
                          <a:latin typeface="Times New Roman" pitchFamily="18" charset="0"/>
                          <a:cs typeface="Times New Roman" pitchFamily="18" charset="0"/>
                        </a:rPr>
                        <a:t>setActionCommand</a:t>
                      </a:r>
                      <a:r>
                        <a:rPr lang="en-US" sz="2000" dirty="0" smtClean="0">
                          <a:solidFill>
                            <a:srgbClr val="002060"/>
                          </a:solidFill>
                          <a:latin typeface="Times New Roman" pitchFamily="18" charset="0"/>
                          <a:cs typeface="Times New Roman" pitchFamily="18" charset="0"/>
                        </a:rPr>
                        <a:t> that lets you set this string.</a:t>
                      </a:r>
                    </a:p>
                    <a:p>
                      <a:endParaRPr lang="en-US" sz="2000" dirty="0">
                        <a:solidFill>
                          <a:srgbClr val="002060"/>
                        </a:solidFill>
                        <a:latin typeface="Times New Roman" pitchFamily="18" charset="0"/>
                        <a:cs typeface="Times New Roman" pitchFamily="18" charset="0"/>
                      </a:endParaRPr>
                    </a:p>
                  </a:txBody>
                  <a:tcPr/>
                </a:tc>
              </a:tr>
              <a:tr h="370840">
                <a:tc>
                  <a:txBody>
                    <a:bodyPr/>
                    <a:lstStyle/>
                    <a:p>
                      <a:r>
                        <a:rPr lang="en-US" sz="2000" dirty="0" err="1" smtClean="0">
                          <a:solidFill>
                            <a:srgbClr val="002060"/>
                          </a:solidFill>
                          <a:latin typeface="Times New Roman" pitchFamily="18" charset="0"/>
                          <a:cs typeface="Times New Roman" pitchFamily="18" charset="0"/>
                        </a:rPr>
                        <a:t>int</a:t>
                      </a:r>
                      <a:r>
                        <a:rPr lang="en-US" sz="2000" dirty="0" smtClean="0">
                          <a:solidFill>
                            <a:srgbClr val="002060"/>
                          </a:solidFill>
                          <a:latin typeface="Times New Roman" pitchFamily="18" charset="0"/>
                          <a:cs typeface="Times New Roman" pitchFamily="18" charset="0"/>
                        </a:rPr>
                        <a:t> getModifiers()</a:t>
                      </a:r>
                      <a:endParaRPr lang="en-US" sz="2000" dirty="0">
                        <a:solidFill>
                          <a:srgbClr val="002060"/>
                        </a:solidFill>
                        <a:latin typeface="Times New Roman" pitchFamily="18" charset="0"/>
                        <a:cs typeface="Times New Roman" pitchFamily="18" charset="0"/>
                      </a:endParaRPr>
                    </a:p>
                  </a:txBody>
                  <a:tcPr/>
                </a:tc>
                <a:tc>
                  <a:txBody>
                    <a:bodyPr/>
                    <a:lstStyle/>
                    <a:p>
                      <a:r>
                        <a:rPr lang="en-US" sz="2000" dirty="0" smtClean="0">
                          <a:solidFill>
                            <a:srgbClr val="002060"/>
                          </a:solidFill>
                          <a:latin typeface="Times New Roman" pitchFamily="18" charset="0"/>
                          <a:cs typeface="Times New Roman" pitchFamily="18" charset="0"/>
                        </a:rPr>
                        <a:t>Returns an integer representing the modifier keys the user was pressing when the action event occurred. You can use the </a:t>
                      </a:r>
                      <a:r>
                        <a:rPr lang="en-US" sz="2000" dirty="0" err="1" smtClean="0">
                          <a:solidFill>
                            <a:srgbClr val="002060"/>
                          </a:solidFill>
                          <a:latin typeface="Times New Roman" pitchFamily="18" charset="0"/>
                          <a:cs typeface="Times New Roman" pitchFamily="18" charset="0"/>
                        </a:rPr>
                        <a:t>ActionEvent</a:t>
                      </a:r>
                      <a:r>
                        <a:rPr lang="en-US" sz="2000" dirty="0" smtClean="0">
                          <a:solidFill>
                            <a:srgbClr val="002060"/>
                          </a:solidFill>
                          <a:latin typeface="Times New Roman" pitchFamily="18" charset="0"/>
                          <a:cs typeface="Times New Roman" pitchFamily="18" charset="0"/>
                        </a:rPr>
                        <a:t>-defined constants </a:t>
                      </a:r>
                      <a:r>
                        <a:rPr lang="en-US" sz="2000" dirty="0" err="1" smtClean="0">
                          <a:solidFill>
                            <a:srgbClr val="002060"/>
                          </a:solidFill>
                          <a:latin typeface="Times New Roman" pitchFamily="18" charset="0"/>
                          <a:cs typeface="Times New Roman" pitchFamily="18" charset="0"/>
                        </a:rPr>
                        <a:t>SHIFT_MASK</a:t>
                      </a:r>
                      <a:r>
                        <a:rPr lang="en-US" sz="2000" dirty="0" smtClean="0">
                          <a:solidFill>
                            <a:srgbClr val="002060"/>
                          </a:solidFill>
                          <a:latin typeface="Times New Roman" pitchFamily="18" charset="0"/>
                          <a:cs typeface="Times New Roman" pitchFamily="18" charset="0"/>
                        </a:rPr>
                        <a:t>, </a:t>
                      </a:r>
                      <a:r>
                        <a:rPr lang="en-US" sz="2000" dirty="0" err="1" smtClean="0">
                          <a:solidFill>
                            <a:srgbClr val="002060"/>
                          </a:solidFill>
                          <a:latin typeface="Times New Roman" pitchFamily="18" charset="0"/>
                          <a:cs typeface="Times New Roman" pitchFamily="18" charset="0"/>
                        </a:rPr>
                        <a:t>CTRL_MASK</a:t>
                      </a:r>
                      <a:r>
                        <a:rPr lang="en-US" sz="2000" dirty="0" smtClean="0">
                          <a:solidFill>
                            <a:srgbClr val="002060"/>
                          </a:solidFill>
                          <a:latin typeface="Times New Roman" pitchFamily="18" charset="0"/>
                          <a:cs typeface="Times New Roman" pitchFamily="18" charset="0"/>
                        </a:rPr>
                        <a:t>, </a:t>
                      </a:r>
                      <a:r>
                        <a:rPr lang="en-US" sz="2000" dirty="0" err="1" smtClean="0">
                          <a:solidFill>
                            <a:srgbClr val="002060"/>
                          </a:solidFill>
                          <a:latin typeface="Times New Roman" pitchFamily="18" charset="0"/>
                          <a:cs typeface="Times New Roman" pitchFamily="18" charset="0"/>
                        </a:rPr>
                        <a:t>META_MASK</a:t>
                      </a:r>
                      <a:r>
                        <a:rPr lang="en-US" sz="2000" dirty="0" smtClean="0">
                          <a:solidFill>
                            <a:srgbClr val="002060"/>
                          </a:solidFill>
                          <a:latin typeface="Times New Roman" pitchFamily="18" charset="0"/>
                          <a:cs typeface="Times New Roman" pitchFamily="18" charset="0"/>
                        </a:rPr>
                        <a:t>, and </a:t>
                      </a:r>
                      <a:r>
                        <a:rPr lang="en-US" sz="2000" dirty="0" err="1" smtClean="0">
                          <a:solidFill>
                            <a:srgbClr val="002060"/>
                          </a:solidFill>
                          <a:latin typeface="Times New Roman" pitchFamily="18" charset="0"/>
                          <a:cs typeface="Times New Roman" pitchFamily="18" charset="0"/>
                        </a:rPr>
                        <a:t>ALT_MASK</a:t>
                      </a:r>
                      <a:r>
                        <a:rPr lang="en-US" sz="2000" dirty="0" smtClean="0">
                          <a:solidFill>
                            <a:srgbClr val="002060"/>
                          </a:solidFill>
                          <a:latin typeface="Times New Roman" pitchFamily="18" charset="0"/>
                          <a:cs typeface="Times New Roman" pitchFamily="18" charset="0"/>
                        </a:rPr>
                        <a:t> to determine which keys were pressed.</a:t>
                      </a:r>
                    </a:p>
                    <a:p>
                      <a:endParaRPr lang="en-US" sz="2000" dirty="0">
                        <a:solidFill>
                          <a:srgbClr val="002060"/>
                        </a:solidFill>
                        <a:latin typeface="Times New Roman" pitchFamily="18" charset="0"/>
                        <a:cs typeface="Times New Roman" pitchFamily="18" charset="0"/>
                      </a:endParaRPr>
                    </a:p>
                  </a:txBody>
                  <a:tcPr/>
                </a:tc>
              </a:tr>
              <a:tr h="640080">
                <a:tc>
                  <a:txBody>
                    <a:bodyPr/>
                    <a:lstStyle/>
                    <a:p>
                      <a:r>
                        <a:rPr lang="en-US" sz="2000" dirty="0" smtClean="0">
                          <a:solidFill>
                            <a:srgbClr val="002060"/>
                          </a:solidFill>
                          <a:latin typeface="Times New Roman" pitchFamily="18" charset="0"/>
                          <a:cs typeface="Times New Roman" pitchFamily="18" charset="0"/>
                        </a:rPr>
                        <a:t>Object </a:t>
                      </a:r>
                      <a:r>
                        <a:rPr lang="en-US" sz="2000" dirty="0" err="1" smtClean="0">
                          <a:solidFill>
                            <a:srgbClr val="002060"/>
                          </a:solidFill>
                          <a:latin typeface="Times New Roman" pitchFamily="18" charset="0"/>
                          <a:cs typeface="Times New Roman" pitchFamily="18" charset="0"/>
                        </a:rPr>
                        <a:t>getSource</a:t>
                      </a:r>
                      <a:r>
                        <a:rPr lang="en-US" sz="2000" dirty="0" smtClean="0">
                          <a:solidFill>
                            <a:srgbClr val="002060"/>
                          </a:solidFill>
                          <a:latin typeface="Times New Roman" pitchFamily="18" charset="0"/>
                          <a:cs typeface="Times New Roman" pitchFamily="18" charset="0"/>
                        </a:rPr>
                        <a:t>()</a:t>
                      </a:r>
                      <a:endParaRPr lang="en-US" sz="2000" dirty="0">
                        <a:solidFill>
                          <a:srgbClr val="002060"/>
                        </a:solidFill>
                        <a:latin typeface="Times New Roman" pitchFamily="18" charset="0"/>
                        <a:cs typeface="Times New Roman" pitchFamily="18" charset="0"/>
                      </a:endParaRPr>
                    </a:p>
                  </a:txBody>
                  <a:tcPr/>
                </a:tc>
                <a:tc>
                  <a:txBody>
                    <a:bodyPr/>
                    <a:lstStyle/>
                    <a:p>
                      <a:r>
                        <a:rPr lang="en-US" sz="2000" dirty="0" smtClean="0">
                          <a:solidFill>
                            <a:srgbClr val="002060"/>
                          </a:solidFill>
                          <a:latin typeface="Times New Roman" pitchFamily="18" charset="0"/>
                          <a:cs typeface="Times New Roman" pitchFamily="18" charset="0"/>
                        </a:rPr>
                        <a:t>Returns the object that fired the event.</a:t>
                      </a:r>
                      <a:endParaRPr lang="en-US" sz="2000" dirty="0">
                        <a:solidFill>
                          <a:srgbClr val="002060"/>
                        </a:solidFill>
                        <a:latin typeface="Times New Roman" pitchFamily="18" charset="0"/>
                        <a:cs typeface="Times New Roman" pitchFamily="18" charset="0"/>
                      </a:endParaRPr>
                    </a:p>
                  </a:txBody>
                  <a:tcPr/>
                </a:tc>
              </a:tr>
            </a:tbl>
          </a:graphicData>
        </a:graphic>
      </p:graphicFrame>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ItemListener</a:t>
            </a:r>
            <a:r>
              <a:rPr lang="en-US" b="0" dirty="0" smtClean="0">
                <a:solidFill>
                  <a:srgbClr val="C00000"/>
                </a:solidFill>
                <a:effectLst/>
                <a:latin typeface="Times New Roman" pitchFamily="18" charset="0"/>
                <a:cs typeface="Times New Roman" pitchFamily="18" charset="0"/>
              </a:rPr>
              <a:t> Interface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Item events are fired by components that implement the ItemSelectable interface.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Generally, ItemSelectable components maintain on/off state for one or more items.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Swing components that fire item events include buttons like check boxes, check menu items, toggle buttons and combo boxes etc.</a:t>
            </a:r>
          </a:p>
          <a:p>
            <a:endParaRPr lang="en-US" sz="2200" dirty="0" smtClean="0">
              <a:solidFill>
                <a:srgbClr val="002060"/>
              </a:solidFill>
              <a:latin typeface="Times New Roman" pitchFamily="18" charset="0"/>
              <a:cs typeface="Times New Roman" pitchFamily="18" charset="0"/>
            </a:endParaRPr>
          </a:p>
          <a:p>
            <a:r>
              <a:rPr lang="en-US" sz="2200" dirty="0" err="1" smtClean="0">
                <a:solidFill>
                  <a:srgbClr val="002060"/>
                </a:solidFill>
                <a:latin typeface="Times New Roman" pitchFamily="18" charset="0"/>
                <a:cs typeface="Times New Roman" pitchFamily="18" charset="0"/>
              </a:rPr>
              <a:t>ItemListener</a:t>
            </a:r>
            <a:r>
              <a:rPr lang="en-US" sz="2200" dirty="0" smtClean="0">
                <a:solidFill>
                  <a:srgbClr val="002060"/>
                </a:solidFill>
                <a:latin typeface="Times New Roman" pitchFamily="18" charset="0"/>
                <a:cs typeface="Times New Roman" pitchFamily="18" charset="0"/>
              </a:rPr>
              <a:t> Interface has only one method.</a:t>
            </a:r>
          </a:p>
          <a:p>
            <a:pPr algn="ctr">
              <a:buNone/>
            </a:pPr>
            <a:r>
              <a:rPr lang="en-US" sz="2200" dirty="0" smtClean="0">
                <a:solidFill>
                  <a:srgbClr val="002060"/>
                </a:solidFill>
                <a:latin typeface="Times New Roman" pitchFamily="18" charset="0"/>
                <a:cs typeface="Times New Roman" pitchFamily="18" charset="0"/>
              </a:rPr>
              <a:t>		</a:t>
            </a:r>
            <a:r>
              <a:rPr lang="en-US" sz="2400" i="1" dirty="0" smtClean="0">
                <a:solidFill>
                  <a:srgbClr val="C00000"/>
                </a:solidFill>
                <a:latin typeface="Times New Roman" pitchFamily="18" charset="0"/>
                <a:cs typeface="Times New Roman" pitchFamily="18" charset="0"/>
              </a:rPr>
              <a:t>public void </a:t>
            </a:r>
            <a:r>
              <a:rPr lang="en-US" sz="2400" i="1" dirty="0" err="1" smtClean="0">
                <a:solidFill>
                  <a:srgbClr val="C00000"/>
                </a:solidFill>
                <a:latin typeface="Times New Roman" pitchFamily="18" charset="0"/>
                <a:cs typeface="Times New Roman" pitchFamily="18" charset="0"/>
              </a:rPr>
              <a:t>itemStateChanged</a:t>
            </a:r>
            <a:r>
              <a:rPr lang="en-US" sz="2400" i="1" dirty="0" smtClean="0">
                <a:solidFill>
                  <a:srgbClr val="C00000"/>
                </a:solidFill>
                <a:latin typeface="Times New Roman" pitchFamily="18" charset="0"/>
                <a:cs typeface="Times New Roman" pitchFamily="18" charset="0"/>
              </a:rPr>
              <a:t> (</a:t>
            </a:r>
            <a:r>
              <a:rPr lang="en-US" sz="2400" i="1" dirty="0" err="1" smtClean="0">
                <a:solidFill>
                  <a:srgbClr val="C00000"/>
                </a:solidFill>
                <a:latin typeface="Times New Roman" pitchFamily="18" charset="0"/>
                <a:cs typeface="Times New Roman" pitchFamily="18" charset="0"/>
              </a:rPr>
              <a:t>ItemEvent</a:t>
            </a:r>
            <a:r>
              <a:rPr lang="en-US" sz="2400" i="1" dirty="0" smtClean="0">
                <a:solidFill>
                  <a:srgbClr val="C00000"/>
                </a:solidFill>
                <a:latin typeface="Times New Roman" pitchFamily="18" charset="0"/>
                <a:cs typeface="Times New Roman" pitchFamily="18" charset="0"/>
              </a:rPr>
              <a:t>)</a:t>
            </a:r>
            <a:endParaRPr lang="en-US" sz="2200" i="1" dirty="0" smtClean="0">
              <a:solidFill>
                <a:srgbClr val="C0000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wipe(down)">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ItemEvent</a:t>
            </a:r>
            <a:r>
              <a:rPr lang="en-US" b="0" dirty="0" smtClean="0">
                <a:solidFill>
                  <a:srgbClr val="C00000"/>
                </a:solidFill>
                <a:effectLst/>
                <a:latin typeface="Times New Roman" pitchFamily="18" charset="0"/>
                <a:cs typeface="Times New Roman" pitchFamily="18" charset="0"/>
              </a:rPr>
              <a:t> class</a:t>
            </a:r>
            <a:endParaRPr lang="en-US" b="0" dirty="0">
              <a:solidFill>
                <a:srgbClr val="C00000"/>
              </a:solidFill>
              <a:effectLst/>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nvPr>
        </p:nvGraphicFramePr>
        <p:xfrm>
          <a:off x="457200" y="990600"/>
          <a:ext cx="8382000" cy="5394960"/>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algn="ctr"/>
                      <a:r>
                        <a:rPr lang="en-US" sz="2200" dirty="0" smtClean="0">
                          <a:latin typeface="Times New Roman" pitchFamily="18" charset="0"/>
                          <a:cs typeface="Times New Roman" pitchFamily="18" charset="0"/>
                        </a:rPr>
                        <a:t>Method</a:t>
                      </a:r>
                      <a:endParaRPr lang="en-US" sz="2200" dirty="0">
                        <a:latin typeface="Times New Roman" pitchFamily="18" charset="0"/>
                        <a:cs typeface="Times New Roman" pitchFamily="18" charset="0"/>
                      </a:endParaRPr>
                    </a:p>
                  </a:txBody>
                  <a:tcPr/>
                </a:tc>
                <a:tc>
                  <a:txBody>
                    <a:bodyPr/>
                    <a:lstStyle/>
                    <a:p>
                      <a:pPr algn="ctr"/>
                      <a:r>
                        <a:rPr lang="en-US" sz="2200" dirty="0" smtClean="0">
                          <a:latin typeface="Times New Roman" pitchFamily="18" charset="0"/>
                          <a:cs typeface="Times New Roman" pitchFamily="18" charset="0"/>
                        </a:rPr>
                        <a:t>Purpose</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Object </a:t>
                      </a:r>
                      <a:r>
                        <a:rPr lang="en-US" sz="2200" dirty="0" err="1" smtClean="0">
                          <a:latin typeface="Times New Roman" pitchFamily="18" charset="0"/>
                          <a:cs typeface="Times New Roman" pitchFamily="18" charset="0"/>
                        </a:rPr>
                        <a:t>getItem</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Returns the component-specific object associated with the item whose state changed. Often this is a String containing the text on the selected item.</a:t>
                      </a:r>
                      <a:endParaRPr lang="en-US" sz="2200" dirty="0">
                        <a:latin typeface="Times New Roman" pitchFamily="18" charset="0"/>
                        <a:cs typeface="Times New Roman" pitchFamily="18" charset="0"/>
                      </a:endParaRPr>
                    </a:p>
                  </a:txBody>
                  <a:tcPr/>
                </a:tc>
              </a:tr>
              <a:tr h="370840">
                <a:tc>
                  <a:txBody>
                    <a:bodyPr/>
                    <a:lstStyle/>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ItemSelectable </a:t>
                      </a:r>
                      <a:r>
                        <a:rPr lang="en-US" sz="2200" dirty="0" err="1" smtClean="0">
                          <a:latin typeface="Times New Roman" pitchFamily="18" charset="0"/>
                          <a:cs typeface="Times New Roman" pitchFamily="18" charset="0"/>
                        </a:rPr>
                        <a:t>getItemSelectable</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txBody>
                  <a:tcPr/>
                </a:tc>
                <a:tc>
                  <a:txBody>
                    <a:bodyPr/>
                    <a:lstStyle/>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Returns the component that fired the item event. You can use this instead of the </a:t>
                      </a:r>
                      <a:r>
                        <a:rPr lang="en-US" sz="2200" dirty="0" err="1" smtClean="0">
                          <a:latin typeface="Times New Roman" pitchFamily="18" charset="0"/>
                          <a:cs typeface="Times New Roman" pitchFamily="18" charset="0"/>
                        </a:rPr>
                        <a:t>getSource</a:t>
                      </a:r>
                      <a:r>
                        <a:rPr lang="en-US" sz="2200" dirty="0" smtClean="0">
                          <a:latin typeface="Times New Roman" pitchFamily="18" charset="0"/>
                          <a:cs typeface="Times New Roman" pitchFamily="18" charset="0"/>
                        </a:rPr>
                        <a:t> method.</a:t>
                      </a:r>
                      <a:endParaRPr lang="en-US" sz="2200" dirty="0">
                        <a:latin typeface="Times New Roman" pitchFamily="18" charset="0"/>
                        <a:cs typeface="Times New Roman" pitchFamily="18" charset="0"/>
                      </a:endParaRPr>
                    </a:p>
                  </a:txBody>
                  <a:tcPr/>
                </a:tc>
              </a:tr>
              <a:tr h="370840">
                <a:tc>
                  <a:txBody>
                    <a:bodyPr/>
                    <a:lstStyle/>
                    <a:p>
                      <a:endParaRPr lang="en-US" sz="2200" dirty="0" smtClean="0">
                        <a:latin typeface="Times New Roman" pitchFamily="18" charset="0"/>
                        <a:cs typeface="Times New Roman" pitchFamily="18" charset="0"/>
                      </a:endParaRPr>
                    </a:p>
                    <a:p>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getStateChange()</a:t>
                      </a:r>
                      <a:endParaRPr lang="en-US" sz="2200" dirty="0">
                        <a:latin typeface="Times New Roman" pitchFamily="18" charset="0"/>
                        <a:cs typeface="Times New Roman" pitchFamily="18" charset="0"/>
                      </a:endParaRPr>
                    </a:p>
                  </a:txBody>
                  <a:tcPr/>
                </a:tc>
                <a:tc>
                  <a:txBody>
                    <a:bodyPr/>
                    <a:lstStyle/>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Returns the new state of the item. The </a:t>
                      </a:r>
                      <a:r>
                        <a:rPr lang="en-US" sz="2200" dirty="0" err="1" smtClean="0">
                          <a:latin typeface="Times New Roman" pitchFamily="18" charset="0"/>
                          <a:cs typeface="Times New Roman" pitchFamily="18" charset="0"/>
                        </a:rPr>
                        <a:t>ItemEvent</a:t>
                      </a:r>
                      <a:r>
                        <a:rPr lang="en-US" sz="2200" dirty="0" smtClean="0">
                          <a:latin typeface="Times New Roman" pitchFamily="18" charset="0"/>
                          <a:cs typeface="Times New Roman" pitchFamily="18" charset="0"/>
                        </a:rPr>
                        <a:t> class defines two states: SELECTED and DESELECTED.</a:t>
                      </a:r>
                      <a:endParaRPr lang="en-US" sz="2200" dirty="0">
                        <a:latin typeface="Times New Roman" pitchFamily="18" charset="0"/>
                        <a:cs typeface="Times New Roman" pitchFamily="18" charset="0"/>
                      </a:endParaRPr>
                    </a:p>
                  </a:txBody>
                  <a:tcPr/>
                </a:tc>
              </a:tr>
            </a:tbl>
          </a:graphicData>
        </a:graphic>
      </p:graphicFrame>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KeyListener</a:t>
            </a:r>
            <a:r>
              <a:rPr lang="en-US" b="0" dirty="0" smtClean="0">
                <a:solidFill>
                  <a:srgbClr val="C00000"/>
                </a:solidFill>
                <a:effectLst/>
                <a:latin typeface="Times New Roman" pitchFamily="18" charset="0"/>
                <a:cs typeface="Times New Roman" pitchFamily="18" charset="0"/>
              </a:rPr>
              <a:t> Interface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Key events indicate when the user is typing at the keyboard.</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Key events are fired by the component with the keyboard focus when the user presses or releases keyboard keys.</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Notifications are sent about two basic kinds of key events:</a:t>
            </a:r>
          </a:p>
          <a:p>
            <a:pPr lvl="1"/>
            <a:r>
              <a:rPr lang="en-US" sz="2200" dirty="0" smtClean="0">
                <a:solidFill>
                  <a:srgbClr val="002060"/>
                </a:solidFill>
                <a:latin typeface="Times New Roman" pitchFamily="18" charset="0"/>
                <a:cs typeface="Times New Roman" pitchFamily="18" charset="0"/>
              </a:rPr>
              <a:t>The typing of a Unicode character</a:t>
            </a:r>
          </a:p>
          <a:p>
            <a:pPr lvl="1"/>
            <a:r>
              <a:rPr lang="en-US" sz="2200" dirty="0" smtClean="0">
                <a:solidFill>
                  <a:srgbClr val="002060"/>
                </a:solidFill>
                <a:latin typeface="Times New Roman" pitchFamily="18" charset="0"/>
                <a:cs typeface="Times New Roman" pitchFamily="18" charset="0"/>
              </a:rPr>
              <a:t>The pressing or releasing of a key on the keyboard</a:t>
            </a:r>
          </a:p>
          <a:p>
            <a:endParaRPr lang="en-US" sz="2200" dirty="0" smtClean="0">
              <a:solidFill>
                <a:srgbClr val="002060"/>
              </a:solidFill>
              <a:latin typeface="Times New Roman" pitchFamily="18" charset="0"/>
              <a:cs typeface="Times New Roman" pitchFamily="18" charset="0"/>
            </a:endParaRPr>
          </a:p>
          <a:p>
            <a:endParaRPr lang="en-US" sz="22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down)">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down)">
                                      <p:cBhvr>
                                        <p:cTn id="17" dur="500"/>
                                        <p:tgtEl>
                                          <p:spTgt spid="2">
                                            <p:txEl>
                                              <p:pRg st="5" end="5"/>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wipe(down)">
                                      <p:cBhvr>
                                        <p:cTn id="20" dur="500"/>
                                        <p:tgtEl>
                                          <p:spTgt spid="2">
                                            <p:txEl>
                                              <p:pRg st="6" end="6"/>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dirty="0" smtClean="0">
                <a:solidFill>
                  <a:srgbClr val="C00000"/>
                </a:solidFill>
                <a:latin typeface="Times New Roman" pitchFamily="18" charset="0"/>
                <a:cs typeface="Times New Roman" pitchFamily="18" charset="0"/>
              </a:rPr>
              <a:t>Outlines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800" dirty="0" smtClean="0">
                <a:solidFill>
                  <a:srgbClr val="002060"/>
                </a:solidFill>
                <a:latin typeface="Times New Roman" pitchFamily="18" charset="0"/>
                <a:cs typeface="Times New Roman" pitchFamily="18" charset="0"/>
              </a:rPr>
              <a:t>Delegation Event Model</a:t>
            </a:r>
          </a:p>
          <a:p>
            <a:r>
              <a:rPr lang="en-US" sz="2800" dirty="0" err="1" smtClean="0">
                <a:solidFill>
                  <a:srgbClr val="002060"/>
                </a:solidFill>
                <a:latin typeface="Times New Roman" pitchFamily="18" charset="0"/>
                <a:cs typeface="Times New Roman" pitchFamily="18" charset="0"/>
              </a:rPr>
              <a:t>ActionListener</a:t>
            </a:r>
            <a:endParaRPr lang="en-US" sz="2800" dirty="0" smtClean="0">
              <a:solidFill>
                <a:srgbClr val="002060"/>
              </a:solidFill>
              <a:latin typeface="Times New Roman" pitchFamily="18" charset="0"/>
              <a:cs typeface="Times New Roman" pitchFamily="18" charset="0"/>
            </a:endParaRPr>
          </a:p>
          <a:p>
            <a:r>
              <a:rPr lang="en-US" sz="2800" dirty="0" err="1" smtClean="0">
                <a:solidFill>
                  <a:srgbClr val="002060"/>
                </a:solidFill>
                <a:latin typeface="Times New Roman" pitchFamily="18" charset="0"/>
                <a:cs typeface="Times New Roman" pitchFamily="18" charset="0"/>
              </a:rPr>
              <a:t>ItemListener</a:t>
            </a:r>
            <a:endParaRPr lang="en-US" sz="2800" dirty="0" smtClean="0">
              <a:solidFill>
                <a:srgbClr val="002060"/>
              </a:solidFill>
              <a:latin typeface="Times New Roman" pitchFamily="18" charset="0"/>
              <a:cs typeface="Times New Roman" pitchFamily="18" charset="0"/>
            </a:endParaRPr>
          </a:p>
          <a:p>
            <a:r>
              <a:rPr lang="en-US" sz="2800" dirty="0" err="1" smtClean="0">
                <a:solidFill>
                  <a:srgbClr val="002060"/>
                </a:solidFill>
                <a:latin typeface="Times New Roman" pitchFamily="18" charset="0"/>
                <a:cs typeface="Times New Roman" pitchFamily="18" charset="0"/>
              </a:rPr>
              <a:t>KeyListener</a:t>
            </a:r>
            <a:endParaRPr lang="en-US" sz="2800" dirty="0" smtClean="0">
              <a:solidFill>
                <a:srgbClr val="002060"/>
              </a:solidFill>
              <a:latin typeface="Times New Roman" pitchFamily="18" charset="0"/>
              <a:cs typeface="Times New Roman" pitchFamily="18" charset="0"/>
            </a:endParaRPr>
          </a:p>
          <a:p>
            <a:r>
              <a:rPr lang="en-US" sz="2800" dirty="0" err="1" smtClean="0">
                <a:solidFill>
                  <a:srgbClr val="002060"/>
                </a:solidFill>
                <a:latin typeface="Times New Roman" pitchFamily="18" charset="0"/>
                <a:cs typeface="Times New Roman" pitchFamily="18" charset="0"/>
              </a:rPr>
              <a:t>MouseListener</a:t>
            </a:r>
            <a:endParaRPr lang="en-US" sz="2800" dirty="0" smtClean="0">
              <a:solidFill>
                <a:srgbClr val="002060"/>
              </a:solidFill>
              <a:latin typeface="Times New Roman" pitchFamily="18" charset="0"/>
              <a:cs typeface="Times New Roman" pitchFamily="18" charset="0"/>
            </a:endParaRPr>
          </a:p>
          <a:p>
            <a:r>
              <a:rPr lang="en-US" sz="2800" dirty="0" err="1" smtClean="0">
                <a:solidFill>
                  <a:srgbClr val="002060"/>
                </a:solidFill>
                <a:latin typeface="Times New Roman" pitchFamily="18" charset="0"/>
                <a:cs typeface="Times New Roman" pitchFamily="18" charset="0"/>
              </a:rPr>
              <a:t>MouseMotionListener</a:t>
            </a:r>
            <a:endParaRPr lang="en-US" sz="2800" dirty="0" smtClean="0">
              <a:solidFill>
                <a:srgbClr val="002060"/>
              </a:solidFill>
              <a:latin typeface="Times New Roman" pitchFamily="18" charset="0"/>
              <a:cs typeface="Times New Roman" pitchFamily="18" charset="0"/>
            </a:endParaRPr>
          </a:p>
          <a:p>
            <a:pPr>
              <a:buNone/>
            </a:pPr>
            <a:endParaRPr lang="en-US" sz="28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The first kind of event is called a </a:t>
            </a:r>
            <a:r>
              <a:rPr lang="en-US" sz="2200" i="1" dirty="0" smtClean="0">
                <a:solidFill>
                  <a:srgbClr val="C00000"/>
                </a:solidFill>
                <a:latin typeface="Times New Roman" pitchFamily="18" charset="0"/>
                <a:cs typeface="Times New Roman" pitchFamily="18" charset="0"/>
              </a:rPr>
              <a:t>key-typed</a:t>
            </a:r>
            <a:r>
              <a:rPr lang="en-US" sz="2200" dirty="0" smtClean="0">
                <a:solidFill>
                  <a:srgbClr val="C0000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event.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To know when the user types a Unicode character ? whether by pressing one key such as 'a' or by pressing several keys in sequence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second kind is either a </a:t>
            </a:r>
            <a:r>
              <a:rPr lang="en-US" sz="2200" i="1" dirty="0" smtClean="0">
                <a:solidFill>
                  <a:srgbClr val="C00000"/>
                </a:solidFill>
                <a:latin typeface="Times New Roman" pitchFamily="18" charset="0"/>
                <a:cs typeface="Times New Roman" pitchFamily="18" charset="0"/>
              </a:rPr>
              <a:t>key-pressed</a:t>
            </a:r>
            <a:r>
              <a:rPr lang="en-US" sz="2200" dirty="0" smtClean="0">
                <a:solidFill>
                  <a:srgbClr val="002060"/>
                </a:solidFill>
                <a:latin typeface="Times New Roman" pitchFamily="18" charset="0"/>
                <a:cs typeface="Times New Roman" pitchFamily="18" charset="0"/>
              </a:rPr>
              <a:t> or </a:t>
            </a:r>
            <a:r>
              <a:rPr lang="en-US" sz="2200" i="1" dirty="0" smtClean="0">
                <a:solidFill>
                  <a:srgbClr val="C00000"/>
                </a:solidFill>
                <a:latin typeface="Times New Roman" pitchFamily="18" charset="0"/>
                <a:cs typeface="Times New Roman" pitchFamily="18" charset="0"/>
              </a:rPr>
              <a:t>key-released</a:t>
            </a:r>
            <a:r>
              <a:rPr lang="en-US" sz="2200" dirty="0" smtClean="0">
                <a:solidFill>
                  <a:srgbClr val="C0000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event.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To know when the user presses the F1 key, or whether the user pressed the '3' key on the number pad, you handle key-pressed events.</a:t>
            </a:r>
          </a:p>
          <a:p>
            <a:endParaRPr lang="en-US" sz="22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24384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Methods of </a:t>
            </a:r>
            <a:r>
              <a:rPr lang="en-US" sz="3600" b="0" dirty="0" err="1" smtClean="0">
                <a:solidFill>
                  <a:srgbClr val="C00000"/>
                </a:solidFill>
                <a:effectLst/>
                <a:latin typeface="Times New Roman" pitchFamily="18" charset="0"/>
                <a:cs typeface="Times New Roman" pitchFamily="18" charset="0"/>
              </a:rPr>
              <a:t>KeyListener</a:t>
            </a:r>
            <a:r>
              <a:rPr lang="en-US" sz="3600" b="0" dirty="0" smtClean="0">
                <a:solidFill>
                  <a:srgbClr val="C00000"/>
                </a:solidFill>
                <a:effectLst/>
                <a:latin typeface="Times New Roman" pitchFamily="18" charset="0"/>
                <a:cs typeface="Times New Roman" pitchFamily="18" charset="0"/>
              </a:rPr>
              <a:t> Interface</a:t>
            </a:r>
            <a:endParaRPr lang="en-US" sz="3600" b="0" dirty="0">
              <a:solidFill>
                <a:srgbClr val="C00000"/>
              </a:solidFill>
              <a:effectLst/>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381000" y="1615440"/>
          <a:ext cx="8382000" cy="3718560"/>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algn="ctr"/>
                      <a:r>
                        <a:rPr lang="en-US" sz="2200" dirty="0" smtClean="0">
                          <a:solidFill>
                            <a:srgbClr val="002060"/>
                          </a:solidFill>
                          <a:latin typeface="Times New Roman" pitchFamily="18" charset="0"/>
                          <a:cs typeface="Times New Roman" pitchFamily="18" charset="0"/>
                        </a:rPr>
                        <a:t>Method</a:t>
                      </a:r>
                      <a:endParaRPr lang="en-US" sz="2200" dirty="0">
                        <a:solidFill>
                          <a:srgbClr val="002060"/>
                        </a:solidFill>
                        <a:latin typeface="Times New Roman" pitchFamily="18" charset="0"/>
                        <a:cs typeface="Times New Roman" pitchFamily="18" charset="0"/>
                      </a:endParaRPr>
                    </a:p>
                  </a:txBody>
                  <a:tcPr/>
                </a:tc>
                <a:tc>
                  <a:txBody>
                    <a:bodyPr/>
                    <a:lstStyle/>
                    <a:p>
                      <a:pPr algn="ctr"/>
                      <a:r>
                        <a:rPr lang="en-US" sz="2200" dirty="0" smtClean="0">
                          <a:solidFill>
                            <a:srgbClr val="002060"/>
                          </a:solidFill>
                          <a:latin typeface="Times New Roman" pitchFamily="18" charset="0"/>
                          <a:cs typeface="Times New Roman" pitchFamily="18" charset="0"/>
                        </a:rPr>
                        <a:t>Purpose</a:t>
                      </a:r>
                      <a:endParaRPr lang="en-US" sz="2200" dirty="0">
                        <a:solidFill>
                          <a:srgbClr val="002060"/>
                        </a:solidFill>
                        <a:latin typeface="Times New Roman" pitchFamily="18" charset="0"/>
                        <a:cs typeface="Times New Roman" pitchFamily="18" charset="0"/>
                      </a:endParaRPr>
                    </a:p>
                  </a:txBody>
                  <a:tcPr/>
                </a:tc>
              </a:tr>
              <a:tr h="370840">
                <a:tc>
                  <a:txBody>
                    <a:bodyPr/>
                    <a:lstStyle/>
                    <a:p>
                      <a:pPr algn="ctr"/>
                      <a:r>
                        <a:rPr lang="en-US" sz="2200" dirty="0" smtClean="0">
                          <a:solidFill>
                            <a:srgbClr val="002060"/>
                          </a:solidFill>
                          <a:latin typeface="Times New Roman" pitchFamily="18" charset="0"/>
                          <a:cs typeface="Times New Roman" pitchFamily="18" charset="0"/>
                        </a:rPr>
                        <a:t>keyTyped(</a:t>
                      </a:r>
                      <a:r>
                        <a:rPr lang="en-US" sz="2200" dirty="0" err="1" smtClean="0">
                          <a:solidFill>
                            <a:srgbClr val="002060"/>
                          </a:solidFill>
                          <a:latin typeface="Times New Roman" pitchFamily="18" charset="0"/>
                          <a:cs typeface="Times New Roman" pitchFamily="18" charset="0"/>
                        </a:rPr>
                        <a:t>KeyEvent</a:t>
                      </a:r>
                      <a:r>
                        <a:rPr lang="en-US" sz="2200" dirty="0" smtClean="0">
                          <a:solidFill>
                            <a:srgbClr val="002060"/>
                          </a:solidFill>
                          <a:latin typeface="Times New Roman" pitchFamily="18" charset="0"/>
                          <a:cs typeface="Times New Roman" pitchFamily="18" charset="0"/>
                        </a:rPr>
                        <a:t>)</a:t>
                      </a:r>
                      <a:endParaRPr lang="en-US" sz="2200" dirty="0">
                        <a:solidFill>
                          <a:srgbClr val="002060"/>
                        </a:solidFill>
                        <a:latin typeface="Times New Roman" pitchFamily="18" charset="0"/>
                        <a:cs typeface="Times New Roman" pitchFamily="18" charset="0"/>
                      </a:endParaRPr>
                    </a:p>
                  </a:txBody>
                  <a:tcPr/>
                </a:tc>
                <a:tc>
                  <a:txBody>
                    <a:bodyPr/>
                    <a:lstStyle/>
                    <a:p>
                      <a:r>
                        <a:rPr lang="en-US" sz="2200" dirty="0" smtClean="0">
                          <a:solidFill>
                            <a:srgbClr val="002060"/>
                          </a:solidFill>
                          <a:latin typeface="Times New Roman" pitchFamily="18" charset="0"/>
                          <a:cs typeface="Times New Roman" pitchFamily="18" charset="0"/>
                        </a:rPr>
                        <a:t>Called just after the user types a Unicode character into the listened-to component.</a:t>
                      </a:r>
                      <a:endParaRPr lang="en-US" sz="2200" dirty="0">
                        <a:solidFill>
                          <a:srgbClr val="002060"/>
                        </a:solidFill>
                        <a:latin typeface="Times New Roman" pitchFamily="18" charset="0"/>
                        <a:cs typeface="Times New Roman" pitchFamily="18" charset="0"/>
                      </a:endParaRPr>
                    </a:p>
                  </a:txBody>
                  <a:tcPr/>
                </a:tc>
              </a:tr>
              <a:tr h="370840">
                <a:tc>
                  <a:txBody>
                    <a:bodyPr/>
                    <a:lstStyle/>
                    <a:p>
                      <a:pPr algn="ctr"/>
                      <a:r>
                        <a:rPr lang="en-US" sz="2200" dirty="0" smtClean="0">
                          <a:solidFill>
                            <a:srgbClr val="002060"/>
                          </a:solidFill>
                          <a:latin typeface="Times New Roman" pitchFamily="18" charset="0"/>
                          <a:cs typeface="Times New Roman" pitchFamily="18" charset="0"/>
                        </a:rPr>
                        <a:t>keyPressed(</a:t>
                      </a:r>
                      <a:r>
                        <a:rPr lang="en-US" sz="2200" dirty="0" err="1" smtClean="0">
                          <a:solidFill>
                            <a:srgbClr val="002060"/>
                          </a:solidFill>
                          <a:latin typeface="Times New Roman" pitchFamily="18" charset="0"/>
                          <a:cs typeface="Times New Roman" pitchFamily="18" charset="0"/>
                        </a:rPr>
                        <a:t>KeyEvent</a:t>
                      </a:r>
                      <a:r>
                        <a:rPr lang="en-US" sz="2200" dirty="0" smtClean="0">
                          <a:solidFill>
                            <a:srgbClr val="002060"/>
                          </a:solidFill>
                          <a:latin typeface="Times New Roman" pitchFamily="18" charset="0"/>
                          <a:cs typeface="Times New Roman" pitchFamily="18" charset="0"/>
                        </a:rPr>
                        <a:t>)</a:t>
                      </a:r>
                      <a:endParaRPr lang="en-US" sz="2200" dirty="0">
                        <a:solidFill>
                          <a:srgbClr val="002060"/>
                        </a:solidFill>
                        <a:latin typeface="Times New Roman" pitchFamily="18" charset="0"/>
                        <a:cs typeface="Times New Roman" pitchFamily="18" charset="0"/>
                      </a:endParaRPr>
                    </a:p>
                  </a:txBody>
                  <a:tcPr/>
                </a:tc>
                <a:tc>
                  <a:txBody>
                    <a:bodyPr/>
                    <a:lstStyle/>
                    <a:p>
                      <a:r>
                        <a:rPr lang="en-US" sz="2200" dirty="0" smtClean="0">
                          <a:solidFill>
                            <a:srgbClr val="002060"/>
                          </a:solidFill>
                          <a:latin typeface="Times New Roman" pitchFamily="18" charset="0"/>
                          <a:cs typeface="Times New Roman" pitchFamily="18" charset="0"/>
                        </a:rPr>
                        <a:t>Called just after the user presses a key while the listened-to component has the focus.</a:t>
                      </a:r>
                      <a:endParaRPr lang="en-US" sz="2200" dirty="0">
                        <a:solidFill>
                          <a:srgbClr val="002060"/>
                        </a:solidFill>
                        <a:latin typeface="Times New Roman" pitchFamily="18" charset="0"/>
                        <a:cs typeface="Times New Roman" pitchFamily="18" charset="0"/>
                      </a:endParaRPr>
                    </a:p>
                  </a:txBody>
                  <a:tcPr/>
                </a:tc>
              </a:tr>
              <a:tr h="370840">
                <a:tc>
                  <a:txBody>
                    <a:bodyPr/>
                    <a:lstStyle/>
                    <a:p>
                      <a:pPr algn="ctr"/>
                      <a:r>
                        <a:rPr lang="en-US" sz="2200" dirty="0" smtClean="0">
                          <a:solidFill>
                            <a:srgbClr val="002060"/>
                          </a:solidFill>
                          <a:latin typeface="Times New Roman" pitchFamily="18" charset="0"/>
                          <a:cs typeface="Times New Roman" pitchFamily="18" charset="0"/>
                        </a:rPr>
                        <a:t>keyReleased(</a:t>
                      </a:r>
                      <a:r>
                        <a:rPr lang="en-US" sz="2200" dirty="0" err="1" smtClean="0">
                          <a:solidFill>
                            <a:srgbClr val="002060"/>
                          </a:solidFill>
                          <a:latin typeface="Times New Roman" pitchFamily="18" charset="0"/>
                          <a:cs typeface="Times New Roman" pitchFamily="18" charset="0"/>
                        </a:rPr>
                        <a:t>KeyEvent</a:t>
                      </a:r>
                      <a:r>
                        <a:rPr lang="en-US" sz="2200" dirty="0" smtClean="0">
                          <a:solidFill>
                            <a:srgbClr val="002060"/>
                          </a:solidFill>
                          <a:latin typeface="Times New Roman" pitchFamily="18" charset="0"/>
                          <a:cs typeface="Times New Roman" pitchFamily="18" charset="0"/>
                        </a:rPr>
                        <a:t>)</a:t>
                      </a:r>
                      <a:endParaRPr lang="en-US" sz="2200" dirty="0">
                        <a:solidFill>
                          <a:srgbClr val="002060"/>
                        </a:solidFill>
                        <a:latin typeface="Times New Roman" pitchFamily="18" charset="0"/>
                        <a:cs typeface="Times New Roman" pitchFamily="18" charset="0"/>
                      </a:endParaRPr>
                    </a:p>
                  </a:txBody>
                  <a:tcPr/>
                </a:tc>
                <a:tc>
                  <a:txBody>
                    <a:bodyPr/>
                    <a:lstStyle/>
                    <a:p>
                      <a:r>
                        <a:rPr lang="en-US" sz="2200" dirty="0" smtClean="0">
                          <a:solidFill>
                            <a:srgbClr val="002060"/>
                          </a:solidFill>
                          <a:latin typeface="Times New Roman" pitchFamily="18" charset="0"/>
                          <a:cs typeface="Times New Roman" pitchFamily="18" charset="0"/>
                        </a:rPr>
                        <a:t>Called just after the user releases a key while the listened-to component has the focus.</a:t>
                      </a:r>
                      <a:endParaRPr lang="en-US" sz="2200" dirty="0">
                        <a:solidFill>
                          <a:srgbClr val="002060"/>
                        </a:solidFill>
                        <a:latin typeface="Times New Roman" pitchFamily="18" charset="0"/>
                        <a:cs typeface="Times New Roman" pitchFamily="18" charset="0"/>
                      </a:endParaRPr>
                    </a:p>
                  </a:txBody>
                  <a:tcPr/>
                </a:tc>
              </a:tr>
            </a:tbl>
          </a:graphicData>
        </a:graphic>
      </p:graphicFrame>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dirty="0" err="1" smtClean="0">
                <a:solidFill>
                  <a:srgbClr val="C00000"/>
                </a:solidFill>
                <a:latin typeface="Times New Roman" pitchFamily="18" charset="0"/>
                <a:cs typeface="Times New Roman" pitchFamily="18" charset="0"/>
              </a:rPr>
              <a:t>KeyEvent</a:t>
            </a:r>
            <a:r>
              <a:rPr lang="en-US" dirty="0" smtClean="0">
                <a:solidFill>
                  <a:srgbClr val="C00000"/>
                </a:solidFill>
                <a:latin typeface="Times New Roman" pitchFamily="18" charset="0"/>
                <a:cs typeface="Times New Roman" pitchFamily="18" charset="0"/>
              </a:rPr>
              <a:t> class</a:t>
            </a:r>
            <a:endParaRPr lang="en-US" b="0" dirty="0">
              <a:solidFill>
                <a:srgbClr val="C00000"/>
              </a:solidFill>
              <a:effectLst/>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nvPr>
        </p:nvGraphicFramePr>
        <p:xfrm>
          <a:off x="457200" y="990600"/>
          <a:ext cx="8382000" cy="5212080"/>
        </p:xfrm>
        <a:graphic>
          <a:graphicData uri="http://schemas.openxmlformats.org/drawingml/2006/table">
            <a:tbl>
              <a:tblPr firstRow="1" bandRow="1">
                <a:tableStyleId>{5C22544A-7EE6-4342-B048-85BDC9FD1C3A}</a:tableStyleId>
              </a:tblPr>
              <a:tblGrid>
                <a:gridCol w="4191000"/>
                <a:gridCol w="4191000"/>
              </a:tblGrid>
              <a:tr h="762000">
                <a:tc>
                  <a:txBody>
                    <a:bodyPr/>
                    <a:lstStyle/>
                    <a:p>
                      <a:pPr algn="ctr"/>
                      <a:r>
                        <a:rPr lang="en-US" sz="2200" b="1" dirty="0" smtClean="0">
                          <a:latin typeface="Times New Roman" pitchFamily="18" charset="0"/>
                          <a:cs typeface="Times New Roman" pitchFamily="18" charset="0"/>
                        </a:rPr>
                        <a:t>Method</a:t>
                      </a:r>
                      <a:endParaRPr lang="en-US" sz="2200" b="1" dirty="0">
                        <a:latin typeface="Times New Roman" pitchFamily="18" charset="0"/>
                        <a:cs typeface="Times New Roman" pitchFamily="18" charset="0"/>
                      </a:endParaRPr>
                    </a:p>
                  </a:txBody>
                  <a:tcPr/>
                </a:tc>
                <a:tc>
                  <a:txBody>
                    <a:bodyPr/>
                    <a:lstStyle/>
                    <a:p>
                      <a:pPr algn="ctr"/>
                      <a:r>
                        <a:rPr lang="en-US" sz="2200" b="1" dirty="0" smtClean="0">
                          <a:latin typeface="Times New Roman" pitchFamily="18" charset="0"/>
                          <a:cs typeface="Times New Roman" pitchFamily="18" charset="0"/>
                        </a:rPr>
                        <a:t>Purpose</a:t>
                      </a:r>
                      <a:endParaRPr lang="en-US" sz="2200" b="1" dirty="0">
                        <a:latin typeface="Times New Roman" pitchFamily="18" charset="0"/>
                        <a:cs typeface="Times New Roman" pitchFamily="18" charset="0"/>
                      </a:endParaRPr>
                    </a:p>
                  </a:txBody>
                  <a:tcPr/>
                </a:tc>
              </a:tr>
              <a:tr h="1219200">
                <a:tc>
                  <a:txBody>
                    <a:bodyPr/>
                    <a:lstStyle/>
                    <a:p>
                      <a:pPr algn="ctr"/>
                      <a:endParaRPr lang="en-US" sz="2000" b="1" dirty="0" smtClean="0">
                        <a:solidFill>
                          <a:srgbClr val="002060"/>
                        </a:solidFill>
                        <a:latin typeface="Times New Roman" pitchFamily="18" charset="0"/>
                        <a:cs typeface="Times New Roman" pitchFamily="18" charset="0"/>
                      </a:endParaRPr>
                    </a:p>
                    <a:p>
                      <a:pPr algn="ctr"/>
                      <a:r>
                        <a:rPr lang="en-US" sz="2000" b="1" dirty="0" err="1" smtClean="0">
                          <a:solidFill>
                            <a:srgbClr val="002060"/>
                          </a:solidFill>
                          <a:latin typeface="Times New Roman" pitchFamily="18" charset="0"/>
                          <a:cs typeface="Times New Roman" pitchFamily="18" charset="0"/>
                        </a:rPr>
                        <a:t>int</a:t>
                      </a:r>
                      <a:r>
                        <a:rPr lang="en-US" sz="2000" b="1" dirty="0" smtClean="0">
                          <a:solidFill>
                            <a:srgbClr val="002060"/>
                          </a:solidFill>
                          <a:latin typeface="Times New Roman" pitchFamily="18" charset="0"/>
                          <a:cs typeface="Times New Roman" pitchFamily="18" charset="0"/>
                        </a:rPr>
                        <a:t> getKeyChar()</a:t>
                      </a:r>
                      <a:endParaRPr lang="en-US" sz="2000" b="1" dirty="0">
                        <a:solidFill>
                          <a:srgbClr val="002060"/>
                        </a:solidFill>
                        <a:latin typeface="Times New Roman" pitchFamily="18" charset="0"/>
                        <a:cs typeface="Times New Roman" pitchFamily="18" charset="0"/>
                      </a:endParaRPr>
                    </a:p>
                  </a:txBody>
                  <a:tcPr/>
                </a:tc>
                <a:tc>
                  <a:txBody>
                    <a:bodyPr/>
                    <a:lstStyle/>
                    <a:p>
                      <a:pPr algn="l"/>
                      <a:r>
                        <a:rPr lang="en-US" dirty="0" smtClean="0">
                          <a:solidFill>
                            <a:srgbClr val="002060"/>
                          </a:solidFill>
                          <a:latin typeface="Times New Roman" pitchFamily="18" charset="0"/>
                          <a:cs typeface="Times New Roman" pitchFamily="18" charset="0"/>
                        </a:rPr>
                        <a:t>Obtains the Unicode character associated with this event. </a:t>
                      </a:r>
                      <a:endParaRPr lang="en-US" dirty="0">
                        <a:solidFill>
                          <a:srgbClr val="002060"/>
                        </a:solidFill>
                        <a:latin typeface="Times New Roman" pitchFamily="18" charset="0"/>
                        <a:cs typeface="Times New Roman" pitchFamily="18" charset="0"/>
                      </a:endParaRPr>
                    </a:p>
                  </a:txBody>
                  <a:tcPr/>
                </a:tc>
              </a:tr>
              <a:tr h="1219200">
                <a:tc>
                  <a:txBody>
                    <a:bodyPr/>
                    <a:lstStyle/>
                    <a:p>
                      <a:pPr algn="ctr"/>
                      <a:endParaRPr lang="en-US" sz="2000" b="1" dirty="0" smtClean="0">
                        <a:solidFill>
                          <a:srgbClr val="002060"/>
                        </a:solidFill>
                        <a:latin typeface="Times New Roman" pitchFamily="18" charset="0"/>
                        <a:cs typeface="Times New Roman" pitchFamily="18" charset="0"/>
                      </a:endParaRPr>
                    </a:p>
                    <a:p>
                      <a:pPr algn="ctr"/>
                      <a:endParaRPr lang="en-US" sz="2000" b="1" dirty="0" smtClean="0">
                        <a:solidFill>
                          <a:srgbClr val="002060"/>
                        </a:solidFill>
                        <a:latin typeface="Times New Roman" pitchFamily="18" charset="0"/>
                        <a:cs typeface="Times New Roman" pitchFamily="18" charset="0"/>
                      </a:endParaRPr>
                    </a:p>
                    <a:p>
                      <a:pPr algn="ctr"/>
                      <a:r>
                        <a:rPr lang="en-US" sz="2000" b="1" dirty="0" err="1" smtClean="0">
                          <a:solidFill>
                            <a:srgbClr val="002060"/>
                          </a:solidFill>
                          <a:latin typeface="Times New Roman" pitchFamily="18" charset="0"/>
                          <a:cs typeface="Times New Roman" pitchFamily="18" charset="0"/>
                        </a:rPr>
                        <a:t>int</a:t>
                      </a:r>
                      <a:r>
                        <a:rPr lang="en-US" sz="2000" b="1" dirty="0" smtClean="0">
                          <a:solidFill>
                            <a:srgbClr val="002060"/>
                          </a:solidFill>
                          <a:latin typeface="Times New Roman" pitchFamily="18" charset="0"/>
                          <a:cs typeface="Times New Roman" pitchFamily="18" charset="0"/>
                        </a:rPr>
                        <a:t> getKeyCode()</a:t>
                      </a:r>
                      <a:endParaRPr lang="en-US" sz="2000" b="1" dirty="0">
                        <a:solidFill>
                          <a:srgbClr val="002060"/>
                        </a:solidFill>
                        <a:latin typeface="Times New Roman" pitchFamily="18" charset="0"/>
                        <a:cs typeface="Times New Roman" pitchFamily="18" charset="0"/>
                      </a:endParaRPr>
                    </a:p>
                  </a:txBody>
                  <a:tcPr/>
                </a:tc>
                <a:tc>
                  <a:txBody>
                    <a:bodyPr/>
                    <a:lstStyle/>
                    <a:p>
                      <a:pPr algn="l"/>
                      <a:r>
                        <a:rPr lang="en-US" dirty="0" smtClean="0">
                          <a:solidFill>
                            <a:srgbClr val="002060"/>
                          </a:solidFill>
                          <a:latin typeface="Times New Roman" pitchFamily="18" charset="0"/>
                          <a:cs typeface="Times New Roman" pitchFamily="18" charset="0"/>
                        </a:rPr>
                        <a:t>Obtains the key code associated with this event. The key code identifies the particular key on the keyboard that the user pressed or released. For example, </a:t>
                      </a:r>
                      <a:r>
                        <a:rPr lang="en-US" dirty="0" err="1" smtClean="0">
                          <a:solidFill>
                            <a:srgbClr val="002060"/>
                          </a:solidFill>
                          <a:latin typeface="Times New Roman" pitchFamily="18" charset="0"/>
                          <a:cs typeface="Times New Roman" pitchFamily="18" charset="0"/>
                        </a:rPr>
                        <a:t>VK_A</a:t>
                      </a:r>
                      <a:r>
                        <a:rPr lang="en-US" dirty="0" smtClean="0">
                          <a:solidFill>
                            <a:srgbClr val="002060"/>
                          </a:solidFill>
                          <a:latin typeface="Times New Roman" pitchFamily="18" charset="0"/>
                          <a:cs typeface="Times New Roman" pitchFamily="18" charset="0"/>
                        </a:rPr>
                        <a:t> specifies the key labeled </a:t>
                      </a:r>
                      <a:r>
                        <a:rPr lang="en-US" b="1" dirty="0" smtClean="0">
                          <a:solidFill>
                            <a:srgbClr val="002060"/>
                          </a:solidFill>
                          <a:latin typeface="Times New Roman" pitchFamily="18" charset="0"/>
                          <a:cs typeface="Times New Roman" pitchFamily="18" charset="0"/>
                        </a:rPr>
                        <a:t>A</a:t>
                      </a:r>
                      <a:r>
                        <a:rPr lang="en-US" dirty="0" smtClean="0">
                          <a:solidFill>
                            <a:srgbClr val="002060"/>
                          </a:solidFill>
                          <a:latin typeface="Times New Roman" pitchFamily="18" charset="0"/>
                          <a:cs typeface="Times New Roman" pitchFamily="18" charset="0"/>
                        </a:rPr>
                        <a:t>, and </a:t>
                      </a:r>
                      <a:r>
                        <a:rPr lang="en-US" dirty="0" err="1" smtClean="0">
                          <a:solidFill>
                            <a:srgbClr val="002060"/>
                          </a:solidFill>
                          <a:latin typeface="Times New Roman" pitchFamily="18" charset="0"/>
                          <a:cs typeface="Times New Roman" pitchFamily="18" charset="0"/>
                        </a:rPr>
                        <a:t>VK_ESCAPE</a:t>
                      </a:r>
                      <a:r>
                        <a:rPr lang="en-US" dirty="0" smtClean="0">
                          <a:solidFill>
                            <a:srgbClr val="002060"/>
                          </a:solidFill>
                          <a:latin typeface="Times New Roman" pitchFamily="18" charset="0"/>
                          <a:cs typeface="Times New Roman" pitchFamily="18" charset="0"/>
                        </a:rPr>
                        <a:t> specifies the Escape key.</a:t>
                      </a:r>
                    </a:p>
                    <a:p>
                      <a:pPr algn="l"/>
                      <a:endParaRPr lang="en-US" dirty="0">
                        <a:solidFill>
                          <a:srgbClr val="002060"/>
                        </a:solidFill>
                        <a:latin typeface="Times New Roman" pitchFamily="18" charset="0"/>
                        <a:cs typeface="Times New Roman" pitchFamily="18" charset="0"/>
                      </a:endParaRPr>
                    </a:p>
                  </a:txBody>
                  <a:tcPr/>
                </a:tc>
              </a:tr>
              <a:tr h="1219200">
                <a:tc>
                  <a:txBody>
                    <a:bodyPr/>
                    <a:lstStyle/>
                    <a:p>
                      <a:pPr algn="ctr"/>
                      <a:endParaRPr lang="en-US" sz="2000" b="1" dirty="0" smtClean="0">
                        <a:solidFill>
                          <a:srgbClr val="002060"/>
                        </a:solidFill>
                        <a:latin typeface="Times New Roman" pitchFamily="18" charset="0"/>
                        <a:cs typeface="Times New Roman" pitchFamily="18" charset="0"/>
                      </a:endParaRPr>
                    </a:p>
                    <a:p>
                      <a:pPr algn="ctr"/>
                      <a:r>
                        <a:rPr lang="en-US" sz="2000" b="1" dirty="0" err="1" smtClean="0">
                          <a:solidFill>
                            <a:srgbClr val="002060"/>
                          </a:solidFill>
                          <a:latin typeface="Times New Roman" pitchFamily="18" charset="0"/>
                          <a:cs typeface="Times New Roman" pitchFamily="18" charset="0"/>
                        </a:rPr>
                        <a:t>boolean</a:t>
                      </a:r>
                      <a:r>
                        <a:rPr lang="en-US" sz="2000" b="1" dirty="0" smtClean="0">
                          <a:solidFill>
                            <a:srgbClr val="002060"/>
                          </a:solidFill>
                          <a:latin typeface="Times New Roman" pitchFamily="18" charset="0"/>
                          <a:cs typeface="Times New Roman" pitchFamily="18" charset="0"/>
                        </a:rPr>
                        <a:t> isActionKey()</a:t>
                      </a:r>
                      <a:endParaRPr lang="en-US" sz="2000" b="1" dirty="0">
                        <a:solidFill>
                          <a:srgbClr val="002060"/>
                        </a:solidFill>
                        <a:latin typeface="Times New Roman" pitchFamily="18" charset="0"/>
                        <a:cs typeface="Times New Roman" pitchFamily="18" charset="0"/>
                      </a:endParaRPr>
                    </a:p>
                  </a:txBody>
                  <a:tcPr/>
                </a:tc>
                <a:tc>
                  <a:txBody>
                    <a:bodyPr/>
                    <a:lstStyle/>
                    <a:p>
                      <a:pPr algn="l"/>
                      <a:r>
                        <a:rPr lang="en-US" dirty="0" smtClean="0">
                          <a:solidFill>
                            <a:srgbClr val="002060"/>
                          </a:solidFill>
                          <a:latin typeface="Times New Roman" pitchFamily="18" charset="0"/>
                          <a:cs typeface="Times New Roman" pitchFamily="18" charset="0"/>
                        </a:rPr>
                        <a:t>Returns true if the key firing the event is an action key. Examples of action keys include Cut, Copy, Paste, Page Up, Caps Lock, the arrow and function keys.</a:t>
                      </a:r>
                      <a:endParaRPr lang="en-US" dirty="0">
                        <a:solidFill>
                          <a:srgbClr val="002060"/>
                        </a:solidFill>
                        <a:latin typeface="Times New Roman" pitchFamily="18" charset="0"/>
                        <a:cs typeface="Times New Roman" pitchFamily="18" charset="0"/>
                      </a:endParaRPr>
                    </a:p>
                  </a:txBody>
                  <a:tcPr/>
                </a:tc>
              </a:tr>
            </a:tbl>
          </a:graphicData>
        </a:graphic>
      </p:graphicFrame>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MouseListener</a:t>
            </a:r>
            <a:r>
              <a:rPr lang="en-US" b="0" dirty="0" smtClean="0">
                <a:solidFill>
                  <a:srgbClr val="C00000"/>
                </a:solidFill>
                <a:effectLst/>
                <a:latin typeface="Times New Roman" pitchFamily="18" charset="0"/>
                <a:cs typeface="Times New Roman" pitchFamily="18" charset="0"/>
              </a:rPr>
              <a:t> Interface</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Mouse events notify when the user uses the mouse (or similar input device) to interact with a component. </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Mouse events occur when the cursor enters or exits a component's onscreen area and when the user presses or releases one of the mouse buttons.</a:t>
            </a:r>
          </a:p>
          <a:p>
            <a:endParaRPr lang="en-US" sz="2200" dirty="0" smtClean="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Methods of </a:t>
            </a:r>
            <a:r>
              <a:rPr lang="en-US" sz="3600" dirty="0" err="1" smtClean="0">
                <a:solidFill>
                  <a:srgbClr val="C00000"/>
                </a:solidFill>
                <a:latin typeface="Times New Roman" pitchFamily="18" charset="0"/>
                <a:cs typeface="Times New Roman" pitchFamily="18" charset="0"/>
              </a:rPr>
              <a:t>Mouse</a:t>
            </a:r>
            <a:r>
              <a:rPr lang="en-US" sz="3600" b="0" dirty="0" err="1" smtClean="0">
                <a:solidFill>
                  <a:srgbClr val="C00000"/>
                </a:solidFill>
                <a:effectLst/>
                <a:latin typeface="Times New Roman" pitchFamily="18" charset="0"/>
                <a:cs typeface="Times New Roman" pitchFamily="18" charset="0"/>
              </a:rPr>
              <a:t>Listener</a:t>
            </a:r>
            <a:r>
              <a:rPr lang="en-US" sz="3600" b="0" dirty="0" smtClean="0">
                <a:solidFill>
                  <a:srgbClr val="C00000"/>
                </a:solidFill>
                <a:effectLst/>
                <a:latin typeface="Times New Roman" pitchFamily="18" charset="0"/>
                <a:cs typeface="Times New Roman" pitchFamily="18" charset="0"/>
              </a:rPr>
              <a:t> Interface</a:t>
            </a:r>
            <a:endParaRPr lang="en-US" sz="3600" b="0" dirty="0">
              <a:solidFill>
                <a:srgbClr val="C00000"/>
              </a:solidFill>
              <a:effectLst/>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381000" y="914400"/>
          <a:ext cx="8382000" cy="5577840"/>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algn="ctr"/>
                      <a:r>
                        <a:rPr lang="en-US" sz="2200" dirty="0" smtClean="0">
                          <a:solidFill>
                            <a:schemeClr val="bg1"/>
                          </a:solidFill>
                          <a:latin typeface="Times New Roman" pitchFamily="18" charset="0"/>
                          <a:cs typeface="Times New Roman" pitchFamily="18" charset="0"/>
                        </a:rPr>
                        <a:t>Method</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smtClean="0">
                          <a:solidFill>
                            <a:schemeClr val="bg1"/>
                          </a:solidFill>
                          <a:latin typeface="Times New Roman" pitchFamily="18" charset="0"/>
                          <a:cs typeface="Times New Roman" pitchFamily="18" charset="0"/>
                        </a:rPr>
                        <a:t>Purpose</a:t>
                      </a:r>
                      <a:endParaRPr lang="en-US" sz="2200" dirty="0">
                        <a:solidFill>
                          <a:schemeClr val="bg1"/>
                        </a:solidFill>
                        <a:latin typeface="Times New Roman" pitchFamily="18" charset="0"/>
                        <a:cs typeface="Times New Roman" pitchFamily="18" charset="0"/>
                      </a:endParaRPr>
                    </a:p>
                  </a:txBody>
                  <a:tcPr/>
                </a:tc>
              </a:tr>
              <a:tr h="370840">
                <a:tc>
                  <a:txBody>
                    <a:bodyPr/>
                    <a:lstStyle/>
                    <a:p>
                      <a:pPr algn="ctr"/>
                      <a:r>
                        <a:rPr lang="en-US" sz="2200" kern="1200" dirty="0" smtClean="0">
                          <a:solidFill>
                            <a:srgbClr val="002060"/>
                          </a:solidFill>
                          <a:latin typeface="Times New Roman" pitchFamily="18" charset="0"/>
                          <a:ea typeface="+mn-ea"/>
                          <a:cs typeface="Times New Roman" pitchFamily="18" charset="0"/>
                        </a:rPr>
                        <a:t>mouseClicked(</a:t>
                      </a:r>
                      <a:r>
                        <a:rPr lang="en-US" sz="2200" kern="1200" dirty="0" err="1" smtClean="0">
                          <a:solidFill>
                            <a:srgbClr val="002060"/>
                          </a:solidFill>
                          <a:latin typeface="Times New Roman" pitchFamily="18" charset="0"/>
                          <a:ea typeface="+mn-ea"/>
                          <a:cs typeface="Times New Roman" pitchFamily="18" charset="0"/>
                        </a:rPr>
                        <a:t>MouseEvent</a:t>
                      </a:r>
                      <a:r>
                        <a:rPr lang="en-US" sz="2200" kern="1200" dirty="0" smtClean="0">
                          <a:solidFill>
                            <a:srgbClr val="002060"/>
                          </a:solidFill>
                          <a:latin typeface="Times New Roman" pitchFamily="18" charset="0"/>
                          <a:ea typeface="+mn-ea"/>
                          <a:cs typeface="Times New Roman" pitchFamily="18" charset="0"/>
                        </a:rPr>
                        <a:t>)</a:t>
                      </a:r>
                      <a:endParaRPr lang="en-US" sz="2200" kern="1200" dirty="0">
                        <a:solidFill>
                          <a:srgbClr val="002060"/>
                        </a:solidFill>
                        <a:latin typeface="Times New Roman" pitchFamily="18" charset="0"/>
                        <a:ea typeface="+mn-ea"/>
                        <a:cs typeface="Times New Roman" pitchFamily="18" charset="0"/>
                      </a:endParaRPr>
                    </a:p>
                  </a:txBody>
                  <a:tcPr/>
                </a:tc>
                <a:tc>
                  <a:txBody>
                    <a:bodyPr/>
                    <a:lstStyle/>
                    <a:p>
                      <a:r>
                        <a:rPr lang="en-US" sz="2200" dirty="0" smtClean="0">
                          <a:solidFill>
                            <a:srgbClr val="002060"/>
                          </a:solidFill>
                          <a:latin typeface="Times New Roman" pitchFamily="18" charset="0"/>
                          <a:cs typeface="Times New Roman" pitchFamily="18" charset="0"/>
                        </a:rPr>
                        <a:t>Called just after the user clicks the listened-to component.</a:t>
                      </a:r>
                      <a:endParaRPr lang="en-US" sz="2200" dirty="0">
                        <a:solidFill>
                          <a:srgbClr val="002060"/>
                        </a:solidFill>
                        <a:latin typeface="Times New Roman" pitchFamily="18" charset="0"/>
                        <a:cs typeface="Times New Roman" pitchFamily="18" charset="0"/>
                      </a:endParaRPr>
                    </a:p>
                  </a:txBody>
                  <a:tcPr/>
                </a:tc>
              </a:tr>
              <a:tr h="370840">
                <a:tc>
                  <a:txBody>
                    <a:bodyPr/>
                    <a:lstStyle/>
                    <a:p>
                      <a:pPr algn="ctr"/>
                      <a:r>
                        <a:rPr lang="en-US" sz="2200" kern="1200" dirty="0" smtClean="0">
                          <a:solidFill>
                            <a:srgbClr val="002060"/>
                          </a:solidFill>
                          <a:latin typeface="Times New Roman" pitchFamily="18" charset="0"/>
                          <a:ea typeface="+mn-ea"/>
                          <a:cs typeface="Times New Roman" pitchFamily="18" charset="0"/>
                        </a:rPr>
                        <a:t>mouseEntered(</a:t>
                      </a:r>
                      <a:r>
                        <a:rPr lang="en-US" sz="2200" kern="1200" dirty="0" err="1" smtClean="0">
                          <a:solidFill>
                            <a:srgbClr val="002060"/>
                          </a:solidFill>
                          <a:latin typeface="Times New Roman" pitchFamily="18" charset="0"/>
                          <a:ea typeface="+mn-ea"/>
                          <a:cs typeface="Times New Roman" pitchFamily="18" charset="0"/>
                        </a:rPr>
                        <a:t>MouseEvent</a:t>
                      </a:r>
                      <a:r>
                        <a:rPr lang="en-US" sz="2200" kern="1200" dirty="0" smtClean="0">
                          <a:solidFill>
                            <a:srgbClr val="002060"/>
                          </a:solidFill>
                          <a:latin typeface="Times New Roman" pitchFamily="18" charset="0"/>
                          <a:ea typeface="+mn-ea"/>
                          <a:cs typeface="Times New Roman" pitchFamily="18" charset="0"/>
                        </a:rPr>
                        <a:t>)</a:t>
                      </a:r>
                      <a:endParaRPr lang="en-US" sz="2200" kern="1200" dirty="0">
                        <a:solidFill>
                          <a:srgbClr val="002060"/>
                        </a:solidFill>
                        <a:latin typeface="Times New Roman" pitchFamily="18" charset="0"/>
                        <a:ea typeface="+mn-ea"/>
                        <a:cs typeface="Times New Roman" pitchFamily="18" charset="0"/>
                      </a:endParaRPr>
                    </a:p>
                  </a:txBody>
                  <a:tcPr/>
                </a:tc>
                <a:tc>
                  <a:txBody>
                    <a:bodyPr/>
                    <a:lstStyle/>
                    <a:p>
                      <a:r>
                        <a:rPr lang="en-US" sz="2200" dirty="0" smtClean="0">
                          <a:solidFill>
                            <a:srgbClr val="002060"/>
                          </a:solidFill>
                          <a:latin typeface="Times New Roman" pitchFamily="18" charset="0"/>
                          <a:cs typeface="Times New Roman" pitchFamily="18" charset="0"/>
                        </a:rPr>
                        <a:t>Called just after the cursor enters the bounds of the listened-to component.</a:t>
                      </a:r>
                      <a:endParaRPr lang="en-US" sz="2200" dirty="0">
                        <a:solidFill>
                          <a:srgbClr val="002060"/>
                        </a:solidFill>
                        <a:latin typeface="Times New Roman" pitchFamily="18" charset="0"/>
                        <a:cs typeface="Times New Roman" pitchFamily="18" charset="0"/>
                      </a:endParaRPr>
                    </a:p>
                  </a:txBody>
                  <a:tcPr/>
                </a:tc>
              </a:tr>
              <a:tr h="370840">
                <a:tc>
                  <a:txBody>
                    <a:bodyPr/>
                    <a:lstStyle/>
                    <a:p>
                      <a:pPr algn="ctr"/>
                      <a:r>
                        <a:rPr lang="en-US" sz="2200" kern="1200" dirty="0" err="1" smtClean="0">
                          <a:solidFill>
                            <a:srgbClr val="002060"/>
                          </a:solidFill>
                          <a:latin typeface="Times New Roman" pitchFamily="18" charset="0"/>
                          <a:ea typeface="+mn-ea"/>
                          <a:cs typeface="Times New Roman" pitchFamily="18" charset="0"/>
                        </a:rPr>
                        <a:t>mouseExited</a:t>
                      </a:r>
                      <a:r>
                        <a:rPr lang="en-US" sz="2200" kern="1200" dirty="0" smtClean="0">
                          <a:solidFill>
                            <a:srgbClr val="002060"/>
                          </a:solidFill>
                          <a:latin typeface="Times New Roman" pitchFamily="18" charset="0"/>
                          <a:ea typeface="+mn-ea"/>
                          <a:cs typeface="Times New Roman" pitchFamily="18" charset="0"/>
                        </a:rPr>
                        <a:t>(</a:t>
                      </a:r>
                      <a:r>
                        <a:rPr lang="en-US" sz="2200" kern="1200" dirty="0" err="1" smtClean="0">
                          <a:solidFill>
                            <a:srgbClr val="002060"/>
                          </a:solidFill>
                          <a:latin typeface="Times New Roman" pitchFamily="18" charset="0"/>
                          <a:ea typeface="+mn-ea"/>
                          <a:cs typeface="Times New Roman" pitchFamily="18" charset="0"/>
                        </a:rPr>
                        <a:t>MouseEvent</a:t>
                      </a:r>
                      <a:r>
                        <a:rPr lang="en-US" sz="2200" kern="1200" dirty="0" smtClean="0">
                          <a:solidFill>
                            <a:srgbClr val="002060"/>
                          </a:solidFill>
                          <a:latin typeface="Times New Roman" pitchFamily="18" charset="0"/>
                          <a:ea typeface="+mn-ea"/>
                          <a:cs typeface="Times New Roman" pitchFamily="18" charset="0"/>
                        </a:rPr>
                        <a:t>)</a:t>
                      </a:r>
                      <a:endParaRPr lang="en-US" sz="2200" kern="1200" dirty="0">
                        <a:solidFill>
                          <a:srgbClr val="002060"/>
                        </a:solidFill>
                        <a:latin typeface="Times New Roman" pitchFamily="18" charset="0"/>
                        <a:ea typeface="+mn-ea"/>
                        <a:cs typeface="Times New Roman" pitchFamily="18" charset="0"/>
                      </a:endParaRPr>
                    </a:p>
                  </a:txBody>
                  <a:tcPr/>
                </a:tc>
                <a:tc>
                  <a:txBody>
                    <a:bodyPr/>
                    <a:lstStyle/>
                    <a:p>
                      <a:r>
                        <a:rPr lang="en-US" sz="2200" dirty="0" smtClean="0">
                          <a:solidFill>
                            <a:srgbClr val="002060"/>
                          </a:solidFill>
                          <a:latin typeface="Times New Roman" pitchFamily="18" charset="0"/>
                          <a:cs typeface="Times New Roman" pitchFamily="18" charset="0"/>
                        </a:rPr>
                        <a:t>Called just after the cursor exits the bounds of the listened-to component.</a:t>
                      </a:r>
                      <a:endParaRPr lang="en-US" sz="2200" dirty="0">
                        <a:solidFill>
                          <a:srgbClr val="002060"/>
                        </a:solidFill>
                        <a:latin typeface="Times New Roman" pitchFamily="18" charset="0"/>
                        <a:cs typeface="Times New Roman" pitchFamily="18" charset="0"/>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kern="1200" dirty="0" err="1" smtClean="0">
                          <a:solidFill>
                            <a:srgbClr val="002060"/>
                          </a:solidFill>
                          <a:latin typeface="Times New Roman" pitchFamily="18" charset="0"/>
                          <a:ea typeface="+mn-ea"/>
                          <a:cs typeface="Times New Roman" pitchFamily="18" charset="0"/>
                        </a:rPr>
                        <a:t>mousePressed</a:t>
                      </a:r>
                      <a:r>
                        <a:rPr lang="en-US" sz="2200" kern="1200" dirty="0" smtClean="0">
                          <a:solidFill>
                            <a:srgbClr val="002060"/>
                          </a:solidFill>
                          <a:latin typeface="Times New Roman" pitchFamily="18" charset="0"/>
                          <a:ea typeface="+mn-ea"/>
                          <a:cs typeface="Times New Roman" pitchFamily="18" charset="0"/>
                        </a:rPr>
                        <a:t>(</a:t>
                      </a:r>
                      <a:r>
                        <a:rPr lang="en-US" sz="2200" kern="1200" dirty="0" err="1" smtClean="0">
                          <a:solidFill>
                            <a:srgbClr val="002060"/>
                          </a:solidFill>
                          <a:latin typeface="Times New Roman" pitchFamily="18" charset="0"/>
                          <a:ea typeface="+mn-ea"/>
                          <a:cs typeface="Times New Roman" pitchFamily="18" charset="0"/>
                        </a:rPr>
                        <a:t>MouseEvent</a:t>
                      </a:r>
                      <a:r>
                        <a:rPr lang="en-US" sz="2200" kern="1200" dirty="0" smtClean="0">
                          <a:solidFill>
                            <a:srgbClr val="002060"/>
                          </a:solidFill>
                          <a:latin typeface="Times New Roman" pitchFamily="18" charset="0"/>
                          <a:ea typeface="+mn-ea"/>
                          <a:cs typeface="Times New Roman" pitchFamily="18" charset="0"/>
                        </a:rPr>
                        <a:t>)</a:t>
                      </a:r>
                    </a:p>
                    <a:p>
                      <a:pPr algn="ctr"/>
                      <a:endParaRPr lang="en-US" sz="2200" kern="1200" dirty="0">
                        <a:solidFill>
                          <a:srgbClr val="002060"/>
                        </a:solidFill>
                        <a:latin typeface="Times New Roman" pitchFamily="18" charset="0"/>
                        <a:ea typeface="+mn-ea"/>
                        <a:cs typeface="Times New Roman" pitchFamily="18" charset="0"/>
                      </a:endParaRPr>
                    </a:p>
                  </a:txBody>
                  <a:tcPr/>
                </a:tc>
                <a:tc>
                  <a:txBody>
                    <a:bodyPr/>
                    <a:lstStyle/>
                    <a:p>
                      <a:r>
                        <a:rPr lang="en-US" sz="2200" dirty="0" smtClean="0">
                          <a:solidFill>
                            <a:srgbClr val="002060"/>
                          </a:solidFill>
                          <a:latin typeface="Times New Roman" pitchFamily="18" charset="0"/>
                          <a:cs typeface="Times New Roman" pitchFamily="18" charset="0"/>
                        </a:rPr>
                        <a:t>Called just after the user presses a mouse button while the cursor is over the listened-to component.</a:t>
                      </a:r>
                      <a:endParaRPr lang="en-US" sz="2200" dirty="0">
                        <a:solidFill>
                          <a:srgbClr val="002060"/>
                        </a:solidFill>
                        <a:latin typeface="Times New Roman" pitchFamily="18" charset="0"/>
                        <a:cs typeface="Times New Roman" pitchFamily="18" charset="0"/>
                      </a:endParaRPr>
                    </a:p>
                  </a:txBody>
                  <a:tcPr/>
                </a:tc>
              </a:tr>
              <a:tr h="370840">
                <a:tc>
                  <a:txBody>
                    <a:bodyPr/>
                    <a:lstStyle/>
                    <a:p>
                      <a:pPr algn="ctr"/>
                      <a:r>
                        <a:rPr lang="en-US" sz="2200" kern="1200" dirty="0" err="1" smtClean="0">
                          <a:solidFill>
                            <a:srgbClr val="002060"/>
                          </a:solidFill>
                          <a:latin typeface="Times New Roman" pitchFamily="18" charset="0"/>
                          <a:ea typeface="+mn-ea"/>
                          <a:cs typeface="Times New Roman" pitchFamily="18" charset="0"/>
                        </a:rPr>
                        <a:t>mouseReleased</a:t>
                      </a:r>
                      <a:r>
                        <a:rPr lang="en-US" sz="2200" kern="1200" dirty="0" smtClean="0">
                          <a:solidFill>
                            <a:srgbClr val="002060"/>
                          </a:solidFill>
                          <a:latin typeface="Times New Roman" pitchFamily="18" charset="0"/>
                          <a:ea typeface="+mn-ea"/>
                          <a:cs typeface="Times New Roman" pitchFamily="18" charset="0"/>
                        </a:rPr>
                        <a:t>(</a:t>
                      </a:r>
                      <a:r>
                        <a:rPr lang="en-US" sz="2200" kern="1200" dirty="0" err="1" smtClean="0">
                          <a:solidFill>
                            <a:srgbClr val="002060"/>
                          </a:solidFill>
                          <a:latin typeface="Times New Roman" pitchFamily="18" charset="0"/>
                          <a:ea typeface="+mn-ea"/>
                          <a:cs typeface="Times New Roman" pitchFamily="18" charset="0"/>
                        </a:rPr>
                        <a:t>MouseEvent</a:t>
                      </a:r>
                      <a:r>
                        <a:rPr lang="en-US" sz="2200" kern="1200" dirty="0" smtClean="0">
                          <a:solidFill>
                            <a:srgbClr val="002060"/>
                          </a:solidFill>
                          <a:latin typeface="Times New Roman" pitchFamily="18" charset="0"/>
                          <a:ea typeface="+mn-ea"/>
                          <a:cs typeface="Times New Roman" pitchFamily="18" charset="0"/>
                        </a:rPr>
                        <a:t>)</a:t>
                      </a:r>
                      <a:endParaRPr lang="en-US" sz="2200" kern="1200" dirty="0">
                        <a:solidFill>
                          <a:srgbClr val="002060"/>
                        </a:solidFill>
                        <a:latin typeface="Times New Roman" pitchFamily="18" charset="0"/>
                        <a:ea typeface="+mn-ea"/>
                        <a:cs typeface="Times New Roman" pitchFamily="18" charset="0"/>
                      </a:endParaRPr>
                    </a:p>
                  </a:txBody>
                  <a:tcPr/>
                </a:tc>
                <a:tc>
                  <a:txBody>
                    <a:bodyPr/>
                    <a:lstStyle/>
                    <a:p>
                      <a:r>
                        <a:rPr lang="en-US" sz="2200" dirty="0" smtClean="0">
                          <a:solidFill>
                            <a:srgbClr val="002060"/>
                          </a:solidFill>
                          <a:latin typeface="Times New Roman" pitchFamily="18" charset="0"/>
                          <a:cs typeface="Times New Roman" pitchFamily="18" charset="0"/>
                        </a:rPr>
                        <a:t>Called just after the user releases a mouse button after a mouse press over the listened-to component.</a:t>
                      </a:r>
                      <a:endParaRPr lang="en-US" sz="2200" dirty="0">
                        <a:solidFill>
                          <a:srgbClr val="002060"/>
                        </a:solidFill>
                        <a:latin typeface="Times New Roman" pitchFamily="18" charset="0"/>
                        <a:cs typeface="Times New Roman" pitchFamily="18" charset="0"/>
                      </a:endParaRPr>
                    </a:p>
                  </a:txBody>
                  <a:tcPr/>
                </a:tc>
              </a:tr>
            </a:tbl>
          </a:graphicData>
        </a:graphic>
      </p:graphicFrame>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dirty="0" err="1" smtClean="0">
                <a:solidFill>
                  <a:srgbClr val="C00000"/>
                </a:solidFill>
                <a:latin typeface="Times New Roman" pitchFamily="18" charset="0"/>
                <a:cs typeface="Times New Roman" pitchFamily="18" charset="0"/>
              </a:rPr>
              <a:t>MouseEvent</a:t>
            </a:r>
            <a:r>
              <a:rPr lang="en-US" sz="3600" dirty="0" smtClean="0">
                <a:solidFill>
                  <a:srgbClr val="C00000"/>
                </a:solidFill>
                <a:latin typeface="Times New Roman" pitchFamily="18" charset="0"/>
                <a:cs typeface="Times New Roman" pitchFamily="18" charset="0"/>
              </a:rPr>
              <a:t> class</a:t>
            </a:r>
            <a:endParaRPr lang="en-US" sz="3600" b="0" dirty="0">
              <a:solidFill>
                <a:srgbClr val="C00000"/>
              </a:solidFill>
              <a:effectLst/>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nvPr>
        </p:nvGraphicFramePr>
        <p:xfrm>
          <a:off x="457200" y="1219200"/>
          <a:ext cx="8382000" cy="4419600"/>
        </p:xfrm>
        <a:graphic>
          <a:graphicData uri="http://schemas.openxmlformats.org/drawingml/2006/table">
            <a:tbl>
              <a:tblPr firstRow="1" bandRow="1">
                <a:tableStyleId>{5C22544A-7EE6-4342-B048-85BDC9FD1C3A}</a:tableStyleId>
              </a:tblPr>
              <a:tblGrid>
                <a:gridCol w="4191000"/>
                <a:gridCol w="4191000"/>
              </a:tblGrid>
              <a:tr h="762000">
                <a:tc>
                  <a:txBody>
                    <a:bodyPr/>
                    <a:lstStyle/>
                    <a:p>
                      <a:pPr algn="ctr"/>
                      <a:r>
                        <a:rPr lang="en-US" sz="2200" b="1" dirty="0" smtClean="0">
                          <a:latin typeface="Times New Roman" pitchFamily="18" charset="0"/>
                          <a:cs typeface="Times New Roman" pitchFamily="18" charset="0"/>
                        </a:rPr>
                        <a:t>Method</a:t>
                      </a:r>
                      <a:endParaRPr lang="en-US" sz="2200" b="1" dirty="0">
                        <a:latin typeface="Times New Roman" pitchFamily="18" charset="0"/>
                        <a:cs typeface="Times New Roman" pitchFamily="18" charset="0"/>
                      </a:endParaRPr>
                    </a:p>
                  </a:txBody>
                  <a:tcPr/>
                </a:tc>
                <a:tc>
                  <a:txBody>
                    <a:bodyPr/>
                    <a:lstStyle/>
                    <a:p>
                      <a:pPr algn="ctr"/>
                      <a:r>
                        <a:rPr lang="en-US" sz="2200" b="1" dirty="0" smtClean="0">
                          <a:latin typeface="Times New Roman" pitchFamily="18" charset="0"/>
                          <a:cs typeface="Times New Roman" pitchFamily="18" charset="0"/>
                        </a:rPr>
                        <a:t>Purpose</a:t>
                      </a:r>
                      <a:endParaRPr lang="en-US" sz="2200" b="1" dirty="0">
                        <a:latin typeface="Times New Roman" pitchFamily="18" charset="0"/>
                        <a:cs typeface="Times New Roman" pitchFamily="18" charset="0"/>
                      </a:endParaRPr>
                    </a:p>
                  </a:txBody>
                  <a:tcPr/>
                </a:tc>
              </a:tr>
              <a:tr h="1219200">
                <a:tc>
                  <a:txBody>
                    <a:bodyPr/>
                    <a:lstStyle/>
                    <a:p>
                      <a:pPr algn="ctr"/>
                      <a:endParaRPr lang="en-US" sz="2000" b="1" dirty="0" smtClean="0">
                        <a:solidFill>
                          <a:srgbClr val="002060"/>
                        </a:solidFill>
                        <a:latin typeface="Times New Roman" pitchFamily="18" charset="0"/>
                        <a:cs typeface="Times New Roman" pitchFamily="18" charset="0"/>
                      </a:endParaRPr>
                    </a:p>
                    <a:p>
                      <a:pPr algn="ctr"/>
                      <a:r>
                        <a:rPr lang="en-US" sz="2000" dirty="0" err="1" smtClean="0">
                          <a:solidFill>
                            <a:srgbClr val="002060"/>
                          </a:solidFill>
                          <a:latin typeface="Times New Roman" pitchFamily="18" charset="0"/>
                          <a:cs typeface="Times New Roman" pitchFamily="18" charset="0"/>
                        </a:rPr>
                        <a:t>int</a:t>
                      </a:r>
                      <a:r>
                        <a:rPr lang="en-US" sz="2000" dirty="0" smtClean="0">
                          <a:solidFill>
                            <a:srgbClr val="002060"/>
                          </a:solidFill>
                          <a:latin typeface="Times New Roman" pitchFamily="18" charset="0"/>
                          <a:cs typeface="Times New Roman" pitchFamily="18" charset="0"/>
                        </a:rPr>
                        <a:t> getClickCount()</a:t>
                      </a:r>
                      <a:endParaRPr lang="en-US" sz="2000" b="1" dirty="0">
                        <a:solidFill>
                          <a:srgbClr val="002060"/>
                        </a:solidFill>
                        <a:latin typeface="Times New Roman" pitchFamily="18" charset="0"/>
                        <a:cs typeface="Times New Roman" pitchFamily="18" charset="0"/>
                      </a:endParaRPr>
                    </a:p>
                  </a:txBody>
                  <a:tcPr/>
                </a:tc>
                <a:tc>
                  <a:txBody>
                    <a:bodyPr/>
                    <a:lstStyle/>
                    <a:p>
                      <a:pPr algn="l"/>
                      <a:r>
                        <a:rPr lang="en-US" dirty="0" smtClean="0">
                          <a:solidFill>
                            <a:srgbClr val="002060"/>
                          </a:solidFill>
                          <a:latin typeface="Times New Roman" pitchFamily="18" charset="0"/>
                          <a:cs typeface="Times New Roman" pitchFamily="18" charset="0"/>
                        </a:rPr>
                        <a:t>Returns the number of quick, consecutive clicks the user has made (including this event). For example, returns 2 for a double click.</a:t>
                      </a:r>
                      <a:endParaRPr lang="en-US" dirty="0">
                        <a:solidFill>
                          <a:srgbClr val="002060"/>
                        </a:solidFill>
                        <a:latin typeface="Times New Roman" pitchFamily="18" charset="0"/>
                        <a:cs typeface="Times New Roman" pitchFamily="18" charset="0"/>
                      </a:endParaRPr>
                    </a:p>
                  </a:txBody>
                  <a:tcPr/>
                </a:tc>
              </a:tr>
              <a:tr h="1219200">
                <a:tc>
                  <a:txBody>
                    <a:bodyPr/>
                    <a:lstStyle/>
                    <a:p>
                      <a:pPr algn="ctr"/>
                      <a:endParaRPr lang="en-US" sz="2000" b="1" dirty="0" smtClean="0">
                        <a:solidFill>
                          <a:srgbClr val="002060"/>
                        </a:solidFill>
                        <a:latin typeface="Times New Roman" pitchFamily="18" charset="0"/>
                        <a:cs typeface="Times New Roman" pitchFamily="18" charset="0"/>
                      </a:endParaRPr>
                    </a:p>
                    <a:p>
                      <a:pPr algn="ctr"/>
                      <a:endParaRPr lang="en-US" sz="2000" b="1" dirty="0" smtClean="0">
                        <a:solidFill>
                          <a:srgbClr val="002060"/>
                        </a:solidFill>
                        <a:latin typeface="Times New Roman" pitchFamily="18" charset="0"/>
                        <a:cs typeface="Times New Roman" pitchFamily="18" charset="0"/>
                      </a:endParaRPr>
                    </a:p>
                    <a:p>
                      <a:pPr algn="ctr"/>
                      <a:r>
                        <a:rPr lang="en-US" sz="2000" dirty="0" err="1" smtClean="0">
                          <a:solidFill>
                            <a:srgbClr val="002060"/>
                          </a:solidFill>
                          <a:latin typeface="Times New Roman" pitchFamily="18" charset="0"/>
                          <a:cs typeface="Times New Roman" pitchFamily="18" charset="0"/>
                        </a:rPr>
                        <a:t>int</a:t>
                      </a:r>
                      <a:r>
                        <a:rPr lang="en-US" sz="2000" dirty="0" smtClean="0">
                          <a:solidFill>
                            <a:srgbClr val="002060"/>
                          </a:solidFill>
                          <a:latin typeface="Times New Roman" pitchFamily="18" charset="0"/>
                          <a:cs typeface="Times New Roman" pitchFamily="18" charset="0"/>
                        </a:rPr>
                        <a:t> getButton()</a:t>
                      </a:r>
                      <a:endParaRPr lang="en-US" sz="2000" b="1" dirty="0">
                        <a:solidFill>
                          <a:srgbClr val="002060"/>
                        </a:solidFill>
                        <a:latin typeface="Times New Roman" pitchFamily="18" charset="0"/>
                        <a:cs typeface="Times New Roman" pitchFamily="18" charset="0"/>
                      </a:endParaRPr>
                    </a:p>
                  </a:txBody>
                  <a:tcPr/>
                </a:tc>
                <a:tc>
                  <a:txBody>
                    <a:bodyPr/>
                    <a:lstStyle/>
                    <a:p>
                      <a:pPr algn="l"/>
                      <a:r>
                        <a:rPr lang="en-US" dirty="0" smtClean="0">
                          <a:solidFill>
                            <a:srgbClr val="002060"/>
                          </a:solidFill>
                          <a:latin typeface="Times New Roman" pitchFamily="18" charset="0"/>
                          <a:cs typeface="Times New Roman" pitchFamily="18" charset="0"/>
                        </a:rPr>
                        <a:t>Returns which mouse button, if any, has a changed state. One of the following constants is returned: </a:t>
                      </a:r>
                      <a:r>
                        <a:rPr lang="en-US" dirty="0" err="1" smtClean="0">
                          <a:solidFill>
                            <a:srgbClr val="002060"/>
                          </a:solidFill>
                          <a:latin typeface="Times New Roman" pitchFamily="18" charset="0"/>
                          <a:cs typeface="Times New Roman" pitchFamily="18" charset="0"/>
                        </a:rPr>
                        <a:t>NOBUTTON</a:t>
                      </a:r>
                      <a:r>
                        <a:rPr lang="en-US" dirty="0" smtClean="0">
                          <a:solidFill>
                            <a:srgbClr val="002060"/>
                          </a:solidFill>
                          <a:latin typeface="Times New Roman" pitchFamily="18" charset="0"/>
                          <a:cs typeface="Times New Roman" pitchFamily="18" charset="0"/>
                        </a:rPr>
                        <a:t>, BUTTON1, BUTTON2, or BUTTON3.</a:t>
                      </a:r>
                      <a:endParaRPr lang="en-US" dirty="0">
                        <a:solidFill>
                          <a:srgbClr val="002060"/>
                        </a:solidFill>
                        <a:latin typeface="Times New Roman" pitchFamily="18" charset="0"/>
                        <a:cs typeface="Times New Roman" pitchFamily="18" charset="0"/>
                      </a:endParaRPr>
                    </a:p>
                  </a:txBody>
                  <a:tcPr/>
                </a:tc>
              </a:tr>
              <a:tr h="1219200">
                <a:tc>
                  <a:txBody>
                    <a:bodyPr/>
                    <a:lstStyle/>
                    <a:p>
                      <a:pPr algn="ctr"/>
                      <a:endParaRPr lang="en-US" sz="2000" b="1" dirty="0" smtClean="0">
                        <a:solidFill>
                          <a:srgbClr val="002060"/>
                        </a:solidFill>
                        <a:latin typeface="Times New Roman" pitchFamily="18" charset="0"/>
                        <a:cs typeface="Times New Roman" pitchFamily="18" charset="0"/>
                      </a:endParaRPr>
                    </a:p>
                    <a:p>
                      <a:pPr algn="ctr"/>
                      <a:r>
                        <a:rPr lang="en-US" sz="2000" dirty="0" err="1" smtClean="0">
                          <a:solidFill>
                            <a:srgbClr val="002060"/>
                          </a:solidFill>
                          <a:latin typeface="Times New Roman" pitchFamily="18" charset="0"/>
                          <a:cs typeface="Times New Roman" pitchFamily="18" charset="0"/>
                        </a:rPr>
                        <a:t>int</a:t>
                      </a:r>
                      <a:r>
                        <a:rPr lang="en-US" sz="2000" dirty="0" smtClean="0">
                          <a:solidFill>
                            <a:srgbClr val="002060"/>
                          </a:solidFill>
                          <a:latin typeface="Times New Roman" pitchFamily="18" charset="0"/>
                          <a:cs typeface="Times New Roman" pitchFamily="18" charset="0"/>
                        </a:rPr>
                        <a:t> getX()</a:t>
                      </a:r>
                      <a:br>
                        <a:rPr lang="en-US" sz="2000" dirty="0" smtClean="0">
                          <a:solidFill>
                            <a:srgbClr val="002060"/>
                          </a:solidFill>
                          <a:latin typeface="Times New Roman" pitchFamily="18" charset="0"/>
                          <a:cs typeface="Times New Roman" pitchFamily="18" charset="0"/>
                        </a:rPr>
                      </a:br>
                      <a:r>
                        <a:rPr lang="en-US" sz="2000" dirty="0" err="1" smtClean="0">
                          <a:solidFill>
                            <a:srgbClr val="002060"/>
                          </a:solidFill>
                          <a:latin typeface="Times New Roman" pitchFamily="18" charset="0"/>
                          <a:cs typeface="Times New Roman" pitchFamily="18" charset="0"/>
                        </a:rPr>
                        <a:t>int</a:t>
                      </a:r>
                      <a:r>
                        <a:rPr lang="en-US" sz="2000" dirty="0" smtClean="0">
                          <a:solidFill>
                            <a:srgbClr val="002060"/>
                          </a:solidFill>
                          <a:latin typeface="Times New Roman" pitchFamily="18" charset="0"/>
                          <a:cs typeface="Times New Roman" pitchFamily="18" charset="0"/>
                        </a:rPr>
                        <a:t> getY()</a:t>
                      </a:r>
                      <a:endParaRPr lang="en-US" sz="2000" b="1" dirty="0">
                        <a:solidFill>
                          <a:srgbClr val="002060"/>
                        </a:solidFill>
                        <a:latin typeface="Times New Roman" pitchFamily="18" charset="0"/>
                        <a:cs typeface="Times New Roman" pitchFamily="18" charset="0"/>
                      </a:endParaRPr>
                    </a:p>
                  </a:txBody>
                  <a:tcPr/>
                </a:tc>
                <a:tc>
                  <a:txBody>
                    <a:bodyPr/>
                    <a:lstStyle/>
                    <a:p>
                      <a:pPr algn="l"/>
                      <a:r>
                        <a:rPr lang="en-US" dirty="0" smtClean="0">
                          <a:solidFill>
                            <a:srgbClr val="002060"/>
                          </a:solidFill>
                          <a:latin typeface="Times New Roman" pitchFamily="18" charset="0"/>
                          <a:cs typeface="Times New Roman" pitchFamily="18" charset="0"/>
                        </a:rPr>
                        <a:t>Return the (</a:t>
                      </a:r>
                      <a:r>
                        <a:rPr lang="en-US" dirty="0" err="1" smtClean="0">
                          <a:solidFill>
                            <a:srgbClr val="002060"/>
                          </a:solidFill>
                          <a:latin typeface="Times New Roman" pitchFamily="18" charset="0"/>
                          <a:cs typeface="Times New Roman" pitchFamily="18" charset="0"/>
                        </a:rPr>
                        <a:t>x,y</a:t>
                      </a:r>
                      <a:r>
                        <a:rPr lang="en-US" dirty="0" smtClean="0">
                          <a:solidFill>
                            <a:srgbClr val="002060"/>
                          </a:solidFill>
                          <a:latin typeface="Times New Roman" pitchFamily="18" charset="0"/>
                          <a:cs typeface="Times New Roman" pitchFamily="18" charset="0"/>
                        </a:rPr>
                        <a:t>) position at which the event occurred, relative to the component that fired the event.</a:t>
                      </a:r>
                      <a:endParaRPr lang="en-US" dirty="0">
                        <a:solidFill>
                          <a:srgbClr val="002060"/>
                        </a:solidFill>
                        <a:latin typeface="Times New Roman" pitchFamily="18" charset="0"/>
                        <a:cs typeface="Times New Roman" pitchFamily="18" charset="0"/>
                      </a:endParaRPr>
                    </a:p>
                  </a:txBody>
                  <a:tcPr/>
                </a:tc>
              </a:tr>
            </a:tbl>
          </a:graphicData>
        </a:graphic>
      </p:graphicFrame>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b="0" dirty="0" err="1" smtClean="0">
                <a:solidFill>
                  <a:srgbClr val="C00000"/>
                </a:solidFill>
                <a:effectLst/>
                <a:latin typeface="Times New Roman" pitchFamily="18" charset="0"/>
                <a:cs typeface="Times New Roman" pitchFamily="18" charset="0"/>
              </a:rPr>
              <a:t>MouseAdapter</a:t>
            </a:r>
            <a:r>
              <a:rPr lang="en-US" b="0" dirty="0" smtClean="0">
                <a:solidFill>
                  <a:srgbClr val="C00000"/>
                </a:solidFill>
                <a:effectLst/>
                <a:latin typeface="Times New Roman" pitchFamily="18" charset="0"/>
                <a:cs typeface="Times New Roman" pitchFamily="18" charset="0"/>
              </a:rPr>
              <a:t> Class</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err="1" smtClean="0">
                <a:solidFill>
                  <a:srgbClr val="002060"/>
                </a:solidFill>
                <a:latin typeface="Times New Roman" pitchFamily="18" charset="0"/>
                <a:cs typeface="Times New Roman" pitchFamily="18" charset="0"/>
              </a:rPr>
              <a:t>MouseAdapter</a:t>
            </a:r>
            <a:r>
              <a:rPr lang="en-US" sz="2200" dirty="0" smtClean="0">
                <a:solidFill>
                  <a:srgbClr val="002060"/>
                </a:solidFill>
                <a:latin typeface="Times New Roman" pitchFamily="18" charset="0"/>
                <a:cs typeface="Times New Roman" pitchFamily="18" charset="0"/>
              </a:rPr>
              <a:t> class provides an empty implementation of all the methods in </a:t>
            </a:r>
            <a:r>
              <a:rPr lang="en-US" sz="2200" dirty="0" err="1" smtClean="0">
                <a:solidFill>
                  <a:srgbClr val="002060"/>
                </a:solidFill>
                <a:latin typeface="Times New Roman" pitchFamily="18" charset="0"/>
                <a:cs typeface="Times New Roman" pitchFamily="18" charset="0"/>
              </a:rPr>
              <a:t>MouseListener</a:t>
            </a:r>
            <a:r>
              <a:rPr lang="en-US" sz="2200" dirty="0" smtClean="0">
                <a:solidFill>
                  <a:srgbClr val="002060"/>
                </a:solidFill>
                <a:latin typeface="Times New Roman" pitchFamily="18" charset="0"/>
                <a:cs typeface="Times New Roman" pitchFamily="18" charset="0"/>
              </a:rPr>
              <a:t> interface. This class exists as convenience for creating listener objects.</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Extend this class to create a </a:t>
            </a:r>
            <a:r>
              <a:rPr lang="en-US" sz="2200" dirty="0" err="1" smtClean="0">
                <a:solidFill>
                  <a:srgbClr val="002060"/>
                </a:solidFill>
                <a:latin typeface="Times New Roman" pitchFamily="18" charset="0"/>
                <a:cs typeface="Times New Roman" pitchFamily="18" charset="0"/>
              </a:rPr>
              <a:t>MouseEvent</a:t>
            </a:r>
            <a:r>
              <a:rPr lang="en-US" sz="2200" dirty="0" smtClean="0">
                <a:solidFill>
                  <a:srgbClr val="002060"/>
                </a:solidFill>
                <a:latin typeface="Times New Roman" pitchFamily="18" charset="0"/>
                <a:cs typeface="Times New Roman" pitchFamily="18" charset="0"/>
              </a:rPr>
              <a:t> listener and override the methods for the events of interest.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Create a listener object using the extended class and then register it with a component using the component's </a:t>
            </a:r>
            <a:r>
              <a:rPr lang="en-US" sz="2200" dirty="0" err="1" smtClean="0">
                <a:solidFill>
                  <a:srgbClr val="002060"/>
                </a:solidFill>
                <a:latin typeface="Times New Roman" pitchFamily="18" charset="0"/>
                <a:cs typeface="Times New Roman" pitchFamily="18" charset="0"/>
              </a:rPr>
              <a:t>addMouseListener</a:t>
            </a:r>
            <a:r>
              <a:rPr lang="en-US" sz="2200" dirty="0" smtClean="0">
                <a:solidFill>
                  <a:srgbClr val="002060"/>
                </a:solidFill>
                <a:latin typeface="Times New Roman" pitchFamily="18" charset="0"/>
                <a:cs typeface="Times New Roman" pitchFamily="18" charset="0"/>
              </a:rPr>
              <a:t> method.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When a mouse button is pressed, released, or clicked (pressed and released), or when the mouse cursor enters or exits the component, the relevant method in the listener object is invoked and the </a:t>
            </a:r>
            <a:r>
              <a:rPr lang="en-US" sz="2200" dirty="0" err="1" smtClean="0">
                <a:solidFill>
                  <a:srgbClr val="002060"/>
                </a:solidFill>
                <a:latin typeface="Times New Roman" pitchFamily="18" charset="0"/>
                <a:cs typeface="Times New Roman" pitchFamily="18" charset="0"/>
              </a:rPr>
              <a:t>MouseEvent</a:t>
            </a:r>
            <a:r>
              <a:rPr lang="en-US" sz="2200" dirty="0" smtClean="0">
                <a:solidFill>
                  <a:srgbClr val="002060"/>
                </a:solidFill>
                <a:latin typeface="Times New Roman" pitchFamily="18" charset="0"/>
                <a:cs typeface="Times New Roman" pitchFamily="18" charset="0"/>
              </a:rPr>
              <a:t> is passed to it.</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err="1" smtClean="0">
                <a:solidFill>
                  <a:srgbClr val="C00000"/>
                </a:solidFill>
                <a:effectLst/>
                <a:latin typeface="Times New Roman" pitchFamily="18" charset="0"/>
                <a:cs typeface="Times New Roman" pitchFamily="18" charset="0"/>
              </a:rPr>
              <a:t>MouseMotionListener</a:t>
            </a:r>
            <a:r>
              <a:rPr lang="en-US" sz="3600" b="0" dirty="0" smtClean="0">
                <a:solidFill>
                  <a:srgbClr val="C00000"/>
                </a:solidFill>
                <a:effectLst/>
                <a:latin typeface="Times New Roman" pitchFamily="18" charset="0"/>
                <a:cs typeface="Times New Roman" pitchFamily="18" charset="0"/>
              </a:rPr>
              <a:t> Interface</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Mouse-motion events notify when the user uses the mouse (or a similar input device) to move the onscreen cursor.</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If an application requires the detection of both mouse events and mouse-motion events, use the MouseInputAdapter class.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It implements the MouseInputListener a convenient interface that implements both the </a:t>
            </a:r>
            <a:r>
              <a:rPr lang="en-US" sz="2200" dirty="0" err="1" smtClean="0">
                <a:solidFill>
                  <a:srgbClr val="002060"/>
                </a:solidFill>
                <a:latin typeface="Times New Roman" pitchFamily="18" charset="0"/>
                <a:cs typeface="Times New Roman" pitchFamily="18" charset="0"/>
              </a:rPr>
              <a:t>MouseListener</a:t>
            </a:r>
            <a:r>
              <a:rPr lang="en-US" sz="2200" dirty="0" smtClean="0">
                <a:solidFill>
                  <a:srgbClr val="002060"/>
                </a:solidFill>
                <a:latin typeface="Times New Roman" pitchFamily="18" charset="0"/>
                <a:cs typeface="Times New Roman" pitchFamily="18" charset="0"/>
              </a:rPr>
              <a:t> and </a:t>
            </a:r>
            <a:r>
              <a:rPr lang="en-US" sz="2200" dirty="0" err="1" smtClean="0">
                <a:solidFill>
                  <a:srgbClr val="002060"/>
                </a:solidFill>
                <a:latin typeface="Times New Roman" pitchFamily="18" charset="0"/>
                <a:cs typeface="Times New Roman" pitchFamily="18" charset="0"/>
              </a:rPr>
              <a:t>MouseMotionListener</a:t>
            </a:r>
            <a:r>
              <a:rPr lang="en-US" sz="2200" dirty="0" smtClean="0">
                <a:solidFill>
                  <a:srgbClr val="002060"/>
                </a:solidFill>
                <a:latin typeface="Times New Roman" pitchFamily="18" charset="0"/>
                <a:cs typeface="Times New Roman" pitchFamily="18" charset="0"/>
              </a:rPr>
              <a:t> interfaces.</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2800" dirty="0" smtClean="0">
                <a:solidFill>
                  <a:srgbClr val="C00000"/>
                </a:solidFill>
                <a:latin typeface="Times New Roman" pitchFamily="18" charset="0"/>
                <a:cs typeface="Times New Roman" pitchFamily="18" charset="0"/>
              </a:rPr>
              <a:t>Methods of </a:t>
            </a:r>
            <a:r>
              <a:rPr lang="en-US" sz="2800" dirty="0" err="1" smtClean="0">
                <a:solidFill>
                  <a:srgbClr val="C00000"/>
                </a:solidFill>
                <a:latin typeface="Times New Roman" pitchFamily="18" charset="0"/>
                <a:cs typeface="Times New Roman" pitchFamily="18" charset="0"/>
              </a:rPr>
              <a:t>MouseMotionListener</a:t>
            </a:r>
            <a:r>
              <a:rPr lang="en-US" sz="2800" dirty="0" smtClean="0">
                <a:solidFill>
                  <a:srgbClr val="C00000"/>
                </a:solidFill>
                <a:latin typeface="Times New Roman" pitchFamily="18" charset="0"/>
                <a:cs typeface="Times New Roman" pitchFamily="18" charset="0"/>
              </a:rPr>
              <a:t> Interface</a:t>
            </a:r>
            <a:endParaRPr lang="en-US" sz="2800" b="0" dirty="0">
              <a:solidFill>
                <a:srgbClr val="C00000"/>
              </a:solidFill>
              <a:effectLst/>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nvPr>
        </p:nvGraphicFramePr>
        <p:xfrm>
          <a:off x="457200" y="1219200"/>
          <a:ext cx="8382000" cy="4907280"/>
        </p:xfrm>
        <a:graphic>
          <a:graphicData uri="http://schemas.openxmlformats.org/drawingml/2006/table">
            <a:tbl>
              <a:tblPr firstRow="1" bandRow="1">
                <a:tableStyleId>{5C22544A-7EE6-4342-B048-85BDC9FD1C3A}</a:tableStyleId>
              </a:tblPr>
              <a:tblGrid>
                <a:gridCol w="4191000"/>
                <a:gridCol w="4191000"/>
              </a:tblGrid>
              <a:tr h="762000">
                <a:tc>
                  <a:txBody>
                    <a:bodyPr/>
                    <a:lstStyle/>
                    <a:p>
                      <a:pPr algn="ctr"/>
                      <a:r>
                        <a:rPr lang="en-US" sz="2200" b="1" dirty="0" smtClean="0">
                          <a:latin typeface="Times New Roman" pitchFamily="18" charset="0"/>
                          <a:cs typeface="Times New Roman" pitchFamily="18" charset="0"/>
                        </a:rPr>
                        <a:t>Method</a:t>
                      </a:r>
                      <a:endParaRPr lang="en-US" sz="2200" b="1" dirty="0">
                        <a:latin typeface="Times New Roman" pitchFamily="18" charset="0"/>
                        <a:cs typeface="Times New Roman" pitchFamily="18" charset="0"/>
                      </a:endParaRPr>
                    </a:p>
                  </a:txBody>
                  <a:tcPr/>
                </a:tc>
                <a:tc>
                  <a:txBody>
                    <a:bodyPr/>
                    <a:lstStyle/>
                    <a:p>
                      <a:pPr algn="ctr"/>
                      <a:r>
                        <a:rPr lang="en-US" sz="2200" b="1" dirty="0" smtClean="0">
                          <a:latin typeface="Times New Roman" pitchFamily="18" charset="0"/>
                          <a:cs typeface="Times New Roman" pitchFamily="18" charset="0"/>
                        </a:rPr>
                        <a:t>Purpose</a:t>
                      </a:r>
                      <a:endParaRPr lang="en-US" sz="2200" b="1" dirty="0">
                        <a:latin typeface="Times New Roman" pitchFamily="18" charset="0"/>
                        <a:cs typeface="Times New Roman" pitchFamily="18" charset="0"/>
                      </a:endParaRPr>
                    </a:p>
                  </a:txBody>
                  <a:tcPr/>
                </a:tc>
              </a:tr>
              <a:tr h="1219200">
                <a:tc>
                  <a:txBody>
                    <a:bodyPr/>
                    <a:lstStyle/>
                    <a:p>
                      <a:pPr algn="ctr"/>
                      <a:endParaRPr lang="en-US" sz="2000" b="1" dirty="0" smtClean="0">
                        <a:solidFill>
                          <a:srgbClr val="002060"/>
                        </a:solidFill>
                        <a:latin typeface="Times New Roman" pitchFamily="18" charset="0"/>
                        <a:cs typeface="Times New Roman" pitchFamily="18" charset="0"/>
                      </a:endParaRPr>
                    </a:p>
                    <a:p>
                      <a:pPr algn="ctr"/>
                      <a:r>
                        <a:rPr lang="en-US" sz="2000" dirty="0" err="1" smtClean="0">
                          <a:solidFill>
                            <a:srgbClr val="002060"/>
                          </a:solidFill>
                          <a:latin typeface="Times New Roman" pitchFamily="18" charset="0"/>
                          <a:cs typeface="Times New Roman" pitchFamily="18" charset="0"/>
                        </a:rPr>
                        <a:t>mouseDragged</a:t>
                      </a:r>
                      <a:r>
                        <a:rPr lang="en-US" sz="2000" dirty="0" smtClean="0">
                          <a:solidFill>
                            <a:srgbClr val="002060"/>
                          </a:solidFill>
                          <a:latin typeface="Times New Roman" pitchFamily="18" charset="0"/>
                          <a:cs typeface="Times New Roman" pitchFamily="18" charset="0"/>
                        </a:rPr>
                        <a:t>(</a:t>
                      </a:r>
                      <a:r>
                        <a:rPr lang="en-US" sz="2000" dirty="0" err="1" smtClean="0">
                          <a:solidFill>
                            <a:srgbClr val="002060"/>
                          </a:solidFill>
                          <a:latin typeface="Times New Roman" pitchFamily="18" charset="0"/>
                          <a:cs typeface="Times New Roman" pitchFamily="18" charset="0"/>
                        </a:rPr>
                        <a:t>MouseEvent</a:t>
                      </a:r>
                      <a:r>
                        <a:rPr lang="en-US" sz="2000" dirty="0" smtClean="0">
                          <a:solidFill>
                            <a:srgbClr val="002060"/>
                          </a:solidFill>
                          <a:latin typeface="Times New Roman" pitchFamily="18" charset="0"/>
                          <a:cs typeface="Times New Roman" pitchFamily="18" charset="0"/>
                        </a:rPr>
                        <a:t>)</a:t>
                      </a:r>
                      <a:endParaRPr lang="en-US" sz="2000" b="1" dirty="0">
                        <a:solidFill>
                          <a:srgbClr val="002060"/>
                        </a:solidFill>
                        <a:latin typeface="Times New Roman" pitchFamily="18" charset="0"/>
                        <a:cs typeface="Times New Roman" pitchFamily="18" charset="0"/>
                      </a:endParaRPr>
                    </a:p>
                  </a:txBody>
                  <a:tcPr/>
                </a:tc>
                <a:tc>
                  <a:txBody>
                    <a:bodyPr/>
                    <a:lstStyle/>
                    <a:p>
                      <a:pPr algn="l"/>
                      <a:r>
                        <a:rPr lang="en-US" sz="2000" dirty="0" smtClean="0">
                          <a:solidFill>
                            <a:srgbClr val="002060"/>
                          </a:solidFill>
                          <a:latin typeface="Times New Roman" pitchFamily="18" charset="0"/>
                          <a:cs typeface="Times New Roman" pitchFamily="18" charset="0"/>
                        </a:rPr>
                        <a:t>Called in response to the user moving the mouse while holding a mouse button down. This event is fired by the component that fired the most recent mouse-pressed event, even if the cursor is no longer over that component.</a:t>
                      </a:r>
                    </a:p>
                    <a:p>
                      <a:pPr algn="l"/>
                      <a:endParaRPr lang="en-US" sz="2000" dirty="0">
                        <a:solidFill>
                          <a:srgbClr val="002060"/>
                        </a:solidFill>
                        <a:latin typeface="Times New Roman" pitchFamily="18" charset="0"/>
                        <a:cs typeface="Times New Roman" pitchFamily="18" charset="0"/>
                      </a:endParaRPr>
                    </a:p>
                  </a:txBody>
                  <a:tcPr/>
                </a:tc>
              </a:tr>
              <a:tr h="1219200">
                <a:tc>
                  <a:txBody>
                    <a:bodyPr/>
                    <a:lstStyle/>
                    <a:p>
                      <a:pPr algn="ctr"/>
                      <a:endParaRPr lang="en-US" sz="2000" b="1" dirty="0" smtClean="0">
                        <a:solidFill>
                          <a:srgbClr val="002060"/>
                        </a:solidFill>
                        <a:latin typeface="Times New Roman" pitchFamily="18" charset="0"/>
                        <a:cs typeface="Times New Roman" pitchFamily="18" charset="0"/>
                      </a:endParaRPr>
                    </a:p>
                    <a:p>
                      <a:pPr algn="ctr"/>
                      <a:endParaRPr lang="en-US" sz="2000" b="1" dirty="0" smtClean="0">
                        <a:solidFill>
                          <a:srgbClr val="002060"/>
                        </a:solidFill>
                        <a:latin typeface="Times New Roman" pitchFamily="18" charset="0"/>
                        <a:cs typeface="Times New Roman" pitchFamily="18" charset="0"/>
                      </a:endParaRPr>
                    </a:p>
                    <a:p>
                      <a:pPr algn="ctr"/>
                      <a:r>
                        <a:rPr lang="en-US" sz="2000" dirty="0" smtClean="0">
                          <a:solidFill>
                            <a:srgbClr val="002060"/>
                          </a:solidFill>
                          <a:latin typeface="Times New Roman" pitchFamily="18" charset="0"/>
                          <a:cs typeface="Times New Roman" pitchFamily="18" charset="0"/>
                        </a:rPr>
                        <a:t>mouseMoved(</a:t>
                      </a:r>
                      <a:r>
                        <a:rPr lang="en-US" sz="2000" dirty="0" err="1" smtClean="0">
                          <a:solidFill>
                            <a:srgbClr val="002060"/>
                          </a:solidFill>
                          <a:latin typeface="Times New Roman" pitchFamily="18" charset="0"/>
                          <a:cs typeface="Times New Roman" pitchFamily="18" charset="0"/>
                        </a:rPr>
                        <a:t>MouseEvent</a:t>
                      </a:r>
                      <a:r>
                        <a:rPr lang="en-US" sz="2000" dirty="0" smtClean="0">
                          <a:solidFill>
                            <a:srgbClr val="002060"/>
                          </a:solidFill>
                          <a:latin typeface="Times New Roman" pitchFamily="18" charset="0"/>
                          <a:cs typeface="Times New Roman" pitchFamily="18" charset="0"/>
                        </a:rPr>
                        <a:t>)</a:t>
                      </a:r>
                      <a:endParaRPr lang="en-US" sz="2000" b="1" dirty="0">
                        <a:solidFill>
                          <a:srgbClr val="002060"/>
                        </a:solidFill>
                        <a:latin typeface="Times New Roman" pitchFamily="18" charset="0"/>
                        <a:cs typeface="Times New Roman" pitchFamily="18" charset="0"/>
                      </a:endParaRPr>
                    </a:p>
                  </a:txBody>
                  <a:tcPr/>
                </a:tc>
                <a:tc>
                  <a:txBody>
                    <a:bodyPr/>
                    <a:lstStyle/>
                    <a:p>
                      <a:pPr algn="l"/>
                      <a:r>
                        <a:rPr lang="en-US" sz="2000" dirty="0" smtClean="0">
                          <a:solidFill>
                            <a:srgbClr val="002060"/>
                          </a:solidFill>
                          <a:latin typeface="Times New Roman" pitchFamily="18" charset="0"/>
                          <a:cs typeface="Times New Roman" pitchFamily="18" charset="0"/>
                        </a:rPr>
                        <a:t>Called in response to the user moving the mouse with no mouse buttons pressed. This event is fired by the component that's currently under the cursor.</a:t>
                      </a:r>
                      <a:endParaRPr lang="en-US" sz="2000" dirty="0">
                        <a:solidFill>
                          <a:srgbClr val="002060"/>
                        </a:solidFill>
                        <a:latin typeface="Times New Roman" pitchFamily="18" charset="0"/>
                        <a:cs typeface="Times New Roman" pitchFamily="18" charset="0"/>
                      </a:endParaRPr>
                    </a:p>
                  </a:txBody>
                  <a:tcPr/>
                </a:tc>
              </a:tr>
            </a:tbl>
          </a:graphicData>
        </a:graphic>
      </p:graphicFrame>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dirty="0" smtClean="0">
                <a:solidFill>
                  <a:srgbClr val="C00000"/>
                </a:solidFill>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lnSpcReduction="10000"/>
          </a:bodyPr>
          <a:lstStyle/>
          <a:p>
            <a:r>
              <a:rPr lang="en-US" sz="2200" dirty="0" smtClean="0">
                <a:solidFill>
                  <a:srgbClr val="002060"/>
                </a:solidFill>
                <a:latin typeface="Times New Roman" pitchFamily="18" charset="0"/>
                <a:cs typeface="Times New Roman" pitchFamily="18" charset="0"/>
              </a:rPr>
              <a:t>An event can be defined as a signal to the program that something has happened.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Events are triggered either by external user actions, such as mouse movements, button clicks, and keystrokes, or by internal program activities, such as a timer. </a:t>
            </a:r>
          </a:p>
          <a:p>
            <a:pPr>
              <a:buNone/>
            </a:pPr>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program can choose to respond to or ignore an event.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component that creates an event and fires it is called the source object or source component.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For example, a button is the source object for a button-clicking action event. </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dirty="0" smtClean="0">
                <a:solidFill>
                  <a:srgbClr val="C00000"/>
                </a:solidFill>
                <a:latin typeface="Times New Roman" pitchFamily="18" charset="0"/>
                <a:cs typeface="Times New Roman" pitchFamily="18" charset="0"/>
              </a:rPr>
              <a:t>Introduction</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200" dirty="0" smtClean="0">
                <a:solidFill>
                  <a:srgbClr val="002060"/>
                </a:solidFill>
                <a:latin typeface="Times New Roman" pitchFamily="18" charset="0"/>
                <a:cs typeface="Times New Roman" pitchFamily="18" charset="0"/>
              </a:rPr>
              <a:t>An event is an instance of an event class.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root class of the event classes is</a:t>
            </a:r>
            <a:r>
              <a:rPr lang="en-US" sz="2200" i="1" dirty="0" smtClean="0">
                <a:solidFill>
                  <a:srgbClr val="C00000"/>
                </a:solidFill>
                <a:latin typeface="Times New Roman" pitchFamily="18" charset="0"/>
                <a:cs typeface="Times New Roman" pitchFamily="18" charset="0"/>
              </a:rPr>
              <a:t> </a:t>
            </a:r>
            <a:r>
              <a:rPr lang="en-US" sz="2200" i="1" dirty="0" err="1" smtClean="0">
                <a:solidFill>
                  <a:srgbClr val="C00000"/>
                </a:solidFill>
                <a:latin typeface="Times New Roman" pitchFamily="18" charset="0"/>
                <a:cs typeface="Times New Roman" pitchFamily="18" charset="0"/>
              </a:rPr>
              <a:t>java.util.EventObject</a:t>
            </a:r>
            <a:r>
              <a:rPr lang="en-US" sz="2200" dirty="0" smtClean="0">
                <a:solidFill>
                  <a:srgbClr val="002060"/>
                </a:solidFill>
                <a:latin typeface="Times New Roman" pitchFamily="18" charset="0"/>
                <a:cs typeface="Times New Roman" pitchFamily="18" charset="0"/>
              </a:rPr>
              <a:t>.</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 We can identify the source object of an event using the </a:t>
            </a:r>
            <a:r>
              <a:rPr lang="en-US" sz="2200" i="1" dirty="0" err="1" smtClean="0">
                <a:solidFill>
                  <a:srgbClr val="C00000"/>
                </a:solidFill>
                <a:latin typeface="Times New Roman" pitchFamily="18" charset="0"/>
                <a:cs typeface="Times New Roman" pitchFamily="18" charset="0"/>
              </a:rPr>
              <a:t>getSource</a:t>
            </a:r>
            <a:r>
              <a:rPr lang="en-US" sz="2200" i="1" dirty="0" smtClean="0">
                <a:solidFill>
                  <a:srgbClr val="C00000"/>
                </a:solidFill>
                <a:latin typeface="Times New Roman" pitchFamily="18" charset="0"/>
                <a:cs typeface="Times New Roman" pitchFamily="18" charset="0"/>
              </a:rPr>
              <a:t>() </a:t>
            </a:r>
            <a:r>
              <a:rPr lang="en-US" sz="2200" dirty="0" smtClean="0">
                <a:solidFill>
                  <a:srgbClr val="002060"/>
                </a:solidFill>
                <a:latin typeface="Times New Roman" pitchFamily="18" charset="0"/>
                <a:cs typeface="Times New Roman" pitchFamily="18" charset="0"/>
              </a:rPr>
              <a:t>method in the </a:t>
            </a:r>
            <a:r>
              <a:rPr lang="en-US" sz="2200" i="1" dirty="0" err="1" smtClean="0">
                <a:solidFill>
                  <a:srgbClr val="C00000"/>
                </a:solidFill>
                <a:latin typeface="Times New Roman" pitchFamily="18" charset="0"/>
                <a:cs typeface="Times New Roman" pitchFamily="18" charset="0"/>
              </a:rPr>
              <a:t>EventObject</a:t>
            </a:r>
            <a:r>
              <a:rPr lang="en-US" sz="2200" dirty="0" smtClean="0">
                <a:solidFill>
                  <a:srgbClr val="002060"/>
                </a:solidFill>
                <a:latin typeface="Times New Roman" pitchFamily="18" charset="0"/>
                <a:cs typeface="Times New Roman" pitchFamily="18" charset="0"/>
              </a:rPr>
              <a:t> class. </a:t>
            </a:r>
          </a:p>
          <a:p>
            <a:endParaRPr lang="en-US" sz="2200" dirty="0" smtClean="0">
              <a:solidFill>
                <a:srgbClr val="002060"/>
              </a:solidFill>
              <a:latin typeface="Times New Roman" pitchFamily="18" charset="0"/>
              <a:cs typeface="Times New Roman" pitchFamily="18" charset="0"/>
            </a:endParaRPr>
          </a:p>
          <a:p>
            <a:r>
              <a:rPr lang="en-US" sz="2200" dirty="0" smtClean="0">
                <a:solidFill>
                  <a:srgbClr val="002060"/>
                </a:solidFill>
                <a:latin typeface="Times New Roman" pitchFamily="18" charset="0"/>
                <a:cs typeface="Times New Roman" pitchFamily="18" charset="0"/>
              </a:rPr>
              <a:t>The subclasses of </a:t>
            </a:r>
            <a:r>
              <a:rPr lang="en-US" sz="2200" i="1" dirty="0" err="1" smtClean="0">
                <a:solidFill>
                  <a:srgbClr val="C00000"/>
                </a:solidFill>
                <a:latin typeface="Times New Roman" pitchFamily="18" charset="0"/>
                <a:cs typeface="Times New Roman" pitchFamily="18" charset="0"/>
              </a:rPr>
              <a:t>EventObject</a:t>
            </a:r>
            <a:r>
              <a:rPr lang="en-US" sz="2200" dirty="0" smtClean="0">
                <a:solidFill>
                  <a:srgbClr val="002060"/>
                </a:solidFill>
                <a:latin typeface="Times New Roman" pitchFamily="18" charset="0"/>
                <a:cs typeface="Times New Roman" pitchFamily="18" charset="0"/>
              </a:rPr>
              <a:t> deal with special types of events, such as action events, window events, component events, mouse events, and key events.</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514600"/>
            <a:ext cx="8183880" cy="1051560"/>
          </a:xfrm>
        </p:spPr>
        <p:txBody>
          <a:bodyPr/>
          <a:lstStyle/>
          <a:p>
            <a:pPr algn="ctr"/>
            <a:r>
              <a:rPr lang="en-US" b="1" dirty="0" smtClean="0">
                <a:solidFill>
                  <a:srgbClr val="00B0F0"/>
                </a:solidFill>
                <a:effectLst/>
                <a:latin typeface="Algerian" pitchFamily="82" charset="0"/>
                <a:cs typeface="Times New Roman" pitchFamily="18" charset="0"/>
              </a:rPr>
              <a:t>Delegation Event Model</a:t>
            </a:r>
            <a:endParaRPr lang="en-US" b="1" dirty="0">
              <a:solidFill>
                <a:srgbClr val="00B0F0"/>
              </a:solidFill>
              <a:effectLst/>
              <a:latin typeface="Algerian" pitchFamily="82" charset="0"/>
              <a:cs typeface="Times New Roman" pitchFamily="18" charset="0"/>
            </a:endParaRP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r>
              <a:rPr lang="en-US" sz="3600" dirty="0" smtClean="0">
                <a:solidFill>
                  <a:srgbClr val="C00000"/>
                </a:solidFill>
                <a:latin typeface="Times New Roman" pitchFamily="18" charset="0"/>
                <a:cs typeface="Times New Roman" pitchFamily="18" charset="0"/>
              </a:rPr>
              <a:t>The Delegation Event Model</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lnSpcReduction="10000"/>
          </a:bodyPr>
          <a:lstStyle/>
          <a:p>
            <a:r>
              <a:rPr lang="en-US" sz="2300" dirty="0" smtClean="0">
                <a:solidFill>
                  <a:srgbClr val="002060"/>
                </a:solidFill>
                <a:latin typeface="Times New Roman" pitchFamily="18" charset="0"/>
                <a:cs typeface="Times New Roman" pitchFamily="18" charset="0"/>
              </a:rPr>
              <a:t>The delegation event model defines standard and consistent mechanisms to generate and process events.</a:t>
            </a:r>
          </a:p>
          <a:p>
            <a:pPr>
              <a:buNone/>
            </a:pPr>
            <a:endParaRPr lang="en-US" sz="23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Principle:</a:t>
            </a:r>
          </a:p>
          <a:p>
            <a:r>
              <a:rPr lang="en-US" sz="2300" dirty="0" smtClean="0">
                <a:solidFill>
                  <a:srgbClr val="002060"/>
                </a:solidFill>
                <a:latin typeface="Times New Roman" pitchFamily="18" charset="0"/>
                <a:cs typeface="Times New Roman" pitchFamily="18" charset="0"/>
              </a:rPr>
              <a:t>A source generates an event and sends it to one or more listeners.</a:t>
            </a:r>
          </a:p>
          <a:p>
            <a:r>
              <a:rPr lang="en-US" sz="2300" dirty="0" smtClean="0">
                <a:solidFill>
                  <a:srgbClr val="002060"/>
                </a:solidFill>
                <a:latin typeface="Times New Roman" pitchFamily="18" charset="0"/>
                <a:cs typeface="Times New Roman" pitchFamily="18" charset="0"/>
              </a:rPr>
              <a:t>The listener waits until it receives an event. </a:t>
            </a:r>
          </a:p>
          <a:p>
            <a:r>
              <a:rPr lang="en-US" sz="2300" dirty="0" smtClean="0">
                <a:solidFill>
                  <a:srgbClr val="002060"/>
                </a:solidFill>
                <a:latin typeface="Times New Roman" pitchFamily="18" charset="0"/>
                <a:cs typeface="Times New Roman" pitchFamily="18" charset="0"/>
              </a:rPr>
              <a:t>Once an event is received, the listener processes the event and then returns.</a:t>
            </a:r>
          </a:p>
          <a:p>
            <a:endParaRPr lang="en-US" sz="2300" dirty="0" smtClean="0">
              <a:solidFill>
                <a:srgbClr val="00206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Advantage:</a:t>
            </a:r>
          </a:p>
          <a:p>
            <a:r>
              <a:rPr lang="en-US" sz="2300" dirty="0" smtClean="0">
                <a:solidFill>
                  <a:srgbClr val="002060"/>
                </a:solidFill>
                <a:latin typeface="Times New Roman" pitchFamily="18" charset="0"/>
                <a:cs typeface="Times New Roman" pitchFamily="18" charset="0"/>
              </a:rPr>
              <a:t>The application logic that processes events is cleanly separated from the user interface logic that generates those events. </a:t>
            </a:r>
          </a:p>
          <a:p>
            <a:r>
              <a:rPr lang="en-US" sz="2300" dirty="0" smtClean="0">
                <a:solidFill>
                  <a:srgbClr val="002060"/>
                </a:solidFill>
                <a:latin typeface="Times New Roman" pitchFamily="18" charset="0"/>
                <a:cs typeface="Times New Roman" pitchFamily="18" charset="0"/>
              </a:rPr>
              <a:t>A user interface element is able to “delegate” the processing of an event to a separate piece of code.</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wipe(down)">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382000" cy="5257800"/>
          </a:xfrm>
        </p:spPr>
        <p:txBody>
          <a:bodyPr>
            <a:normAutofit/>
          </a:bodyPr>
          <a:lstStyle/>
          <a:p>
            <a:r>
              <a:rPr lang="en-US" sz="2300" dirty="0" smtClean="0">
                <a:solidFill>
                  <a:srgbClr val="002060"/>
                </a:solidFill>
                <a:latin typeface="Times New Roman" pitchFamily="18" charset="0"/>
                <a:cs typeface="Times New Roman" pitchFamily="18" charset="0"/>
              </a:rPr>
              <a:t>In the delegation event model, listeners must register with a source in order to receive an event notification. </a:t>
            </a:r>
          </a:p>
          <a:p>
            <a:endParaRPr lang="en-US" sz="2300" dirty="0" smtClean="0">
              <a:solidFill>
                <a:srgbClr val="002060"/>
              </a:solidFill>
              <a:latin typeface="Times New Roman" pitchFamily="18" charset="0"/>
              <a:cs typeface="Times New Roman" pitchFamily="18" charset="0"/>
            </a:endParaRPr>
          </a:p>
          <a:p>
            <a:r>
              <a:rPr lang="en-US" sz="2300" dirty="0" smtClean="0">
                <a:solidFill>
                  <a:srgbClr val="002060"/>
                </a:solidFill>
                <a:latin typeface="Times New Roman" pitchFamily="18" charset="0"/>
                <a:cs typeface="Times New Roman" pitchFamily="18" charset="0"/>
              </a:rPr>
              <a:t>This provides an important benefit: notifications are sent only to listeners that want to receive them.</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Event</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a:bodyPr>
          <a:lstStyle/>
          <a:p>
            <a:r>
              <a:rPr lang="en-US" sz="2300" dirty="0" smtClean="0">
                <a:solidFill>
                  <a:srgbClr val="002060"/>
                </a:solidFill>
                <a:latin typeface="Times New Roman" pitchFamily="18" charset="0"/>
                <a:cs typeface="Times New Roman" pitchFamily="18" charset="0"/>
              </a:rPr>
              <a:t>An event is an object that describes a state change in a source. </a:t>
            </a:r>
          </a:p>
          <a:p>
            <a:endParaRPr lang="en-US" sz="2300" dirty="0" smtClean="0">
              <a:solidFill>
                <a:srgbClr val="002060"/>
              </a:solidFill>
              <a:latin typeface="Times New Roman" pitchFamily="18" charset="0"/>
              <a:cs typeface="Times New Roman" pitchFamily="18" charset="0"/>
            </a:endParaRPr>
          </a:p>
          <a:p>
            <a:r>
              <a:rPr lang="en-US" sz="2300" dirty="0" smtClean="0">
                <a:solidFill>
                  <a:srgbClr val="002060"/>
                </a:solidFill>
                <a:latin typeface="Times New Roman" pitchFamily="18" charset="0"/>
                <a:cs typeface="Times New Roman" pitchFamily="18" charset="0"/>
              </a:rPr>
              <a:t>It can be generated as a consequence of a person interacting with the elements in a graphical user interface. </a:t>
            </a:r>
          </a:p>
          <a:p>
            <a:r>
              <a:rPr lang="en-US" sz="2300" dirty="0" smtClean="0">
                <a:solidFill>
                  <a:srgbClr val="002060"/>
                </a:solidFill>
                <a:latin typeface="Times New Roman" pitchFamily="18" charset="0"/>
                <a:cs typeface="Times New Roman" pitchFamily="18" charset="0"/>
              </a:rPr>
              <a:t>For Example, pressing a button, entering a character via the keyboard, selecting an item in a list, and clicking the mouse. </a:t>
            </a:r>
          </a:p>
          <a:p>
            <a:endParaRPr lang="en-US" sz="2300" dirty="0" smtClean="0">
              <a:solidFill>
                <a:srgbClr val="002060"/>
              </a:solidFill>
              <a:latin typeface="Times New Roman" pitchFamily="18" charset="0"/>
              <a:cs typeface="Times New Roman" pitchFamily="18" charset="0"/>
            </a:endParaRPr>
          </a:p>
          <a:p>
            <a:r>
              <a:rPr lang="en-US" sz="2300" dirty="0" smtClean="0">
                <a:solidFill>
                  <a:srgbClr val="002060"/>
                </a:solidFill>
                <a:latin typeface="Times New Roman" pitchFamily="18" charset="0"/>
                <a:cs typeface="Times New Roman" pitchFamily="18" charset="0"/>
              </a:rPr>
              <a:t>Events may also occur that are not directly caused by interactions with a user interface.</a:t>
            </a:r>
          </a:p>
          <a:p>
            <a:r>
              <a:rPr lang="en-US" sz="2300" dirty="0" smtClean="0">
                <a:solidFill>
                  <a:srgbClr val="002060"/>
                </a:solidFill>
                <a:latin typeface="Times New Roman" pitchFamily="18" charset="0"/>
                <a:cs typeface="Times New Roman" pitchFamily="18" charset="0"/>
              </a:rPr>
              <a:t>For example, an event may be generated when a timer expires, a counter exceeds a value, a software or hardware failure occurs, or an operation is completed.</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normAutofit/>
          </a:bodyPr>
          <a:lstStyle/>
          <a:p>
            <a:pPr algn="ctr"/>
            <a:r>
              <a:rPr lang="en-US" sz="3600" b="0" dirty="0" smtClean="0">
                <a:solidFill>
                  <a:srgbClr val="C00000"/>
                </a:solidFill>
                <a:effectLst/>
                <a:latin typeface="Times New Roman" pitchFamily="18" charset="0"/>
                <a:cs typeface="Times New Roman" pitchFamily="18" charset="0"/>
              </a:rPr>
              <a:t>Event Source</a:t>
            </a:r>
            <a:endParaRPr lang="en-US" sz="3600"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990600"/>
            <a:ext cx="8382000" cy="5257800"/>
          </a:xfrm>
        </p:spPr>
        <p:txBody>
          <a:bodyPr>
            <a:normAutofit lnSpcReduction="10000"/>
          </a:bodyPr>
          <a:lstStyle/>
          <a:p>
            <a:r>
              <a:rPr lang="en-US" sz="2300" dirty="0" smtClean="0">
                <a:solidFill>
                  <a:srgbClr val="002060"/>
                </a:solidFill>
                <a:latin typeface="Times New Roman" pitchFamily="18" charset="0"/>
                <a:cs typeface="Times New Roman" pitchFamily="18" charset="0"/>
              </a:rPr>
              <a:t>An Event  source is an object that generates an event. </a:t>
            </a:r>
          </a:p>
          <a:p>
            <a:endParaRPr lang="en-US" sz="2300" dirty="0" smtClean="0">
              <a:solidFill>
                <a:srgbClr val="002060"/>
              </a:solidFill>
              <a:latin typeface="Times New Roman" pitchFamily="18" charset="0"/>
              <a:cs typeface="Times New Roman" pitchFamily="18" charset="0"/>
            </a:endParaRPr>
          </a:p>
          <a:p>
            <a:r>
              <a:rPr lang="en-US" sz="2300" dirty="0" smtClean="0">
                <a:solidFill>
                  <a:srgbClr val="002060"/>
                </a:solidFill>
                <a:latin typeface="Times New Roman" pitchFamily="18" charset="0"/>
                <a:cs typeface="Times New Roman" pitchFamily="18" charset="0"/>
              </a:rPr>
              <a:t>This occurs when the internal state of that object changes in some way. </a:t>
            </a:r>
          </a:p>
          <a:p>
            <a:endParaRPr lang="en-US" sz="2300" dirty="0" smtClean="0">
              <a:solidFill>
                <a:srgbClr val="002060"/>
              </a:solidFill>
              <a:latin typeface="Times New Roman" pitchFamily="18" charset="0"/>
              <a:cs typeface="Times New Roman" pitchFamily="18" charset="0"/>
            </a:endParaRPr>
          </a:p>
          <a:p>
            <a:r>
              <a:rPr lang="en-US" sz="2300" dirty="0" smtClean="0">
                <a:solidFill>
                  <a:srgbClr val="002060"/>
                </a:solidFill>
                <a:latin typeface="Times New Roman" pitchFamily="18" charset="0"/>
                <a:cs typeface="Times New Roman" pitchFamily="18" charset="0"/>
              </a:rPr>
              <a:t>Sources may generate more than one type of event.</a:t>
            </a:r>
          </a:p>
          <a:p>
            <a:endParaRPr lang="en-US" sz="2300" dirty="0" smtClean="0">
              <a:solidFill>
                <a:srgbClr val="002060"/>
              </a:solidFill>
              <a:latin typeface="Times New Roman" pitchFamily="18" charset="0"/>
              <a:cs typeface="Times New Roman" pitchFamily="18" charset="0"/>
            </a:endParaRPr>
          </a:p>
          <a:p>
            <a:r>
              <a:rPr lang="en-US" sz="2300" dirty="0" smtClean="0">
                <a:solidFill>
                  <a:srgbClr val="002060"/>
                </a:solidFill>
                <a:latin typeface="Times New Roman" pitchFamily="18" charset="0"/>
                <a:cs typeface="Times New Roman" pitchFamily="18" charset="0"/>
              </a:rPr>
              <a:t>A source must register listeners in order for the listeners to receive notifications about a specific type of event. </a:t>
            </a:r>
          </a:p>
          <a:p>
            <a:endParaRPr lang="en-US" sz="2300" dirty="0" smtClean="0">
              <a:solidFill>
                <a:srgbClr val="002060"/>
              </a:solidFill>
              <a:latin typeface="Times New Roman" pitchFamily="18" charset="0"/>
              <a:cs typeface="Times New Roman" pitchFamily="18" charset="0"/>
            </a:endParaRPr>
          </a:p>
          <a:p>
            <a:r>
              <a:rPr lang="en-US" sz="2300" dirty="0" smtClean="0">
                <a:solidFill>
                  <a:srgbClr val="002060"/>
                </a:solidFill>
                <a:latin typeface="Times New Roman" pitchFamily="18" charset="0"/>
                <a:cs typeface="Times New Roman" pitchFamily="18" charset="0"/>
              </a:rPr>
              <a:t>Each type of event has its own registration method. </a:t>
            </a:r>
          </a:p>
          <a:p>
            <a:pPr>
              <a:buNone/>
            </a:pPr>
            <a:endParaRPr lang="en-US" sz="2300" dirty="0" smtClean="0">
              <a:solidFill>
                <a:srgbClr val="002060"/>
              </a:solidFill>
              <a:latin typeface="Times New Roman" pitchFamily="18" charset="0"/>
              <a:cs typeface="Times New Roman" pitchFamily="18" charset="0"/>
            </a:endParaRPr>
          </a:p>
          <a:p>
            <a:pPr algn="ctr">
              <a:buNone/>
            </a:pPr>
            <a:r>
              <a:rPr lang="en-US" sz="2300" dirty="0" smtClean="0">
                <a:solidFill>
                  <a:srgbClr val="C00000"/>
                </a:solidFill>
                <a:latin typeface="Times New Roman" pitchFamily="18" charset="0"/>
                <a:cs typeface="Times New Roman" pitchFamily="18" charset="0"/>
              </a:rPr>
              <a:t>public void </a:t>
            </a:r>
            <a:r>
              <a:rPr lang="en-US" sz="2300" dirty="0" err="1" smtClean="0">
                <a:solidFill>
                  <a:srgbClr val="C00000"/>
                </a:solidFill>
                <a:latin typeface="Times New Roman" pitchFamily="18" charset="0"/>
                <a:cs typeface="Times New Roman" pitchFamily="18" charset="0"/>
              </a:rPr>
              <a:t>addTypeListener</a:t>
            </a:r>
            <a:r>
              <a:rPr lang="en-US" sz="2300" dirty="0" smtClean="0">
                <a:solidFill>
                  <a:srgbClr val="C00000"/>
                </a:solidFill>
                <a:latin typeface="Times New Roman" pitchFamily="18" charset="0"/>
                <a:cs typeface="Times New Roman" pitchFamily="18" charset="0"/>
              </a:rPr>
              <a:t>(</a:t>
            </a:r>
            <a:r>
              <a:rPr lang="en-US" sz="2300" dirty="0" err="1" smtClean="0">
                <a:solidFill>
                  <a:srgbClr val="C00000"/>
                </a:solidFill>
                <a:latin typeface="Times New Roman" pitchFamily="18" charset="0"/>
                <a:cs typeface="Times New Roman" pitchFamily="18" charset="0"/>
              </a:rPr>
              <a:t>TypeListener</a:t>
            </a:r>
            <a:r>
              <a:rPr lang="en-US" sz="2300" dirty="0" smtClean="0">
                <a:solidFill>
                  <a:srgbClr val="C00000"/>
                </a:solidFill>
                <a:latin typeface="Times New Roman" pitchFamily="18" charset="0"/>
                <a:cs typeface="Times New Roman" pitchFamily="18" charset="0"/>
              </a:rPr>
              <a:t> el)</a:t>
            </a:r>
          </a:p>
        </p:txBody>
      </p:sp>
      <p:pic>
        <p:nvPicPr>
          <p:cNvPr id="6" name="Picture 5" descr="lpu.png"/>
          <p:cNvPicPr>
            <a:picLocks noChangeAspect="1"/>
          </p:cNvPicPr>
          <p:nvPr/>
        </p:nvPicPr>
        <p:blipFill>
          <a:blip r:embed="rId2" cstate="print"/>
          <a:srcRect/>
          <a:stretch>
            <a:fillRect/>
          </a:stretch>
        </p:blipFill>
        <p:spPr bwMode="auto">
          <a:xfrm>
            <a:off x="0" y="0"/>
            <a:ext cx="990600" cy="9906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down)">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down)">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wipe(down)">
                                      <p:cBhvr>
                                        <p:cTn id="3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TotalTime>
  <Words>1757</Words>
  <Application>Microsoft Office PowerPoint</Application>
  <PresentationFormat>On-screen Show (4:3)</PresentationFormat>
  <Paragraphs>250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Modern Programming Tools And Techniques-I  Lecture 21: Event Handling</vt:lpstr>
      <vt:lpstr>Outlines</vt:lpstr>
      <vt:lpstr>Introduction</vt:lpstr>
      <vt:lpstr>Introduction</vt:lpstr>
      <vt:lpstr>Delegation Event Model</vt:lpstr>
      <vt:lpstr>The Delegation Event Model</vt:lpstr>
      <vt:lpstr>Slide 7</vt:lpstr>
      <vt:lpstr>Event</vt:lpstr>
      <vt:lpstr>Event Source</vt:lpstr>
      <vt:lpstr>Slide 10</vt:lpstr>
      <vt:lpstr>Event Listener</vt:lpstr>
      <vt:lpstr>Listener  Interfaces</vt:lpstr>
      <vt:lpstr>Listener API Table</vt:lpstr>
      <vt:lpstr>ActionListener</vt:lpstr>
      <vt:lpstr>Slide 15</vt:lpstr>
      <vt:lpstr>ActionEvent Class</vt:lpstr>
      <vt:lpstr>ItemListener Interface</vt:lpstr>
      <vt:lpstr>ItemEvent class</vt:lpstr>
      <vt:lpstr>KeyListener Interface</vt:lpstr>
      <vt:lpstr>Slide 20</vt:lpstr>
      <vt:lpstr>Methods of KeyListener Interface</vt:lpstr>
      <vt:lpstr>KeyEvent class</vt:lpstr>
      <vt:lpstr>MouseListener Interface</vt:lpstr>
      <vt:lpstr>Methods of MouseListener Interface</vt:lpstr>
      <vt:lpstr>MouseEvent class</vt:lpstr>
      <vt:lpstr>MouseAdapter Class</vt:lpstr>
      <vt:lpstr>MouseMotionListener Interface</vt:lpstr>
      <vt:lpstr>Methods of MouseMotionListener Interface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Programming Tools And Techniques-I  Lecture 13: Packages</dc:title>
  <dc:creator>RA-V</dc:creator>
  <cp:lastModifiedBy>hp</cp:lastModifiedBy>
  <cp:revision>50</cp:revision>
  <dcterms:created xsi:type="dcterms:W3CDTF">2006-08-16T00:00:00Z</dcterms:created>
  <dcterms:modified xsi:type="dcterms:W3CDTF">2013-10-21T18:11:40Z</dcterms:modified>
</cp:coreProperties>
</file>