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87" r:id="rId14"/>
    <p:sldId id="288" r:id="rId15"/>
    <p:sldId id="300" r:id="rId16"/>
    <p:sldId id="289" r:id="rId17"/>
    <p:sldId id="290" r:id="rId18"/>
    <p:sldId id="272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301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26C72-9317-444B-8850-E114DCFB54CE}" type="datetimeFigureOut">
              <a:rPr lang="en-US" smtClean="0"/>
              <a:pPr/>
              <a:t>8/18/2013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0B83B-72A8-4147-B450-60D2644C93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74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915601" y="4342620"/>
            <a:ext cx="5026797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이 TP에서는 자바의 생성 배경과 그 동안 자바가 어떻게 발전해 왔는지에 대해 설명한다.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885162" y="8686725"/>
            <a:ext cx="2972837" cy="275646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 idx="2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B0503-4E0C-42D7-842F-D72E551227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78563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785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78563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C6CAFDF-D79D-404B-9B5F-A22A2EE6FE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92128-60AF-43C1-8370-ED2C695F1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9"/>
          <p:cNvGrpSpPr/>
          <p:nvPr/>
        </p:nvGrpSpPr>
        <p:grpSpPr>
          <a:xfrm>
            <a:off x="0" y="0"/>
            <a:ext cx="9144000" cy="6918325"/>
            <a:chOff x="0" y="0"/>
            <a:chExt cx="9144000" cy="6918325"/>
          </a:xfrm>
        </p:grpSpPr>
        <p:sp>
          <p:nvSpPr>
            <p:cNvPr id="10" name="Shape 10"/>
            <p:cNvSpPr/>
            <p:nvPr/>
          </p:nvSpPr>
          <p:spPr>
            <a:xfrm>
              <a:off x="8783636" y="444500"/>
              <a:ext cx="360362" cy="315277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hlink"/>
                </a:gs>
                <a:gs pos="50000">
                  <a:schemeClr val="hlink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9144000" cy="2133599"/>
            </a:xfrm>
            <a:custGeom>
              <a:avLst/>
              <a:gdLst/>
              <a:ahLst/>
              <a:cxnLst/>
              <a:rect l="0" t="0" r="0" b="0"/>
              <a:pathLst>
                <a:path w="5760" h="1104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720"/>
                  </a:lnTo>
                  <a:cubicBezTo>
                    <a:pt x="5400" y="824"/>
                    <a:pt x="4560" y="577"/>
                    <a:pt x="3600" y="624"/>
                  </a:cubicBezTo>
                  <a:cubicBezTo>
                    <a:pt x="2640" y="671"/>
                    <a:pt x="600" y="1104"/>
                    <a:pt x="0" y="100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1163637"/>
              <a:ext cx="9144000" cy="5694362"/>
            </a:xfrm>
            <a:custGeom>
              <a:avLst/>
              <a:gdLst/>
              <a:ahLst/>
              <a:cxnLst/>
              <a:rect l="0" t="0" r="0" b="0"/>
              <a:pathLst>
                <a:path w="5760" h="3587" extrusionOk="0">
                  <a:moveTo>
                    <a:pt x="0" y="582"/>
                  </a:moveTo>
                  <a:cubicBezTo>
                    <a:pt x="1027" y="680"/>
                    <a:pt x="1960" y="387"/>
                    <a:pt x="2640" y="267"/>
                  </a:cubicBezTo>
                  <a:cubicBezTo>
                    <a:pt x="2640" y="267"/>
                    <a:pt x="3268" y="180"/>
                    <a:pt x="3373" y="160"/>
                  </a:cubicBezTo>
                  <a:cubicBezTo>
                    <a:pt x="4120" y="0"/>
                    <a:pt x="5280" y="358"/>
                    <a:pt x="5760" y="358"/>
                  </a:cubicBezTo>
                  <a:lnTo>
                    <a:pt x="5760" y="3587"/>
                  </a:lnTo>
                  <a:lnTo>
                    <a:pt x="0" y="3587"/>
                  </a:lnTo>
                  <a:cubicBezTo>
                    <a:pt x="0" y="3587"/>
                    <a:pt x="0" y="582"/>
                    <a:pt x="0" y="5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0" y="292100"/>
              <a:ext cx="9144000" cy="854075"/>
            </a:xfrm>
            <a:custGeom>
              <a:avLst/>
              <a:gdLst/>
              <a:ahLst/>
              <a:cxnLst/>
              <a:rect l="0" t="0" r="0" b="0"/>
              <a:pathLst>
                <a:path w="5760" h="538" extrusionOk="0">
                  <a:moveTo>
                    <a:pt x="0" y="163"/>
                  </a:moveTo>
                  <a:lnTo>
                    <a:pt x="0" y="403"/>
                  </a:lnTo>
                  <a:cubicBezTo>
                    <a:pt x="295" y="450"/>
                    <a:pt x="1011" y="481"/>
                    <a:pt x="1773" y="443"/>
                  </a:cubicBezTo>
                  <a:cubicBezTo>
                    <a:pt x="2535" y="405"/>
                    <a:pt x="3909" y="161"/>
                    <a:pt x="4573" y="176"/>
                  </a:cubicBezTo>
                  <a:cubicBezTo>
                    <a:pt x="5237" y="191"/>
                    <a:pt x="5562" y="538"/>
                    <a:pt x="5760" y="536"/>
                  </a:cubicBezTo>
                  <a:lnTo>
                    <a:pt x="5760" y="163"/>
                  </a:lnTo>
                  <a:cubicBezTo>
                    <a:pt x="5560" y="79"/>
                    <a:pt x="5189" y="0"/>
                    <a:pt x="4560" y="29"/>
                  </a:cubicBezTo>
                  <a:cubicBezTo>
                    <a:pt x="3931" y="58"/>
                    <a:pt x="2747" y="314"/>
                    <a:pt x="1987" y="336"/>
                  </a:cubicBezTo>
                  <a:cubicBezTo>
                    <a:pt x="1227" y="358"/>
                    <a:pt x="414" y="199"/>
                    <a:pt x="0" y="16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2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405061"/>
              <a:ext cx="9144000" cy="1069975"/>
            </a:xfrm>
            <a:custGeom>
              <a:avLst/>
              <a:gdLst/>
              <a:ahLst/>
              <a:cxnLst/>
              <a:rect l="0" t="0" r="0" b="0"/>
              <a:pathLst>
                <a:path w="5760" h="674" extrusionOk="0">
                  <a:moveTo>
                    <a:pt x="0" y="246"/>
                  </a:moveTo>
                  <a:lnTo>
                    <a:pt x="0" y="406"/>
                  </a:lnTo>
                  <a:cubicBezTo>
                    <a:pt x="213" y="463"/>
                    <a:pt x="1009" y="616"/>
                    <a:pt x="1280" y="645"/>
                  </a:cubicBezTo>
                  <a:cubicBezTo>
                    <a:pt x="1551" y="674"/>
                    <a:pt x="1092" y="669"/>
                    <a:pt x="1627" y="580"/>
                  </a:cubicBezTo>
                  <a:cubicBezTo>
                    <a:pt x="2162" y="491"/>
                    <a:pt x="3804" y="109"/>
                    <a:pt x="4493" y="113"/>
                  </a:cubicBezTo>
                  <a:cubicBezTo>
                    <a:pt x="5182" y="117"/>
                    <a:pt x="5549" y="586"/>
                    <a:pt x="5760" y="606"/>
                  </a:cubicBezTo>
                  <a:lnTo>
                    <a:pt x="5760" y="233"/>
                  </a:lnTo>
                  <a:cubicBezTo>
                    <a:pt x="5471" y="158"/>
                    <a:pt x="4818" y="0"/>
                    <a:pt x="4040" y="33"/>
                  </a:cubicBezTo>
                  <a:cubicBezTo>
                    <a:pt x="3262" y="66"/>
                    <a:pt x="1766" y="398"/>
                    <a:pt x="1093" y="433"/>
                  </a:cubicBezTo>
                  <a:cubicBezTo>
                    <a:pt x="420" y="468"/>
                    <a:pt x="228" y="285"/>
                    <a:pt x="0" y="2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476500" y="1522412"/>
              <a:ext cx="6667500" cy="5335586"/>
            </a:xfrm>
            <a:custGeom>
              <a:avLst/>
              <a:gdLst/>
              <a:ahLst/>
              <a:cxnLst/>
              <a:rect l="0" t="0" r="0" b="0"/>
              <a:pathLst>
                <a:path w="4200" h="3361" extrusionOk="0">
                  <a:moveTo>
                    <a:pt x="0" y="3361"/>
                  </a:moveTo>
                  <a:cubicBezTo>
                    <a:pt x="118" y="2850"/>
                    <a:pt x="354" y="590"/>
                    <a:pt x="1054" y="295"/>
                  </a:cubicBezTo>
                  <a:cubicBezTo>
                    <a:pt x="1754" y="0"/>
                    <a:pt x="3676" y="1299"/>
                    <a:pt x="4200" y="1588"/>
                  </a:cubicBezTo>
                  <a:lnTo>
                    <a:pt x="4200" y="2028"/>
                  </a:lnTo>
                  <a:cubicBezTo>
                    <a:pt x="3700" y="1837"/>
                    <a:pt x="1842" y="220"/>
                    <a:pt x="1200" y="442"/>
                  </a:cubicBezTo>
                  <a:cubicBezTo>
                    <a:pt x="558" y="664"/>
                    <a:pt x="547" y="2875"/>
                    <a:pt x="347" y="3361"/>
                  </a:cubicBezTo>
                  <a:lnTo>
                    <a:pt x="0" y="33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3443287"/>
              <a:ext cx="9144000" cy="3055936"/>
            </a:xfrm>
            <a:custGeom>
              <a:avLst/>
              <a:gdLst/>
              <a:ahLst/>
              <a:cxnLst/>
              <a:rect l="0" t="0" r="0" b="0"/>
              <a:pathLst>
                <a:path w="5760" h="1925" extrusionOk="0">
                  <a:moveTo>
                    <a:pt x="0" y="804"/>
                  </a:moveTo>
                  <a:lnTo>
                    <a:pt x="0" y="991"/>
                  </a:lnTo>
                  <a:cubicBezTo>
                    <a:pt x="258" y="1160"/>
                    <a:pt x="1005" y="1925"/>
                    <a:pt x="1547" y="1818"/>
                  </a:cubicBezTo>
                  <a:cubicBezTo>
                    <a:pt x="2089" y="1711"/>
                    <a:pt x="2551" y="398"/>
                    <a:pt x="3253" y="351"/>
                  </a:cubicBezTo>
                  <a:cubicBezTo>
                    <a:pt x="3955" y="304"/>
                    <a:pt x="5342" y="1404"/>
                    <a:pt x="5760" y="1537"/>
                  </a:cubicBezTo>
                  <a:lnTo>
                    <a:pt x="5760" y="1151"/>
                  </a:lnTo>
                  <a:cubicBezTo>
                    <a:pt x="5405" y="1124"/>
                    <a:pt x="3982" y="0"/>
                    <a:pt x="3240" y="84"/>
                  </a:cubicBezTo>
                  <a:cubicBezTo>
                    <a:pt x="2542" y="171"/>
                    <a:pt x="2113" y="1551"/>
                    <a:pt x="1573" y="1671"/>
                  </a:cubicBezTo>
                  <a:cubicBezTo>
                    <a:pt x="1033" y="1791"/>
                    <a:pt x="262" y="826"/>
                    <a:pt x="0" y="8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accent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3552825"/>
              <a:ext cx="6237287" cy="3365500"/>
            </a:xfrm>
            <a:custGeom>
              <a:avLst/>
              <a:gdLst/>
              <a:ahLst/>
              <a:cxnLst/>
              <a:rect l="0" t="0" r="0" b="0"/>
              <a:pathLst>
                <a:path w="4196" h="2120" extrusionOk="0">
                  <a:moveTo>
                    <a:pt x="0" y="415"/>
                  </a:moveTo>
                  <a:lnTo>
                    <a:pt x="0" y="508"/>
                  </a:lnTo>
                  <a:cubicBezTo>
                    <a:pt x="160" y="577"/>
                    <a:pt x="1280" y="138"/>
                    <a:pt x="1933" y="229"/>
                  </a:cubicBezTo>
                  <a:cubicBezTo>
                    <a:pt x="2586" y="320"/>
                    <a:pt x="3644" y="746"/>
                    <a:pt x="3920" y="1055"/>
                  </a:cubicBezTo>
                  <a:cubicBezTo>
                    <a:pt x="4196" y="1364"/>
                    <a:pt x="3583" y="2120"/>
                    <a:pt x="3587" y="2082"/>
                  </a:cubicBezTo>
                  <a:lnTo>
                    <a:pt x="3947" y="829"/>
                  </a:lnTo>
                  <a:cubicBezTo>
                    <a:pt x="3725" y="494"/>
                    <a:pt x="2911" y="138"/>
                    <a:pt x="2253" y="69"/>
                  </a:cubicBezTo>
                  <a:cubicBezTo>
                    <a:pt x="1595" y="0"/>
                    <a:pt x="469" y="343"/>
                    <a:pt x="0" y="41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lt1"/>
                </a:gs>
                <a:gs pos="50000">
                  <a:schemeClr val="l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685800" y="609600"/>
            <a:ext cx="7772400" cy="39087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-US" dirty="0" smtClean="0"/>
              <a:t>Modern Programming Tools And Techniques-I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99FF66"/>
                </a:solidFill>
              </a:rPr>
              <a:t>Introduction to JAVA</a:t>
            </a:r>
            <a:br>
              <a:rPr lang="en-US" dirty="0" smtClean="0">
                <a:solidFill>
                  <a:srgbClr val="99FF66"/>
                </a:solidFill>
              </a:rPr>
            </a:br>
            <a:r>
              <a:rPr lang="en-US" dirty="0" smtClean="0">
                <a:solidFill>
                  <a:srgbClr val="99FF66"/>
                </a:solidFill>
              </a:rPr>
              <a:t/>
            </a:r>
            <a:br>
              <a:rPr lang="en-US" dirty="0" smtClean="0">
                <a:solidFill>
                  <a:srgbClr val="99FF66"/>
                </a:solidFill>
              </a:rPr>
            </a:br>
            <a:r>
              <a:rPr lang="en-US" sz="2800" dirty="0" smtClean="0">
                <a:solidFill>
                  <a:srgbClr val="99FF66"/>
                </a:solidFill>
              </a:rPr>
              <a:t>Lecture 3: Operators and Expressions</a:t>
            </a:r>
            <a:endParaRPr lang="en" sz="4400" b="0" i="0" u="none" strike="noStrike" cap="none" baseline="0" dirty="0">
              <a:solidFill>
                <a:srgbClr val="99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8305800" cy="5181600"/>
          </a:xfrm>
        </p:spPr>
        <p:txBody>
          <a:bodyPr/>
          <a:lstStyle/>
          <a:p>
            <a:r>
              <a:rPr lang="en-US" sz="2800" dirty="0" smtClean="0"/>
              <a:t> These operators act upon the individual bits of their operands. </a:t>
            </a:r>
          </a:p>
          <a:p>
            <a:r>
              <a:rPr lang="en-US" sz="2800" dirty="0" smtClean="0"/>
              <a:t> can be applied to the integer types, long, </a:t>
            </a:r>
            <a:r>
              <a:rPr lang="en-US" sz="2800" dirty="0" err="1" smtClean="0"/>
              <a:t>int</a:t>
            </a:r>
            <a:r>
              <a:rPr lang="en-US" sz="2800" dirty="0" smtClean="0"/>
              <a:t>, short, char, and byte. 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81000"/>
            <a:ext cx="8839200" cy="6324600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	      </a:t>
            </a:r>
            <a:r>
              <a:rPr lang="en-US" sz="2400" b="1" dirty="0" smtClean="0">
                <a:solidFill>
                  <a:srgbClr val="FFC000"/>
                </a:solidFill>
              </a:rPr>
              <a:t>Operator	                     Result</a:t>
            </a:r>
          </a:p>
          <a:p>
            <a:pPr>
              <a:buNone/>
            </a:pPr>
            <a:r>
              <a:rPr lang="en-US" sz="2400" dirty="0" smtClean="0"/>
              <a:t>		~		Bitwise unary NOT</a:t>
            </a:r>
          </a:p>
          <a:p>
            <a:pPr>
              <a:buNone/>
            </a:pPr>
            <a:r>
              <a:rPr lang="en-US" sz="2400" dirty="0" smtClean="0"/>
              <a:t>		&amp;		Bitwise AND</a:t>
            </a:r>
          </a:p>
          <a:p>
            <a:pPr>
              <a:buNone/>
            </a:pPr>
            <a:r>
              <a:rPr lang="en-US" sz="2400" dirty="0" smtClean="0"/>
              <a:t>		|		Bitwise OR</a:t>
            </a:r>
          </a:p>
          <a:p>
            <a:pPr>
              <a:buNone/>
            </a:pPr>
            <a:r>
              <a:rPr lang="en-US" sz="2400" dirty="0" smtClean="0"/>
              <a:t>		^		Bitwise exclusive OR</a:t>
            </a:r>
          </a:p>
          <a:p>
            <a:pPr>
              <a:buNone/>
            </a:pPr>
            <a:r>
              <a:rPr lang="en-US" sz="2400" dirty="0" smtClean="0"/>
              <a:t>		&gt;&gt;		Shift right</a:t>
            </a:r>
          </a:p>
          <a:p>
            <a:pPr>
              <a:buNone/>
            </a:pPr>
            <a:r>
              <a:rPr lang="en-US" sz="2400" dirty="0" smtClean="0"/>
              <a:t>		&gt;&gt;&gt;		Shift right zero fill</a:t>
            </a:r>
          </a:p>
          <a:p>
            <a:pPr>
              <a:buNone/>
            </a:pPr>
            <a:r>
              <a:rPr lang="en-US" sz="2400" dirty="0" smtClean="0"/>
              <a:t>		&lt;&lt;		Shift left</a:t>
            </a:r>
          </a:p>
          <a:p>
            <a:pPr>
              <a:buNone/>
            </a:pPr>
            <a:r>
              <a:rPr lang="en-US" sz="2400" dirty="0" smtClean="0"/>
              <a:t>		&amp;=		Bitwise AND assignment</a:t>
            </a:r>
          </a:p>
          <a:p>
            <a:pPr>
              <a:buNone/>
            </a:pPr>
            <a:r>
              <a:rPr lang="en-US" sz="2400" dirty="0" smtClean="0"/>
              <a:t>		|=		Bitwise OR assignment</a:t>
            </a:r>
          </a:p>
          <a:p>
            <a:pPr>
              <a:buNone/>
            </a:pPr>
            <a:r>
              <a:rPr lang="en-US" sz="2400" dirty="0" smtClean="0"/>
              <a:t>		^=		Bitwise exclusive OR assignment</a:t>
            </a:r>
          </a:p>
          <a:p>
            <a:pPr>
              <a:buNone/>
            </a:pPr>
            <a:r>
              <a:rPr lang="en-US" sz="2400" dirty="0" smtClean="0"/>
              <a:t>		&gt;&gt;=		Shift right assignment</a:t>
            </a:r>
          </a:p>
          <a:p>
            <a:pPr>
              <a:buNone/>
            </a:pPr>
            <a:r>
              <a:rPr lang="en-US" sz="2400" dirty="0" smtClean="0"/>
              <a:t>		&gt;&gt;&gt;=		Shift right zero fill assignment</a:t>
            </a:r>
          </a:p>
          <a:p>
            <a:pPr>
              <a:buNone/>
            </a:pPr>
            <a:r>
              <a:rPr lang="en-US" sz="2400" dirty="0" smtClean="0"/>
              <a:t>		&lt;&lt;=		Shift left assignment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Logical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r>
              <a:rPr lang="en-US" sz="2800" dirty="0" smtClean="0"/>
              <a:t> The bitwise logical operators are</a:t>
            </a:r>
          </a:p>
          <a:p>
            <a:pPr lvl="1"/>
            <a:r>
              <a:rPr lang="en-US" sz="2400" dirty="0" smtClean="0">
                <a:solidFill>
                  <a:srgbClr val="FFC000"/>
                </a:solidFill>
              </a:rPr>
              <a:t> ~ (NOT)</a:t>
            </a:r>
          </a:p>
          <a:p>
            <a:pPr lvl="1"/>
            <a:r>
              <a:rPr lang="en-US" sz="2400" dirty="0" smtClean="0">
                <a:solidFill>
                  <a:srgbClr val="FFC000"/>
                </a:solidFill>
              </a:rPr>
              <a:t> &amp; (AND)</a:t>
            </a:r>
          </a:p>
          <a:p>
            <a:pPr lvl="1"/>
            <a:r>
              <a:rPr lang="en-US" sz="2400" dirty="0" smtClean="0">
                <a:solidFill>
                  <a:srgbClr val="FFC000"/>
                </a:solidFill>
              </a:rPr>
              <a:t> | (OR)</a:t>
            </a:r>
          </a:p>
          <a:p>
            <a:pPr lvl="1"/>
            <a:r>
              <a:rPr lang="en-US" sz="2400" dirty="0" smtClean="0">
                <a:solidFill>
                  <a:srgbClr val="FFC000"/>
                </a:solidFill>
              </a:rPr>
              <a:t> ^ (</a:t>
            </a:r>
            <a:r>
              <a:rPr lang="en-US" sz="2400" dirty="0" err="1" smtClean="0">
                <a:solidFill>
                  <a:srgbClr val="FFC000"/>
                </a:solidFill>
              </a:rPr>
              <a:t>XOR</a:t>
            </a:r>
            <a:r>
              <a:rPr lang="en-US" sz="2400" dirty="0" smtClean="0">
                <a:solidFill>
                  <a:srgbClr val="FFC000"/>
                </a:solidFill>
              </a:rPr>
              <a:t>)</a:t>
            </a:r>
          </a:p>
          <a:p>
            <a:pPr marL="0" lvl="1" indent="120650">
              <a:lnSpc>
                <a:spcPct val="200000"/>
              </a:lnSpc>
              <a:spcBef>
                <a:spcPts val="640"/>
              </a:spcBef>
              <a:buClr>
                <a:schemeClr val="dk1"/>
              </a:buClr>
            </a:pPr>
            <a:r>
              <a:rPr lang="en-US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Example:</a:t>
            </a:r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4648200"/>
            <a:ext cx="91440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The Left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181600"/>
          </a:xfrm>
        </p:spPr>
        <p:txBody>
          <a:bodyPr/>
          <a:lstStyle/>
          <a:p>
            <a:pPr algn="just"/>
            <a:r>
              <a:rPr lang="en-US" dirty="0" smtClean="0"/>
              <a:t> The left shift operator,&lt;&lt;, shifts all of the bits in a value to the left a specified number of times.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                    value &lt;&lt; num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 Example: 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01000001        65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&lt;&lt; 2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00000100         4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The Right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410200"/>
          </a:xfrm>
        </p:spPr>
        <p:txBody>
          <a:bodyPr/>
          <a:lstStyle/>
          <a:p>
            <a:pPr algn="just"/>
            <a:r>
              <a:rPr lang="en-US" dirty="0" smtClean="0"/>
              <a:t> The right shift operator, &gt;&gt;, shifts all of the bits in a value to the right a specified number of times.                    		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value &gt;&gt; num</a:t>
            </a:r>
          </a:p>
          <a:p>
            <a:pPr algn="just"/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just"/>
            <a:r>
              <a:rPr lang="en-US" dirty="0" smtClean="0"/>
              <a:t> Example: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00100011        35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&gt;&gt; 2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00001000         8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82000" cy="6019800"/>
          </a:xfrm>
        </p:spPr>
        <p:txBody>
          <a:bodyPr/>
          <a:lstStyle/>
          <a:p>
            <a:r>
              <a:rPr lang="en-US" dirty="0" smtClean="0"/>
              <a:t> When we are shifting right, the top (leftmost) bits exposed by the right shift are filled in with the previous contents of the top bit.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This is called </a:t>
            </a:r>
            <a:r>
              <a:rPr lang="en-US" i="1" dirty="0" smtClean="0"/>
              <a:t>sign extension and serves to preserve </a:t>
            </a:r>
            <a:r>
              <a:rPr lang="en-US" dirty="0" smtClean="0"/>
              <a:t>the sign of negative numbers when you shift them right.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The Unsigned Right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4864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 In these cases, to shift a zero into the high-order bit no matter what its initial value was. This is known as an </a:t>
            </a:r>
            <a:r>
              <a:rPr lang="en-US" dirty="0" smtClean="0">
                <a:solidFill>
                  <a:schemeClr val="tx1">
                    <a:lumMod val="90000"/>
                  </a:schemeClr>
                </a:solidFill>
              </a:rPr>
              <a:t>unsigned shift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 To accomplish this, we will use Java’s unsigned, shift-right operator, &gt;&gt;&gt;, which always shifts zeros into the high-order bit.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Example: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11111111 11111111 11111111 11111111      –1  in 							          binary as an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&gt;&gt;&gt;24</a:t>
            </a:r>
          </a:p>
          <a:p>
            <a:pPr lvl="1" algn="just"/>
            <a:r>
              <a:rPr lang="en-US" dirty="0" smtClean="0">
                <a:solidFill>
                  <a:schemeClr val="tx1"/>
                </a:solidFill>
              </a:rPr>
              <a:t>00000000 00000000 00000000 11111111    255  in 							          binary as an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Bitwise Operator Compound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2578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 combines the assignment with the bitwise operation.</a:t>
            </a:r>
          </a:p>
          <a:p>
            <a:pPr algn="just"/>
            <a:r>
              <a:rPr lang="en-US" sz="2800" dirty="0" smtClean="0"/>
              <a:t> Similar to the algebraic operators </a:t>
            </a:r>
          </a:p>
          <a:p>
            <a:pPr algn="just"/>
            <a:r>
              <a:rPr lang="en-US" sz="2800" dirty="0" smtClean="0"/>
              <a:t> For example, the following two statements, which shift the value in a right by four bits, are equivalent:</a:t>
            </a:r>
          </a:p>
          <a:p>
            <a:pPr lvl="1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			a = a &gt;&gt; 4;</a:t>
            </a:r>
          </a:p>
          <a:p>
            <a:pPr lvl="1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			a &gt;&gt;= 4;</a:t>
            </a:r>
          </a:p>
          <a:p>
            <a:pPr algn="just"/>
            <a:r>
              <a:rPr lang="en-US" sz="2800" dirty="0" smtClean="0"/>
              <a:t> Likewise, </a:t>
            </a:r>
          </a:p>
          <a:p>
            <a:pPr lvl="1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			a = a | b;</a:t>
            </a:r>
          </a:p>
          <a:p>
            <a:pPr lvl="1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			a |= b;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610600" cy="52578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600" dirty="0" smtClean="0"/>
              <a:t>The relational operators determine the relationship that one operand has to the other.</a:t>
            </a:r>
          </a:p>
          <a:p>
            <a:r>
              <a:rPr lang="en-US" sz="2600" dirty="0" smtClean="0"/>
              <a:t> Relational operators determine equality and ordering.</a:t>
            </a:r>
          </a:p>
          <a:p>
            <a:r>
              <a:rPr lang="en-US" sz="2600" dirty="0" smtClean="0"/>
              <a:t> The outcome of relational operations is a </a:t>
            </a:r>
            <a:r>
              <a:rPr lang="en-US" sz="2600" b="1" dirty="0" err="1" smtClean="0"/>
              <a:t>boolean</a:t>
            </a:r>
            <a:r>
              <a:rPr lang="en-US" sz="2600" b="1" dirty="0" smtClean="0"/>
              <a:t> value.</a:t>
            </a:r>
          </a:p>
          <a:p>
            <a:endParaRPr lang="en-US" sz="2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3428993"/>
          <a:ext cx="6858000" cy="3429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3429000"/>
              </a:tblGrid>
              <a:tr h="489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Operator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Function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9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==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equal to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9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!=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 equal to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9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less than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9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greater than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9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&lt;=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less than or equal to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985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&gt;=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greater than or equal to</a:t>
                      </a:r>
                      <a:endParaRPr lang="en-US" sz="24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867400"/>
          </a:xfrm>
        </p:spPr>
        <p:txBody>
          <a:bodyPr/>
          <a:lstStyle/>
          <a:p>
            <a:r>
              <a:rPr lang="en-US" sz="2600" dirty="0" smtClean="0"/>
              <a:t> The result produced by a relational operator is a </a:t>
            </a:r>
            <a:r>
              <a:rPr lang="en-US" sz="2600" dirty="0" err="1" smtClean="0"/>
              <a:t>boolean</a:t>
            </a:r>
            <a:r>
              <a:rPr lang="en-US" sz="2600" dirty="0" smtClean="0"/>
              <a:t> value. </a:t>
            </a:r>
          </a:p>
          <a:p>
            <a:r>
              <a:rPr lang="en-US" sz="2600" dirty="0" smtClean="0"/>
              <a:t> For example, the following code fragment is perfectly valid:</a:t>
            </a:r>
          </a:p>
          <a:p>
            <a:pPr lvl="1"/>
            <a:r>
              <a:rPr lang="en-US" sz="2600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en-US" sz="2600" dirty="0" smtClean="0">
                <a:solidFill>
                  <a:schemeClr val="tx1">
                    <a:lumMod val="75000"/>
                  </a:schemeClr>
                </a:solidFill>
              </a:rPr>
              <a:t> a = 4;</a:t>
            </a:r>
          </a:p>
          <a:p>
            <a:pPr lvl="1"/>
            <a:r>
              <a:rPr lang="en-US" sz="2600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en-US" sz="2600" dirty="0" smtClean="0">
                <a:solidFill>
                  <a:schemeClr val="tx1">
                    <a:lumMod val="75000"/>
                  </a:schemeClr>
                </a:solidFill>
              </a:rPr>
              <a:t> b = 1;</a:t>
            </a:r>
          </a:p>
          <a:p>
            <a:pPr lvl="1"/>
            <a:r>
              <a:rPr lang="en-US" sz="2600" dirty="0" smtClean="0">
                <a:solidFill>
                  <a:schemeClr val="tx1">
                    <a:lumMod val="75000"/>
                  </a:schemeClr>
                </a:solidFill>
              </a:rPr>
              <a:t>boolean c = a &lt; b;</a:t>
            </a:r>
          </a:p>
          <a:p>
            <a:r>
              <a:rPr lang="en-US" sz="2600" dirty="0" smtClean="0"/>
              <a:t>In this case, the result of a&lt;b (which is false) is stored in c.</a:t>
            </a:r>
            <a:endParaRPr lang="en-US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772400" cy="4495800"/>
          </a:xfrm>
        </p:spPr>
        <p:txBody>
          <a:bodyPr/>
          <a:lstStyle/>
          <a:p>
            <a:r>
              <a:rPr lang="en-US" dirty="0" smtClean="0"/>
              <a:t> Operators in Java</a:t>
            </a:r>
          </a:p>
          <a:p>
            <a:pPr lvl="1"/>
            <a:r>
              <a:rPr lang="en-US" dirty="0" smtClean="0">
                <a:solidFill>
                  <a:schemeClr val="tx1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Arithmetic Operators</a:t>
            </a:r>
          </a:p>
          <a:p>
            <a:pPr lvl="1"/>
            <a:r>
              <a:rPr lang="en-US" dirty="0" smtClean="0">
                <a:solidFill>
                  <a:schemeClr val="tx1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Bitwise Operators</a:t>
            </a:r>
          </a:p>
          <a:p>
            <a:pPr lvl="1"/>
            <a:r>
              <a:rPr lang="en-US" dirty="0" smtClean="0">
                <a:solidFill>
                  <a:schemeClr val="tx1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Relational Operators</a:t>
            </a:r>
          </a:p>
          <a:p>
            <a:pPr lvl="1"/>
            <a:r>
              <a:rPr lang="en-US" dirty="0" smtClean="0">
                <a:solidFill>
                  <a:schemeClr val="tx1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Logical Operators</a:t>
            </a:r>
            <a:endParaRPr lang="en-US" dirty="0" smtClean="0">
              <a:solidFill>
                <a:schemeClr val="tx1">
                  <a:lumMod val="90000"/>
                </a:schemeClr>
              </a:solidFill>
              <a:latin typeface="Times New Roman" pitchFamily="18" charset="0"/>
              <a:cs typeface="Times New Roman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Boolean 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066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 The Boolean logical operators shown here operate only on boolean operands.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2133600"/>
          <a:ext cx="79248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5384800"/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Operator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Result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Logical AND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Logical OR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Logical XOR (exclusive OR)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575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Short-circuit OR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Short-circuit AND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Logical unary NOT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&amp;=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AND assignment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|=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OR assignment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^=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XOR assignment</a:t>
                      </a:r>
                    </a:p>
                  </a:txBody>
                  <a:tcPr/>
                </a:tc>
              </a:tr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==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Equal to</a:t>
                      </a:r>
                    </a:p>
                  </a:txBody>
                  <a:tcPr/>
                </a:tc>
              </a:tr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Not equal to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?: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Ternary if-then-else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3124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All of the binary logical operators combine two boolean values to form a resultant boolean value.</a:t>
            </a:r>
          </a:p>
          <a:p>
            <a:pPr algn="just"/>
            <a:r>
              <a:rPr lang="en-US" dirty="0" smtClean="0"/>
              <a:t>The logical Boolean operators,&amp;, |, and ^, operate on boolean values in the same way that they operate on the bits of an integer. </a:t>
            </a:r>
          </a:p>
          <a:p>
            <a:pPr algn="just"/>
            <a:r>
              <a:rPr lang="en-US" dirty="0" smtClean="0"/>
              <a:t>The following table shows the effect of each logical operation: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3276600"/>
          <a:ext cx="8763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00"/>
                <a:gridCol w="1460500"/>
                <a:gridCol w="1460500"/>
                <a:gridCol w="1460500"/>
                <a:gridCol w="1460500"/>
                <a:gridCol w="1460500"/>
              </a:tblGrid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A | B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A &amp; B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A ^ B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~ A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Short-Circuit 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4864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 These are secondary versions of the Boolean AND </a:t>
            </a:r>
            <a:r>
              <a:rPr lang="en-US" dirty="0" err="1" smtClean="0"/>
              <a:t>and</a:t>
            </a:r>
            <a:r>
              <a:rPr lang="en-US" dirty="0" smtClean="0"/>
              <a:t> OR operators, and are known as short-circuit logical operators. </a:t>
            </a:r>
          </a:p>
          <a:p>
            <a:pPr algn="just"/>
            <a:r>
              <a:rPr lang="en-US" dirty="0" smtClean="0"/>
              <a:t> OR operator results in true when A is true , no matter what B is. </a:t>
            </a:r>
          </a:p>
          <a:p>
            <a:pPr algn="just"/>
            <a:r>
              <a:rPr lang="en-US" dirty="0" smtClean="0"/>
              <a:t> Similarly, AND operator results in false when A is false, no matter what B is. </a:t>
            </a:r>
          </a:p>
          <a:p>
            <a:pPr algn="just"/>
            <a:r>
              <a:rPr lang="en-US" dirty="0" smtClean="0"/>
              <a:t> If we use the || and &amp;&amp; forms, rather than the | and &amp; forms of these operators, Java will not bother to evaluate the right-hand operand when the outcome of the expression can be determined by the left operand alone. </a:t>
            </a:r>
          </a:p>
          <a:p>
            <a:pPr algn="just"/>
            <a:r>
              <a:rPr lang="en-US" dirty="0" smtClean="0"/>
              <a:t>This is very useful when the right-hand operand depends on the value of the left one in order to function properly.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15000"/>
          </a:xfrm>
        </p:spPr>
        <p:txBody>
          <a:bodyPr/>
          <a:lstStyle/>
          <a:p>
            <a:pPr algn="just"/>
            <a:r>
              <a:rPr lang="en-US" sz="2600" dirty="0" smtClean="0"/>
              <a:t> For example</a:t>
            </a:r>
          </a:p>
          <a:p>
            <a:pPr algn="just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	 if </a:t>
            </a:r>
            <a:r>
              <a:rPr lang="en-US" sz="2600" b="1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sz="2600" b="1" dirty="0" err="1" smtClean="0">
                <a:solidFill>
                  <a:schemeClr val="tx1">
                    <a:lumMod val="75000"/>
                  </a:schemeClr>
                </a:solidFill>
              </a:rPr>
              <a:t>denom</a:t>
            </a:r>
            <a:r>
              <a:rPr lang="en-US" sz="2600" b="1" dirty="0" smtClean="0">
                <a:solidFill>
                  <a:schemeClr val="tx1">
                    <a:lumMod val="75000"/>
                  </a:schemeClr>
                </a:solidFill>
              </a:rPr>
              <a:t> != 0 &amp;&amp; num / </a:t>
            </a:r>
            <a:r>
              <a:rPr lang="en-US" sz="2600" b="1" dirty="0" err="1" smtClean="0">
                <a:solidFill>
                  <a:schemeClr val="tx1">
                    <a:lumMod val="75000"/>
                  </a:schemeClr>
                </a:solidFill>
              </a:rPr>
              <a:t>denom</a:t>
            </a:r>
            <a:r>
              <a:rPr lang="en-US" sz="2600" b="1" dirty="0" smtClean="0">
                <a:solidFill>
                  <a:schemeClr val="tx1">
                    <a:lumMod val="75000"/>
                  </a:schemeClr>
                </a:solidFill>
              </a:rPr>
              <a:t> &gt; 10)</a:t>
            </a:r>
          </a:p>
          <a:p>
            <a:pPr algn="just">
              <a:buNone/>
            </a:pPr>
            <a:endParaRPr lang="en-US" sz="26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lvl="1" indent="120650" algn="just">
              <a:spcBef>
                <a:spcPts val="640"/>
              </a:spcBef>
              <a:buClr>
                <a:schemeClr val="dk1"/>
              </a:buClr>
            </a:pPr>
            <a:r>
              <a:rPr lang="en-US" sz="2600" b="1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 following code fragment shows how you can take advantage of short-circuit logical evaluation to be sure that a division operation will be valid before evaluating it.</a:t>
            </a:r>
          </a:p>
          <a:p>
            <a:pPr marL="0" lvl="1" indent="120650" algn="just">
              <a:spcBef>
                <a:spcPts val="640"/>
              </a:spcBef>
              <a:buClr>
                <a:schemeClr val="dk1"/>
              </a:buClr>
            </a:pP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600" dirty="0" smtClean="0"/>
              <a:t> circuit form of AND (&amp;&amp;) is used, there is no risk of causing a run-time exception when </a:t>
            </a:r>
            <a:r>
              <a:rPr lang="en-US" sz="2600" dirty="0" err="1" smtClean="0"/>
              <a:t>denom</a:t>
            </a:r>
            <a:r>
              <a:rPr lang="en-US" sz="2600" dirty="0" smtClean="0"/>
              <a:t> is zero.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 If this line of code were written using the single &amp; version of AND, both sides would be evaluated, causing a run-time exception when </a:t>
            </a:r>
            <a:r>
              <a:rPr lang="en-US" sz="2600" dirty="0" err="1" smtClean="0"/>
              <a:t>denom</a:t>
            </a:r>
            <a:r>
              <a:rPr lang="en-US" sz="2600" dirty="0" smtClean="0"/>
              <a:t> is zero.</a:t>
            </a:r>
            <a:endParaRPr lang="en-US" sz="2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The Assignment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410200"/>
          </a:xfrm>
        </p:spPr>
        <p:txBody>
          <a:bodyPr>
            <a:noAutofit/>
          </a:bodyPr>
          <a:lstStyle/>
          <a:p>
            <a:pPr algn="just"/>
            <a:r>
              <a:rPr lang="en-US" sz="2600" dirty="0" smtClean="0"/>
              <a:t> The assignment operator is the single equal sign, =.</a:t>
            </a:r>
          </a:p>
          <a:p>
            <a:pPr algn="just"/>
            <a:r>
              <a:rPr lang="en-US" sz="2600" dirty="0" smtClean="0"/>
              <a:t> The assignment operator works in Java much as it does in any other computer language. </a:t>
            </a:r>
          </a:p>
          <a:p>
            <a:pPr lvl="1" algn="just">
              <a:buNone/>
            </a:pPr>
            <a:r>
              <a:rPr lang="en-US" sz="2600" dirty="0" smtClean="0">
                <a:solidFill>
                  <a:schemeClr val="tx1">
                    <a:lumMod val="75000"/>
                  </a:schemeClr>
                </a:solidFill>
              </a:rPr>
              <a:t>				</a:t>
            </a:r>
            <a:r>
              <a:rPr lang="en-US" sz="2600" dirty="0" err="1" smtClean="0">
                <a:solidFill>
                  <a:schemeClr val="tx1">
                    <a:lumMod val="75000"/>
                  </a:schemeClr>
                </a:solidFill>
              </a:rPr>
              <a:t>var</a:t>
            </a:r>
            <a:r>
              <a:rPr lang="en-US" sz="2600" dirty="0" smtClean="0">
                <a:solidFill>
                  <a:schemeClr val="tx1">
                    <a:lumMod val="75000"/>
                  </a:schemeClr>
                </a:solidFill>
              </a:rPr>
              <a:t> = expression ;</a:t>
            </a:r>
          </a:p>
          <a:p>
            <a:pPr algn="just"/>
            <a:r>
              <a:rPr lang="en-US" sz="2600" dirty="0" smtClean="0"/>
              <a:t> Here, the type of </a:t>
            </a:r>
            <a:r>
              <a:rPr lang="en-US" sz="2600" dirty="0" err="1" smtClean="0"/>
              <a:t>var</a:t>
            </a:r>
            <a:r>
              <a:rPr lang="en-US" sz="2600" dirty="0" smtClean="0"/>
              <a:t> must be compatible with the type of expression.</a:t>
            </a:r>
          </a:p>
          <a:p>
            <a:pPr algn="just"/>
            <a:r>
              <a:rPr lang="en-US" sz="2600" dirty="0" smtClean="0"/>
              <a:t> The assignment operator allows to create a chain of assignments. </a:t>
            </a:r>
          </a:p>
          <a:p>
            <a:pPr algn="just"/>
            <a:r>
              <a:rPr lang="en-US" sz="2600" dirty="0" smtClean="0"/>
              <a:t> For example:</a:t>
            </a:r>
          </a:p>
          <a:p>
            <a:pPr lvl="1" algn="just">
              <a:buNone/>
            </a:pPr>
            <a:r>
              <a:rPr lang="en-US" sz="2600" dirty="0" smtClean="0">
                <a:solidFill>
                  <a:schemeClr val="tx1">
                    <a:lumMod val="75000"/>
                  </a:schemeClr>
                </a:solidFill>
              </a:rPr>
              <a:t>			          	</a:t>
            </a:r>
            <a:r>
              <a:rPr lang="en-US" sz="2600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en-US" sz="2600" dirty="0" smtClean="0">
                <a:solidFill>
                  <a:schemeClr val="tx1">
                    <a:lumMod val="75000"/>
                  </a:schemeClr>
                </a:solidFill>
              </a:rPr>
              <a:t> x, y, z;</a:t>
            </a:r>
          </a:p>
          <a:p>
            <a:pPr lvl="1" algn="just">
              <a:buNone/>
            </a:pPr>
            <a:r>
              <a:rPr lang="en-US" sz="2600" dirty="0" smtClean="0">
                <a:solidFill>
                  <a:schemeClr val="tx1">
                    <a:lumMod val="75000"/>
                  </a:schemeClr>
                </a:solidFill>
              </a:rPr>
              <a:t>		    x = y = z = 100; // set x, y, and z to 100</a:t>
            </a:r>
          </a:p>
          <a:p>
            <a:pPr algn="just"/>
            <a:r>
              <a:rPr lang="en-US" sz="2600" dirty="0" smtClean="0"/>
              <a:t> This fragment sets the variables x , y, and z to 100 using a single statement. </a:t>
            </a:r>
            <a:endParaRPr lang="en-US" sz="2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The ?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 Java includes a special ternary (three-way)operator, ?, that can replace certain types of if-then-else statements.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? has this general form:</a:t>
            </a:r>
          </a:p>
          <a:p>
            <a:pPr lvl="1" algn="just">
              <a:buNone/>
            </a:pPr>
            <a:r>
              <a:rPr lang="en-US" b="1" dirty="0" smtClean="0">
                <a:solidFill>
                  <a:schemeClr val="tx1">
                    <a:lumMod val="75000"/>
                  </a:schemeClr>
                </a:solidFill>
              </a:rPr>
              <a:t>		   expression1 ? expression2 : expression3</a:t>
            </a:r>
          </a:p>
          <a:p>
            <a:pPr lvl="1" algn="just"/>
            <a:endParaRPr lang="en-US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just"/>
            <a:r>
              <a:rPr lang="en-US" dirty="0" smtClean="0"/>
              <a:t> Here,expression1 can be any expression that evaluates to a boolean value. </a:t>
            </a:r>
          </a:p>
          <a:p>
            <a:pPr algn="just"/>
            <a:r>
              <a:rPr lang="en-US" dirty="0" smtClean="0"/>
              <a:t> If expression1 is true , then expression2 is evaluated; otherwise, expression3 is evaluated. </a:t>
            </a:r>
          </a:p>
          <a:p>
            <a:pPr algn="just"/>
            <a:r>
              <a:rPr lang="en-US" dirty="0" smtClean="0"/>
              <a:t> The result of the? operation is that of the expression evaluated. </a:t>
            </a:r>
          </a:p>
          <a:p>
            <a:pPr algn="just"/>
            <a:r>
              <a:rPr lang="en-US" dirty="0" smtClean="0"/>
              <a:t>Bothexpression2 and expression3 are required to return the same type, which can’t be void.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458200" cy="6172200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 Example: TestTernary.java</a:t>
            </a:r>
          </a:p>
          <a:p>
            <a:pPr algn="just"/>
            <a:endParaRPr lang="en-US" sz="2600" dirty="0" smtClean="0"/>
          </a:p>
          <a:p>
            <a:pPr lvl="1" algn="just">
              <a:buNone/>
            </a:pPr>
            <a:r>
              <a:rPr lang="en-US" sz="2600" b="1" dirty="0" smtClean="0">
                <a:solidFill>
                  <a:schemeClr val="tx1">
                    <a:lumMod val="75000"/>
                  </a:schemeClr>
                </a:solidFill>
              </a:rPr>
              <a:t>			ratio = </a:t>
            </a:r>
            <a:r>
              <a:rPr lang="en-US" sz="2600" b="1" dirty="0" err="1" smtClean="0">
                <a:solidFill>
                  <a:schemeClr val="tx1">
                    <a:lumMod val="90000"/>
                  </a:schemeClr>
                </a:solidFill>
              </a:rPr>
              <a:t>denom</a:t>
            </a:r>
            <a:r>
              <a:rPr lang="en-US" sz="2600" b="1" dirty="0" smtClean="0">
                <a:solidFill>
                  <a:schemeClr val="tx1">
                    <a:lumMod val="90000"/>
                  </a:schemeClr>
                </a:solidFill>
              </a:rPr>
              <a:t> == 0 ? 0 : num / </a:t>
            </a:r>
            <a:r>
              <a:rPr lang="en-US" sz="2600" b="1" dirty="0" err="1" smtClean="0">
                <a:solidFill>
                  <a:schemeClr val="tx1">
                    <a:lumMod val="90000"/>
                  </a:schemeClr>
                </a:solidFill>
              </a:rPr>
              <a:t>denom</a:t>
            </a:r>
            <a:r>
              <a:rPr lang="en-US" sz="2600" b="1" dirty="0" smtClean="0">
                <a:solidFill>
                  <a:schemeClr val="tx1">
                    <a:lumMod val="90000"/>
                  </a:schemeClr>
                </a:solidFill>
              </a:rPr>
              <a:t> ;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When Java evaluates this assignment expression, it first looks at the expression to the left of the question mark. </a:t>
            </a:r>
          </a:p>
          <a:p>
            <a:pPr algn="just"/>
            <a:r>
              <a:rPr lang="en-US" sz="2600" dirty="0" smtClean="0"/>
              <a:t> If </a:t>
            </a:r>
            <a:r>
              <a:rPr lang="en-US" sz="2600" dirty="0" err="1" smtClean="0"/>
              <a:t>denom</a:t>
            </a:r>
            <a:r>
              <a:rPr lang="en-US" sz="2600" dirty="0" smtClean="0"/>
              <a:t> equals zero, then the expression between the question mark and the colon is evaluated and used as the value of the entire ? expression. </a:t>
            </a:r>
          </a:p>
          <a:p>
            <a:pPr algn="just"/>
            <a:r>
              <a:rPr lang="en-US" sz="2600" dirty="0" smtClean="0"/>
              <a:t>If </a:t>
            </a:r>
            <a:r>
              <a:rPr lang="en-US" sz="2600" dirty="0" err="1" smtClean="0"/>
              <a:t>denom</a:t>
            </a:r>
            <a:r>
              <a:rPr lang="en-US" sz="2600" dirty="0" smtClean="0"/>
              <a:t> does not equal zero, then the expression after the colon is evaluated and used for the value of the entire ? expression. </a:t>
            </a:r>
          </a:p>
          <a:p>
            <a:pPr algn="just"/>
            <a:r>
              <a:rPr lang="en-US" sz="2600" dirty="0" smtClean="0"/>
              <a:t>The result produced by the? operator is then assigned to ratio.</a:t>
            </a:r>
            <a:endParaRPr lang="en-US" sz="2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IN" dirty="0" smtClean="0"/>
              <a:t>Operator Precedence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0"/>
            <a:ext cx="9144000" cy="587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953000"/>
            <a:ext cx="5181600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Questions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faq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0800" y="914400"/>
            <a:ext cx="4038600" cy="3962400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in Java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Java’s operators can be grouped into following four categories:</a:t>
            </a:r>
          </a:p>
          <a:p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 Arithmetic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 Bitwise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 Relational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 Logical.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 used in mathematical expressions.</a:t>
            </a:r>
          </a:p>
          <a:p>
            <a:r>
              <a:rPr lang="en-US" sz="2800" dirty="0" smtClean="0"/>
              <a:t> operands of the arithmetic operators must be of a numeric type.</a:t>
            </a:r>
          </a:p>
          <a:p>
            <a:r>
              <a:rPr lang="en-US" sz="2800" dirty="0" smtClean="0"/>
              <a:t> most operators in Java work just like they do in C/C++.</a:t>
            </a:r>
          </a:p>
          <a:p>
            <a:r>
              <a:rPr lang="en-US" sz="2800" dirty="0" smtClean="0"/>
              <a:t> We can not use them on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types, but we can use them on char types, since the char type in Java is, essentially, a subset of int.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685800"/>
            <a:ext cx="7543800" cy="5334000"/>
          </a:xfrm>
        </p:spPr>
        <p:txBody>
          <a:bodyPr/>
          <a:lstStyle/>
          <a:p>
            <a:pPr>
              <a:buNone/>
            </a:pPr>
            <a:r>
              <a:rPr lang="en-US" sz="2200" b="1" dirty="0" smtClean="0"/>
              <a:t> Operator			 Result</a:t>
            </a:r>
          </a:p>
          <a:p>
            <a:r>
              <a:rPr lang="en-US" sz="2200" dirty="0" smtClean="0"/>
              <a:t>     +				Addition</a:t>
            </a:r>
          </a:p>
          <a:p>
            <a:r>
              <a:rPr lang="en-US" sz="2200" dirty="0" smtClean="0"/>
              <a:t>     -				Subtraction (also unary minus)</a:t>
            </a:r>
          </a:p>
          <a:p>
            <a:r>
              <a:rPr lang="en-US" sz="2200" dirty="0" smtClean="0"/>
              <a:t>     *				Multiplication</a:t>
            </a:r>
          </a:p>
          <a:p>
            <a:r>
              <a:rPr lang="en-US" sz="2200" dirty="0" smtClean="0"/>
              <a:t>     /				Division</a:t>
            </a:r>
          </a:p>
          <a:p>
            <a:r>
              <a:rPr lang="en-US" sz="2200" dirty="0" smtClean="0"/>
              <a:t>    % 				Modulus</a:t>
            </a:r>
          </a:p>
          <a:p>
            <a:r>
              <a:rPr lang="en-US" sz="2200" dirty="0" smtClean="0"/>
              <a:t>    ++				Increment</a:t>
            </a:r>
          </a:p>
          <a:p>
            <a:r>
              <a:rPr lang="en-US" sz="2200" dirty="0" smtClean="0"/>
              <a:t>    +=				Addition assignment</a:t>
            </a:r>
          </a:p>
          <a:p>
            <a:r>
              <a:rPr lang="en-US" sz="2200" dirty="0" smtClean="0"/>
              <a:t>     -=				Subtraction assignment</a:t>
            </a:r>
          </a:p>
          <a:p>
            <a:r>
              <a:rPr lang="en-US" sz="2200" dirty="0" smtClean="0"/>
              <a:t>    *=				Multiplication assignment</a:t>
            </a:r>
          </a:p>
          <a:p>
            <a:r>
              <a:rPr lang="en-US" sz="2200" dirty="0" smtClean="0"/>
              <a:t>    /=				Division assignment</a:t>
            </a:r>
          </a:p>
          <a:p>
            <a:r>
              <a:rPr lang="en-US" sz="2200" dirty="0" smtClean="0"/>
              <a:t>    %=				Modulus assignment</a:t>
            </a:r>
          </a:p>
          <a:p>
            <a:r>
              <a:rPr lang="en-US" sz="2200" dirty="0" smtClean="0"/>
              <a:t>    - -				Decrement</a:t>
            </a:r>
          </a:p>
          <a:p>
            <a:pPr>
              <a:lnSpc>
                <a:spcPct val="150000"/>
              </a:lnSpc>
              <a:buNone/>
            </a:pPr>
            <a:r>
              <a:rPr lang="en-US" sz="2200" dirty="0" smtClean="0">
                <a:solidFill>
                  <a:schemeClr val="tx1">
                    <a:lumMod val="75000"/>
                  </a:schemeClr>
                </a:solidFill>
              </a:rPr>
              <a:t>Example: Arithmetic.java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457200"/>
            <a:ext cx="8534400" cy="6019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C000"/>
                </a:solidFill>
              </a:rPr>
              <a:t>Modulus Operator (%)</a:t>
            </a:r>
          </a:p>
          <a:p>
            <a:pPr>
              <a:buNone/>
            </a:pPr>
            <a:endParaRPr lang="en-US" dirty="0" smtClean="0">
              <a:solidFill>
                <a:srgbClr val="FFC000"/>
              </a:solidFill>
            </a:endParaRPr>
          </a:p>
          <a:p>
            <a:r>
              <a:rPr lang="en-US" sz="2400" b="1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/>
              <a:t>returns the </a:t>
            </a:r>
            <a:r>
              <a:rPr lang="en-US" sz="2400" dirty="0" smtClean="0">
                <a:solidFill>
                  <a:srgbClr val="00B0F0"/>
                </a:solidFill>
              </a:rPr>
              <a:t>remainder of a division operation.</a:t>
            </a:r>
          </a:p>
          <a:p>
            <a:endParaRPr lang="en-US" sz="2400" dirty="0" smtClean="0"/>
          </a:p>
          <a:p>
            <a:r>
              <a:rPr lang="en-US" sz="2400" dirty="0" smtClean="0"/>
              <a:t> can be applied to floating-point types as well as integer types.</a:t>
            </a:r>
          </a:p>
          <a:p>
            <a:endParaRPr lang="en-US" sz="2400" b="1" dirty="0" smtClean="0">
              <a:solidFill>
                <a:srgbClr val="FFC000"/>
              </a:solidFill>
            </a:endParaRPr>
          </a:p>
          <a:p>
            <a:r>
              <a:rPr lang="en-US" sz="2400" dirty="0" smtClean="0">
                <a:solidFill>
                  <a:srgbClr val="00B0F0"/>
                </a:solidFill>
              </a:rPr>
              <a:t> This differs from C/C++, in which the </a:t>
            </a:r>
            <a:r>
              <a:rPr lang="en-US" sz="2400" b="1" dirty="0" smtClean="0">
                <a:solidFill>
                  <a:srgbClr val="00B0F0"/>
                </a:solidFill>
              </a:rPr>
              <a:t>% </a:t>
            </a:r>
            <a:r>
              <a:rPr lang="en-US" sz="2400" dirty="0" smtClean="0">
                <a:solidFill>
                  <a:srgbClr val="00B0F0"/>
                </a:solidFill>
              </a:rPr>
              <a:t>can only be applied to integer types.</a:t>
            </a:r>
          </a:p>
          <a:p>
            <a:endParaRPr lang="en-US" sz="24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Example: Modulus.java</a:t>
            </a: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Arithmetic Assignment Operators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534400" cy="5257800"/>
          </a:xfrm>
        </p:spPr>
        <p:txBody>
          <a:bodyPr/>
          <a:lstStyle/>
          <a:p>
            <a:r>
              <a:rPr lang="en-US" sz="2400" dirty="0" smtClean="0"/>
              <a:t> used to combine an arithmetic operation with an assignment.</a:t>
            </a:r>
          </a:p>
          <a:p>
            <a:pPr>
              <a:buNone/>
            </a:pPr>
            <a:r>
              <a:rPr lang="en-US" sz="2400" dirty="0" smtClean="0"/>
              <a:t>Thus, the statements of the form</a:t>
            </a:r>
          </a:p>
          <a:p>
            <a:pPr>
              <a:buNone/>
            </a:pPr>
            <a:r>
              <a:rPr lang="en-US" sz="2400" i="1" dirty="0" smtClean="0"/>
              <a:t>			</a:t>
            </a:r>
            <a:r>
              <a:rPr lang="en-US" sz="2400" i="1" dirty="0" err="1" smtClean="0">
                <a:solidFill>
                  <a:srgbClr val="92D050"/>
                </a:solidFill>
              </a:rPr>
              <a:t>var</a:t>
            </a:r>
            <a:r>
              <a:rPr lang="en-US" sz="2400" i="1" dirty="0" smtClean="0">
                <a:solidFill>
                  <a:srgbClr val="92D050"/>
                </a:solidFill>
              </a:rPr>
              <a:t> = </a:t>
            </a:r>
            <a:r>
              <a:rPr lang="en-US" sz="2400" i="1" dirty="0" err="1" smtClean="0">
                <a:solidFill>
                  <a:srgbClr val="92D050"/>
                </a:solidFill>
              </a:rPr>
              <a:t>var</a:t>
            </a:r>
            <a:r>
              <a:rPr lang="en-US" sz="2400" i="1" dirty="0" smtClean="0">
                <a:solidFill>
                  <a:srgbClr val="92D050"/>
                </a:solidFill>
              </a:rPr>
              <a:t> op expression;</a:t>
            </a:r>
          </a:p>
          <a:p>
            <a:pPr>
              <a:buNone/>
            </a:pPr>
            <a:r>
              <a:rPr lang="en-US" sz="2400" dirty="0" smtClean="0"/>
              <a:t>can be rewritten as</a:t>
            </a:r>
          </a:p>
          <a:p>
            <a:pPr>
              <a:buNone/>
            </a:pPr>
            <a:r>
              <a:rPr lang="en-US" sz="2400" i="1" dirty="0" smtClean="0"/>
              <a:t>			</a:t>
            </a:r>
            <a:r>
              <a:rPr lang="en-US" sz="2400" i="1" dirty="0" err="1" smtClean="0">
                <a:solidFill>
                  <a:srgbClr val="92D050"/>
                </a:solidFill>
              </a:rPr>
              <a:t>var</a:t>
            </a:r>
            <a:r>
              <a:rPr lang="en-US" sz="2400" i="1" dirty="0" smtClean="0">
                <a:solidFill>
                  <a:srgbClr val="92D050"/>
                </a:solidFill>
              </a:rPr>
              <a:t> op= expression;</a:t>
            </a:r>
            <a:endParaRPr lang="en-US" sz="2400" dirty="0" smtClean="0">
              <a:solidFill>
                <a:srgbClr val="92D05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 In Java, statements like</a:t>
            </a:r>
            <a:br>
              <a:rPr lang="en-US" sz="2400" dirty="0" smtClean="0"/>
            </a:br>
            <a:r>
              <a:rPr lang="en-US" sz="2400" dirty="0" smtClean="0"/>
              <a:t>				 a = a + 5;</a:t>
            </a:r>
            <a:br>
              <a:rPr lang="en-US" sz="2400" dirty="0" smtClean="0"/>
            </a:br>
            <a:r>
              <a:rPr lang="en-US" sz="2400" dirty="0" smtClean="0"/>
              <a:t>can be written as</a:t>
            </a:r>
          </a:p>
          <a:p>
            <a:pPr>
              <a:buNone/>
            </a:pPr>
            <a:r>
              <a:rPr lang="en-US" sz="2400" dirty="0" smtClean="0"/>
              <a:t>				 a += 5;</a:t>
            </a:r>
          </a:p>
          <a:p>
            <a:pPr>
              <a:buNone/>
            </a:pPr>
            <a:r>
              <a:rPr lang="en-US" sz="2400" dirty="0" smtClean="0"/>
              <a:t>Similarly:</a:t>
            </a:r>
          </a:p>
          <a:p>
            <a:pPr>
              <a:buNone/>
            </a:pPr>
            <a:r>
              <a:rPr lang="en-US" sz="2400" dirty="0" smtClean="0"/>
              <a:t>	b = b % 3;        can be written as        b %= 3; </a:t>
            </a:r>
          </a:p>
          <a:p>
            <a:pPr>
              <a:buNone/>
            </a:pPr>
            <a:r>
              <a:rPr lang="en-US" sz="2400" dirty="0" smtClean="0"/>
              <a:t>	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and Decrement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8686800" cy="5181600"/>
          </a:xfrm>
        </p:spPr>
        <p:txBody>
          <a:bodyPr/>
          <a:lstStyle/>
          <a:p>
            <a:r>
              <a:rPr lang="en-US" sz="2400" dirty="0" smtClean="0"/>
              <a:t> ++ and the - - are Java's increment and decrement operators.</a:t>
            </a:r>
          </a:p>
          <a:p>
            <a:r>
              <a:rPr lang="en-US" sz="2400" dirty="0" smtClean="0"/>
              <a:t> The increment operator increases its operand by one. </a:t>
            </a:r>
          </a:p>
          <a:p>
            <a:pPr lvl="1"/>
            <a:r>
              <a:rPr lang="en-US" sz="2400" dirty="0" smtClean="0">
                <a:solidFill>
                  <a:srgbClr val="92D050"/>
                </a:solidFill>
              </a:rPr>
              <a:t>x++; is equivalent to x = x + 1;</a:t>
            </a:r>
          </a:p>
          <a:p>
            <a:r>
              <a:rPr lang="en-US" sz="2400" dirty="0" smtClean="0"/>
              <a:t> The decrement operator decreases its operand by one.</a:t>
            </a:r>
          </a:p>
          <a:p>
            <a:pPr lvl="1"/>
            <a:r>
              <a:rPr lang="en-US" sz="2400" dirty="0" smtClean="0">
                <a:solidFill>
                  <a:srgbClr val="92D050"/>
                </a:solidFill>
              </a:rPr>
              <a:t>y--; is equivalent to y = y – 1;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r>
              <a:rPr lang="en-US" sz="2400" dirty="0" smtClean="0"/>
              <a:t> They can appear both in </a:t>
            </a:r>
          </a:p>
          <a:p>
            <a:pPr lvl="1"/>
            <a:r>
              <a:rPr lang="en-US" sz="2400" i="1" dirty="0" smtClean="0">
                <a:solidFill>
                  <a:srgbClr val="92D050"/>
                </a:solidFill>
              </a:rPr>
              <a:t>postfix form, where they </a:t>
            </a:r>
            <a:r>
              <a:rPr lang="en-US" sz="2400" dirty="0" smtClean="0">
                <a:solidFill>
                  <a:srgbClr val="92D050"/>
                </a:solidFill>
              </a:rPr>
              <a:t>follow the operand, and </a:t>
            </a:r>
          </a:p>
          <a:p>
            <a:pPr lvl="1"/>
            <a:r>
              <a:rPr lang="en-US" sz="2400" i="1" dirty="0" smtClean="0">
                <a:solidFill>
                  <a:srgbClr val="92D050"/>
                </a:solidFill>
              </a:rPr>
              <a:t>prefix form, where they precede the operand.</a:t>
            </a:r>
            <a:endParaRPr lang="en-US" sz="24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382000" cy="54864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800" dirty="0" smtClean="0"/>
              <a:t>In the prefix form, the operand is incremented or decremented before the value is obtained for use in the expression.</a:t>
            </a:r>
          </a:p>
          <a:p>
            <a:pPr>
              <a:buNone/>
            </a:pPr>
            <a:r>
              <a:rPr lang="en-US" sz="2800" dirty="0" smtClean="0"/>
              <a:t>	 Example: x = 19; y = ++x;</a:t>
            </a:r>
          </a:p>
          <a:p>
            <a:pPr>
              <a:buNone/>
            </a:pPr>
            <a:r>
              <a:rPr lang="en-US" sz="2800" dirty="0" smtClean="0"/>
              <a:t>	 Output: y = 20 and x = 20</a:t>
            </a:r>
          </a:p>
          <a:p>
            <a:endParaRPr lang="en-US" sz="2800" dirty="0" smtClean="0"/>
          </a:p>
          <a:p>
            <a:r>
              <a:rPr lang="en-US" sz="2800" dirty="0" smtClean="0"/>
              <a:t> In postfix form, the previous value is obtained for use in the expression, and then the operand is modified.</a:t>
            </a:r>
          </a:p>
          <a:p>
            <a:pPr>
              <a:buNone/>
            </a:pPr>
            <a:r>
              <a:rPr lang="en-US" sz="2800" dirty="0" smtClean="0"/>
              <a:t>	 Example: x = 19; y = x++;</a:t>
            </a:r>
          </a:p>
          <a:p>
            <a:pPr>
              <a:buNone/>
            </a:pPr>
            <a:r>
              <a:rPr lang="en-US" sz="2800" dirty="0" smtClean="0"/>
              <a:t>	 Output: y = 19 and x = 20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리본.pot 1">
      <a:dk1>
        <a:srgbClr val="FFFFCC"/>
      </a:dk1>
      <a:lt1>
        <a:srgbClr val="660033"/>
      </a:lt1>
      <a:dk2>
        <a:srgbClr val="FFCC00"/>
      </a:dk2>
      <a:lt2>
        <a:srgbClr val="220011"/>
      </a:lt2>
      <a:accent1>
        <a:srgbClr val="CC0099"/>
      </a:accent1>
      <a:accent2>
        <a:srgbClr val="56002B"/>
      </a:accent2>
      <a:accent3>
        <a:srgbClr val="660033"/>
      </a:accent3>
      <a:accent4>
        <a:srgbClr val="CC0099"/>
      </a:accent4>
      <a:accent5>
        <a:srgbClr val="56002B"/>
      </a:accent5>
      <a:accent6>
        <a:srgbClr val="660033"/>
      </a:accent6>
      <a:hlink>
        <a:srgbClr val="9C004E"/>
      </a:hlink>
      <a:folHlink>
        <a:srgbClr val="FF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354</TotalTime>
  <Words>1066</Words>
  <Application>Microsoft Office PowerPoint</Application>
  <PresentationFormat>On-screen Show (4:3)</PresentationFormat>
  <Paragraphs>262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Modern Programming Tools And Techniques-I  Introduction to JAVA  Lecture 3: Operators and Expressions</vt:lpstr>
      <vt:lpstr>Contents</vt:lpstr>
      <vt:lpstr>Operators in Java</vt:lpstr>
      <vt:lpstr>Arithmetic Operators</vt:lpstr>
      <vt:lpstr>Arithmetic Operators</vt:lpstr>
      <vt:lpstr>Slide 6</vt:lpstr>
      <vt:lpstr>Arithmetic Assignment Operators</vt:lpstr>
      <vt:lpstr>Increment and Decrement</vt:lpstr>
      <vt:lpstr>Slide 9</vt:lpstr>
      <vt:lpstr>Bitwise Operators</vt:lpstr>
      <vt:lpstr>Slide 11</vt:lpstr>
      <vt:lpstr>Bitwise Logical Operators</vt:lpstr>
      <vt:lpstr>The Left Shift</vt:lpstr>
      <vt:lpstr>The Right Shift</vt:lpstr>
      <vt:lpstr>Slide 15</vt:lpstr>
      <vt:lpstr>The Unsigned Right Shift</vt:lpstr>
      <vt:lpstr>Bitwise Operator Compound Assignments</vt:lpstr>
      <vt:lpstr>Relational Operators</vt:lpstr>
      <vt:lpstr>Slide 19</vt:lpstr>
      <vt:lpstr>Boolean Logical Operators</vt:lpstr>
      <vt:lpstr>Slide 21</vt:lpstr>
      <vt:lpstr>Short-Circuit Logical Operators</vt:lpstr>
      <vt:lpstr>Slide 23</vt:lpstr>
      <vt:lpstr>The Assignment Operator</vt:lpstr>
      <vt:lpstr>The ? Operator</vt:lpstr>
      <vt:lpstr>Slide 26</vt:lpstr>
      <vt:lpstr>Operator Precedence</vt:lpstr>
      <vt:lpstr> 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Introduction to JAVA  Lecture 3: Operators and Expressions</dc:title>
  <dc:creator>RA-V</dc:creator>
  <cp:lastModifiedBy>hp</cp:lastModifiedBy>
  <cp:revision>48</cp:revision>
  <dcterms:created xsi:type="dcterms:W3CDTF">2006-08-16T00:00:00Z</dcterms:created>
  <dcterms:modified xsi:type="dcterms:W3CDTF">2013-08-18T16:48:31Z</dcterms:modified>
</cp:coreProperties>
</file>