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23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2ED44-7B4C-4180-B745-16609ACFBEDA}" type="datetimeFigureOut">
              <a:rPr lang="en-US" smtClean="0"/>
              <a:pPr/>
              <a:t>6/24/2024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801688"/>
            <a:ext cx="28352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80000"/>
            <a:ext cx="6045200" cy="481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34705-D56A-4348-8481-8A50652C121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801688"/>
            <a:ext cx="2835275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34705-D56A-4348-8481-8A50652C1218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8" y="3321887"/>
            <a:ext cx="6423025" cy="22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475" y="6059593"/>
            <a:ext cx="5289550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C98E-F09F-4045-ACE0-24110BB9626D}" type="datetime1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GB" smtClean="0"/>
              <a:pPr marL="93980">
                <a:lnSpc>
                  <a:spcPct val="100000"/>
                </a:lnSpc>
                <a:spcBef>
                  <a:spcPts val="20"/>
                </a:spcBef>
              </a:pPr>
              <a:t>‹#›</a:t>
            </a:fld>
            <a:r>
              <a:rPr lang="en-GB" dirty="0" smtClean="0"/>
              <a:t>/95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8F02-0FBC-46DB-B541-FE6F21C3C2D5}" type="datetime1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GB" smtClean="0"/>
              <a:pPr marL="93980">
                <a:lnSpc>
                  <a:spcPct val="100000"/>
                </a:lnSpc>
                <a:spcBef>
                  <a:spcPts val="20"/>
                </a:spcBef>
              </a:pPr>
              <a:t>‹#›</a:t>
            </a:fld>
            <a:r>
              <a:rPr lang="en-GB" dirty="0" smtClean="0"/>
              <a:t>/95</a:t>
            </a:r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27341" y="668338"/>
            <a:ext cx="1405036" cy="14225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230" y="668338"/>
            <a:ext cx="4089169" cy="14225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8F02-0FBC-46DB-B541-FE6F21C3C2D5}" type="datetime1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GB" smtClean="0"/>
              <a:pPr marL="93980">
                <a:lnSpc>
                  <a:spcPct val="100000"/>
                </a:lnSpc>
                <a:spcBef>
                  <a:spcPts val="20"/>
                </a:spcBef>
              </a:pPr>
              <a:t>‹#›</a:t>
            </a:fld>
            <a:r>
              <a:rPr lang="en-GB" dirty="0" smtClean="0"/>
              <a:t>/95</a:t>
            </a:r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C51B-864D-4FFB-9BC0-5DBEA2C9861C}" type="datetime1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GB" smtClean="0"/>
              <a:pPr marL="93980">
                <a:lnSpc>
                  <a:spcPct val="100000"/>
                </a:lnSpc>
                <a:spcBef>
                  <a:spcPts val="20"/>
                </a:spcBef>
              </a:pPr>
              <a:t>‹#›</a:t>
            </a:fld>
            <a:r>
              <a:rPr lang="en-GB" dirty="0" smtClean="0"/>
              <a:t>/95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11" y="6871502"/>
            <a:ext cx="6423025" cy="212382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11" y="4532323"/>
            <a:ext cx="6423025" cy="233917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8F02-0FBC-46DB-B541-FE6F21C3C2D5}" type="datetime1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GB" smtClean="0"/>
              <a:pPr marL="93980">
                <a:lnSpc>
                  <a:spcPct val="100000"/>
                </a:lnSpc>
                <a:spcBef>
                  <a:spcPts val="20"/>
                </a:spcBef>
              </a:pPr>
              <a:t>‹#›</a:t>
            </a:fld>
            <a:r>
              <a:rPr lang="en-GB" dirty="0" smtClean="0"/>
              <a:t>/95</a:t>
            </a:r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234" y="3891212"/>
            <a:ext cx="2747103" cy="11002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5278" y="3891212"/>
            <a:ext cx="2747103" cy="11002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6F407-8138-40B5-B33B-33B7F5438292}" type="datetime1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GB" smtClean="0"/>
              <a:pPr marL="93980">
                <a:lnSpc>
                  <a:spcPct val="100000"/>
                </a:lnSpc>
                <a:spcBef>
                  <a:spcPts val="20"/>
                </a:spcBef>
              </a:pPr>
              <a:t>‹#›</a:t>
            </a:fld>
            <a:r>
              <a:rPr lang="en-GB" dirty="0" smtClean="0"/>
              <a:t>/95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428233"/>
            <a:ext cx="6800850" cy="178223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2393641"/>
            <a:ext cx="3338766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825" y="3391194"/>
            <a:ext cx="3338766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597" y="2393641"/>
            <a:ext cx="3340078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597" y="3391194"/>
            <a:ext cx="3340078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8F02-0FBC-46DB-B541-FE6F21C3C2D5}" type="datetime1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GB" smtClean="0"/>
              <a:pPr marL="93980">
                <a:lnSpc>
                  <a:spcPct val="100000"/>
                </a:lnSpc>
                <a:spcBef>
                  <a:spcPts val="20"/>
                </a:spcBef>
              </a:pPr>
              <a:t>‹#›</a:t>
            </a:fld>
            <a:r>
              <a:rPr lang="en-GB" dirty="0" smtClean="0"/>
              <a:t>/95</a:t>
            </a:r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CA7D-73AE-44C4-A7F3-29D02B956B0D}" type="datetime1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GB" smtClean="0"/>
              <a:pPr marL="93980">
                <a:lnSpc>
                  <a:spcPct val="100000"/>
                </a:lnSpc>
                <a:spcBef>
                  <a:spcPts val="20"/>
                </a:spcBef>
              </a:pPr>
              <a:t>‹#›</a:t>
            </a:fld>
            <a:r>
              <a:rPr lang="en-GB" dirty="0" smtClean="0"/>
              <a:t>/95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E28F-96C1-4897-804A-2E3796E1C8E8}" type="datetime1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GB" smtClean="0"/>
              <a:pPr marL="93980">
                <a:lnSpc>
                  <a:spcPct val="100000"/>
                </a:lnSpc>
                <a:spcBef>
                  <a:spcPts val="20"/>
                </a:spcBef>
              </a:pPr>
              <a:t>‹#›</a:t>
            </a:fld>
            <a:r>
              <a:rPr lang="en-GB" dirty="0" smtClean="0"/>
              <a:t>/95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6" y="425759"/>
            <a:ext cx="2486036" cy="1811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385" y="425758"/>
            <a:ext cx="4224293" cy="91265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826" y="2237696"/>
            <a:ext cx="2486036" cy="73145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8F02-0FBC-46DB-B541-FE6F21C3C2D5}" type="datetime1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GB" smtClean="0"/>
              <a:pPr marL="93980">
                <a:lnSpc>
                  <a:spcPct val="100000"/>
                </a:lnSpc>
                <a:spcBef>
                  <a:spcPts val="20"/>
                </a:spcBef>
              </a:pPr>
              <a:t>‹#›</a:t>
            </a:fld>
            <a:r>
              <a:rPr lang="en-GB" dirty="0" smtClean="0"/>
              <a:t>/95</a:t>
            </a:r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127" y="7485382"/>
            <a:ext cx="4533900" cy="8836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1127" y="955475"/>
            <a:ext cx="4533900" cy="6416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127" y="8369073"/>
            <a:ext cx="4533900" cy="12549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8F02-0FBC-46DB-B541-FE6F21C3C2D5}" type="datetime1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GB" smtClean="0"/>
              <a:pPr marL="93980">
                <a:lnSpc>
                  <a:spcPct val="100000"/>
                </a:lnSpc>
                <a:spcBef>
                  <a:spcPts val="20"/>
                </a:spcBef>
              </a:pPr>
              <a:t>‹#›</a:t>
            </a:fld>
            <a:r>
              <a:rPr lang="en-GB" dirty="0" smtClean="0"/>
              <a:t>/95</a:t>
            </a:r>
            <a:endParaRPr lang="en-GB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5" y="428233"/>
            <a:ext cx="6800850" cy="178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2495128"/>
            <a:ext cx="6800850" cy="705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826" y="9911200"/>
            <a:ext cx="176318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8F02-0FBC-46DB-B541-FE6F21C3C2D5}" type="datetime1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04" y="9911200"/>
            <a:ext cx="2392892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5493" y="9911200"/>
            <a:ext cx="176318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GB" smtClean="0"/>
              <a:pPr marL="93980">
                <a:lnSpc>
                  <a:spcPct val="100000"/>
                </a:lnSpc>
                <a:spcBef>
                  <a:spcPts val="20"/>
                </a:spcBef>
              </a:pPr>
              <a:t>‹#›</a:t>
            </a:fld>
            <a:r>
              <a:rPr lang="en-GB" dirty="0" smtClean="0"/>
              <a:t>/95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google.com" TargetMode="External"/><Relationship Id="rId2" Type="http://schemas.openxmlformats.org/officeDocument/2006/relationships/hyperlink" Target="mailto:username@companyname.com" TargetMode="Externa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" y="4584700"/>
            <a:ext cx="6800850" cy="346556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628015" marR="626110" indent="3810" algn="ctr">
              <a:lnSpc>
                <a:spcPct val="113100"/>
              </a:lnSpc>
              <a:spcBef>
                <a:spcPts val="505"/>
              </a:spcBef>
            </a:pPr>
            <a:r>
              <a:rPr sz="6600" spc="-575" smtClean="0">
                <a:latin typeface="Arial Rounded MT Bold" pitchFamily="34" charset="0"/>
              </a:rPr>
              <a:t>140+ </a:t>
            </a:r>
            <a:r>
              <a:rPr sz="6600" spc="-570" smtClean="0">
                <a:latin typeface="Arial Rounded MT Bold" pitchFamily="34" charset="0"/>
              </a:rPr>
              <a:t> </a:t>
            </a:r>
            <a:r>
              <a:rPr sz="6600" spc="-305" smtClean="0">
                <a:latin typeface="Arial Rounded MT Bold" pitchFamily="34" charset="0"/>
              </a:rPr>
              <a:t>BASIC </a:t>
            </a:r>
            <a:r>
              <a:rPr sz="6600" spc="-300" smtClean="0">
                <a:latin typeface="Arial Rounded MT Bold" pitchFamily="34" charset="0"/>
              </a:rPr>
              <a:t> </a:t>
            </a:r>
            <a:r>
              <a:rPr sz="6600" spc="170" smtClean="0">
                <a:latin typeface="Arial Rounded MT Bold" pitchFamily="34" charset="0"/>
              </a:rPr>
              <a:t>PYTHON</a:t>
            </a: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6600" spc="-150" smtClean="0">
                <a:latin typeface="Arial Rounded MT Bold" pitchFamily="34" charset="0"/>
              </a:rPr>
              <a:t>PROGRAMS</a:t>
            </a:r>
            <a:endParaRPr sz="6600" spc="-150" dirty="0"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GB" smtClean="0"/>
              <a:pPr marL="93980">
                <a:lnSpc>
                  <a:spcPct val="100000"/>
                </a:lnSpc>
                <a:spcBef>
                  <a:spcPts val="20"/>
                </a:spcBef>
              </a:pPr>
              <a:t>1</a:t>
            </a:fld>
            <a:r>
              <a:rPr lang="en-GB" dirty="0" smtClean="0"/>
              <a:t>/95</a:t>
            </a:r>
            <a:endParaRPr lang="en-GB" dirty="0"/>
          </a:p>
        </p:txBody>
      </p:sp>
      <p:pic>
        <p:nvPicPr>
          <p:cNvPr id="10" name="Picture 9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460500"/>
            <a:ext cx="5793774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0636" y="70231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19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1624" y="8782048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1624" y="8982073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1624" y="10144124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9835" y="7384312"/>
            <a:ext cx="5457190" cy="2991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050" b="1" spc="-5" smtClean="0">
                <a:latin typeface="Arial"/>
                <a:cs typeface="Arial"/>
              </a:rPr>
              <a:t>Write</a:t>
            </a:r>
            <a:r>
              <a:rPr sz="1050" b="1" spc="-15" smtClean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Check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Armstrong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Number?</a:t>
            </a:r>
            <a:endParaRPr sz="10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700"/>
              </a:spcBef>
            </a:pPr>
            <a:r>
              <a:rPr sz="1050" b="1" smtClean="0">
                <a:latin typeface="Arial"/>
                <a:cs typeface="Arial"/>
              </a:rPr>
              <a:t>Armstrong</a:t>
            </a:r>
            <a:r>
              <a:rPr sz="1050" b="1" spc="-50" smtClean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63500" marR="55880">
              <a:lnSpc>
                <a:spcPct val="119000"/>
              </a:lnSpc>
            </a:pPr>
            <a:r>
              <a:rPr sz="1050" dirty="0">
                <a:latin typeface="Arial MT"/>
                <a:cs typeface="Arial MT"/>
              </a:rPr>
              <a:t>It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that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equal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sum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its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own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digits,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each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raised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power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equal to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 </a:t>
            </a:r>
            <a:r>
              <a:rPr sz="1050" spc="-28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 digits in the </a:t>
            </a:r>
            <a:r>
              <a:rPr sz="1050" spc="-10" dirty="0">
                <a:latin typeface="Arial MT"/>
                <a:cs typeface="Arial MT"/>
              </a:rPr>
              <a:t>number.</a:t>
            </a:r>
            <a:endParaRPr sz="1050">
              <a:latin typeface="Arial MT"/>
              <a:cs typeface="Arial MT"/>
            </a:endParaRPr>
          </a:p>
          <a:p>
            <a:pPr marL="329565" marR="2787650" indent="-266700">
              <a:lnSpc>
                <a:spcPct val="202400"/>
              </a:lnSpc>
            </a:pP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example,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let's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consider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153: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has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three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digits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(1,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5,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3).</a:t>
            </a:r>
            <a:endParaRPr sz="105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  <a:spcBef>
                <a:spcPts val="295"/>
              </a:spcBef>
            </a:pPr>
            <a:r>
              <a:rPr sz="1575" baseline="2645" dirty="0">
                <a:latin typeface="Arial MT"/>
                <a:cs typeface="Arial MT"/>
              </a:rPr>
              <a:t>If</a:t>
            </a:r>
            <a:r>
              <a:rPr sz="1575" spc="-7" baseline="2645" dirty="0">
                <a:latin typeface="Arial MT"/>
                <a:cs typeface="Arial MT"/>
              </a:rPr>
              <a:t> </a:t>
            </a:r>
            <a:r>
              <a:rPr sz="1575" baseline="2645" dirty="0">
                <a:latin typeface="Arial MT"/>
                <a:cs typeface="Arial MT"/>
              </a:rPr>
              <a:t>we</a:t>
            </a:r>
            <a:r>
              <a:rPr sz="1575" spc="-7" baseline="2645" dirty="0">
                <a:latin typeface="Arial MT"/>
                <a:cs typeface="Arial MT"/>
              </a:rPr>
              <a:t> </a:t>
            </a:r>
            <a:r>
              <a:rPr sz="1575" baseline="2645" dirty="0">
                <a:latin typeface="Arial MT"/>
                <a:cs typeface="Arial MT"/>
              </a:rPr>
              <a:t>calculate </a:t>
            </a:r>
            <a:r>
              <a:rPr sz="1150" spc="-20" dirty="0">
                <a:latin typeface="Microsoft Sans Serif"/>
                <a:cs typeface="Microsoft Sans Serif"/>
              </a:rPr>
              <a:t>1</a:t>
            </a:r>
            <a:r>
              <a:rPr sz="1200" spc="-30" baseline="34722" dirty="0">
                <a:latin typeface="Microsoft Sans Serif"/>
                <a:cs typeface="Microsoft Sans Serif"/>
              </a:rPr>
              <a:t>3</a:t>
            </a:r>
            <a:r>
              <a:rPr sz="1200" spc="127" baseline="34722" dirty="0">
                <a:latin typeface="Microsoft Sans Serif"/>
                <a:cs typeface="Microsoft Sans Serif"/>
              </a:rPr>
              <a:t> </a:t>
            </a:r>
            <a:r>
              <a:rPr sz="1575" baseline="2645" dirty="0">
                <a:latin typeface="Arial MT"/>
                <a:cs typeface="Arial MT"/>
              </a:rPr>
              <a:t>+</a:t>
            </a:r>
            <a:r>
              <a:rPr sz="1575" spc="-7" baseline="2645" dirty="0">
                <a:latin typeface="Arial MT"/>
                <a:cs typeface="Arial MT"/>
              </a:rPr>
              <a:t> </a:t>
            </a:r>
            <a:r>
              <a:rPr sz="1150" spc="-20" dirty="0">
                <a:latin typeface="Microsoft Sans Serif"/>
                <a:cs typeface="Microsoft Sans Serif"/>
              </a:rPr>
              <a:t>5</a:t>
            </a:r>
            <a:r>
              <a:rPr sz="1200" spc="-30" baseline="34722" dirty="0">
                <a:latin typeface="Microsoft Sans Serif"/>
                <a:cs typeface="Microsoft Sans Serif"/>
              </a:rPr>
              <a:t>3</a:t>
            </a:r>
            <a:r>
              <a:rPr sz="1200" spc="352" baseline="34722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+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-20" dirty="0">
                <a:latin typeface="Microsoft Sans Serif"/>
                <a:cs typeface="Microsoft Sans Serif"/>
              </a:rPr>
              <a:t>3</a:t>
            </a:r>
            <a:r>
              <a:rPr sz="1200" spc="-30" baseline="34722" dirty="0">
                <a:latin typeface="Microsoft Sans Serif"/>
                <a:cs typeface="Microsoft Sans Serif"/>
              </a:rPr>
              <a:t>3</a:t>
            </a:r>
            <a:r>
              <a:rPr sz="1200" baseline="34722" dirty="0">
                <a:latin typeface="Microsoft Sans Serif"/>
                <a:cs typeface="Microsoft Sans Serif"/>
              </a:rPr>
              <a:t> </a:t>
            </a:r>
            <a:r>
              <a:rPr sz="1575" baseline="2645" dirty="0">
                <a:latin typeface="Arial MT"/>
                <a:cs typeface="Arial MT"/>
              </a:rPr>
              <a:t>, we</a:t>
            </a:r>
            <a:r>
              <a:rPr sz="1575" spc="-7" baseline="2645" dirty="0">
                <a:latin typeface="Arial MT"/>
                <a:cs typeface="Arial MT"/>
              </a:rPr>
              <a:t> </a:t>
            </a:r>
            <a:r>
              <a:rPr sz="1575" baseline="2645" dirty="0">
                <a:latin typeface="Arial MT"/>
                <a:cs typeface="Arial MT"/>
              </a:rPr>
              <a:t>get</a:t>
            </a:r>
            <a:r>
              <a:rPr sz="1575" spc="-7" baseline="2645" dirty="0">
                <a:latin typeface="Arial MT"/>
                <a:cs typeface="Arial MT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1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+</a:t>
            </a:r>
            <a:r>
              <a:rPr sz="1150" spc="-10" dirty="0">
                <a:latin typeface="Microsoft Sans Serif"/>
                <a:cs typeface="Microsoft Sans Serif"/>
              </a:rPr>
              <a:t> 125 </a:t>
            </a:r>
            <a:r>
              <a:rPr sz="1150" spc="190" dirty="0">
                <a:latin typeface="Microsoft Sans Serif"/>
                <a:cs typeface="Microsoft Sans Serif"/>
              </a:rPr>
              <a:t>+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27</a:t>
            </a:r>
            <a:r>
              <a:rPr sz="1575" baseline="2645" dirty="0">
                <a:latin typeface="Arial MT"/>
                <a:cs typeface="Arial MT"/>
              </a:rPr>
              <a:t>,</a:t>
            </a:r>
            <a:r>
              <a:rPr sz="1575" spc="-7" baseline="2645" dirty="0">
                <a:latin typeface="Arial MT"/>
                <a:cs typeface="Arial MT"/>
              </a:rPr>
              <a:t> </a:t>
            </a:r>
            <a:r>
              <a:rPr sz="1575" baseline="2645" dirty="0">
                <a:latin typeface="Arial MT"/>
                <a:cs typeface="Arial MT"/>
              </a:rPr>
              <a:t>which is</a:t>
            </a:r>
            <a:r>
              <a:rPr sz="1575" spc="-7" baseline="2645" dirty="0">
                <a:latin typeface="Arial MT"/>
                <a:cs typeface="Arial MT"/>
              </a:rPr>
              <a:t> </a:t>
            </a:r>
            <a:r>
              <a:rPr sz="1575" baseline="2645" dirty="0">
                <a:latin typeface="Arial MT"/>
                <a:cs typeface="Arial MT"/>
              </a:rPr>
              <a:t>equal</a:t>
            </a:r>
            <a:r>
              <a:rPr sz="1575" spc="-7" baseline="2645" dirty="0">
                <a:latin typeface="Arial MT"/>
                <a:cs typeface="Arial MT"/>
              </a:rPr>
              <a:t> </a:t>
            </a:r>
            <a:r>
              <a:rPr sz="1575" baseline="2645" dirty="0">
                <a:latin typeface="Arial MT"/>
                <a:cs typeface="Arial MT"/>
              </a:rPr>
              <a:t>to </a:t>
            </a:r>
            <a:r>
              <a:rPr sz="1150" spc="-15" dirty="0">
                <a:latin typeface="Microsoft Sans Serif"/>
                <a:cs typeface="Microsoft Sans Serif"/>
              </a:rPr>
              <a:t>153</a:t>
            </a:r>
            <a:r>
              <a:rPr sz="1575" spc="-22" baseline="2645" dirty="0">
                <a:latin typeface="Arial MT"/>
                <a:cs typeface="Arial MT"/>
              </a:rPr>
              <a:t>.</a:t>
            </a:r>
            <a:endParaRPr sz="1575" baseline="2645">
              <a:latin typeface="Arial MT"/>
              <a:cs typeface="Arial MT"/>
            </a:endParaRPr>
          </a:p>
          <a:p>
            <a:pPr marL="63500" marR="48260">
              <a:lnSpc>
                <a:spcPct val="119000"/>
              </a:lnSpc>
              <a:spcBef>
                <a:spcPts val="950"/>
              </a:spcBef>
            </a:pPr>
            <a:r>
              <a:rPr sz="1050" dirty="0">
                <a:latin typeface="Arial MT"/>
                <a:cs typeface="Arial MT"/>
              </a:rPr>
              <a:t>So,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153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</a:t>
            </a:r>
            <a:r>
              <a:rPr sz="1050" spc="-6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Armstrong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because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equals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sum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its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digits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raised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power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 number of digits in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 </a:t>
            </a:r>
            <a:r>
              <a:rPr sz="1050" spc="-10" dirty="0">
                <a:latin typeface="Arial MT"/>
                <a:cs typeface="Arial MT"/>
              </a:rPr>
              <a:t>number.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Another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example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9474: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It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has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four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digits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(9,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4,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7,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4).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0635" y="4965700"/>
            <a:ext cx="1418590" cy="195470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How many terms? 10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Fibonacci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sequence:  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8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13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21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34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84453" y="261698"/>
          <a:ext cx="5543550" cy="4627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42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nterms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"How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many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terms?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first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two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terms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n1,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n2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count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terms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valid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nterms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"Please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enter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positive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integer"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there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only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one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term,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nterms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"Fibonacci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sequence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upto"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,nterms,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(n1)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generate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fibonacci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sequence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"Fibonacci</a:t>
                      </a:r>
                      <a:r>
                        <a:rPr sz="1000" spc="-6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sequence:"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while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count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nterms: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(n1)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nth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n1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499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update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values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n1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n2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nth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90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count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r>
              <a:rPr dirty="0"/>
              <a:t>9/95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71935" y="123504"/>
            <a:ext cx="5151120" cy="595163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765300">
              <a:lnSpc>
                <a:spcPct val="100000"/>
              </a:lnSpc>
              <a:spcBef>
                <a:spcPts val="400"/>
              </a:spcBef>
            </a:pPr>
            <a:endParaRPr sz="800">
              <a:latin typeface="Arial MT"/>
              <a:cs typeface="Arial MT"/>
            </a:endParaRPr>
          </a:p>
          <a:p>
            <a:pPr marL="38100" marR="30480">
              <a:lnSpc>
                <a:spcPct val="108100"/>
              </a:lnSpc>
              <a:spcBef>
                <a:spcPts val="310"/>
              </a:spcBef>
            </a:pPr>
            <a:r>
              <a:rPr sz="1050" dirty="0">
                <a:latin typeface="Arial MT"/>
                <a:cs typeface="Arial MT"/>
              </a:rPr>
              <a:t>If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we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calculate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150" spc="-20" dirty="0">
                <a:latin typeface="Microsoft Sans Serif"/>
                <a:cs typeface="Microsoft Sans Serif"/>
              </a:rPr>
              <a:t>9</a:t>
            </a:r>
            <a:r>
              <a:rPr sz="1200" spc="-30" baseline="38194" dirty="0">
                <a:latin typeface="Microsoft Sans Serif"/>
                <a:cs typeface="Microsoft Sans Serif"/>
              </a:rPr>
              <a:t>4</a:t>
            </a:r>
            <a:r>
              <a:rPr sz="1200" spc="75" baseline="38194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+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-20" dirty="0">
                <a:latin typeface="Microsoft Sans Serif"/>
                <a:cs typeface="Microsoft Sans Serif"/>
              </a:rPr>
              <a:t>4</a:t>
            </a:r>
            <a:r>
              <a:rPr sz="1200" spc="-30" baseline="38194" dirty="0">
                <a:latin typeface="Microsoft Sans Serif"/>
                <a:cs typeface="Microsoft Sans Serif"/>
              </a:rPr>
              <a:t>4</a:t>
            </a:r>
            <a:r>
              <a:rPr sz="1200" spc="67" baseline="38194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+</a:t>
            </a:r>
            <a:r>
              <a:rPr sz="1150" spc="-10" dirty="0">
                <a:latin typeface="Microsoft Sans Serif"/>
                <a:cs typeface="Microsoft Sans Serif"/>
              </a:rPr>
              <a:t> </a:t>
            </a:r>
            <a:r>
              <a:rPr sz="1150" spc="-20" dirty="0">
                <a:latin typeface="Microsoft Sans Serif"/>
                <a:cs typeface="Microsoft Sans Serif"/>
              </a:rPr>
              <a:t>7</a:t>
            </a:r>
            <a:r>
              <a:rPr sz="1200" spc="-30" baseline="38194" dirty="0">
                <a:latin typeface="Microsoft Sans Serif"/>
                <a:cs typeface="Microsoft Sans Serif"/>
              </a:rPr>
              <a:t>4</a:t>
            </a:r>
            <a:r>
              <a:rPr sz="1200" spc="67" baseline="38194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+</a:t>
            </a:r>
            <a:r>
              <a:rPr sz="1150" spc="-10" dirty="0">
                <a:latin typeface="Microsoft Sans Serif"/>
                <a:cs typeface="Microsoft Sans Serif"/>
              </a:rPr>
              <a:t> </a:t>
            </a:r>
            <a:r>
              <a:rPr sz="1150" spc="-20" dirty="0">
                <a:latin typeface="Microsoft Sans Serif"/>
                <a:cs typeface="Microsoft Sans Serif"/>
              </a:rPr>
              <a:t>4</a:t>
            </a:r>
            <a:r>
              <a:rPr sz="1200" spc="-30" baseline="38194" dirty="0">
                <a:latin typeface="Microsoft Sans Serif"/>
                <a:cs typeface="Microsoft Sans Serif"/>
              </a:rPr>
              <a:t>4</a:t>
            </a:r>
            <a:r>
              <a:rPr sz="1200" spc="-44" baseline="38194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Arial MT"/>
                <a:cs typeface="Arial MT"/>
              </a:rPr>
              <a:t>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we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get </a:t>
            </a:r>
            <a:r>
              <a:rPr sz="1150" spc="-10" dirty="0">
                <a:latin typeface="Microsoft Sans Serif"/>
                <a:cs typeface="Microsoft Sans Serif"/>
              </a:rPr>
              <a:t>6561 </a:t>
            </a:r>
            <a:r>
              <a:rPr sz="1150" spc="190" dirty="0">
                <a:latin typeface="Microsoft Sans Serif"/>
                <a:cs typeface="Microsoft Sans Serif"/>
              </a:rPr>
              <a:t>+</a:t>
            </a:r>
            <a:r>
              <a:rPr sz="1150" spc="-10" dirty="0">
                <a:latin typeface="Microsoft Sans Serif"/>
                <a:cs typeface="Microsoft Sans Serif"/>
              </a:rPr>
              <a:t> 256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+</a:t>
            </a:r>
            <a:r>
              <a:rPr sz="1150" spc="-10" dirty="0">
                <a:latin typeface="Microsoft Sans Serif"/>
                <a:cs typeface="Microsoft Sans Serif"/>
              </a:rPr>
              <a:t> 2401 </a:t>
            </a:r>
            <a:r>
              <a:rPr sz="1150" spc="190" dirty="0">
                <a:latin typeface="Microsoft Sans Serif"/>
                <a:cs typeface="Microsoft Sans Serif"/>
              </a:rPr>
              <a:t>+</a:t>
            </a:r>
            <a:r>
              <a:rPr sz="1150" spc="-5" dirty="0">
                <a:latin typeface="Microsoft Sans Serif"/>
                <a:cs typeface="Microsoft Sans Serif"/>
              </a:rPr>
              <a:t> 256</a:t>
            </a:r>
            <a:r>
              <a:rPr sz="1050" spc="-5" dirty="0">
                <a:latin typeface="Arial MT"/>
                <a:cs typeface="Arial MT"/>
              </a:rPr>
              <a:t>, </a:t>
            </a:r>
            <a:r>
              <a:rPr sz="1050" dirty="0">
                <a:latin typeface="Arial MT"/>
                <a:cs typeface="Arial MT"/>
              </a:rPr>
              <a:t>which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also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equal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 </a:t>
            </a:r>
            <a:r>
              <a:rPr sz="1150" dirty="0">
                <a:latin typeface="Microsoft Sans Serif"/>
                <a:cs typeface="Microsoft Sans Serif"/>
              </a:rPr>
              <a:t>9474</a:t>
            </a:r>
            <a:r>
              <a:rPr sz="1050" dirty="0">
                <a:latin typeface="Arial MT"/>
                <a:cs typeface="Arial MT"/>
              </a:rPr>
              <a:t>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1624" y="438148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7393" y="863603"/>
            <a:ext cx="3602354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Arial MT"/>
                <a:cs typeface="Arial MT"/>
              </a:rPr>
              <a:t>Therefore,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9474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</a:t>
            </a:r>
            <a:r>
              <a:rPr sz="1050" spc="-7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Armstrong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well.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0636" y="728976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20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0636" y="7763093"/>
            <a:ext cx="417512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Find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Armstrong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Interval.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6050" y="6184900"/>
            <a:ext cx="207835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9474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9474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an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Armstrong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number.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16050" y="1252297"/>
          <a:ext cx="5543550" cy="4627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24817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Calculate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digits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num_str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str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num_digits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(num_str)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Initialize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variables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sum_of_powers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temp_num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Calculate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digits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raised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power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num_digits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while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temp_num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digit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temp_num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sum_of_powers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digit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**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num_digits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temp_num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//=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it's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Armstrong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sum_of_powers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{num}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an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Armstrong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{num}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an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Armstrong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4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10/95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[26]: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0636" y="507996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21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0637" y="5340350"/>
            <a:ext cx="5414645" cy="1505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Sum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Natural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Numbers.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b="1" dirty="0">
                <a:latin typeface="Arial"/>
                <a:cs typeface="Arial"/>
              </a:rPr>
              <a:t>Natural numbers </a:t>
            </a:r>
            <a:r>
              <a:rPr sz="1050" dirty="0">
                <a:latin typeface="Arial MT"/>
                <a:cs typeface="Arial MT"/>
              </a:rPr>
              <a:t>are a set of positive integers that are used to count and order objects. 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They are the numbers that typically start from 1 and continue </a:t>
            </a:r>
            <a:r>
              <a:rPr sz="1050" spc="-10" dirty="0">
                <a:latin typeface="Arial MT"/>
                <a:cs typeface="Arial MT"/>
              </a:rPr>
              <a:t>indefinitely, </a:t>
            </a:r>
            <a:r>
              <a:rPr sz="1050" dirty="0">
                <a:latin typeface="Arial MT"/>
                <a:cs typeface="Arial MT"/>
              </a:rPr>
              <a:t>including all the 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whole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greater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than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0.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mathematical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notation,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set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natural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often </a:t>
            </a:r>
            <a:r>
              <a:rPr sz="1050" spc="-28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denoted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as "N" and can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 expressed as: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 MT"/>
              <a:cs typeface="Arial MT"/>
            </a:endParaRPr>
          </a:p>
          <a:p>
            <a:pPr marL="43180" algn="ctr">
              <a:lnSpc>
                <a:spcPct val="100000"/>
              </a:lnSpc>
            </a:pPr>
            <a:r>
              <a:rPr sz="1050" spc="375" dirty="0">
                <a:latin typeface="Lucida Sans Unicode"/>
                <a:cs typeface="Lucida Sans Unicode"/>
              </a:rPr>
              <a:t>𝑁</a:t>
            </a:r>
            <a:r>
              <a:rPr sz="1050" spc="125" dirty="0">
                <a:latin typeface="Lucida Sans Unicode"/>
                <a:cs typeface="Lucida Sans Unicode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=</a:t>
            </a:r>
            <a:r>
              <a:rPr sz="1150" spc="7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1</a:t>
            </a:r>
            <a:r>
              <a:rPr sz="1150" spc="-5" dirty="0">
                <a:latin typeface="Microsoft Sans Serif"/>
                <a:cs typeface="Microsoft Sans Serif"/>
              </a:rPr>
              <a:t>,</a:t>
            </a:r>
            <a:r>
              <a:rPr sz="1150" spc="-8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2</a:t>
            </a:r>
            <a:r>
              <a:rPr sz="1150" spc="-5" dirty="0">
                <a:latin typeface="Microsoft Sans Serif"/>
                <a:cs typeface="Microsoft Sans Serif"/>
              </a:rPr>
              <a:t>,</a:t>
            </a:r>
            <a:r>
              <a:rPr sz="1150" spc="-8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3</a:t>
            </a:r>
            <a:r>
              <a:rPr sz="1150" spc="-5" dirty="0">
                <a:latin typeface="Microsoft Sans Serif"/>
                <a:cs typeface="Microsoft Sans Serif"/>
              </a:rPr>
              <a:t>,</a:t>
            </a:r>
            <a:r>
              <a:rPr sz="1150" spc="-8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4</a:t>
            </a:r>
            <a:r>
              <a:rPr sz="1150" spc="-5" dirty="0">
                <a:latin typeface="Microsoft Sans Serif"/>
                <a:cs typeface="Microsoft Sans Serif"/>
              </a:rPr>
              <a:t>,</a:t>
            </a:r>
            <a:r>
              <a:rPr sz="1150" spc="-8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5</a:t>
            </a:r>
            <a:r>
              <a:rPr sz="1150" spc="-5" dirty="0">
                <a:latin typeface="Microsoft Sans Serif"/>
                <a:cs typeface="Microsoft Sans Serif"/>
              </a:rPr>
              <a:t>,</a:t>
            </a:r>
            <a:r>
              <a:rPr sz="1150" spc="-8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6</a:t>
            </a:r>
            <a:r>
              <a:rPr sz="1150" spc="-5" dirty="0">
                <a:latin typeface="Microsoft Sans Serif"/>
                <a:cs typeface="Microsoft Sans Serif"/>
              </a:rPr>
              <a:t>,</a:t>
            </a:r>
            <a:r>
              <a:rPr sz="1150" spc="-8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7</a:t>
            </a:r>
            <a:r>
              <a:rPr sz="1150" spc="-5" dirty="0">
                <a:latin typeface="Microsoft Sans Serif"/>
                <a:cs typeface="Microsoft Sans Serif"/>
              </a:rPr>
              <a:t>,</a:t>
            </a:r>
            <a:r>
              <a:rPr sz="1150" spc="-8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8</a:t>
            </a:r>
            <a:r>
              <a:rPr sz="1150" spc="-5" dirty="0">
                <a:latin typeface="Microsoft Sans Serif"/>
                <a:cs typeface="Microsoft Sans Serif"/>
              </a:rPr>
              <a:t>,</a:t>
            </a:r>
            <a:r>
              <a:rPr sz="1150" spc="-80" dirty="0">
                <a:latin typeface="Microsoft Sans Serif"/>
                <a:cs typeface="Microsoft Sans Serif"/>
              </a:rPr>
              <a:t> </a:t>
            </a:r>
            <a:r>
              <a:rPr sz="1150" spc="-5" dirty="0">
                <a:latin typeface="Microsoft Sans Serif"/>
                <a:cs typeface="Microsoft Sans Serif"/>
              </a:rPr>
              <a:t>.</a:t>
            </a:r>
            <a:r>
              <a:rPr sz="1150" spc="-80" dirty="0">
                <a:latin typeface="Microsoft Sans Serif"/>
                <a:cs typeface="Microsoft Sans Serif"/>
              </a:rPr>
              <a:t> </a:t>
            </a:r>
            <a:r>
              <a:rPr sz="1150" spc="-5" dirty="0">
                <a:latin typeface="Microsoft Sans Serif"/>
                <a:cs typeface="Microsoft Sans Serif"/>
              </a:rPr>
              <a:t>.</a:t>
            </a:r>
            <a:r>
              <a:rPr sz="1150" spc="-80" dirty="0">
                <a:latin typeface="Microsoft Sans Serif"/>
                <a:cs typeface="Microsoft Sans Serif"/>
              </a:rPr>
              <a:t> </a:t>
            </a:r>
            <a:r>
              <a:rPr sz="1150" spc="-5" dirty="0">
                <a:latin typeface="Microsoft Sans Serif"/>
                <a:cs typeface="Microsoft Sans Serif"/>
              </a:rPr>
              <a:t>.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393" y="7064376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5412" y="7024682"/>
            <a:ext cx="5543550" cy="1943100"/>
          </a:xfrm>
          <a:custGeom>
            <a:avLst/>
            <a:gdLst/>
            <a:ahLst/>
            <a:cxnLst/>
            <a:rect l="l" t="t" r="r" b="b"/>
            <a:pathLst>
              <a:path w="5543550" h="1943100">
                <a:moveTo>
                  <a:pt x="0" y="1928812"/>
                </a:moveTo>
                <a:lnTo>
                  <a:pt x="0" y="14287"/>
                </a:lnTo>
                <a:lnTo>
                  <a:pt x="0" y="12380"/>
                </a:lnTo>
                <a:lnTo>
                  <a:pt x="362" y="10557"/>
                </a:lnTo>
                <a:lnTo>
                  <a:pt x="1087" y="8799"/>
                </a:lnTo>
                <a:lnTo>
                  <a:pt x="1812" y="7050"/>
                </a:lnTo>
                <a:lnTo>
                  <a:pt x="2844" y="5506"/>
                </a:lnTo>
                <a:lnTo>
                  <a:pt x="4184" y="4176"/>
                </a:lnTo>
                <a:lnTo>
                  <a:pt x="5524" y="2837"/>
                </a:lnTo>
                <a:lnTo>
                  <a:pt x="7069" y="1804"/>
                </a:lnTo>
                <a:lnTo>
                  <a:pt x="8819" y="1079"/>
                </a:lnTo>
                <a:lnTo>
                  <a:pt x="10570" y="362"/>
                </a:lnTo>
                <a:lnTo>
                  <a:pt x="12392" y="0"/>
                </a:lnTo>
                <a:lnTo>
                  <a:pt x="14287" y="0"/>
                </a:lnTo>
                <a:lnTo>
                  <a:pt x="5529262" y="0"/>
                </a:lnTo>
                <a:lnTo>
                  <a:pt x="5531156" y="0"/>
                </a:lnTo>
                <a:lnTo>
                  <a:pt x="5532978" y="362"/>
                </a:lnTo>
                <a:lnTo>
                  <a:pt x="5534728" y="1079"/>
                </a:lnTo>
                <a:lnTo>
                  <a:pt x="5536479" y="1804"/>
                </a:lnTo>
                <a:lnTo>
                  <a:pt x="5538024" y="2837"/>
                </a:lnTo>
                <a:lnTo>
                  <a:pt x="5539364" y="4176"/>
                </a:lnTo>
                <a:lnTo>
                  <a:pt x="5540703" y="5506"/>
                </a:lnTo>
                <a:lnTo>
                  <a:pt x="5543549" y="14287"/>
                </a:lnTo>
                <a:lnTo>
                  <a:pt x="5543549" y="1928812"/>
                </a:lnTo>
                <a:lnTo>
                  <a:pt x="5534728" y="1941993"/>
                </a:lnTo>
                <a:lnTo>
                  <a:pt x="5532978" y="1942727"/>
                </a:lnTo>
                <a:lnTo>
                  <a:pt x="5531156" y="1943090"/>
                </a:lnTo>
                <a:lnTo>
                  <a:pt x="5529262" y="1943099"/>
                </a:lnTo>
                <a:lnTo>
                  <a:pt x="14287" y="1943099"/>
                </a:lnTo>
                <a:lnTo>
                  <a:pt x="12392" y="1943090"/>
                </a:lnTo>
                <a:lnTo>
                  <a:pt x="10570" y="1942727"/>
                </a:lnTo>
                <a:lnTo>
                  <a:pt x="8819" y="1941993"/>
                </a:lnTo>
                <a:lnTo>
                  <a:pt x="7069" y="1941267"/>
                </a:lnTo>
                <a:lnTo>
                  <a:pt x="0" y="1930700"/>
                </a:lnTo>
                <a:lnTo>
                  <a:pt x="0" y="192881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0636" y="4056374"/>
            <a:ext cx="3178175" cy="985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lower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limit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interval: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upper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limit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interval: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1000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153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370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371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407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0636" y="9007477"/>
            <a:ext cx="310515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limit: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sum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natural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numbers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up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to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55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84454" y="404810"/>
          <a:ext cx="5580380" cy="3639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56530"/>
              </a:tblGrid>
              <a:tr h="234342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interval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lower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lower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limit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interval: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upper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upper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limit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interval: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  <a:tabLst>
                          <a:tab pos="2975610" algn="l"/>
                        </a:tabLst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(lower, upper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):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Iterate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through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  <a:tabLst>
                          <a:tab pos="2021839" algn="l"/>
                        </a:tabLst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order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str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(num))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Find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digits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'num'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temp_num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while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temp_num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digit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temp_num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digit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**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order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temp_num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//=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'num'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Armstrong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90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714502" y="7029451"/>
            <a:ext cx="9525" cy="1933574"/>
          </a:xfrm>
          <a:custGeom>
            <a:avLst/>
            <a:gdLst/>
            <a:ahLst/>
            <a:cxnLst/>
            <a:rect l="l" t="t" r="r" b="b"/>
            <a:pathLst>
              <a:path w="9525" h="1933575">
                <a:moveTo>
                  <a:pt x="0" y="1933574"/>
                </a:moveTo>
                <a:lnTo>
                  <a:pt x="0" y="0"/>
                </a:lnTo>
                <a:lnTo>
                  <a:pt x="9524" y="0"/>
                </a:lnTo>
                <a:lnTo>
                  <a:pt x="9524" y="1933574"/>
                </a:lnTo>
                <a:lnTo>
                  <a:pt x="0" y="193357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06371" y="7064376"/>
            <a:ext cx="5521960" cy="147155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7480" marR="229870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7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limit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input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"Enter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limit: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dirty="0">
                <a:latin typeface="Consolas"/>
                <a:cs typeface="Consolas"/>
              </a:rPr>
              <a:t>))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3"/>
              <a:tabLst>
                <a:tab pos="35560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3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Initialize</a:t>
            </a:r>
            <a:r>
              <a:rPr sz="1050" i="1" spc="-3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2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sum</a:t>
            </a:r>
            <a:endParaRPr sz="1050">
              <a:latin typeface="Consolas"/>
              <a:cs typeface="Consolas"/>
            </a:endParaRPr>
          </a:p>
          <a:p>
            <a:pPr marL="157480" marR="4645025">
              <a:lnSpc>
                <a:spcPct val="101200"/>
              </a:lnSpc>
              <a:buClr>
                <a:srgbClr val="454545"/>
              </a:buClr>
              <a:buAutoNum type="arabicPlain" startAt="3"/>
              <a:tabLst>
                <a:tab pos="35560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sum</a:t>
            </a:r>
            <a:r>
              <a:rPr sz="1050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5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 </a:t>
            </a:r>
            <a:r>
              <a:rPr sz="1050" spc="-56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6"/>
              <a:tabLst>
                <a:tab pos="35560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Use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for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loop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calculate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sum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of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natural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numbers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6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range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limit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):</a:t>
            </a:r>
            <a:endParaRPr sz="1050">
              <a:latin typeface="Consolas"/>
              <a:cs typeface="Consolas"/>
            </a:endParaRPr>
          </a:p>
          <a:p>
            <a:pPr marL="157480" marR="4278630">
              <a:lnSpc>
                <a:spcPct val="101200"/>
              </a:lnSpc>
              <a:buClr>
                <a:srgbClr val="454545"/>
              </a:buClr>
              <a:buAutoNum type="arabicPlain" startAt="6"/>
              <a:tabLst>
                <a:tab pos="648335" algn="l"/>
                <a:tab pos="64897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sum</a:t>
            </a:r>
            <a:r>
              <a:rPr sz="1050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+=</a:t>
            </a:r>
            <a:r>
              <a:rPr sz="1050" b="1" spc="-5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9</a:t>
            </a:r>
            <a:endParaRPr sz="1050">
              <a:latin typeface="Consolas"/>
              <a:cs typeface="Consolas"/>
            </a:endParaRPr>
          </a:p>
          <a:p>
            <a:pPr marL="354965" indent="-27114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10"/>
              <a:tabLst>
                <a:tab pos="35560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3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Print</a:t>
            </a:r>
            <a:r>
              <a:rPr sz="1050" i="1" spc="-3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2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sum</a:t>
            </a:r>
            <a:endParaRPr sz="1050">
              <a:latin typeface="Consolas"/>
              <a:cs typeface="Consolas"/>
            </a:endParaRPr>
          </a:p>
          <a:p>
            <a:pPr marL="354965" indent="-27114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10"/>
              <a:tabLst>
                <a:tab pos="35560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"The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sum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natural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numbers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up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to"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limit,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"is:"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sum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11/95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16050" y="2413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22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050" y="546100"/>
            <a:ext cx="5287645" cy="1779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LCM.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50" b="1" dirty="0">
                <a:latin typeface="Arial"/>
                <a:cs typeface="Arial"/>
              </a:rPr>
              <a:t>Least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Common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Multiple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(LCM):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latin typeface="Arial MT"/>
                <a:cs typeface="Arial MT"/>
              </a:rPr>
              <a:t>LCM,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Least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Common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Multiple,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smallest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multiple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that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exactly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divisible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two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or </a:t>
            </a:r>
            <a:r>
              <a:rPr sz="1050" spc="-28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more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numbers.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Formula: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two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LCM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can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found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using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formula: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2332" y="2510812"/>
            <a:ext cx="861060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120" dirty="0">
                <a:latin typeface="Microsoft Sans Serif"/>
                <a:cs typeface="Microsoft Sans Serif"/>
              </a:rPr>
              <a:t>L</a:t>
            </a:r>
            <a:r>
              <a:rPr sz="1150" spc="5" dirty="0">
                <a:latin typeface="Microsoft Sans Serif"/>
                <a:cs typeface="Microsoft Sans Serif"/>
              </a:rPr>
              <a:t>C</a:t>
            </a:r>
            <a:r>
              <a:rPr sz="1150" spc="160" dirty="0">
                <a:latin typeface="Microsoft Sans Serif"/>
                <a:cs typeface="Microsoft Sans Serif"/>
              </a:rPr>
              <a:t>M</a:t>
            </a:r>
            <a:r>
              <a:rPr sz="1150" spc="35" dirty="0">
                <a:latin typeface="Microsoft Sans Serif"/>
                <a:cs typeface="Microsoft Sans Serif"/>
              </a:rPr>
              <a:t>(</a:t>
            </a:r>
            <a:r>
              <a:rPr sz="1050" spc="-210" dirty="0">
                <a:latin typeface="Lucida Sans Unicode"/>
                <a:cs typeface="Lucida Sans Unicode"/>
              </a:rPr>
              <a:t>𝑎</a:t>
            </a:r>
            <a:r>
              <a:rPr sz="1150" spc="-5" dirty="0">
                <a:latin typeface="Microsoft Sans Serif"/>
                <a:cs typeface="Microsoft Sans Serif"/>
              </a:rPr>
              <a:t>,</a:t>
            </a:r>
            <a:r>
              <a:rPr sz="1150" spc="-80" dirty="0">
                <a:latin typeface="Microsoft Sans Serif"/>
                <a:cs typeface="Microsoft Sans Serif"/>
              </a:rPr>
              <a:t> </a:t>
            </a:r>
            <a:r>
              <a:rPr sz="1050" spc="-265" dirty="0">
                <a:latin typeface="Lucida Sans Unicode"/>
                <a:cs typeface="Lucida Sans Unicode"/>
              </a:rPr>
              <a:t>𝑏</a:t>
            </a:r>
            <a:r>
              <a:rPr sz="1150" spc="35" dirty="0">
                <a:latin typeface="Microsoft Sans Serif"/>
                <a:cs typeface="Microsoft Sans Serif"/>
              </a:rPr>
              <a:t>)</a:t>
            </a:r>
            <a:r>
              <a:rPr sz="1150" spc="70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=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8416" y="2410355"/>
            <a:ext cx="40640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50" dirty="0">
                <a:latin typeface="Cambria"/>
                <a:cs typeface="Cambria"/>
              </a:rPr>
              <a:t>|</a:t>
            </a:r>
            <a:r>
              <a:rPr sz="1050" spc="-210" dirty="0">
                <a:latin typeface="Lucida Sans Unicode"/>
                <a:cs typeface="Lucida Sans Unicode"/>
              </a:rPr>
              <a:t>𝑎</a:t>
            </a:r>
            <a:r>
              <a:rPr sz="1050" spc="-30" dirty="0">
                <a:latin typeface="Lucida Sans Unicode"/>
                <a:cs typeface="Lucida Sans Unicode"/>
              </a:rPr>
              <a:t> </a:t>
            </a:r>
            <a:r>
              <a:rPr sz="1000" spc="-90" dirty="0">
                <a:latin typeface="Lucida Sans Unicode"/>
                <a:cs typeface="Lucida Sans Unicode"/>
              </a:rPr>
              <a:t>⋅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50" spc="-265" dirty="0">
                <a:latin typeface="Lucida Sans Unicode"/>
                <a:cs typeface="Lucida Sans Unicode"/>
              </a:rPr>
              <a:t>𝑏</a:t>
            </a:r>
            <a:r>
              <a:rPr sz="1100" spc="50" dirty="0">
                <a:latin typeface="Cambria"/>
                <a:cs typeface="Cambria"/>
              </a:rPr>
              <a:t>|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5690" y="2625114"/>
            <a:ext cx="694690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10" dirty="0">
                <a:latin typeface="Microsoft Sans Serif"/>
                <a:cs typeface="Microsoft Sans Serif"/>
              </a:rPr>
              <a:t>G</a:t>
            </a:r>
            <a:r>
              <a:rPr sz="1150" spc="5" dirty="0">
                <a:latin typeface="Microsoft Sans Serif"/>
                <a:cs typeface="Microsoft Sans Serif"/>
              </a:rPr>
              <a:t>C</a:t>
            </a:r>
            <a:r>
              <a:rPr sz="1150" spc="75" dirty="0">
                <a:latin typeface="Microsoft Sans Serif"/>
                <a:cs typeface="Microsoft Sans Serif"/>
              </a:rPr>
              <a:t>D</a:t>
            </a:r>
            <a:r>
              <a:rPr sz="1150" spc="35" dirty="0">
                <a:latin typeface="Microsoft Sans Serif"/>
                <a:cs typeface="Microsoft Sans Serif"/>
              </a:rPr>
              <a:t>(</a:t>
            </a:r>
            <a:r>
              <a:rPr sz="1050" spc="-210" dirty="0">
                <a:latin typeface="Lucida Sans Unicode"/>
                <a:cs typeface="Lucida Sans Unicode"/>
              </a:rPr>
              <a:t>𝑎</a:t>
            </a:r>
            <a:r>
              <a:rPr sz="1150" spc="-5" dirty="0">
                <a:latin typeface="Microsoft Sans Serif"/>
                <a:cs typeface="Microsoft Sans Serif"/>
              </a:rPr>
              <a:t>,</a:t>
            </a:r>
            <a:r>
              <a:rPr sz="1150" spc="-80" dirty="0">
                <a:latin typeface="Microsoft Sans Serif"/>
                <a:cs typeface="Microsoft Sans Serif"/>
              </a:rPr>
              <a:t> </a:t>
            </a:r>
            <a:r>
              <a:rPr sz="1050" spc="-265" dirty="0">
                <a:latin typeface="Lucida Sans Unicode"/>
                <a:cs typeface="Lucida Sans Unicode"/>
              </a:rPr>
              <a:t>𝑏</a:t>
            </a:r>
            <a:r>
              <a:rPr sz="1150" spc="35" dirty="0">
                <a:latin typeface="Microsoft Sans Serif"/>
                <a:cs typeface="Microsoft Sans Serif"/>
              </a:rPr>
              <a:t>)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57675" y="2600322"/>
            <a:ext cx="685800" cy="9525"/>
          </a:xfrm>
          <a:custGeom>
            <a:avLst/>
            <a:gdLst/>
            <a:ahLst/>
            <a:cxnLst/>
            <a:rect l="l" t="t" r="r" b="b"/>
            <a:pathLst>
              <a:path w="685800" h="9525">
                <a:moveTo>
                  <a:pt x="685799" y="9524"/>
                </a:moveTo>
                <a:lnTo>
                  <a:pt x="0" y="9524"/>
                </a:lnTo>
                <a:lnTo>
                  <a:pt x="0" y="0"/>
                </a:lnTo>
                <a:lnTo>
                  <a:pt x="685799" y="0"/>
                </a:lnTo>
                <a:lnTo>
                  <a:pt x="685799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0617" y="2890520"/>
            <a:ext cx="5967730" cy="11617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246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more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than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two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numbers,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you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can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find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LCM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step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step,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taking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LCM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pairs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at a time until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you reach the last </a:t>
            </a:r>
            <a:r>
              <a:rPr sz="1050" spc="-15" dirty="0">
                <a:latin typeface="Arial MT"/>
                <a:cs typeface="Arial MT"/>
              </a:rPr>
              <a:t>pair.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632460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Note: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GCD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stands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Greatest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Common</a:t>
            </a:r>
            <a:r>
              <a:rPr sz="1050" spc="-10" dirty="0">
                <a:latin typeface="Arial MT"/>
                <a:cs typeface="Arial MT"/>
              </a:rPr>
              <a:t> Divisor.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0636" y="8159845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23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0635" y="8502651"/>
            <a:ext cx="5168900" cy="1279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spc="-30" dirty="0">
                <a:latin typeface="Arial"/>
                <a:cs typeface="Arial"/>
              </a:rPr>
              <a:t>HCF.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50" b="1" smtClean="0">
                <a:latin typeface="Arial"/>
                <a:cs typeface="Arial"/>
              </a:rPr>
              <a:t>Highest</a:t>
            </a:r>
            <a:r>
              <a:rPr sz="1050" b="1" spc="-35" smtClean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Common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Factor(HCF):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spc="-30" dirty="0">
                <a:latin typeface="Arial MT"/>
                <a:cs typeface="Arial MT"/>
              </a:rPr>
              <a:t>HCF,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Highest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Common</a:t>
            </a:r>
            <a:r>
              <a:rPr sz="1050" spc="-10" dirty="0">
                <a:latin typeface="Arial MT"/>
                <a:cs typeface="Arial MT"/>
              </a:rPr>
              <a:t> Factor,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largest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positive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integer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that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divides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two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more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without leaving a </a:t>
            </a:r>
            <a:r>
              <a:rPr sz="1050" spc="-10" dirty="0">
                <a:latin typeface="Arial MT"/>
                <a:cs typeface="Arial MT"/>
              </a:rPr>
              <a:t>remainder.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Formula: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0635" y="7464425"/>
            <a:ext cx="1492250" cy="50045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54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24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L.C.M.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216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473200" y="3727450"/>
          <a:ext cx="5543550" cy="3639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43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Python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Program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find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L.C.M.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two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compute_lcm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(x,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y):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  <a:tabLst>
                          <a:tab pos="2461895" algn="l"/>
                        </a:tabLst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x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&gt;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y: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choose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greater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greater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x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greater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y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while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((greater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(greater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lcm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greater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break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greater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lcm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num1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num2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90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"The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L.C.M.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compute_lcm(num1,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num2))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12/95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30635" y="-21633"/>
            <a:ext cx="3983990" cy="411651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006600">
              <a:lnSpc>
                <a:spcPct val="100000"/>
              </a:lnSpc>
              <a:spcBef>
                <a:spcPts val="490"/>
              </a:spcBef>
            </a:pP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two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HCF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can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found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using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formula: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618" y="438538"/>
            <a:ext cx="6063615" cy="13348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91435">
              <a:lnSpc>
                <a:spcPct val="100000"/>
              </a:lnSpc>
              <a:spcBef>
                <a:spcPts val="90"/>
              </a:spcBef>
            </a:pPr>
            <a:r>
              <a:rPr sz="1150" spc="75" dirty="0">
                <a:latin typeface="Microsoft Sans Serif"/>
                <a:cs typeface="Microsoft Sans Serif"/>
              </a:rPr>
              <a:t>H</a:t>
            </a:r>
            <a:r>
              <a:rPr sz="1150" spc="5" dirty="0">
                <a:latin typeface="Microsoft Sans Serif"/>
                <a:cs typeface="Microsoft Sans Serif"/>
              </a:rPr>
              <a:t>C</a:t>
            </a:r>
            <a:r>
              <a:rPr sz="1150" spc="-5" dirty="0">
                <a:latin typeface="Microsoft Sans Serif"/>
                <a:cs typeface="Microsoft Sans Serif"/>
              </a:rPr>
              <a:t>F</a:t>
            </a:r>
            <a:r>
              <a:rPr sz="1150" spc="35" dirty="0">
                <a:latin typeface="Microsoft Sans Serif"/>
                <a:cs typeface="Microsoft Sans Serif"/>
              </a:rPr>
              <a:t>(</a:t>
            </a:r>
            <a:r>
              <a:rPr sz="1050" spc="-210" dirty="0">
                <a:latin typeface="Lucida Sans Unicode"/>
                <a:cs typeface="Lucida Sans Unicode"/>
              </a:rPr>
              <a:t>𝑎</a:t>
            </a:r>
            <a:r>
              <a:rPr sz="1150" spc="-5" dirty="0">
                <a:latin typeface="Microsoft Sans Serif"/>
                <a:cs typeface="Microsoft Sans Serif"/>
              </a:rPr>
              <a:t>,</a:t>
            </a:r>
            <a:r>
              <a:rPr sz="1150" spc="-80" dirty="0">
                <a:latin typeface="Microsoft Sans Serif"/>
                <a:cs typeface="Microsoft Sans Serif"/>
              </a:rPr>
              <a:t> </a:t>
            </a:r>
            <a:r>
              <a:rPr sz="1050" spc="-265" dirty="0">
                <a:latin typeface="Lucida Sans Unicode"/>
                <a:cs typeface="Lucida Sans Unicode"/>
              </a:rPr>
              <a:t>𝑏</a:t>
            </a:r>
            <a:r>
              <a:rPr sz="1150" spc="35" dirty="0">
                <a:latin typeface="Microsoft Sans Serif"/>
                <a:cs typeface="Microsoft Sans Serif"/>
              </a:rPr>
              <a:t>)</a:t>
            </a:r>
            <a:r>
              <a:rPr sz="1150" spc="70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=</a:t>
            </a:r>
            <a:r>
              <a:rPr sz="1150" spc="70" dirty="0">
                <a:latin typeface="Microsoft Sans Serif"/>
                <a:cs typeface="Microsoft Sans Serif"/>
              </a:rPr>
              <a:t> </a:t>
            </a:r>
            <a:r>
              <a:rPr sz="1150" spc="10" dirty="0">
                <a:latin typeface="Microsoft Sans Serif"/>
                <a:cs typeface="Microsoft Sans Serif"/>
              </a:rPr>
              <a:t>G</a:t>
            </a:r>
            <a:r>
              <a:rPr sz="1150" spc="5" dirty="0">
                <a:latin typeface="Microsoft Sans Serif"/>
                <a:cs typeface="Microsoft Sans Serif"/>
              </a:rPr>
              <a:t>C</a:t>
            </a:r>
            <a:r>
              <a:rPr sz="1150" spc="75" dirty="0">
                <a:latin typeface="Microsoft Sans Serif"/>
                <a:cs typeface="Microsoft Sans Serif"/>
              </a:rPr>
              <a:t>D</a:t>
            </a:r>
            <a:r>
              <a:rPr sz="1150" spc="35" dirty="0">
                <a:latin typeface="Microsoft Sans Serif"/>
                <a:cs typeface="Microsoft Sans Serif"/>
              </a:rPr>
              <a:t>(</a:t>
            </a:r>
            <a:r>
              <a:rPr sz="1050" spc="-210" dirty="0">
                <a:latin typeface="Lucida Sans Unicode"/>
                <a:cs typeface="Lucida Sans Unicode"/>
              </a:rPr>
              <a:t>𝑎</a:t>
            </a:r>
            <a:r>
              <a:rPr sz="1150" spc="-5" dirty="0">
                <a:latin typeface="Microsoft Sans Serif"/>
                <a:cs typeface="Microsoft Sans Serif"/>
              </a:rPr>
              <a:t>,</a:t>
            </a:r>
            <a:r>
              <a:rPr sz="1150" spc="-80" dirty="0">
                <a:latin typeface="Microsoft Sans Serif"/>
                <a:cs typeface="Microsoft Sans Serif"/>
              </a:rPr>
              <a:t> </a:t>
            </a:r>
            <a:r>
              <a:rPr sz="1050" spc="-265" dirty="0">
                <a:latin typeface="Lucida Sans Unicode"/>
                <a:cs typeface="Lucida Sans Unicode"/>
              </a:rPr>
              <a:t>𝑏</a:t>
            </a:r>
            <a:r>
              <a:rPr sz="1150" spc="35" dirty="0">
                <a:latin typeface="Microsoft Sans Serif"/>
                <a:cs typeface="Microsoft Sans Serif"/>
              </a:rPr>
              <a:t>)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Microsoft Sans Serif"/>
              <a:cs typeface="Microsoft Sans Serif"/>
            </a:endParaRPr>
          </a:p>
          <a:p>
            <a:pPr marL="632460" marR="5080">
              <a:lnSpc>
                <a:spcPct val="119000"/>
              </a:lnSpc>
            </a:pP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more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than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two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numbers,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you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can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find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HCF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taking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GCD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pairs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at </a:t>
            </a:r>
            <a:r>
              <a:rPr sz="1050" spc="-28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time until you reach 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last </a:t>
            </a:r>
            <a:r>
              <a:rPr sz="1050" spc="-15" dirty="0">
                <a:latin typeface="Arial MT"/>
                <a:cs typeface="Arial MT"/>
              </a:rPr>
              <a:t>pair.</a:t>
            </a:r>
            <a:endParaRPr sz="1050">
              <a:latin typeface="Arial MT"/>
              <a:cs typeface="Arial MT"/>
            </a:endParaRPr>
          </a:p>
          <a:p>
            <a:pPr marL="632460">
              <a:lnSpc>
                <a:spcPct val="100000"/>
              </a:lnSpc>
            </a:pPr>
            <a:r>
              <a:rPr sz="1050" smtClean="0">
                <a:latin typeface="Arial MT"/>
                <a:cs typeface="Arial MT"/>
              </a:rPr>
              <a:t>Note</a:t>
            </a:r>
            <a:r>
              <a:rPr sz="1050" dirty="0">
                <a:latin typeface="Arial MT"/>
                <a:cs typeface="Arial MT"/>
              </a:rPr>
              <a:t>: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GCD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stands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Greatest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Common</a:t>
            </a:r>
            <a:r>
              <a:rPr sz="1050" spc="-10" dirty="0">
                <a:latin typeface="Arial MT"/>
                <a:cs typeface="Arial MT"/>
              </a:rPr>
              <a:t> Divisor.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0636" y="6035769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24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8324" y="8705846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61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61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8324" y="8896347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8324" y="9086847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8324" y="9277347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598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8324" y="9467847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0635" y="6530975"/>
            <a:ext cx="5276850" cy="35700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Convert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Decimal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5" dirty="0">
                <a:latin typeface="Arial"/>
                <a:cs typeface="Arial"/>
              </a:rPr>
              <a:t>Binary,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Octal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Hexadecimal.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50" b="1" dirty="0">
                <a:latin typeface="Arial"/>
                <a:cs typeface="Arial"/>
              </a:rPr>
              <a:t>How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manually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convert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decimal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5" dirty="0">
                <a:latin typeface="Arial"/>
                <a:cs typeface="Arial"/>
              </a:rPr>
              <a:t>binary,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octal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hexadecimal?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latin typeface="Arial MT"/>
                <a:cs typeface="Arial MT"/>
              </a:rPr>
              <a:t>Converting a decimal number to </a:t>
            </a:r>
            <a:r>
              <a:rPr sz="1050" spc="-15" dirty="0">
                <a:latin typeface="Arial MT"/>
                <a:cs typeface="Arial MT"/>
              </a:rPr>
              <a:t>binary, </a:t>
            </a:r>
            <a:r>
              <a:rPr sz="1050" dirty="0">
                <a:latin typeface="Arial MT"/>
                <a:cs typeface="Arial MT"/>
              </a:rPr>
              <a:t>octal, and hexadecimal involves dividing the 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decimal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by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base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repeatedly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noting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remainders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each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step.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Here's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  simple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example: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Let's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convert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decimal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27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binary,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octal,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hexadecimal.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279400" indent="-148590">
              <a:lnSpc>
                <a:spcPct val="100000"/>
              </a:lnSpc>
              <a:buFont typeface="Arial MT"/>
              <a:buAutoNum type="arabicPeriod"/>
              <a:tabLst>
                <a:tab pos="279400" algn="l"/>
              </a:tabLst>
            </a:pPr>
            <a:r>
              <a:rPr sz="1050" b="1" dirty="0">
                <a:latin typeface="Arial"/>
                <a:cs typeface="Arial"/>
              </a:rPr>
              <a:t>Binary: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AutoNum type="arabicPeriod"/>
            </a:pPr>
            <a:endParaRPr sz="1100">
              <a:latin typeface="Arial"/>
              <a:cs typeface="Arial"/>
            </a:endParaRPr>
          </a:p>
          <a:p>
            <a:pPr marL="545465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Divide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27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Quotient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13,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remainder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Note 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remainder.</a:t>
            </a:r>
            <a:endParaRPr sz="1050">
              <a:latin typeface="Arial MT"/>
              <a:cs typeface="Arial MT"/>
            </a:endParaRPr>
          </a:p>
          <a:p>
            <a:pPr marL="545465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latin typeface="Arial MT"/>
                <a:cs typeface="Arial MT"/>
              </a:rPr>
              <a:t>Divide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13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Quotient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6,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remainder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Note 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remainder.</a:t>
            </a:r>
            <a:endParaRPr sz="1050">
              <a:latin typeface="Arial MT"/>
              <a:cs typeface="Arial MT"/>
            </a:endParaRPr>
          </a:p>
          <a:p>
            <a:pPr marL="545465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latin typeface="Arial MT"/>
                <a:cs typeface="Arial MT"/>
              </a:rPr>
              <a:t>Divide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6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Quotient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remainder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0.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Note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remainder.</a:t>
            </a:r>
            <a:endParaRPr sz="1050">
              <a:latin typeface="Arial MT"/>
              <a:cs typeface="Arial MT"/>
            </a:endParaRPr>
          </a:p>
          <a:p>
            <a:pPr marL="545465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latin typeface="Arial MT"/>
                <a:cs typeface="Arial MT"/>
              </a:rPr>
              <a:t>Divide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Quotient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remainder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Note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remainder.</a:t>
            </a:r>
            <a:endParaRPr sz="1050">
              <a:latin typeface="Arial MT"/>
              <a:cs typeface="Arial MT"/>
            </a:endParaRPr>
          </a:p>
          <a:p>
            <a:pPr marL="545465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latin typeface="Arial MT"/>
                <a:cs typeface="Arial MT"/>
              </a:rPr>
              <a:t>Divide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Quotient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0,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remainder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Note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remainder.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278765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Reading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remainders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from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bottom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top,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binary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representation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27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30" dirty="0">
                <a:latin typeface="Arial MT"/>
                <a:cs typeface="Arial MT"/>
              </a:rPr>
              <a:t>11011.</a:t>
            </a:r>
            <a:endParaRPr sz="1050">
              <a:latin typeface="Arial MT"/>
              <a:cs typeface="Arial MT"/>
            </a:endParaRPr>
          </a:p>
          <a:p>
            <a:pPr marL="279400" indent="-148590">
              <a:lnSpc>
                <a:spcPct val="100000"/>
              </a:lnSpc>
              <a:spcBef>
                <a:spcPts val="240"/>
              </a:spcBef>
              <a:buFont typeface="Arial MT"/>
              <a:buAutoNum type="arabicPeriod" startAt="2"/>
              <a:tabLst>
                <a:tab pos="279400" algn="l"/>
              </a:tabLst>
            </a:pPr>
            <a:r>
              <a:rPr sz="1050" b="1" dirty="0">
                <a:latin typeface="Arial"/>
                <a:cs typeface="Arial"/>
              </a:rPr>
              <a:t>Octal: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0635" y="5331287"/>
            <a:ext cx="1492250" cy="50045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54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24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H.C.F.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6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84453" y="1463719"/>
          <a:ext cx="5543550" cy="384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43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Python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program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find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H.C.F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two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define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function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compute_hcf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(x,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y):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choose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smaller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y: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smaller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y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smaller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x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smaller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((x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(y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hcf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hcf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num1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num2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43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"The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H.C.F.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compute_hcf(num1,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num2))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13/95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64036" y="112177"/>
            <a:ext cx="3857625" cy="598882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473200">
              <a:lnSpc>
                <a:spcPct val="100000"/>
              </a:lnSpc>
              <a:spcBef>
                <a:spcPts val="490"/>
              </a:spcBef>
            </a:pP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50" dirty="0">
                <a:latin typeface="Arial MT"/>
                <a:cs typeface="Arial MT"/>
              </a:rPr>
              <a:t>Divide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27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8.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Quotient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remainder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Note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remainder.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latin typeface="Arial MT"/>
                <a:cs typeface="Arial MT"/>
              </a:rPr>
              <a:t>Divide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8.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Quotient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0,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remainder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Note 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remainder.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8324" y="438148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8324" y="628648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598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8324" y="1466847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1624" y="2628896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1624" y="2819396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598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1624" y="3009896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0619" y="833120"/>
            <a:ext cx="5624195" cy="277368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340"/>
              </a:spcBef>
            </a:pPr>
            <a:r>
              <a:rPr sz="1050" dirty="0">
                <a:latin typeface="Arial MT"/>
                <a:cs typeface="Arial MT"/>
              </a:rPr>
              <a:t>Reading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remainders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from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bottom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top,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octal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representation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27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33.</a:t>
            </a:r>
            <a:endParaRPr sz="1050">
              <a:latin typeface="Arial MT"/>
              <a:cs typeface="Arial MT"/>
            </a:endParaRPr>
          </a:p>
          <a:p>
            <a:pPr marL="750570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latin typeface="Arial MT"/>
                <a:cs typeface="Arial MT"/>
              </a:rPr>
              <a:t>3.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b="1" dirty="0">
                <a:latin typeface="Arial"/>
                <a:cs typeface="Arial"/>
              </a:rPr>
              <a:t>Hexadecimal: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165860" marR="5080">
              <a:lnSpc>
                <a:spcPct val="119000"/>
              </a:lnSpc>
            </a:pPr>
            <a:r>
              <a:rPr sz="1050" dirty="0">
                <a:latin typeface="Arial MT"/>
                <a:cs typeface="Arial MT"/>
              </a:rPr>
              <a:t>Divide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27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by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16.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Quotient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remainder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40" dirty="0">
                <a:latin typeface="Arial MT"/>
                <a:cs typeface="Arial MT"/>
              </a:rPr>
              <a:t>11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(B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hexadecimal).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Note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remainder.</a:t>
            </a:r>
            <a:endParaRPr sz="1050">
              <a:latin typeface="Arial MT"/>
              <a:cs typeface="Arial MT"/>
            </a:endParaRPr>
          </a:p>
          <a:p>
            <a:pPr marL="632460" marR="654050" indent="266700">
              <a:lnSpc>
                <a:spcPct val="202400"/>
              </a:lnSpc>
            </a:pPr>
            <a:r>
              <a:rPr sz="1050" dirty="0">
                <a:latin typeface="Arial MT"/>
                <a:cs typeface="Arial MT"/>
              </a:rPr>
              <a:t>Reading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remainders,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hexadecimal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representation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27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1B.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So,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 summary: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899160" marR="2388870">
              <a:lnSpc>
                <a:spcPct val="119000"/>
              </a:lnSpc>
            </a:pPr>
            <a:r>
              <a:rPr sz="1050" dirty="0">
                <a:latin typeface="Arial MT"/>
                <a:cs typeface="Arial MT"/>
              </a:rPr>
              <a:t>Binary: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27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decimal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11011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binary.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Octal: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27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decimal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33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octal.</a:t>
            </a:r>
            <a:endParaRPr sz="1050">
              <a:latin typeface="Arial MT"/>
              <a:cs typeface="Arial MT"/>
            </a:endParaRPr>
          </a:p>
          <a:p>
            <a:pPr marL="899160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latin typeface="Arial MT"/>
                <a:cs typeface="Arial MT"/>
              </a:rPr>
              <a:t>Hexadecimal: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27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decimal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1B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hexadecimal.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0636" y="4601116"/>
            <a:ext cx="2005330" cy="82362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 a decimal number: 27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decimal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27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is: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0b11011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binary.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0o33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octal.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0x1b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hexadecimal.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84453" y="3262307"/>
          <a:ext cx="5543550" cy="1267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24820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dec_num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decimal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"The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decimal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dec_num,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"is:"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bin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(dec_num),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"in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binary."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oct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(dec_num),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"in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octal."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43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hex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(dec_num),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"in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hexadecimal."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91569" y="5630161"/>
          <a:ext cx="6147435" cy="4528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/>
                <a:gridCol w="388620"/>
                <a:gridCol w="323850"/>
                <a:gridCol w="5219700"/>
              </a:tblGrid>
              <a:tr h="767271">
                <a:tc rowSpan="8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7625">
                        <a:lnSpc>
                          <a:spcPts val="1825"/>
                        </a:lnSpc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Program</a:t>
                      </a:r>
                      <a:r>
                        <a:rPr sz="17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25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Write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Program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Find</a:t>
                      </a:r>
                      <a:r>
                        <a:rPr sz="10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ASCII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character.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71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ASCII</a:t>
                      </a:r>
                      <a:r>
                        <a:rPr sz="1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value: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74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717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ASCII,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American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Standard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Code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Interchange,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character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encoding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749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049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standard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numeric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values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represent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characters.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1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ASCII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character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254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049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assigned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unique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7-bit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8-bit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binary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number,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allowing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computers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exchange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information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254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049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display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text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consistent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way.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ASCII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values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range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127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(for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7-bit</a:t>
                      </a:r>
                      <a:r>
                        <a:rPr sz="1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ASCII)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254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049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255 (for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8-bit</a:t>
                      </a:r>
                      <a:r>
                        <a:rPr sz="1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ASCII), with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value corresponding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specific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character,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such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254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483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letters,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digits,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punctuation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marks,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control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characters.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254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434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[4]: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char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str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character: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241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ASCII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'"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char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"'</a:t>
                      </a:r>
                      <a:r>
                        <a:rPr sz="1000" spc="-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ord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(char))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243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Enter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character: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P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7625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ASCII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'P'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80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395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Program</a:t>
                      </a:r>
                      <a:r>
                        <a:rPr sz="17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26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581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14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7625" marR="480695">
                        <a:lnSpc>
                          <a:spcPts val="105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Python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Program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Make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Simple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Calculator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basic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mathematical </a:t>
                      </a:r>
                      <a:r>
                        <a:rPr sz="1000" b="1" spc="-2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operations.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6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14/95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0618" y="454025"/>
            <a:ext cx="5391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[5]: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39850" y="287781"/>
          <a:ext cx="5543550" cy="10071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15455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This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function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adds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two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add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(x,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y):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y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This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function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subtracts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two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subtract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(x,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y):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y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This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function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multiplies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two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multiply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(x,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y):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y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This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function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divides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two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divide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(x,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y):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y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"Select</a:t>
                      </a:r>
                      <a:r>
                        <a:rPr sz="1000" spc="-6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operation."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"1.Add"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"2.Subtract"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"3.Multiply"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"4.Divide"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while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take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choice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choice(1/2/3/4):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choice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one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four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options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2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choice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'1'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'2'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'3'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'4'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try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3995"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num1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first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0970"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num2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second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except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ValueError: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"Invalid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input.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Please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enter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continue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choice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'1'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(num1,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"+"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num2,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"="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add(num1,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num2))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choice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'2'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7804" algn="ct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(num1,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"-"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num2,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"="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subtract(num1,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num2))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choice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'3'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7804" algn="ct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(num1,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"*"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num2,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"="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multiply(num1,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num2))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choice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'4'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(num1,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"/"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num2,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"="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divide(num1,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num2))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user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wants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another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calculation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break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while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loop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answer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no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next_calculation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"Let's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do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next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calculation?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(yes/no):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next_calculation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"no"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75335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break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75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2240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"Invalid</a:t>
                      </a:r>
                      <a:r>
                        <a:rPr sz="1000" spc="-6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Input"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15/95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30636" y="4787995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27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0636" y="5283202"/>
            <a:ext cx="5420360" cy="16950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Display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Fibonacci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Sequence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Using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Recursion.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50" b="1" dirty="0">
                <a:latin typeface="Arial"/>
                <a:cs typeface="Arial"/>
              </a:rPr>
              <a:t>Fibonacci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sequence: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Fibonacci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sequence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series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which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each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sum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two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preceding ones, usually starting with 0 and 1. In mathematical terms, it is defined by the 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recurrence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relation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F(n)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F(n-1)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+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F(n-2)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),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with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initial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conditions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F(0)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0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)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F(1)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 1</a:t>
            </a:r>
            <a:endParaRPr sz="1050">
              <a:latin typeface="Arial MT"/>
              <a:cs typeface="Arial MT"/>
            </a:endParaRPr>
          </a:p>
          <a:p>
            <a:pPr marL="12700" marR="89535">
              <a:lnSpc>
                <a:spcPct val="119000"/>
              </a:lnSpc>
            </a:pPr>
            <a:r>
              <a:rPr sz="1050" dirty="0">
                <a:latin typeface="Arial MT"/>
                <a:cs typeface="Arial MT"/>
              </a:rPr>
              <a:t>).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sequence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begins: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0,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5,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8,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13,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21,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so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on.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Fibonacci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sequence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has </a:t>
            </a:r>
            <a:r>
              <a:rPr sz="1050" spc="-28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widespread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applications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 mathematics,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computer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science, nature,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art.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0637" y="396875"/>
            <a:ext cx="2958465" cy="40889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691005" algn="just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Select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operation.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1.Add</a:t>
            </a:r>
            <a:endParaRPr sz="1050">
              <a:latin typeface="Consolas"/>
              <a:cs typeface="Consolas"/>
            </a:endParaRPr>
          </a:p>
          <a:p>
            <a:pPr marL="12700" marR="2204085" algn="just">
              <a:lnSpc>
                <a:spcPct val="101200"/>
              </a:lnSpc>
            </a:pPr>
            <a:r>
              <a:rPr sz="1050" dirty="0">
                <a:latin typeface="Consolas"/>
                <a:cs typeface="Consolas"/>
              </a:rPr>
              <a:t>2.Subtract  3.Multiply  4.Divide</a:t>
            </a:r>
            <a:endParaRPr sz="1050">
              <a:latin typeface="Consolas"/>
              <a:cs typeface="Consolas"/>
            </a:endParaRPr>
          </a:p>
          <a:p>
            <a:pPr marL="12700" marR="1177925">
              <a:lnSpc>
                <a:spcPct val="101200"/>
              </a:lnSpc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choice(1/2/3/4):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first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 marL="12700" marR="1324610">
              <a:lnSpc>
                <a:spcPct val="101200"/>
              </a:lnSpc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second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6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5.0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+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6.0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=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11.0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sz="1050" dirty="0">
                <a:latin typeface="Consolas"/>
                <a:cs typeface="Consolas"/>
              </a:rPr>
              <a:t>Let's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do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next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calculation?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(yes/no):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yes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choice(1/2/3/4):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12700" marR="1324610" algn="just">
              <a:lnSpc>
                <a:spcPct val="101200"/>
              </a:lnSpc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first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50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second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50.0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-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5.0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=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45.0</a:t>
            </a:r>
            <a:endParaRPr sz="1050">
              <a:latin typeface="Consolas"/>
              <a:cs typeface="Consolas"/>
            </a:endParaRPr>
          </a:p>
          <a:p>
            <a:pPr marL="12700" marR="5080" algn="just">
              <a:lnSpc>
                <a:spcPct val="101200"/>
              </a:lnSpc>
            </a:pPr>
            <a:r>
              <a:rPr sz="1050" dirty="0">
                <a:latin typeface="Consolas"/>
                <a:cs typeface="Consolas"/>
              </a:rPr>
              <a:t>Let's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do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next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calculation?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(yes/no):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yes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choice(1/2/3/4):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 marL="12700" marR="1324610" algn="just">
              <a:lnSpc>
                <a:spcPct val="101200"/>
              </a:lnSpc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first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22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second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22.0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*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2.0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=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44.0</a:t>
            </a:r>
            <a:endParaRPr sz="1050">
              <a:latin typeface="Consolas"/>
              <a:cs typeface="Consolas"/>
            </a:endParaRPr>
          </a:p>
          <a:p>
            <a:pPr marL="12700" marR="5080" algn="just">
              <a:lnSpc>
                <a:spcPct val="101200"/>
              </a:lnSpc>
            </a:pPr>
            <a:r>
              <a:rPr sz="1050" dirty="0">
                <a:latin typeface="Consolas"/>
                <a:cs typeface="Consolas"/>
              </a:rPr>
              <a:t>Let's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do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next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calculation?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(yes/no):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yes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choice(1/2/3/4):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  <a:p>
            <a:pPr marL="12700" marR="1324610" algn="just">
              <a:lnSpc>
                <a:spcPct val="101200"/>
              </a:lnSpc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first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99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second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9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99.0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/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9.0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=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11.0</a:t>
            </a:r>
            <a:endParaRPr sz="105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  <a:spcBef>
                <a:spcPts val="10"/>
              </a:spcBef>
            </a:pPr>
            <a:r>
              <a:rPr sz="1050" dirty="0">
                <a:latin typeface="Consolas"/>
                <a:cs typeface="Consolas"/>
              </a:rPr>
              <a:t>Let's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do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next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calculation?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(yes/no):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no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16/95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0618" y="454025"/>
            <a:ext cx="5391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[9]: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050" y="54991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28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1624" y="7486646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1624" y="7677146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30635" y="5826127"/>
            <a:ext cx="5429250" cy="2485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Factorial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Using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Recursion.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factorial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non-negative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integer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)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product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all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positive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integers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less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than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or </a:t>
            </a:r>
            <a:r>
              <a:rPr sz="1050" spc="-28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equal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 ( 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). It is denoted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by ( n! )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 is defined as: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 MT"/>
              <a:cs typeface="Arial MT"/>
            </a:endParaRPr>
          </a:p>
          <a:p>
            <a:pPr marL="30480" algn="ctr">
              <a:lnSpc>
                <a:spcPct val="100000"/>
              </a:lnSpc>
            </a:pPr>
            <a:r>
              <a:rPr sz="1050" spc="-220" dirty="0">
                <a:latin typeface="Lucida Sans Unicode"/>
                <a:cs typeface="Lucida Sans Unicode"/>
              </a:rPr>
              <a:t>𝑛</a:t>
            </a:r>
            <a:r>
              <a:rPr sz="1150" spc="95" dirty="0">
                <a:latin typeface="Microsoft Sans Serif"/>
                <a:cs typeface="Microsoft Sans Serif"/>
              </a:rPr>
              <a:t>!</a:t>
            </a:r>
            <a:r>
              <a:rPr sz="1150" spc="70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=</a:t>
            </a:r>
            <a:r>
              <a:rPr sz="1150" spc="70" dirty="0">
                <a:latin typeface="Microsoft Sans Serif"/>
                <a:cs typeface="Microsoft Sans Serif"/>
              </a:rPr>
              <a:t> </a:t>
            </a:r>
            <a:r>
              <a:rPr sz="1050" spc="-220" dirty="0">
                <a:latin typeface="Lucida Sans Unicode"/>
                <a:cs typeface="Lucida Sans Unicode"/>
              </a:rPr>
              <a:t>𝑛</a:t>
            </a:r>
            <a:r>
              <a:rPr sz="1050" spc="-30" dirty="0">
                <a:latin typeface="Lucida Sans Unicode"/>
                <a:cs typeface="Lucida Sans Unicode"/>
              </a:rPr>
              <a:t> </a:t>
            </a:r>
            <a:r>
              <a:rPr sz="1150" spc="130" dirty="0">
                <a:latin typeface="Microsoft Sans Serif"/>
                <a:cs typeface="Microsoft Sans Serif"/>
              </a:rPr>
              <a:t>×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35" dirty="0">
                <a:latin typeface="Microsoft Sans Serif"/>
                <a:cs typeface="Microsoft Sans Serif"/>
              </a:rPr>
              <a:t>(</a:t>
            </a:r>
            <a:r>
              <a:rPr sz="1050" spc="-220" dirty="0">
                <a:latin typeface="Lucida Sans Unicode"/>
                <a:cs typeface="Lucida Sans Unicode"/>
              </a:rPr>
              <a:t>𝑛</a:t>
            </a:r>
            <a:r>
              <a:rPr sz="1050" spc="-30" dirty="0">
                <a:latin typeface="Lucida Sans Unicode"/>
                <a:cs typeface="Lucida Sans Unicode"/>
              </a:rPr>
              <a:t> </a:t>
            </a:r>
            <a:r>
              <a:rPr sz="1000" spc="65" dirty="0">
                <a:latin typeface="Lucida Sans Unicode"/>
                <a:cs typeface="Lucida Sans Unicode"/>
              </a:rPr>
              <a:t>−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1</a:t>
            </a:r>
            <a:r>
              <a:rPr sz="1150" spc="35" dirty="0">
                <a:latin typeface="Microsoft Sans Serif"/>
                <a:cs typeface="Microsoft Sans Serif"/>
              </a:rPr>
              <a:t>)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130" dirty="0">
                <a:latin typeface="Microsoft Sans Serif"/>
                <a:cs typeface="Microsoft Sans Serif"/>
              </a:rPr>
              <a:t>×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35" dirty="0">
                <a:latin typeface="Microsoft Sans Serif"/>
                <a:cs typeface="Microsoft Sans Serif"/>
              </a:rPr>
              <a:t>(</a:t>
            </a:r>
            <a:r>
              <a:rPr sz="1050" spc="-220" dirty="0">
                <a:latin typeface="Lucida Sans Unicode"/>
                <a:cs typeface="Lucida Sans Unicode"/>
              </a:rPr>
              <a:t>𝑛</a:t>
            </a:r>
            <a:r>
              <a:rPr sz="1050" spc="-30" dirty="0">
                <a:latin typeface="Lucida Sans Unicode"/>
                <a:cs typeface="Lucida Sans Unicode"/>
              </a:rPr>
              <a:t> </a:t>
            </a:r>
            <a:r>
              <a:rPr sz="1000" spc="65" dirty="0">
                <a:latin typeface="Lucida Sans Unicode"/>
                <a:cs typeface="Lucida Sans Unicode"/>
              </a:rPr>
              <a:t>−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2</a:t>
            </a:r>
            <a:r>
              <a:rPr sz="1150" spc="35" dirty="0">
                <a:latin typeface="Microsoft Sans Serif"/>
                <a:cs typeface="Microsoft Sans Serif"/>
              </a:rPr>
              <a:t>)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130" dirty="0">
                <a:latin typeface="Microsoft Sans Serif"/>
                <a:cs typeface="Microsoft Sans Serif"/>
              </a:rPr>
              <a:t>×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605" dirty="0">
                <a:latin typeface="Microsoft Sans Serif"/>
                <a:cs typeface="Microsoft Sans Serif"/>
              </a:rPr>
              <a:t>…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130" dirty="0">
                <a:latin typeface="Microsoft Sans Serif"/>
                <a:cs typeface="Microsoft Sans Serif"/>
              </a:rPr>
              <a:t>×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3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130" dirty="0">
                <a:latin typeface="Microsoft Sans Serif"/>
                <a:cs typeface="Microsoft Sans Serif"/>
              </a:rPr>
              <a:t>×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2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130" dirty="0">
                <a:latin typeface="Microsoft Sans Serif"/>
                <a:cs typeface="Microsoft Sans Serif"/>
              </a:rPr>
              <a:t>×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1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example: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 MT"/>
              <a:cs typeface="Arial MT"/>
            </a:endParaRPr>
          </a:p>
          <a:p>
            <a:pPr marL="278765">
              <a:lnSpc>
                <a:spcPct val="100000"/>
              </a:lnSpc>
            </a:pPr>
            <a:r>
              <a:rPr sz="1150" spc="40" dirty="0">
                <a:latin typeface="Microsoft Sans Serif"/>
                <a:cs typeface="Microsoft Sans Serif"/>
              </a:rPr>
              <a:t>5!</a:t>
            </a:r>
            <a:r>
              <a:rPr sz="1150" spc="60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=</a:t>
            </a:r>
            <a:r>
              <a:rPr sz="1150" spc="65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5 </a:t>
            </a:r>
            <a:r>
              <a:rPr sz="1150" spc="130" dirty="0">
                <a:latin typeface="Microsoft Sans Serif"/>
                <a:cs typeface="Microsoft Sans Serif"/>
              </a:rPr>
              <a:t>×</a:t>
            </a:r>
            <a:r>
              <a:rPr sz="1150" spc="-10" dirty="0">
                <a:latin typeface="Microsoft Sans Serif"/>
                <a:cs typeface="Microsoft Sans Serif"/>
              </a:rPr>
              <a:t> 4 </a:t>
            </a:r>
            <a:r>
              <a:rPr sz="1150" spc="130" dirty="0">
                <a:latin typeface="Microsoft Sans Serif"/>
                <a:cs typeface="Microsoft Sans Serif"/>
              </a:rPr>
              <a:t>×</a:t>
            </a:r>
            <a:r>
              <a:rPr sz="1150" spc="-10" dirty="0">
                <a:latin typeface="Microsoft Sans Serif"/>
                <a:cs typeface="Microsoft Sans Serif"/>
              </a:rPr>
              <a:t> 3 </a:t>
            </a:r>
            <a:r>
              <a:rPr sz="1150" spc="130" dirty="0">
                <a:latin typeface="Microsoft Sans Serif"/>
                <a:cs typeface="Microsoft Sans Serif"/>
              </a:rPr>
              <a:t>×</a:t>
            </a:r>
            <a:r>
              <a:rPr sz="1150" spc="-10" dirty="0">
                <a:latin typeface="Microsoft Sans Serif"/>
                <a:cs typeface="Microsoft Sans Serif"/>
              </a:rPr>
              <a:t> 2 </a:t>
            </a:r>
            <a:r>
              <a:rPr sz="1150" spc="130" dirty="0">
                <a:latin typeface="Microsoft Sans Serif"/>
                <a:cs typeface="Microsoft Sans Serif"/>
              </a:rPr>
              <a:t>×</a:t>
            </a:r>
            <a:r>
              <a:rPr sz="1150" spc="-10" dirty="0">
                <a:latin typeface="Microsoft Sans Serif"/>
                <a:cs typeface="Microsoft Sans Serif"/>
              </a:rPr>
              <a:t> 1</a:t>
            </a:r>
            <a:r>
              <a:rPr sz="1150" spc="65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=</a:t>
            </a:r>
            <a:r>
              <a:rPr sz="1150" spc="65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120</a:t>
            </a:r>
            <a:endParaRPr sz="1150">
              <a:latin typeface="Microsoft Sans Serif"/>
              <a:cs typeface="Microsoft Sans Serif"/>
            </a:endParaRPr>
          </a:p>
          <a:p>
            <a:pPr marL="278765">
              <a:lnSpc>
                <a:spcPct val="100000"/>
              </a:lnSpc>
              <a:spcBef>
                <a:spcPts val="120"/>
              </a:spcBef>
            </a:pPr>
            <a:r>
              <a:rPr sz="1150" spc="40" dirty="0">
                <a:latin typeface="Microsoft Sans Serif"/>
                <a:cs typeface="Microsoft Sans Serif"/>
              </a:rPr>
              <a:t>0!</a:t>
            </a:r>
            <a:r>
              <a:rPr sz="1150" spc="-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defined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1.</a:t>
            </a:r>
            <a:endParaRPr sz="1050">
              <a:latin typeface="Arial MT"/>
              <a:cs typeface="Arial MT"/>
            </a:endParaRPr>
          </a:p>
          <a:p>
            <a:pPr marL="12700" marR="104139">
              <a:lnSpc>
                <a:spcPct val="119000"/>
              </a:lnSpc>
              <a:spcBef>
                <a:spcPts val="1030"/>
              </a:spcBef>
            </a:pPr>
            <a:r>
              <a:rPr sz="1050" dirty="0">
                <a:latin typeface="Arial MT"/>
                <a:cs typeface="Arial MT"/>
              </a:rPr>
              <a:t>Factorials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are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commonly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used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mathematics,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especially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combinatorics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probability,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count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 number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 ways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 set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 elements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can be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arranged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or selected.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0635" y="3859321"/>
            <a:ext cx="3324860" cy="162993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terms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(greater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than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0):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8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Fibonacci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sequence: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8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13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84453" y="404807"/>
          <a:ext cx="5543550" cy="3441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45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Python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program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display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Fibonacci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sequence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recur_fibo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(recur_fibo(n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recur_fibo(n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nterms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terms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(greater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than</a:t>
                      </a:r>
                      <a:r>
                        <a:rPr sz="1000" spc="-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0):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terms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valid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nterms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"Plese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enter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positive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integer"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"Fibonacci</a:t>
                      </a:r>
                      <a:r>
                        <a:rPr sz="1000" spc="-6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sequence:"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(nterms):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90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(recur_fibo(i))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17/95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050" y="42799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29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0635" y="4530726"/>
            <a:ext cx="5448935" cy="13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calculate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your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Body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Mass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Index.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b="1" dirty="0">
                <a:latin typeface="Arial"/>
                <a:cs typeface="Arial"/>
              </a:rPr>
              <a:t>Body Mass Index (BMI) </a:t>
            </a:r>
            <a:r>
              <a:rPr sz="1050" dirty="0">
                <a:latin typeface="Arial MT"/>
                <a:cs typeface="Arial MT"/>
              </a:rPr>
              <a:t>is a measure of body fat based on an individual's weight and 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height.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commonly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used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screening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tool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categorize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individuals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into</a:t>
            </a:r>
            <a:r>
              <a:rPr sz="1050" spc="-5" dirty="0">
                <a:latin typeface="Arial MT"/>
                <a:cs typeface="Arial MT"/>
              </a:rPr>
              <a:t> different </a:t>
            </a:r>
            <a:r>
              <a:rPr sz="1050" dirty="0">
                <a:latin typeface="Arial MT"/>
                <a:cs typeface="Arial MT"/>
              </a:rPr>
              <a:t>weight </a:t>
            </a:r>
            <a:r>
              <a:rPr sz="1050" spc="-28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status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categories,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such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as underweight,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normal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weight, overweight,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obesity.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BMI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calculated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using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following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formula: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5682" y="6062234"/>
            <a:ext cx="485140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110" dirty="0">
                <a:latin typeface="Microsoft Sans Serif"/>
                <a:cs typeface="Microsoft Sans Serif"/>
              </a:rPr>
              <a:t>BMI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=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3249" y="5948382"/>
            <a:ext cx="791845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5" dirty="0">
                <a:latin typeface="Microsoft Sans Serif"/>
                <a:cs typeface="Microsoft Sans Serif"/>
              </a:rPr>
              <a:t>Weight</a:t>
            </a:r>
            <a:r>
              <a:rPr sz="1150" spc="-60" dirty="0">
                <a:latin typeface="Microsoft Sans Serif"/>
                <a:cs typeface="Microsoft Sans Serif"/>
              </a:rPr>
              <a:t> </a:t>
            </a:r>
            <a:r>
              <a:rPr sz="1150" spc="25" dirty="0">
                <a:latin typeface="Microsoft Sans Serif"/>
                <a:cs typeface="Microsoft Sans Serif"/>
              </a:rPr>
              <a:t>(kg)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7937" y="6205556"/>
            <a:ext cx="3420745" cy="491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90"/>
              </a:spcBef>
            </a:pPr>
            <a:r>
              <a:rPr sz="1150" spc="15" dirty="0">
                <a:latin typeface="Microsoft Sans Serif"/>
                <a:cs typeface="Microsoft Sans Serif"/>
              </a:rPr>
              <a:t>Height</a:t>
            </a:r>
            <a:r>
              <a:rPr sz="1150" spc="-35" dirty="0">
                <a:latin typeface="Microsoft Sans Serif"/>
                <a:cs typeface="Microsoft Sans Serif"/>
              </a:rPr>
              <a:t> </a:t>
            </a:r>
            <a:r>
              <a:rPr sz="1150" spc="20" dirty="0">
                <a:latin typeface="Microsoft Sans Serif"/>
                <a:cs typeface="Microsoft Sans Serif"/>
              </a:rPr>
              <a:t>(m)</a:t>
            </a:r>
            <a:r>
              <a:rPr sz="1200" spc="30" baseline="34722" dirty="0">
                <a:latin typeface="Microsoft Sans Serif"/>
                <a:cs typeface="Microsoft Sans Serif"/>
              </a:rPr>
              <a:t>2</a:t>
            </a:r>
            <a:endParaRPr sz="1200" baseline="34722">
              <a:latin typeface="Microsoft Sans Serif"/>
              <a:cs typeface="Microsoft Sans Serif"/>
            </a:endParaRPr>
          </a:p>
          <a:p>
            <a:pPr marL="25400">
              <a:lnSpc>
                <a:spcPct val="100000"/>
              </a:lnSpc>
              <a:spcBef>
                <a:spcPts val="1115"/>
              </a:spcBef>
            </a:pPr>
            <a:r>
              <a:rPr sz="1050" spc="-10" dirty="0">
                <a:latin typeface="Arial MT"/>
                <a:cs typeface="Arial MT"/>
              </a:rPr>
              <a:t>Alternatively,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imperial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system: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19549" y="6172196"/>
            <a:ext cx="800100" cy="9525"/>
          </a:xfrm>
          <a:custGeom>
            <a:avLst/>
            <a:gdLst/>
            <a:ahLst/>
            <a:cxnLst/>
            <a:rect l="l" t="t" r="r" b="b"/>
            <a:pathLst>
              <a:path w="800100" h="9525">
                <a:moveTo>
                  <a:pt x="800099" y="9524"/>
                </a:moveTo>
                <a:lnTo>
                  <a:pt x="0" y="9524"/>
                </a:lnTo>
                <a:lnTo>
                  <a:pt x="0" y="0"/>
                </a:lnTo>
                <a:lnTo>
                  <a:pt x="800099" y="0"/>
                </a:lnTo>
                <a:lnTo>
                  <a:pt x="800099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66281" y="6938533"/>
            <a:ext cx="1783080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8745" algn="l"/>
              </a:tabLst>
            </a:pPr>
            <a:r>
              <a:rPr sz="1150" spc="110" dirty="0">
                <a:latin typeface="Microsoft Sans Serif"/>
                <a:cs typeface="Microsoft Sans Serif"/>
              </a:rPr>
              <a:t>BMI</a:t>
            </a:r>
            <a:r>
              <a:rPr sz="1150" spc="70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=	</a:t>
            </a:r>
            <a:r>
              <a:rPr sz="1150" spc="130" dirty="0">
                <a:latin typeface="Microsoft Sans Serif"/>
                <a:cs typeface="Microsoft Sans Serif"/>
              </a:rPr>
              <a:t>×</a:t>
            </a:r>
            <a:r>
              <a:rPr sz="1150" spc="-75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703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8285" y="6824682"/>
            <a:ext cx="757555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5" dirty="0">
                <a:latin typeface="Microsoft Sans Serif"/>
                <a:cs typeface="Microsoft Sans Serif"/>
              </a:rPr>
              <a:t>Weight</a:t>
            </a:r>
            <a:r>
              <a:rPr sz="1150" spc="-55" dirty="0">
                <a:latin typeface="Microsoft Sans Serif"/>
                <a:cs typeface="Microsoft Sans Serif"/>
              </a:rPr>
              <a:t> </a:t>
            </a:r>
            <a:r>
              <a:rPr sz="1150" spc="35" dirty="0">
                <a:latin typeface="Microsoft Sans Serif"/>
                <a:cs typeface="Microsoft Sans Serif"/>
              </a:rPr>
              <a:t>(lb)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7937" y="7081855"/>
            <a:ext cx="5437505" cy="12654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2395" algn="ctr">
              <a:lnSpc>
                <a:spcPct val="100000"/>
              </a:lnSpc>
              <a:spcBef>
                <a:spcPts val="90"/>
              </a:spcBef>
            </a:pPr>
            <a:r>
              <a:rPr sz="1150" spc="15" dirty="0">
                <a:latin typeface="Microsoft Sans Serif"/>
                <a:cs typeface="Microsoft Sans Serif"/>
              </a:rPr>
              <a:t>Height</a:t>
            </a:r>
            <a:r>
              <a:rPr sz="1150" spc="-30" dirty="0">
                <a:latin typeface="Microsoft Sans Serif"/>
                <a:cs typeface="Microsoft Sans Serif"/>
              </a:rPr>
              <a:t> </a:t>
            </a:r>
            <a:r>
              <a:rPr sz="1150" spc="25" dirty="0">
                <a:latin typeface="Microsoft Sans Serif"/>
                <a:cs typeface="Microsoft Sans Serif"/>
              </a:rPr>
              <a:t>(in)</a:t>
            </a:r>
            <a:r>
              <a:rPr sz="1200" spc="37" baseline="34722" dirty="0">
                <a:latin typeface="Microsoft Sans Serif"/>
                <a:cs typeface="Microsoft Sans Serif"/>
              </a:rPr>
              <a:t>2</a:t>
            </a:r>
            <a:endParaRPr sz="1200" baseline="34722">
              <a:latin typeface="Microsoft Sans Serif"/>
              <a:cs typeface="Microsoft Sans Serif"/>
            </a:endParaRPr>
          </a:p>
          <a:p>
            <a:pPr marL="25400" marR="17780">
              <a:lnSpc>
                <a:spcPct val="119000"/>
              </a:lnSpc>
              <a:spcBef>
                <a:spcPts val="875"/>
              </a:spcBef>
            </a:pPr>
            <a:r>
              <a:rPr sz="1050" dirty="0">
                <a:latin typeface="Arial MT"/>
                <a:cs typeface="Arial MT"/>
              </a:rPr>
              <a:t>BMI provides a general indication of body fatness but does not directly measure body fat or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distribution. It is widely used in public health and clinical settings as a quick and simple tool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assess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potential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health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risks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associated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with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weight.</a:t>
            </a:r>
            <a:r>
              <a:rPr sz="1050" spc="-5" dirty="0">
                <a:latin typeface="Arial MT"/>
                <a:cs typeface="Arial MT"/>
              </a:rPr>
              <a:t> Different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BMI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ranges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are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associated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with </a:t>
            </a:r>
            <a:r>
              <a:rPr sz="1050" spc="-5" dirty="0">
                <a:latin typeface="Arial MT"/>
                <a:cs typeface="Arial MT"/>
              </a:rPr>
              <a:t>different </a:t>
            </a:r>
            <a:r>
              <a:rPr sz="1050" dirty="0">
                <a:latin typeface="Arial MT"/>
                <a:cs typeface="Arial MT"/>
              </a:rPr>
              <a:t>health categories, but it's important to note that BMI has limitations and does 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not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account for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factors such as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muscle mass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or distribution of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fat.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10001" y="7048496"/>
            <a:ext cx="790575" cy="9525"/>
          </a:xfrm>
          <a:custGeom>
            <a:avLst/>
            <a:gdLst/>
            <a:ahLst/>
            <a:cxnLst/>
            <a:rect l="l" t="t" r="r" b="b"/>
            <a:pathLst>
              <a:path w="790575" h="9525">
                <a:moveTo>
                  <a:pt x="790574" y="9524"/>
                </a:moveTo>
                <a:lnTo>
                  <a:pt x="0" y="9524"/>
                </a:lnTo>
                <a:lnTo>
                  <a:pt x="0" y="0"/>
                </a:lnTo>
                <a:lnTo>
                  <a:pt x="790574" y="0"/>
                </a:lnTo>
                <a:lnTo>
                  <a:pt x="790574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16050" y="3898900"/>
            <a:ext cx="193167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7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factorial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7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5040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416050" y="241300"/>
          <a:ext cx="5543550" cy="3441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45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Factorial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using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recursion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recur_factorial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recur_factorial(n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negative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"Sorry,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factorial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does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exist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negative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numbers"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"The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factorial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1"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90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"The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factorial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"is"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recur_factorial(num))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18/95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30635" y="749395"/>
            <a:ext cx="106172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618" y="1635126"/>
            <a:ext cx="5391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90651" y="1590676"/>
            <a:ext cx="5553075" cy="323850"/>
            <a:chOff x="1390649" y="1590674"/>
            <a:chExt cx="5553075" cy="323850"/>
          </a:xfrm>
        </p:grpSpPr>
        <p:sp>
          <p:nvSpPr>
            <p:cNvPr id="7" name="object 7"/>
            <p:cNvSpPr/>
            <p:nvPr/>
          </p:nvSpPr>
          <p:spPr>
            <a:xfrm>
              <a:off x="1395412" y="1595437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92"/>
                  </a:lnTo>
                  <a:lnTo>
                    <a:pt x="362" y="10570"/>
                  </a:lnTo>
                  <a:lnTo>
                    <a:pt x="1087" y="8819"/>
                  </a:lnTo>
                  <a:lnTo>
                    <a:pt x="1812" y="7069"/>
                  </a:lnTo>
                  <a:lnTo>
                    <a:pt x="2844" y="5524"/>
                  </a:lnTo>
                  <a:lnTo>
                    <a:pt x="4184" y="4184"/>
                  </a:lnTo>
                  <a:lnTo>
                    <a:pt x="5524" y="2844"/>
                  </a:lnTo>
                  <a:lnTo>
                    <a:pt x="7069" y="1812"/>
                  </a:lnTo>
                  <a:lnTo>
                    <a:pt x="8819" y="1087"/>
                  </a:lnTo>
                  <a:lnTo>
                    <a:pt x="10570" y="362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62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237"/>
                  </a:lnTo>
                  <a:lnTo>
                    <a:pt x="5532978" y="313962"/>
                  </a:lnTo>
                  <a:lnTo>
                    <a:pt x="5531156" y="314324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324"/>
                  </a:lnTo>
                  <a:lnTo>
                    <a:pt x="10570" y="313962"/>
                  </a:lnTo>
                  <a:lnTo>
                    <a:pt x="8819" y="313237"/>
                  </a:lnTo>
                  <a:lnTo>
                    <a:pt x="7069" y="312512"/>
                  </a:lnTo>
                  <a:lnTo>
                    <a:pt x="5524" y="311479"/>
                  </a:lnTo>
                  <a:lnTo>
                    <a:pt x="4184" y="310140"/>
                  </a:lnTo>
                  <a:lnTo>
                    <a:pt x="2844" y="308800"/>
                  </a:lnTo>
                  <a:lnTo>
                    <a:pt x="1812" y="307255"/>
                  </a:lnTo>
                  <a:lnTo>
                    <a:pt x="1087" y="305504"/>
                  </a:lnTo>
                  <a:lnTo>
                    <a:pt x="362" y="303754"/>
                  </a:lnTo>
                  <a:lnTo>
                    <a:pt x="0" y="301931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4500" y="1600199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30635" y="2463896"/>
            <a:ext cx="106172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2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617" y="2959101"/>
            <a:ext cx="5429250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arithmetical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operations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addition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division.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0618" y="5045076"/>
            <a:ext cx="5391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[3]: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90651" y="5010149"/>
            <a:ext cx="5553075" cy="1457325"/>
            <a:chOff x="1390649" y="5010149"/>
            <a:chExt cx="5553075" cy="1457325"/>
          </a:xfrm>
        </p:grpSpPr>
        <p:sp>
          <p:nvSpPr>
            <p:cNvPr id="13" name="object 13"/>
            <p:cNvSpPr/>
            <p:nvPr/>
          </p:nvSpPr>
          <p:spPr>
            <a:xfrm>
              <a:off x="1395412" y="5014912"/>
              <a:ext cx="5543550" cy="1447800"/>
            </a:xfrm>
            <a:custGeom>
              <a:avLst/>
              <a:gdLst/>
              <a:ahLst/>
              <a:cxnLst/>
              <a:rect l="l" t="t" r="r" b="b"/>
              <a:pathLst>
                <a:path w="5543550" h="1447800">
                  <a:moveTo>
                    <a:pt x="0" y="1433512"/>
                  </a:moveTo>
                  <a:lnTo>
                    <a:pt x="0" y="14287"/>
                  </a:lnTo>
                  <a:lnTo>
                    <a:pt x="0" y="12392"/>
                  </a:lnTo>
                  <a:lnTo>
                    <a:pt x="362" y="10569"/>
                  </a:lnTo>
                  <a:lnTo>
                    <a:pt x="1087" y="8819"/>
                  </a:lnTo>
                  <a:lnTo>
                    <a:pt x="1812" y="7068"/>
                  </a:lnTo>
                  <a:lnTo>
                    <a:pt x="2844" y="5523"/>
                  </a:lnTo>
                  <a:lnTo>
                    <a:pt x="4184" y="4184"/>
                  </a:lnTo>
                  <a:lnTo>
                    <a:pt x="5524" y="2844"/>
                  </a:lnTo>
                  <a:lnTo>
                    <a:pt x="7069" y="1812"/>
                  </a:lnTo>
                  <a:lnTo>
                    <a:pt x="8819" y="1087"/>
                  </a:lnTo>
                  <a:lnTo>
                    <a:pt x="10570" y="362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62"/>
                  </a:lnTo>
                  <a:lnTo>
                    <a:pt x="5534728" y="1087"/>
                  </a:lnTo>
                  <a:lnTo>
                    <a:pt x="5536479" y="1812"/>
                  </a:lnTo>
                  <a:lnTo>
                    <a:pt x="5538024" y="2844"/>
                  </a:lnTo>
                  <a:lnTo>
                    <a:pt x="5539364" y="4184"/>
                  </a:lnTo>
                  <a:lnTo>
                    <a:pt x="5540703" y="5523"/>
                  </a:lnTo>
                  <a:lnTo>
                    <a:pt x="5541736" y="7068"/>
                  </a:lnTo>
                  <a:lnTo>
                    <a:pt x="5542461" y="8819"/>
                  </a:lnTo>
                  <a:lnTo>
                    <a:pt x="5543186" y="10569"/>
                  </a:lnTo>
                  <a:lnTo>
                    <a:pt x="5543549" y="12392"/>
                  </a:lnTo>
                  <a:lnTo>
                    <a:pt x="5543549" y="14287"/>
                  </a:lnTo>
                  <a:lnTo>
                    <a:pt x="5543549" y="1433512"/>
                  </a:lnTo>
                  <a:lnTo>
                    <a:pt x="5529262" y="1447799"/>
                  </a:lnTo>
                  <a:lnTo>
                    <a:pt x="14287" y="1447799"/>
                  </a:lnTo>
                  <a:lnTo>
                    <a:pt x="0" y="1435407"/>
                  </a:lnTo>
                  <a:lnTo>
                    <a:pt x="0" y="143351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4500" y="5019674"/>
              <a:ext cx="9525" cy="1438275"/>
            </a:xfrm>
            <a:custGeom>
              <a:avLst/>
              <a:gdLst/>
              <a:ahLst/>
              <a:cxnLst/>
              <a:rect l="l" t="t" r="r" b="b"/>
              <a:pathLst>
                <a:path w="9525" h="1438275">
                  <a:moveTo>
                    <a:pt x="0" y="143827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1438274"/>
                  </a:lnTo>
                  <a:lnTo>
                    <a:pt x="0" y="143827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30635" y="7340695"/>
            <a:ext cx="106172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0617" y="7835901"/>
            <a:ext cx="3977640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area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triangle.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[4]: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16050" y="4432300"/>
            <a:ext cx="2884805" cy="50045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 the first number for addition: 5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second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for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addition: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6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sum: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5.0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+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6.0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=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11.0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0635" y="6511927"/>
            <a:ext cx="2592070" cy="498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dividend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for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division: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25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divisor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for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division: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Division: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25.0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/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5.0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=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5.0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2250" y="9690100"/>
            <a:ext cx="3545204" cy="498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length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base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triangle: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height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triangle: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15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area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triangle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75.0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06371" y="1244599"/>
            <a:ext cx="5521960" cy="95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print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"Hello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Python".</a:t>
            </a:r>
            <a:endParaRPr sz="1050">
              <a:latin typeface="Arial"/>
              <a:cs typeface="Arial"/>
            </a:endParaRPr>
          </a:p>
          <a:p>
            <a:pPr marL="36830" marR="3618865" indent="120650">
              <a:lnSpc>
                <a:spcPct val="202400"/>
              </a:lnSpc>
              <a:spcBef>
                <a:spcPts val="52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3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"Hello</a:t>
            </a:r>
            <a:r>
              <a:rPr sz="1050" spc="-4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Python</a:t>
            </a:r>
            <a:r>
              <a:rPr sz="105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>
                <a:latin typeface="Consolas"/>
                <a:cs typeface="Consolas"/>
              </a:rPr>
              <a:t>) </a:t>
            </a:r>
            <a:r>
              <a:rPr sz="1050" spc="-560">
                <a:latin typeface="Consolas"/>
                <a:cs typeface="Consolas"/>
              </a:rPr>
              <a:t> </a:t>
            </a:r>
            <a:endParaRPr lang="en-GB" sz="1050" spc="-560" dirty="0" smtClean="0">
              <a:latin typeface="Consolas"/>
              <a:cs typeface="Consolas"/>
            </a:endParaRPr>
          </a:p>
          <a:p>
            <a:pPr marL="36830" marR="3618865" indent="120650">
              <a:lnSpc>
                <a:spcPct val="202400"/>
              </a:lnSpc>
              <a:spcBef>
                <a:spcPts val="525"/>
              </a:spcBef>
            </a:pPr>
            <a:r>
              <a:rPr sz="1050" smtClean="0">
                <a:latin typeface="Consolas"/>
                <a:cs typeface="Consolas"/>
              </a:rPr>
              <a:t>Hello</a:t>
            </a:r>
            <a:r>
              <a:rPr sz="1050" spc="-10" smtClean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Python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384453" y="3300414"/>
          <a:ext cx="5543550" cy="1078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39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6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Addition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num1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first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addition: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num2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second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addition: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sum_result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num1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43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f"sum: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{num1}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{num2}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{sum_result}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406371" y="5045076"/>
            <a:ext cx="5521960" cy="1308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6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Division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355600" algn="l"/>
              </a:tabLst>
            </a:pPr>
            <a:r>
              <a:rPr sz="1050" dirty="0">
                <a:latin typeface="Consolas"/>
                <a:cs typeface="Consolas"/>
              </a:rPr>
              <a:t>num3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float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input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"Enter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dividend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for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division: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dirty="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157480" marR="1125220">
              <a:lnSpc>
                <a:spcPct val="101200"/>
              </a:lnSpc>
              <a:buClr>
                <a:srgbClr val="454545"/>
              </a:buClr>
              <a:buAutoNum type="arabicPlain"/>
              <a:tabLst>
                <a:tab pos="355600" algn="l"/>
              </a:tabLst>
            </a:pPr>
            <a:r>
              <a:rPr sz="1050" dirty="0">
                <a:latin typeface="Consolas"/>
                <a:cs typeface="Consolas"/>
              </a:rPr>
              <a:t>num4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float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input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"Enter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divisor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for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division: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dirty="0">
                <a:latin typeface="Consolas"/>
                <a:cs typeface="Consolas"/>
              </a:rPr>
              <a:t>))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4</a:t>
            </a:r>
            <a:r>
              <a:rPr sz="1050" spc="39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1050" dirty="0">
                <a:latin typeface="Consolas"/>
                <a:cs typeface="Consolas"/>
              </a:rPr>
              <a:t>num4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==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5"/>
              <a:tabLst>
                <a:tab pos="648335" algn="l"/>
                <a:tab pos="64897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"Error: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Division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by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zero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is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not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allowed."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5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5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div_result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2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num3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/</a:t>
            </a:r>
            <a:r>
              <a:rPr sz="1050" b="1" spc="-2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num4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5"/>
              <a:tabLst>
                <a:tab pos="648335" algn="l"/>
                <a:tab pos="64897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f"Division: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{num3}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/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{num4}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{div_result}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339850" y="8089900"/>
          <a:ext cx="5543550" cy="1464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39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base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height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base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length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base</a:t>
                      </a:r>
                      <a:r>
                        <a:rPr sz="1000" spc="-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triangle:</a:t>
                      </a:r>
                      <a:r>
                        <a:rPr sz="1000" spc="-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height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height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triangle: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Calculate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area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triangle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area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0.5</a:t>
                      </a:r>
                      <a:r>
                        <a:rPr sz="1000" spc="-15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base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height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Display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result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91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f"The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area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triangle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{area}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r>
              <a:rPr dirty="0"/>
              <a:t>1/95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0636" y="637536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30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4437" y="6800669"/>
            <a:ext cx="5569585" cy="2737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calculate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natural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logarithm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any</a:t>
            </a:r>
            <a:r>
              <a:rPr sz="1050" b="1" spc="-10" dirty="0">
                <a:latin typeface="Arial"/>
                <a:cs typeface="Arial"/>
              </a:rPr>
              <a:t> number.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Arial"/>
              <a:cs typeface="Arial"/>
            </a:endParaRPr>
          </a:p>
          <a:p>
            <a:pPr marL="88900" marR="81280">
              <a:lnSpc>
                <a:spcPct val="115100"/>
              </a:lnSpc>
              <a:spcBef>
                <a:spcPts val="5"/>
              </a:spcBef>
            </a:pPr>
            <a:r>
              <a:rPr sz="1050" dirty="0">
                <a:latin typeface="Arial MT"/>
                <a:cs typeface="Arial MT"/>
              </a:rPr>
              <a:t>The </a:t>
            </a:r>
            <a:r>
              <a:rPr sz="1050" b="1" dirty="0">
                <a:latin typeface="Arial"/>
                <a:cs typeface="Arial"/>
              </a:rPr>
              <a:t>natural logarithm</a:t>
            </a:r>
            <a:r>
              <a:rPr sz="1050" dirty="0">
                <a:latin typeface="Arial MT"/>
                <a:cs typeface="Arial MT"/>
              </a:rPr>
              <a:t>, often denoted as </a:t>
            </a:r>
            <a:r>
              <a:rPr sz="1050" spc="-520" dirty="0">
                <a:latin typeface="Lucida Sans Unicode"/>
                <a:cs typeface="Lucida Sans Unicode"/>
              </a:rPr>
              <a:t>𝑙</a:t>
            </a:r>
            <a:r>
              <a:rPr sz="1050" spc="-185" dirty="0">
                <a:latin typeface="Lucida Sans Unicode"/>
                <a:cs typeface="Lucida Sans Unicode"/>
              </a:rPr>
              <a:t>𝑛</a:t>
            </a:r>
            <a:r>
              <a:rPr sz="1050" dirty="0">
                <a:latin typeface="Arial MT"/>
                <a:cs typeface="Arial MT"/>
              </a:rPr>
              <a:t>, is a mathematical function that represents the  logarithm to the base </a:t>
            </a:r>
            <a:r>
              <a:rPr sz="1050" spc="-305" dirty="0">
                <a:latin typeface="Lucida Sans Unicode"/>
                <a:cs typeface="Lucida Sans Unicode"/>
              </a:rPr>
              <a:t>𝑒</a:t>
            </a:r>
            <a:r>
              <a:rPr sz="1050" dirty="0">
                <a:latin typeface="Arial MT"/>
                <a:cs typeface="Arial MT"/>
              </a:rPr>
              <a:t>, where </a:t>
            </a:r>
            <a:r>
              <a:rPr sz="1050" spc="-305" dirty="0">
                <a:latin typeface="Lucida Sans Unicode"/>
                <a:cs typeface="Lucida Sans Unicode"/>
              </a:rPr>
              <a:t>𝑒</a:t>
            </a:r>
            <a:r>
              <a:rPr sz="1050" spc="-40" dirty="0">
                <a:latin typeface="Lucida Sans Unicode"/>
                <a:cs typeface="Lucida Sans Unicode"/>
              </a:rPr>
              <a:t> </a:t>
            </a:r>
            <a:r>
              <a:rPr sz="1050" dirty="0">
                <a:latin typeface="Arial MT"/>
                <a:cs typeface="Arial MT"/>
              </a:rPr>
              <a:t>is the mathematical constant approximately equal to  </a:t>
            </a:r>
            <a:r>
              <a:rPr sz="1150" spc="-10" dirty="0">
                <a:latin typeface="Microsoft Sans Serif"/>
                <a:cs typeface="Microsoft Sans Serif"/>
              </a:rPr>
              <a:t>2</a:t>
            </a:r>
            <a:r>
              <a:rPr sz="1150" spc="-5" dirty="0">
                <a:latin typeface="Microsoft Sans Serif"/>
                <a:cs typeface="Microsoft Sans Serif"/>
              </a:rPr>
              <a:t>.</a:t>
            </a:r>
            <a:r>
              <a:rPr sz="1150" spc="-10" dirty="0">
                <a:latin typeface="Microsoft Sans Serif"/>
                <a:cs typeface="Microsoft Sans Serif"/>
              </a:rPr>
              <a:t>7182</a:t>
            </a:r>
            <a:r>
              <a:rPr sz="1150" spc="25" dirty="0">
                <a:latin typeface="Microsoft Sans Serif"/>
                <a:cs typeface="Microsoft Sans Serif"/>
              </a:rPr>
              <a:t>8</a:t>
            </a:r>
            <a:r>
              <a:rPr sz="1050" dirty="0">
                <a:latin typeface="Arial MT"/>
                <a:cs typeface="Arial MT"/>
              </a:rPr>
              <a:t>. In other words, for a positive number </a:t>
            </a:r>
            <a:r>
              <a:rPr sz="1050" spc="-135" dirty="0">
                <a:latin typeface="Lucida Sans Unicode"/>
                <a:cs typeface="Lucida Sans Unicode"/>
              </a:rPr>
              <a:t>𝑥</a:t>
            </a:r>
            <a:r>
              <a:rPr sz="1050" dirty="0">
                <a:latin typeface="Arial MT"/>
                <a:cs typeface="Arial MT"/>
              </a:rPr>
              <a:t>, the natural logarithm of </a:t>
            </a:r>
            <a:r>
              <a:rPr sz="1050" spc="-130" dirty="0">
                <a:latin typeface="Lucida Sans Unicode"/>
                <a:cs typeface="Lucida Sans Unicode"/>
              </a:rPr>
              <a:t>𝑥</a:t>
            </a:r>
            <a:r>
              <a:rPr sz="1050" spc="-45" dirty="0">
                <a:latin typeface="Lucida Sans Unicode"/>
                <a:cs typeface="Lucida Sans Unicode"/>
              </a:rPr>
              <a:t> </a:t>
            </a:r>
            <a:r>
              <a:rPr sz="1050" dirty="0">
                <a:latin typeface="Arial MT"/>
                <a:cs typeface="Arial MT"/>
              </a:rPr>
              <a:t>is the exponent</a:t>
            </a:r>
            <a:endParaRPr sz="105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195"/>
              </a:spcBef>
            </a:pPr>
            <a:r>
              <a:rPr sz="1575" spc="-330" baseline="5291" dirty="0">
                <a:latin typeface="Lucida Sans Unicode"/>
                <a:cs typeface="Lucida Sans Unicode"/>
              </a:rPr>
              <a:t>𝑦</a:t>
            </a:r>
            <a:r>
              <a:rPr sz="1575" spc="-60" baseline="5291" dirty="0">
                <a:latin typeface="Lucida Sans Unicode"/>
                <a:cs typeface="Lucida Sans Unicode"/>
              </a:rPr>
              <a:t> </a:t>
            </a:r>
            <a:r>
              <a:rPr sz="1575" baseline="5291" dirty="0">
                <a:latin typeface="Arial MT"/>
                <a:cs typeface="Arial MT"/>
              </a:rPr>
              <a:t>that satisfies the equation </a:t>
            </a:r>
            <a:r>
              <a:rPr sz="1050" spc="-340" dirty="0">
                <a:latin typeface="Lucida Sans Unicode"/>
                <a:cs typeface="Lucida Sans Unicode"/>
              </a:rPr>
              <a:t>𝑒</a:t>
            </a:r>
            <a:r>
              <a:rPr sz="1125" spc="-247" baseline="33333" dirty="0">
                <a:latin typeface="Lucida Sans Unicode"/>
                <a:cs typeface="Lucida Sans Unicode"/>
              </a:rPr>
              <a:t>𝑦</a:t>
            </a:r>
            <a:r>
              <a:rPr sz="1125" baseline="33333" dirty="0">
                <a:latin typeface="Lucida Sans Unicode"/>
                <a:cs typeface="Lucida Sans Unicode"/>
              </a:rPr>
              <a:t> </a:t>
            </a:r>
            <a:r>
              <a:rPr sz="1125" spc="89" baseline="33333" dirty="0">
                <a:latin typeface="Lucida Sans Unicode"/>
                <a:cs typeface="Lucida Sans Unicode"/>
              </a:rPr>
              <a:t> </a:t>
            </a:r>
            <a:r>
              <a:rPr sz="1725" spc="284" baseline="4830" dirty="0">
                <a:latin typeface="Microsoft Sans Serif"/>
                <a:cs typeface="Microsoft Sans Serif"/>
              </a:rPr>
              <a:t>=</a:t>
            </a:r>
            <a:r>
              <a:rPr sz="1725" spc="104" baseline="4830" dirty="0">
                <a:latin typeface="Microsoft Sans Serif"/>
                <a:cs typeface="Microsoft Sans Serif"/>
              </a:rPr>
              <a:t> </a:t>
            </a:r>
            <a:r>
              <a:rPr sz="1575" spc="-104" baseline="5291" dirty="0">
                <a:latin typeface="Lucida Sans Unicode"/>
                <a:cs typeface="Lucida Sans Unicode"/>
              </a:rPr>
              <a:t>𝑥</a:t>
            </a:r>
            <a:r>
              <a:rPr sz="1575" baseline="5291" dirty="0">
                <a:latin typeface="Arial MT"/>
                <a:cs typeface="Arial MT"/>
              </a:rPr>
              <a:t>.</a:t>
            </a:r>
            <a:endParaRPr sz="1575" baseline="5291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</a:pPr>
            <a:r>
              <a:rPr sz="1050" spc="-10" dirty="0">
                <a:latin typeface="Arial MT"/>
                <a:cs typeface="Arial MT"/>
              </a:rPr>
              <a:t>Mathematically,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natural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logarithm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expressed as: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 MT"/>
              <a:cs typeface="Arial MT"/>
            </a:endParaRPr>
          </a:p>
          <a:p>
            <a:pPr marL="36195" algn="ctr">
              <a:lnSpc>
                <a:spcPct val="100000"/>
              </a:lnSpc>
            </a:pPr>
            <a:r>
              <a:rPr sz="1150" spc="10" dirty="0">
                <a:latin typeface="Microsoft Sans Serif"/>
                <a:cs typeface="Microsoft Sans Serif"/>
              </a:rPr>
              <a:t>ln(</a:t>
            </a:r>
            <a:r>
              <a:rPr sz="1050" spc="10" dirty="0">
                <a:latin typeface="Lucida Sans Unicode"/>
                <a:cs typeface="Lucida Sans Unicode"/>
              </a:rPr>
              <a:t>𝑥</a:t>
            </a:r>
            <a:r>
              <a:rPr sz="1150" spc="10" dirty="0">
                <a:latin typeface="Microsoft Sans Serif"/>
                <a:cs typeface="Microsoft Sans Serif"/>
              </a:rPr>
              <a:t>)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Microsoft Sans Serif"/>
              <a:cs typeface="Microsoft Sans Serif"/>
            </a:endParaRPr>
          </a:p>
          <a:p>
            <a:pPr marL="88900" marR="232410">
              <a:lnSpc>
                <a:spcPct val="119000"/>
              </a:lnSpc>
            </a:pPr>
            <a:r>
              <a:rPr sz="1050" dirty="0">
                <a:latin typeface="Arial MT"/>
                <a:cs typeface="Arial MT"/>
              </a:rPr>
              <a:t>It is commonly used in various branches of mathematics, especially in calculus and 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mathematical analysis, as well as in fields such as physics, economics, and engineering.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natural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logarithm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has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properties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that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make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particularly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useful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situations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involving </a:t>
            </a:r>
            <a:r>
              <a:rPr sz="1050" spc="-28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exponential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growth or </a:t>
            </a:r>
            <a:r>
              <a:rPr sz="1050" spc="-15" dirty="0">
                <a:latin typeface="Arial MT"/>
                <a:cs typeface="Arial MT"/>
              </a:rPr>
              <a:t>decay.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050" y="5041900"/>
            <a:ext cx="2371725" cy="82522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your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height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meters: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1.8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your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weight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kg: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70</a:t>
            </a:r>
            <a:endParaRPr sz="1050">
              <a:latin typeface="Consolas"/>
              <a:cs typeface="Consolas"/>
            </a:endParaRPr>
          </a:p>
          <a:p>
            <a:pPr marL="12700" marR="151130">
              <a:lnSpc>
                <a:spcPct val="101200"/>
              </a:lnSpc>
              <a:tabLst>
                <a:tab pos="1038860" algn="l"/>
              </a:tabLst>
            </a:pPr>
            <a:r>
              <a:rPr sz="1050" dirty="0">
                <a:latin typeface="Consolas"/>
                <a:cs typeface="Consolas"/>
              </a:rPr>
              <a:t>Welcome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to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BMI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calculator.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Your BMI is:	21.6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Your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weight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normal.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84453" y="404795"/>
          <a:ext cx="5543550" cy="4484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78110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bodymassindex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(height,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weight):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82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round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((weight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height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**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),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82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82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82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your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height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meters: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82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your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weight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kg: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82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82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82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"Welcome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BMI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calculator."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82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82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bmi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3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bodymassindex(h,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w)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82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"Your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BMI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is: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bmi)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82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82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82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bmi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18.5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82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"You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are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underweight."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82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elif</a:t>
                      </a:r>
                      <a:r>
                        <a:rPr sz="1000" b="1" spc="-2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18.5</a:t>
                      </a:r>
                      <a:r>
                        <a:rPr sz="1000" spc="-2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bmi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24.9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82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"Your</a:t>
                      </a:r>
                      <a:r>
                        <a:rPr sz="1000" spc="-3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weight</a:t>
                      </a:r>
                      <a:r>
                        <a:rPr sz="1000" spc="-3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normal."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82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elif</a:t>
                      </a:r>
                      <a:r>
                        <a:rPr sz="1000" b="1" spc="-2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25</a:t>
                      </a:r>
                      <a:r>
                        <a:rPr sz="1000" spc="-2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bmi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29.29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82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"You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are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overweight."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82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2528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"You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are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obese."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19/95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050" y="30607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31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393" y="3397250"/>
            <a:ext cx="4843780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cube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sum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first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natural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numbers?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[14]: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050" y="71755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32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0635" y="7550152"/>
            <a:ext cx="5444490" cy="2548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sum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spc="-15" dirty="0">
                <a:latin typeface="Arial"/>
                <a:cs typeface="Arial"/>
              </a:rPr>
              <a:t>array.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latin typeface="Arial MT"/>
                <a:cs typeface="Arial MT"/>
              </a:rPr>
              <a:t>In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Python,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b="1" dirty="0">
                <a:latin typeface="Arial"/>
                <a:cs typeface="Arial"/>
              </a:rPr>
              <a:t>array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data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structure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used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store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collection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elements,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each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identified </a:t>
            </a:r>
            <a:r>
              <a:rPr sz="1050" spc="-28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by an index or a </a:t>
            </a:r>
            <a:r>
              <a:rPr sz="1050" spc="-20" dirty="0">
                <a:latin typeface="Arial MT"/>
                <a:cs typeface="Arial MT"/>
              </a:rPr>
              <a:t>key. </a:t>
            </a:r>
            <a:r>
              <a:rPr sz="1050" dirty="0">
                <a:latin typeface="Arial MT"/>
                <a:cs typeface="Arial MT"/>
              </a:rPr>
              <a:t>Unlike some other programming languages, Python does not have a 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built-in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array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type.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Instead,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most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commonly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used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array-like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data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structure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list.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Arial MT"/>
              <a:cs typeface="Arial MT"/>
            </a:endParaRPr>
          </a:p>
          <a:p>
            <a:pPr marL="12700" marR="89535">
              <a:lnSpc>
                <a:spcPct val="121000"/>
              </a:lnSpc>
            </a:pPr>
            <a:r>
              <a:rPr sz="1050" dirty="0">
                <a:latin typeface="Arial MT"/>
                <a:cs typeface="Arial MT"/>
              </a:rPr>
              <a:t>A</a:t>
            </a:r>
            <a:r>
              <a:rPr sz="1050" spc="-6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list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Python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dynamic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array,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meaning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can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change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size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during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runtime.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Elements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 a list can be of </a:t>
            </a:r>
            <a:r>
              <a:rPr sz="1050" spc="-5" dirty="0">
                <a:latin typeface="Arial MT"/>
                <a:cs typeface="Arial MT"/>
              </a:rPr>
              <a:t>different </a:t>
            </a:r>
            <a:r>
              <a:rPr sz="1050" dirty="0">
                <a:latin typeface="Arial MT"/>
                <a:cs typeface="Arial MT"/>
              </a:rPr>
              <a:t>data types, and you can perform various operations such as 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adding,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removing,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or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modifying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elements.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Lists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are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defined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using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square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brackets</a:t>
            </a:r>
            <a:r>
              <a:rPr sz="1050" spc="70" dirty="0">
                <a:latin typeface="Arial MT"/>
                <a:cs typeface="Arial MT"/>
              </a:rPr>
              <a:t> </a:t>
            </a:r>
            <a:r>
              <a:rPr sz="1050" dirty="0">
                <a:latin typeface="Consolas"/>
                <a:cs typeface="Consolas"/>
              </a:rPr>
              <a:t>[]</a:t>
            </a:r>
            <a:r>
              <a:rPr sz="1050" spc="75" dirty="0">
                <a:latin typeface="Consolas"/>
                <a:cs typeface="Consolas"/>
              </a:rPr>
              <a:t> </a:t>
            </a:r>
            <a:r>
              <a:rPr sz="1050" dirty="0">
                <a:latin typeface="Arial MT"/>
                <a:cs typeface="Arial MT"/>
              </a:rPr>
              <a:t>and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can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 indexed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 sliced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 access specific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elements or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sublists.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Example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simple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list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Python: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Arial MT"/>
              <a:cs typeface="Arial MT"/>
            </a:endParaRPr>
          </a:p>
          <a:p>
            <a:pPr marL="278765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my_list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4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sz="1050" dirty="0">
                <a:latin typeface="Consolas"/>
                <a:cs typeface="Consolas"/>
              </a:rPr>
              <a:t>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6050" y="2374900"/>
            <a:ext cx="376491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1.4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natural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logarithm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1.4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0.3364722366212129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6050" y="6718300"/>
            <a:ext cx="376491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7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cube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sum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first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7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natural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numbers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784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16050" y="241300"/>
          <a:ext cx="5543550" cy="2057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46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math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"Please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enter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positive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Calculate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natural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logarithm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(base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e)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math.log(num)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9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f"The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natural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logarithm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{num}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{result}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39850" y="3594100"/>
          <a:ext cx="5580380" cy="3055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56530"/>
              </a:tblGrid>
              <a:tr h="234346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cube_sum_of_natural_numbers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total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([i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**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spc="-1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)])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total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natural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"Please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enter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positive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integer."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cube_sum_of_natural_numbers(n)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428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cube</a:t>
                      </a:r>
                      <a:r>
                        <a:rPr sz="1000" spc="-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first</a:t>
                      </a:r>
                      <a:r>
                        <a:rPr sz="1000" spc="-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{n}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natural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r>
                        <a:rPr sz="1000" spc="-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is: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{result}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20/95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30636" y="112178"/>
            <a:ext cx="5311140" cy="60901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006600">
              <a:lnSpc>
                <a:spcPct val="100000"/>
              </a:lnSpc>
              <a:spcBef>
                <a:spcPts val="490"/>
              </a:spcBef>
            </a:pPr>
            <a:endParaRPr sz="800">
              <a:latin typeface="Arial MT"/>
              <a:cs typeface="Arial MT"/>
            </a:endParaRPr>
          </a:p>
          <a:p>
            <a:pPr marL="12700" marR="5080">
              <a:lnSpc>
                <a:spcPct val="119000"/>
              </a:lnSpc>
              <a:spcBef>
                <a:spcPts val="275"/>
              </a:spcBef>
            </a:pPr>
            <a:r>
              <a:rPr sz="1050" dirty="0">
                <a:latin typeface="Arial MT"/>
                <a:cs typeface="Arial MT"/>
              </a:rPr>
              <a:t>This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list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can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accessed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manipulated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using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various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built-in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functions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methods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 </a:t>
            </a:r>
            <a:r>
              <a:rPr sz="1050" spc="-28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Python.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393" y="835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050" y="57277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33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250" y="6032500"/>
            <a:ext cx="4433570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largest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element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spc="-15" dirty="0">
                <a:latin typeface="Arial"/>
                <a:cs typeface="Arial"/>
              </a:rPr>
              <a:t>array.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[18]: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250" y="2146300"/>
            <a:ext cx="233172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  <a:tabLst>
                <a:tab pos="2245360" algn="l"/>
              </a:tabLst>
            </a:pPr>
            <a:r>
              <a:rPr sz="1050" dirty="0">
                <a:latin typeface="Consolas"/>
                <a:cs typeface="Consolas"/>
              </a:rPr>
              <a:t>Sum of the array is	6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[16]: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6050" y="5270500"/>
            <a:ext cx="141859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Sum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array: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6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6050" y="10147300"/>
            <a:ext cx="288480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largest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element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array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99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16050" y="774700"/>
          <a:ext cx="5543550" cy="1267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24821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Finding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Using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sum()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arr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ans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(arr)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428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'Sum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ans)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16050" y="2451100"/>
          <a:ext cx="5543550" cy="2650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46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Function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find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elements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sum_of_array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(arr):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  <a:tabLst>
                          <a:tab pos="1142365" algn="l"/>
                        </a:tabLst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total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Initialize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variable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store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element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arr: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  <a:tabLst>
                          <a:tab pos="1948814" algn="l"/>
                        </a:tabLst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total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+=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element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Add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each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element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total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Example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usage: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array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sum_of_array(array)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90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"Sum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array:"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result)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16050" y="6337300"/>
          <a:ext cx="5543550" cy="3846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46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find_largest_element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(arr):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arr: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"Array</a:t>
                      </a:r>
                      <a:r>
                        <a:rPr sz="1000" spc="-3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empty"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Initialize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first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element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largest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largest_element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arr[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Iterate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through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find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largest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element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element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arr: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element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largest_element: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largest_element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element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largest_element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Example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usage: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my_array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99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find_largest_element(my_array)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largest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element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{result}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42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21/95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30636" y="558895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34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394" y="1054100"/>
            <a:ext cx="3383915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for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array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rotation.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[19]: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9850" y="82423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35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9850" y="8775700"/>
            <a:ext cx="47504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Split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array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add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first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part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end?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6050" y="7480300"/>
            <a:ext cx="229870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Original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Array: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[1,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5]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Rotated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Array: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[3,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2]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39850" y="1460500"/>
          <a:ext cx="5580380" cy="581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56530"/>
              </a:tblGrid>
              <a:tr h="234348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rotate_array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(arr,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(arr)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'd'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valid,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should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within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spc="-15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or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&gt;=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"Invalid</a:t>
                      </a:r>
                      <a:r>
                        <a:rPr sz="1000" spc="-3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rotation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value"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Create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store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rotated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elements.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rotated_arr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Perform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rotation.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rotated_arr[i]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arr[(i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d)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rotated_arr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arr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positions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rotate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Call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rotate_array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function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3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rotate_array(arr,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rotated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"Original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Array:"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arr)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"Rotated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Array:"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result)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90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22/95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7450" y="45847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36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1624" y="5353044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76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7394" y="4854576"/>
            <a:ext cx="5374005" cy="111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5250" algn="ctr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check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array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Monotonic.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972185">
              <a:lnSpc>
                <a:spcPct val="100000"/>
              </a:lnSpc>
              <a:spcBef>
                <a:spcPts val="700"/>
              </a:spcBef>
            </a:pPr>
            <a:r>
              <a:rPr sz="1050" dirty="0">
                <a:latin typeface="Arial MT"/>
                <a:cs typeface="Arial MT"/>
              </a:rPr>
              <a:t>A</a:t>
            </a:r>
            <a:r>
              <a:rPr sz="1050" spc="-7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monotonic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array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one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that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entirely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non-increasing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or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non-decreasing.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9850" y="4127500"/>
            <a:ext cx="3618229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Original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Array: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[1,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5]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Array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after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splitting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and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adding: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[4,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9850" y="9613900"/>
            <a:ext cx="1785620" cy="50045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arr1 is monotonic: True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arr2 is monotonic: True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arr3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monotonic: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False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63650" y="241300"/>
          <a:ext cx="5543550" cy="3837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48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split_and_add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(arr,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k):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spc="-15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or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&gt;=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(arr):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arr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Split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two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parts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first_part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arr[:k]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second_part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arr[k:]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Add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first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part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second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part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second_part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first_part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function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arr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3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split_and_add(arr,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k)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"Original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Array:"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arr)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90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"Array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after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splitting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adding:"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result)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39850" y="5651500"/>
          <a:ext cx="5543550" cy="3846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48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is_monotonic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(arr):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increasing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decreasing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(arr)):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2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arr[i]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arr[i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decreasing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False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elif</a:t>
                      </a:r>
                      <a:r>
                        <a:rPr sz="1000" b="1" spc="-2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arr[i]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arr[i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increasing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False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increasing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or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decreasing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function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  <a:tabLst>
                          <a:tab pos="1582420" algn="l"/>
                        </a:tabLst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arr1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Monotonic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(non-decreasing)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  <a:tabLst>
                          <a:tab pos="1582420" algn="l"/>
                        </a:tabLst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arr2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Monotonic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(non-increasing)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  <a:tabLst>
                          <a:tab pos="1582420" algn="l"/>
                        </a:tabLst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arr3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monotonic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"arr1</a:t>
                      </a:r>
                      <a:r>
                        <a:rPr sz="1000" spc="-3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3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monotonic:"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is_monotonic(arr1))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"arr2</a:t>
                      </a:r>
                      <a:r>
                        <a:rPr sz="1000" spc="-3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3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monotonic:"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is_monotonic(arr2))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42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"arr3</a:t>
                      </a:r>
                      <a:r>
                        <a:rPr sz="1000" spc="-3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3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monotonic:"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is_monotonic(arr3))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23/95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30636" y="558895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37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617" y="1054100"/>
            <a:ext cx="3525520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Add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spc="-30" dirty="0">
                <a:latin typeface="Arial"/>
                <a:cs typeface="Arial"/>
              </a:rPr>
              <a:t>Two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Matrices.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0636" y="9074244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38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0635" y="9569452"/>
            <a:ext cx="315468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Multiply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spc="-30" dirty="0">
                <a:latin typeface="Arial"/>
                <a:cs typeface="Arial"/>
              </a:rPr>
              <a:t>Two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Matrices.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0635" y="8083552"/>
            <a:ext cx="119888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Sum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4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matrices: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11585" y="8292489"/>
          <a:ext cx="943609" cy="5751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"/>
                <a:gridCol w="293370"/>
                <a:gridCol w="288289"/>
              </a:tblGrid>
              <a:tr h="179721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[10,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10,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10]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[10,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10,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10]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 marL="31750">
                        <a:lnSpc>
                          <a:spcPts val="106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[10,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10,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06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10]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84453" y="1395405"/>
          <a:ext cx="5289397" cy="6542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003"/>
                <a:gridCol w="4980394"/>
              </a:tblGrid>
              <a:tr h="204078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Function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add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two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matrices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add_matrices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(mat1,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mat2):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matrices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have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same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dimensions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(mat1)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!=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(mat2)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or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(mat1[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])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!=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(mat2[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"Matrices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must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have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same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dimensions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addition"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Initialize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empty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matrix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with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same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dimensions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(mat1)):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row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(mat1[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])):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row.append(mat1[i][j]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mat2[i][j])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result.append(row)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matrices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matrix1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matrix2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Call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add_matrices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function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result_matrix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3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add_matrices(matrix1,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matrix2)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Display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result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isinstance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(result_matrix,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str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(result_matrix)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"Sum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matrices:"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row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result_matrix: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15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(row)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72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24/95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0618" y="454025"/>
            <a:ext cx="5391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5412" y="414328"/>
            <a:ext cx="5543550" cy="6953250"/>
          </a:xfrm>
          <a:custGeom>
            <a:avLst/>
            <a:gdLst/>
            <a:ahLst/>
            <a:cxnLst/>
            <a:rect l="l" t="t" r="r" b="b"/>
            <a:pathLst>
              <a:path w="5543550" h="6953250">
                <a:moveTo>
                  <a:pt x="0" y="6938961"/>
                </a:moveTo>
                <a:lnTo>
                  <a:pt x="0" y="14287"/>
                </a:lnTo>
                <a:lnTo>
                  <a:pt x="0" y="12372"/>
                </a:lnTo>
                <a:lnTo>
                  <a:pt x="362" y="10544"/>
                </a:lnTo>
                <a:lnTo>
                  <a:pt x="1087" y="8801"/>
                </a:lnTo>
                <a:lnTo>
                  <a:pt x="1812" y="7029"/>
                </a:lnTo>
                <a:lnTo>
                  <a:pt x="2844" y="5486"/>
                </a:lnTo>
                <a:lnTo>
                  <a:pt x="4184" y="4171"/>
                </a:lnTo>
                <a:lnTo>
                  <a:pt x="5524" y="2809"/>
                </a:lnTo>
                <a:lnTo>
                  <a:pt x="7069" y="1790"/>
                </a:lnTo>
                <a:lnTo>
                  <a:pt x="8819" y="1057"/>
                </a:lnTo>
                <a:lnTo>
                  <a:pt x="10570" y="352"/>
                </a:lnTo>
                <a:lnTo>
                  <a:pt x="12392" y="0"/>
                </a:lnTo>
                <a:lnTo>
                  <a:pt x="14287" y="0"/>
                </a:lnTo>
                <a:lnTo>
                  <a:pt x="5529262" y="0"/>
                </a:lnTo>
                <a:lnTo>
                  <a:pt x="5531156" y="0"/>
                </a:lnTo>
                <a:lnTo>
                  <a:pt x="5532978" y="352"/>
                </a:lnTo>
                <a:lnTo>
                  <a:pt x="5534728" y="1057"/>
                </a:lnTo>
                <a:lnTo>
                  <a:pt x="5536479" y="1790"/>
                </a:lnTo>
                <a:lnTo>
                  <a:pt x="5538024" y="2809"/>
                </a:lnTo>
                <a:lnTo>
                  <a:pt x="5539364" y="4171"/>
                </a:lnTo>
                <a:lnTo>
                  <a:pt x="5540703" y="5486"/>
                </a:lnTo>
                <a:lnTo>
                  <a:pt x="5541736" y="7029"/>
                </a:lnTo>
                <a:lnTo>
                  <a:pt x="5542461" y="8801"/>
                </a:lnTo>
                <a:lnTo>
                  <a:pt x="5543186" y="10544"/>
                </a:lnTo>
                <a:lnTo>
                  <a:pt x="5543549" y="12372"/>
                </a:lnTo>
                <a:lnTo>
                  <a:pt x="5543549" y="14287"/>
                </a:lnTo>
                <a:lnTo>
                  <a:pt x="5543549" y="6938961"/>
                </a:lnTo>
                <a:lnTo>
                  <a:pt x="5543549" y="6940838"/>
                </a:lnTo>
                <a:lnTo>
                  <a:pt x="5543186" y="6942648"/>
                </a:lnTo>
                <a:lnTo>
                  <a:pt x="5542461" y="6944391"/>
                </a:lnTo>
                <a:lnTo>
                  <a:pt x="5541736" y="6946143"/>
                </a:lnTo>
                <a:lnTo>
                  <a:pt x="5534728" y="6952135"/>
                </a:lnTo>
                <a:lnTo>
                  <a:pt x="5532978" y="6952858"/>
                </a:lnTo>
                <a:lnTo>
                  <a:pt x="5531156" y="6953230"/>
                </a:lnTo>
                <a:lnTo>
                  <a:pt x="5529262" y="6953249"/>
                </a:lnTo>
                <a:lnTo>
                  <a:pt x="14287" y="6953249"/>
                </a:lnTo>
                <a:lnTo>
                  <a:pt x="1087" y="6944391"/>
                </a:lnTo>
                <a:lnTo>
                  <a:pt x="362" y="6942648"/>
                </a:lnTo>
                <a:lnTo>
                  <a:pt x="0" y="6940838"/>
                </a:lnTo>
                <a:lnTo>
                  <a:pt x="0" y="6938961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0636" y="8245569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39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0635" y="8740777"/>
            <a:ext cx="29870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Transpose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Matrix.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0635" y="7416802"/>
            <a:ext cx="2371725" cy="498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Result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matrix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multiplication: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[58,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64]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[139,</a:t>
            </a:r>
            <a:r>
              <a:rPr sz="1050" spc="-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154]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2170" y="1749428"/>
            <a:ext cx="273812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Check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if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multiplication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is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possible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cols1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!=</a:t>
            </a:r>
            <a:r>
              <a:rPr sz="1050" b="1" spc="-2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rows2: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5362" y="2073276"/>
            <a:ext cx="464502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"Matrix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multiplication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is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not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possible.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Number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column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2169" y="2397126"/>
            <a:ext cx="427990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Initialize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result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matrix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with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zeros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result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spc="-1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_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range</a:t>
            </a:r>
            <a:r>
              <a:rPr sz="1050" dirty="0">
                <a:latin typeface="Consolas"/>
                <a:cs typeface="Consolas"/>
              </a:rPr>
              <a:t>(cols2)]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_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range</a:t>
            </a:r>
            <a:r>
              <a:rPr sz="1050" dirty="0">
                <a:latin typeface="Consolas"/>
                <a:cs typeface="Consolas"/>
              </a:rPr>
              <a:t>(rows1)]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2171" y="2882900"/>
            <a:ext cx="3766185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3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Perform</a:t>
            </a:r>
            <a:r>
              <a:rPr sz="1050" i="1" spc="-3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matrix</a:t>
            </a:r>
            <a:r>
              <a:rPr sz="1050" i="1" spc="-2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multiplication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range</a:t>
            </a:r>
            <a:r>
              <a:rPr sz="1050" dirty="0">
                <a:latin typeface="Consolas"/>
                <a:cs typeface="Consolas"/>
              </a:rPr>
              <a:t>(rows1):</a:t>
            </a:r>
            <a:endParaRPr sz="105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j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range</a:t>
            </a:r>
            <a:r>
              <a:rPr sz="1050" dirty="0">
                <a:latin typeface="Consolas"/>
                <a:cs typeface="Consolas"/>
              </a:rPr>
              <a:t>(cols2):</a:t>
            </a:r>
            <a:endParaRPr sz="1050">
              <a:latin typeface="Consolas"/>
              <a:cs typeface="Consolas"/>
            </a:endParaRPr>
          </a:p>
          <a:p>
            <a:pPr marL="598805">
              <a:lnSpc>
                <a:spcPct val="100000"/>
              </a:lnSpc>
              <a:spcBef>
                <a:spcPts val="15"/>
              </a:spcBef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k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range</a:t>
            </a:r>
            <a:r>
              <a:rPr sz="1050" dirty="0">
                <a:latin typeface="Consolas"/>
                <a:cs typeface="Consolas"/>
              </a:rPr>
              <a:t>(cols1):</a:t>
            </a:r>
            <a:endParaRPr sz="1050">
              <a:latin typeface="Consolas"/>
              <a:cs typeface="Consolas"/>
            </a:endParaRPr>
          </a:p>
          <a:p>
            <a:pPr marL="89217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result[i][j]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+=</a:t>
            </a:r>
            <a:r>
              <a:rPr sz="1050" b="1" spc="-2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mat1[i][k]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sz="1050" b="1" spc="-2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mat2[k][j]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2169" y="3854452"/>
            <a:ext cx="979169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8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result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14502" y="419103"/>
            <a:ext cx="9525" cy="6943725"/>
          </a:xfrm>
          <a:custGeom>
            <a:avLst/>
            <a:gdLst/>
            <a:ahLst/>
            <a:cxnLst/>
            <a:rect l="l" t="t" r="r" b="b"/>
            <a:pathLst>
              <a:path w="9525" h="6943725">
                <a:moveTo>
                  <a:pt x="0" y="6943724"/>
                </a:moveTo>
                <a:lnTo>
                  <a:pt x="0" y="0"/>
                </a:lnTo>
                <a:lnTo>
                  <a:pt x="9524" y="0"/>
                </a:lnTo>
                <a:lnTo>
                  <a:pt x="9524" y="6943724"/>
                </a:lnTo>
                <a:lnTo>
                  <a:pt x="0" y="694372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78262" y="454027"/>
            <a:ext cx="4109085" cy="64809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10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283845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Function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multiply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two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matrices</a:t>
            </a:r>
            <a:endParaRPr sz="1050">
              <a:latin typeface="Consolas"/>
              <a:cs typeface="Consolas"/>
            </a:endParaRPr>
          </a:p>
          <a:p>
            <a:pPr marL="283210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28384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multiply_matrices</a:t>
            </a:r>
            <a:r>
              <a:rPr sz="1050" dirty="0">
                <a:latin typeface="Consolas"/>
                <a:cs typeface="Consolas"/>
              </a:rPr>
              <a:t>(mat1,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mat2):</a:t>
            </a:r>
            <a:endParaRPr sz="1050">
              <a:latin typeface="Consolas"/>
              <a:cs typeface="Consolas"/>
            </a:endParaRPr>
          </a:p>
          <a:p>
            <a:pPr marL="576580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575945" algn="l"/>
                <a:tab pos="577215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Determine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dimensions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of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input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matrices</a:t>
            </a:r>
            <a:endParaRPr sz="1050">
              <a:latin typeface="Consolas"/>
              <a:cs typeface="Consolas"/>
            </a:endParaRPr>
          </a:p>
          <a:p>
            <a:pPr marL="576580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575945" algn="l"/>
                <a:tab pos="577215" algn="l"/>
              </a:tabLst>
            </a:pPr>
            <a:r>
              <a:rPr sz="1050" dirty="0">
                <a:latin typeface="Consolas"/>
                <a:cs typeface="Consolas"/>
              </a:rPr>
              <a:t>rows1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4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len</a:t>
            </a:r>
            <a:r>
              <a:rPr sz="1050" dirty="0">
                <a:latin typeface="Consolas"/>
                <a:cs typeface="Consolas"/>
              </a:rPr>
              <a:t>(mat1)</a:t>
            </a:r>
            <a:endParaRPr sz="1050">
              <a:latin typeface="Consolas"/>
              <a:cs typeface="Consolas"/>
            </a:endParaRPr>
          </a:p>
          <a:p>
            <a:pPr marL="576580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575945" algn="l"/>
                <a:tab pos="577215" algn="l"/>
              </a:tabLst>
            </a:pPr>
            <a:r>
              <a:rPr sz="1050" dirty="0">
                <a:latin typeface="Consolas"/>
                <a:cs typeface="Consolas"/>
              </a:rPr>
              <a:t>cols1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4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len</a:t>
            </a:r>
            <a:r>
              <a:rPr sz="1050" dirty="0">
                <a:latin typeface="Consolas"/>
                <a:cs typeface="Consolas"/>
              </a:rPr>
              <a:t>(mat1[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  <a:p>
            <a:pPr marL="576580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575945" algn="l"/>
                <a:tab pos="577215" algn="l"/>
              </a:tabLst>
            </a:pPr>
            <a:r>
              <a:rPr sz="1050" dirty="0">
                <a:latin typeface="Consolas"/>
                <a:cs typeface="Consolas"/>
              </a:rPr>
              <a:t>rows2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4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len</a:t>
            </a:r>
            <a:r>
              <a:rPr sz="1050" dirty="0">
                <a:latin typeface="Consolas"/>
                <a:cs typeface="Consolas"/>
              </a:rPr>
              <a:t>(mat2)</a:t>
            </a:r>
            <a:endParaRPr sz="1050">
              <a:latin typeface="Consolas"/>
              <a:cs typeface="Consolas"/>
            </a:endParaRPr>
          </a:p>
          <a:p>
            <a:pPr marL="85725" marR="2056764">
              <a:lnSpc>
                <a:spcPct val="101200"/>
              </a:lnSpc>
              <a:buClr>
                <a:srgbClr val="454545"/>
              </a:buClr>
              <a:buAutoNum type="arabicPlain"/>
              <a:tabLst>
                <a:tab pos="575945" algn="l"/>
                <a:tab pos="577215" algn="l"/>
              </a:tabLst>
            </a:pPr>
            <a:r>
              <a:rPr sz="1050" dirty="0">
                <a:latin typeface="Consolas"/>
                <a:cs typeface="Consolas"/>
              </a:rPr>
              <a:t>cols2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5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len</a:t>
            </a:r>
            <a:r>
              <a:rPr sz="1050" dirty="0">
                <a:latin typeface="Consolas"/>
                <a:cs typeface="Consolas"/>
              </a:rPr>
              <a:t>(mat2[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])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8</a:t>
            </a:r>
            <a:endParaRPr sz="1050">
              <a:latin typeface="Consolas"/>
              <a:cs typeface="Consolas"/>
            </a:endParaRPr>
          </a:p>
          <a:p>
            <a:pPr marR="3941445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9</a:t>
            </a:r>
            <a:endParaRPr sz="1050">
              <a:latin typeface="Consolas"/>
              <a:cs typeface="Consolas"/>
            </a:endParaRPr>
          </a:p>
          <a:p>
            <a:pPr marR="3941445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10</a:t>
            </a:r>
            <a:endParaRPr sz="1050">
              <a:latin typeface="Consolas"/>
              <a:cs typeface="Consolas"/>
            </a:endParaRPr>
          </a:p>
          <a:p>
            <a:pPr marR="3941445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11</a:t>
            </a:r>
            <a:endParaRPr sz="1050">
              <a:latin typeface="Consolas"/>
              <a:cs typeface="Consolas"/>
            </a:endParaRPr>
          </a:p>
          <a:p>
            <a:pPr marR="3941445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12</a:t>
            </a:r>
            <a:endParaRPr sz="1050">
              <a:latin typeface="Consolas"/>
              <a:cs typeface="Consolas"/>
            </a:endParaRPr>
          </a:p>
          <a:p>
            <a:pPr marR="3941445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13</a:t>
            </a:r>
            <a:endParaRPr sz="1050">
              <a:latin typeface="Consolas"/>
              <a:cs typeface="Consolas"/>
            </a:endParaRPr>
          </a:p>
          <a:p>
            <a:pPr marR="3941445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14</a:t>
            </a:r>
            <a:endParaRPr sz="1050">
              <a:latin typeface="Consolas"/>
              <a:cs typeface="Consolas"/>
            </a:endParaRPr>
          </a:p>
          <a:p>
            <a:pPr marR="3941445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15</a:t>
            </a:r>
            <a:endParaRPr sz="1050">
              <a:latin typeface="Consolas"/>
              <a:cs typeface="Consolas"/>
            </a:endParaRPr>
          </a:p>
          <a:p>
            <a:pPr marR="3941445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16</a:t>
            </a:r>
            <a:endParaRPr sz="1050">
              <a:latin typeface="Consolas"/>
              <a:cs typeface="Consolas"/>
            </a:endParaRPr>
          </a:p>
          <a:p>
            <a:pPr marR="3941445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17</a:t>
            </a:r>
            <a:endParaRPr sz="1050">
              <a:latin typeface="Consolas"/>
              <a:cs typeface="Consolas"/>
            </a:endParaRPr>
          </a:p>
          <a:p>
            <a:pPr marR="3941445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18</a:t>
            </a:r>
            <a:endParaRPr sz="1050">
              <a:latin typeface="Consolas"/>
              <a:cs typeface="Consolas"/>
            </a:endParaRPr>
          </a:p>
          <a:p>
            <a:pPr marR="3941445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19</a:t>
            </a:r>
            <a:endParaRPr sz="1050">
              <a:latin typeface="Consolas"/>
              <a:cs typeface="Consolas"/>
            </a:endParaRPr>
          </a:p>
          <a:p>
            <a:pPr marR="3941445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20</a:t>
            </a:r>
            <a:endParaRPr sz="1050">
              <a:latin typeface="Consolas"/>
              <a:cs typeface="Consolas"/>
            </a:endParaRPr>
          </a:p>
          <a:p>
            <a:pPr marR="3941445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21</a:t>
            </a:r>
            <a:endParaRPr sz="1050">
              <a:latin typeface="Consolas"/>
              <a:cs typeface="Consolas"/>
            </a:endParaRPr>
          </a:p>
          <a:p>
            <a:pPr marR="3941445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22</a:t>
            </a:r>
            <a:endParaRPr sz="1050">
              <a:latin typeface="Consolas"/>
              <a:cs typeface="Consolas"/>
            </a:endParaRPr>
          </a:p>
          <a:p>
            <a:pPr marR="3941445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23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24</a:t>
            </a:r>
            <a:r>
              <a:rPr sz="1050" spc="35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Example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matrices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25</a:t>
            </a:r>
            <a:r>
              <a:rPr sz="1050" spc="36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matrix1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2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r>
              <a:rPr sz="1050" dirty="0">
                <a:latin typeface="Consolas"/>
                <a:cs typeface="Consolas"/>
              </a:rPr>
              <a:t>],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1089660" algn="l"/>
              </a:tabLst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26	</a:t>
            </a:r>
            <a:r>
              <a:rPr sz="1050" dirty="0"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4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6</a:t>
            </a:r>
            <a:r>
              <a:rPr sz="1050" dirty="0">
                <a:latin typeface="Consolas"/>
                <a:cs typeface="Consolas"/>
              </a:rPr>
              <a:t>]]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27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28</a:t>
            </a:r>
            <a:r>
              <a:rPr sz="1050" spc="36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matrix2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2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7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sz="1050" dirty="0">
                <a:latin typeface="Consolas"/>
                <a:cs typeface="Consolas"/>
              </a:rPr>
              <a:t>],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1089660" algn="l"/>
              </a:tabLst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29	</a:t>
            </a:r>
            <a:r>
              <a:rPr sz="1050" dirty="0"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9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sz="1050" dirty="0">
                <a:latin typeface="Consolas"/>
                <a:cs typeface="Consolas"/>
              </a:rPr>
              <a:t>],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1089660" algn="l"/>
              </a:tabLst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30	</a:t>
            </a:r>
            <a:r>
              <a:rPr sz="1050" dirty="0"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12</a:t>
            </a:r>
            <a:r>
              <a:rPr sz="1050" dirty="0">
                <a:latin typeface="Consolas"/>
                <a:cs typeface="Consolas"/>
              </a:rPr>
              <a:t>]]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31</a:t>
            </a:r>
            <a:endParaRPr sz="1050">
              <a:latin typeface="Consolas"/>
              <a:cs typeface="Consolas"/>
            </a:endParaRPr>
          </a:p>
          <a:p>
            <a:pPr marL="283210" indent="-27114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32"/>
              <a:tabLst>
                <a:tab pos="283845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3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Multiply</a:t>
            </a:r>
            <a:r>
              <a:rPr sz="1050" i="1" spc="-3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2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matrices</a:t>
            </a:r>
            <a:endParaRPr sz="1050">
              <a:latin typeface="Consolas"/>
              <a:cs typeface="Consolas"/>
            </a:endParaRPr>
          </a:p>
          <a:p>
            <a:pPr marL="12700" marR="77470">
              <a:lnSpc>
                <a:spcPct val="101200"/>
              </a:lnSpc>
              <a:buClr>
                <a:srgbClr val="454545"/>
              </a:buClr>
              <a:buAutoNum type="arabicPlain" startAt="32"/>
              <a:tabLst>
                <a:tab pos="283845" algn="l"/>
              </a:tabLst>
            </a:pPr>
            <a:r>
              <a:rPr sz="1050" dirty="0">
                <a:latin typeface="Consolas"/>
                <a:cs typeface="Consolas"/>
              </a:rPr>
              <a:t>result_matrix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3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multiply_matrices(matrix1,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matrix2)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34</a:t>
            </a:r>
            <a:endParaRPr sz="1050">
              <a:latin typeface="Consolas"/>
              <a:cs typeface="Consolas"/>
            </a:endParaRPr>
          </a:p>
          <a:p>
            <a:pPr marL="283210" indent="-27114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35"/>
              <a:tabLst>
                <a:tab pos="283845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3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Display</a:t>
            </a:r>
            <a:r>
              <a:rPr sz="1050" i="1" spc="-3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2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result</a:t>
            </a:r>
            <a:endParaRPr sz="1050">
              <a:latin typeface="Consolas"/>
              <a:cs typeface="Consolas"/>
            </a:endParaRPr>
          </a:p>
          <a:p>
            <a:pPr marL="283210" indent="-27114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35"/>
              <a:tabLst>
                <a:tab pos="28384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105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isinstance</a:t>
            </a:r>
            <a:r>
              <a:rPr sz="1050" dirty="0">
                <a:latin typeface="Consolas"/>
                <a:cs typeface="Consolas"/>
              </a:rPr>
              <a:t>(result_matrix,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str</a:t>
            </a:r>
            <a:r>
              <a:rPr sz="1050" dirty="0">
                <a:latin typeface="Consolas"/>
                <a:cs typeface="Consolas"/>
              </a:rPr>
              <a:t>):</a:t>
            </a:r>
            <a:endParaRPr sz="1050">
              <a:latin typeface="Consolas"/>
              <a:cs typeface="Consolas"/>
            </a:endParaRPr>
          </a:p>
          <a:p>
            <a:pPr marL="576580" indent="-56451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35"/>
              <a:tabLst>
                <a:tab pos="575945" algn="l"/>
                <a:tab pos="577215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(result_matrix)</a:t>
            </a:r>
            <a:endParaRPr sz="1050">
              <a:latin typeface="Consolas"/>
              <a:cs typeface="Consolas"/>
            </a:endParaRPr>
          </a:p>
          <a:p>
            <a:pPr marL="283210" indent="-27114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35"/>
              <a:tabLst>
                <a:tab pos="28384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576580" indent="-56451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35"/>
              <a:tabLst>
                <a:tab pos="575945" algn="l"/>
                <a:tab pos="577215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"Result</a:t>
            </a:r>
            <a:r>
              <a:rPr sz="1050" spc="-3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sz="1050" spc="-3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matrix</a:t>
            </a:r>
            <a:r>
              <a:rPr sz="1050" spc="-2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multiplication:"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576580" indent="-56451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35"/>
              <a:tabLst>
                <a:tab pos="575945" algn="l"/>
                <a:tab pos="57721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row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result_matrix:</a:t>
            </a:r>
            <a:endParaRPr sz="1050">
              <a:latin typeface="Consolas"/>
              <a:cs typeface="Consolas"/>
            </a:endParaRPr>
          </a:p>
          <a:p>
            <a:pPr marL="869315" indent="-85725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35"/>
              <a:tabLst>
                <a:tab pos="869315" algn="l"/>
                <a:tab pos="86995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(row)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25/95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0618" y="454025"/>
            <a:ext cx="5391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050" y="70231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40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6050" y="7480300"/>
            <a:ext cx="375729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Sort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Words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Alphabetic</a:t>
            </a:r>
            <a:r>
              <a:rPr sz="1050" b="1" spc="-10" dirty="0">
                <a:latin typeface="Arial"/>
                <a:cs typeface="Arial"/>
              </a:rPr>
              <a:t> Order.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92250" y="5803900"/>
          <a:ext cx="503555" cy="5751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/>
                <a:gridCol w="215265"/>
              </a:tblGrid>
              <a:tr h="179721"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[1,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4]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[2,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5]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[3,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06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6]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39850" y="469900"/>
          <a:ext cx="5543550" cy="5023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48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Function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transpose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matrix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transpose_matrix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(matrix):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rows,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cols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(matrix),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(matrix[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Create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empty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matrix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store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transposed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data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spc="-1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_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(rows)]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_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(cols)]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(rows):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(cols):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result[j][i]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matrix[i][j]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matrix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matrix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Transpose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matrix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transposed_matrix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transpose_matrix(matrix)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transposed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matrix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row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transposed_matrix: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(row)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90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26/95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0618" y="454025"/>
            <a:ext cx="5391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[4]: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90651" y="409565"/>
            <a:ext cx="5553075" cy="2590800"/>
            <a:chOff x="1390649" y="409565"/>
            <a:chExt cx="5553075" cy="2590800"/>
          </a:xfrm>
        </p:grpSpPr>
        <p:sp>
          <p:nvSpPr>
            <p:cNvPr id="6" name="object 6"/>
            <p:cNvSpPr/>
            <p:nvPr/>
          </p:nvSpPr>
          <p:spPr>
            <a:xfrm>
              <a:off x="1395412" y="414327"/>
              <a:ext cx="5543550" cy="2581275"/>
            </a:xfrm>
            <a:custGeom>
              <a:avLst/>
              <a:gdLst/>
              <a:ahLst/>
              <a:cxnLst/>
              <a:rect l="l" t="t" r="r" b="b"/>
              <a:pathLst>
                <a:path w="5543550" h="2581275">
                  <a:moveTo>
                    <a:pt x="0" y="2566987"/>
                  </a:moveTo>
                  <a:lnTo>
                    <a:pt x="0" y="14287"/>
                  </a:lnTo>
                  <a:lnTo>
                    <a:pt x="0" y="12372"/>
                  </a:lnTo>
                  <a:lnTo>
                    <a:pt x="362" y="10544"/>
                  </a:lnTo>
                  <a:lnTo>
                    <a:pt x="1087" y="8801"/>
                  </a:lnTo>
                  <a:lnTo>
                    <a:pt x="1812" y="7048"/>
                  </a:lnTo>
                  <a:lnTo>
                    <a:pt x="2844" y="5505"/>
                  </a:lnTo>
                  <a:lnTo>
                    <a:pt x="4184" y="418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57"/>
                  </a:lnTo>
                  <a:lnTo>
                    <a:pt x="10570" y="352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52"/>
                  </a:lnTo>
                  <a:lnTo>
                    <a:pt x="5534728" y="1057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81"/>
                  </a:lnTo>
                  <a:lnTo>
                    <a:pt x="5540703" y="5505"/>
                  </a:lnTo>
                  <a:lnTo>
                    <a:pt x="5541736" y="7048"/>
                  </a:lnTo>
                  <a:lnTo>
                    <a:pt x="5542461" y="8801"/>
                  </a:lnTo>
                  <a:lnTo>
                    <a:pt x="5543186" y="10544"/>
                  </a:lnTo>
                  <a:lnTo>
                    <a:pt x="5543549" y="12372"/>
                  </a:lnTo>
                  <a:lnTo>
                    <a:pt x="5543549" y="14287"/>
                  </a:lnTo>
                  <a:lnTo>
                    <a:pt x="5543549" y="2566987"/>
                  </a:lnTo>
                  <a:lnTo>
                    <a:pt x="5529262" y="2581274"/>
                  </a:lnTo>
                  <a:lnTo>
                    <a:pt x="14287" y="2581274"/>
                  </a:lnTo>
                  <a:lnTo>
                    <a:pt x="1087" y="2572435"/>
                  </a:lnTo>
                  <a:lnTo>
                    <a:pt x="362" y="2570692"/>
                  </a:lnTo>
                  <a:lnTo>
                    <a:pt x="0" y="2568863"/>
                  </a:lnTo>
                  <a:lnTo>
                    <a:pt x="0" y="256698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4500" y="419100"/>
              <a:ext cx="9525" cy="2571750"/>
            </a:xfrm>
            <a:custGeom>
              <a:avLst/>
              <a:gdLst/>
              <a:ahLst/>
              <a:cxnLst/>
              <a:rect l="l" t="t" r="r" b="b"/>
              <a:pathLst>
                <a:path w="9525" h="2571750">
                  <a:moveTo>
                    <a:pt x="0" y="25717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2571749"/>
                  </a:lnTo>
                  <a:lnTo>
                    <a:pt x="0" y="25717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30636" y="500707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41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617" y="5502274"/>
            <a:ext cx="4629150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Remove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Punctuation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6050" y="93853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42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0637" y="3044826"/>
            <a:ext cx="4791075" cy="16379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string: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suresh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ramesh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vibhuti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gulgule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raji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ram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shyam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ajay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sorted words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are: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Ajay</a:t>
            </a:r>
            <a:endParaRPr sz="1050">
              <a:latin typeface="Consolas"/>
              <a:cs typeface="Consolas"/>
            </a:endParaRPr>
          </a:p>
          <a:p>
            <a:pPr marL="12700" marR="4257040">
              <a:lnSpc>
                <a:spcPct val="101200"/>
              </a:lnSpc>
            </a:pPr>
            <a:r>
              <a:rPr sz="1050" dirty="0">
                <a:latin typeface="Consolas"/>
                <a:cs typeface="Consolas"/>
              </a:rPr>
              <a:t>Gulgule  Raji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Ram</a:t>
            </a:r>
            <a:endParaRPr sz="1050">
              <a:latin typeface="Consolas"/>
              <a:cs typeface="Consolas"/>
            </a:endParaRPr>
          </a:p>
          <a:p>
            <a:pPr marL="12700" marR="4330700">
              <a:lnSpc>
                <a:spcPct val="101200"/>
              </a:lnSpc>
            </a:pPr>
            <a:r>
              <a:rPr sz="1050" dirty="0">
                <a:latin typeface="Consolas"/>
                <a:cs typeface="Consolas"/>
              </a:rPr>
              <a:t>Ramesh  Shyam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Suresh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Vibhuti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2250" y="8775700"/>
            <a:ext cx="3324860" cy="33727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string: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Hello!!!,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said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---and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went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Hello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he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said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and went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6371" y="454025"/>
            <a:ext cx="5560695" cy="22829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8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Program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sort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alphabetically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words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form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string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provided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by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157480" marR="2704465">
              <a:lnSpc>
                <a:spcPct val="101200"/>
              </a:lnSpc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3</a:t>
            </a:r>
            <a:r>
              <a:rPr sz="1050" spc="37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my_str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input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"Enter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a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string: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5"/>
              <a:tabLst>
                <a:tab pos="35560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breakdown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string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into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list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of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words</a:t>
            </a:r>
            <a:endParaRPr sz="1050">
              <a:latin typeface="Consolas"/>
              <a:cs typeface="Consolas"/>
            </a:endParaRPr>
          </a:p>
          <a:p>
            <a:pPr marL="157480" marR="1236980">
              <a:lnSpc>
                <a:spcPct val="101200"/>
              </a:lnSpc>
              <a:buClr>
                <a:srgbClr val="454545"/>
              </a:buClr>
              <a:buAutoNum type="arabicPlain" startAt="5"/>
              <a:tabLst>
                <a:tab pos="355600" algn="l"/>
              </a:tabLst>
            </a:pPr>
            <a:r>
              <a:rPr sz="1050" dirty="0">
                <a:latin typeface="Consolas"/>
                <a:cs typeface="Consolas"/>
              </a:rPr>
              <a:t>words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[word.capitalize()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word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my_str.split()]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7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8"/>
              <a:tabLst>
                <a:tab pos="35560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3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sort</a:t>
            </a:r>
            <a:r>
              <a:rPr sz="1050" i="1" spc="-3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2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list</a:t>
            </a:r>
            <a:endParaRPr sz="1050">
              <a:latin typeface="Consolas"/>
              <a:cs typeface="Consolas"/>
            </a:endParaRPr>
          </a:p>
          <a:p>
            <a:pPr marL="84455" marR="4317365" indent="73025">
              <a:lnSpc>
                <a:spcPct val="101200"/>
              </a:lnSpc>
              <a:buClr>
                <a:srgbClr val="454545"/>
              </a:buClr>
              <a:buAutoNum type="arabicPlain" startAt="8"/>
              <a:tabLst>
                <a:tab pos="355600" algn="l"/>
              </a:tabLst>
            </a:pPr>
            <a:r>
              <a:rPr sz="1050" dirty="0">
                <a:latin typeface="Consolas"/>
                <a:cs typeface="Consolas"/>
              </a:rPr>
              <a:t>words.sort() 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10</a:t>
            </a:r>
            <a:endParaRPr sz="1050">
              <a:latin typeface="Consolas"/>
              <a:cs typeface="Consolas"/>
            </a:endParaRPr>
          </a:p>
          <a:p>
            <a:pPr marL="8445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11</a:t>
            </a:r>
            <a:r>
              <a:rPr sz="1050" spc="37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display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sorted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words</a:t>
            </a:r>
            <a:endParaRPr sz="1050">
              <a:latin typeface="Consolas"/>
              <a:cs typeface="Consolas"/>
            </a:endParaRPr>
          </a:p>
          <a:p>
            <a:pPr marL="8445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12</a:t>
            </a:r>
            <a:endParaRPr sz="1050">
              <a:latin typeface="Consolas"/>
              <a:cs typeface="Consolas"/>
            </a:endParaRPr>
          </a:p>
          <a:p>
            <a:pPr marL="354965" indent="-27114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13"/>
              <a:tabLst>
                <a:tab pos="35560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"The</a:t>
            </a:r>
            <a:r>
              <a:rPr sz="1050" spc="-3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sorted</a:t>
            </a:r>
            <a:r>
              <a:rPr sz="1050" spc="-3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words</a:t>
            </a:r>
            <a:r>
              <a:rPr sz="1050" spc="-2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are:"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354965" indent="-27114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13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word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words:</a:t>
            </a:r>
            <a:endParaRPr sz="1050">
              <a:latin typeface="Consolas"/>
              <a:cs typeface="Consolas"/>
            </a:endParaRPr>
          </a:p>
          <a:p>
            <a:pPr marL="648335" indent="-56451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13"/>
              <a:tabLst>
                <a:tab pos="648335" algn="l"/>
                <a:tab pos="64897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(word)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84453" y="5843579"/>
          <a:ext cx="5543550" cy="2932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40816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define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punctuation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885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punctuations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'''!()-[]{};:'"\,&lt;&gt;./?@#$%^&amp;*_~'''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5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5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5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take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5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my_str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string: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5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5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remove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punctuation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5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no_punct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5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char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my_str: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5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char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punctuations: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5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no_punct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no_punct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char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5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5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display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unpunctuated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3983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(no_punct)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27/95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390651" y="409565"/>
            <a:ext cx="5553075" cy="323850"/>
            <a:chOff x="1390649" y="409564"/>
            <a:chExt cx="5553075" cy="323850"/>
          </a:xfrm>
        </p:grpSpPr>
        <p:sp>
          <p:nvSpPr>
            <p:cNvPr id="5" name="object 5"/>
            <p:cNvSpPr/>
            <p:nvPr/>
          </p:nvSpPr>
          <p:spPr>
            <a:xfrm>
              <a:off x="1395412" y="414327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72"/>
                  </a:lnTo>
                  <a:lnTo>
                    <a:pt x="362" y="10544"/>
                  </a:lnTo>
                  <a:lnTo>
                    <a:pt x="1087" y="8801"/>
                  </a:lnTo>
                  <a:lnTo>
                    <a:pt x="1812" y="7048"/>
                  </a:lnTo>
                  <a:lnTo>
                    <a:pt x="2844" y="5505"/>
                  </a:lnTo>
                  <a:lnTo>
                    <a:pt x="4184" y="4171"/>
                  </a:lnTo>
                  <a:lnTo>
                    <a:pt x="5524" y="2809"/>
                  </a:lnTo>
                  <a:lnTo>
                    <a:pt x="7069" y="1790"/>
                  </a:lnTo>
                  <a:lnTo>
                    <a:pt x="8819" y="1057"/>
                  </a:lnTo>
                  <a:lnTo>
                    <a:pt x="10570" y="352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52"/>
                  </a:lnTo>
                  <a:lnTo>
                    <a:pt x="5534728" y="1057"/>
                  </a:lnTo>
                  <a:lnTo>
                    <a:pt x="5536479" y="1790"/>
                  </a:lnTo>
                  <a:lnTo>
                    <a:pt x="5538024" y="2809"/>
                  </a:lnTo>
                  <a:lnTo>
                    <a:pt x="5539364" y="4171"/>
                  </a:lnTo>
                  <a:lnTo>
                    <a:pt x="5540703" y="5505"/>
                  </a:lnTo>
                  <a:lnTo>
                    <a:pt x="5541736" y="7048"/>
                  </a:lnTo>
                  <a:lnTo>
                    <a:pt x="5542461" y="8801"/>
                  </a:lnTo>
                  <a:lnTo>
                    <a:pt x="5543186" y="10544"/>
                  </a:lnTo>
                  <a:lnTo>
                    <a:pt x="5543549" y="12372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229"/>
                  </a:lnTo>
                  <a:lnTo>
                    <a:pt x="5532978" y="313953"/>
                  </a:lnTo>
                  <a:lnTo>
                    <a:pt x="5531156" y="314305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305"/>
                  </a:lnTo>
                  <a:lnTo>
                    <a:pt x="10570" y="313953"/>
                  </a:lnTo>
                  <a:lnTo>
                    <a:pt x="8819" y="313229"/>
                  </a:lnTo>
                  <a:lnTo>
                    <a:pt x="7069" y="312505"/>
                  </a:lnTo>
                  <a:lnTo>
                    <a:pt x="0" y="301913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4500" y="419100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90651" y="847715"/>
            <a:ext cx="5553075" cy="323850"/>
            <a:chOff x="1390649" y="847714"/>
            <a:chExt cx="5553075" cy="323850"/>
          </a:xfrm>
        </p:grpSpPr>
        <p:sp>
          <p:nvSpPr>
            <p:cNvPr id="8" name="object 8"/>
            <p:cNvSpPr/>
            <p:nvPr/>
          </p:nvSpPr>
          <p:spPr>
            <a:xfrm>
              <a:off x="1395412" y="852477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72"/>
                  </a:lnTo>
                  <a:lnTo>
                    <a:pt x="362" y="10525"/>
                  </a:lnTo>
                  <a:lnTo>
                    <a:pt x="1087" y="8762"/>
                  </a:lnTo>
                  <a:lnTo>
                    <a:pt x="1812" y="7010"/>
                  </a:lnTo>
                  <a:lnTo>
                    <a:pt x="2844" y="5467"/>
                  </a:lnTo>
                  <a:lnTo>
                    <a:pt x="4184" y="4152"/>
                  </a:lnTo>
                  <a:lnTo>
                    <a:pt x="5524" y="2809"/>
                  </a:lnTo>
                  <a:lnTo>
                    <a:pt x="7069" y="1790"/>
                  </a:lnTo>
                  <a:lnTo>
                    <a:pt x="8819" y="1057"/>
                  </a:lnTo>
                  <a:lnTo>
                    <a:pt x="10570" y="352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52"/>
                  </a:lnTo>
                  <a:lnTo>
                    <a:pt x="5534728" y="1076"/>
                  </a:lnTo>
                  <a:lnTo>
                    <a:pt x="5536479" y="1790"/>
                  </a:lnTo>
                  <a:lnTo>
                    <a:pt x="5538024" y="2809"/>
                  </a:lnTo>
                  <a:lnTo>
                    <a:pt x="5539364" y="4152"/>
                  </a:lnTo>
                  <a:lnTo>
                    <a:pt x="5540703" y="5467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43549" y="301913"/>
                  </a:lnTo>
                  <a:lnTo>
                    <a:pt x="5543186" y="303723"/>
                  </a:lnTo>
                  <a:lnTo>
                    <a:pt x="5542461" y="305466"/>
                  </a:lnTo>
                  <a:lnTo>
                    <a:pt x="5541736" y="307219"/>
                  </a:lnTo>
                  <a:lnTo>
                    <a:pt x="5534728" y="313210"/>
                  </a:lnTo>
                  <a:lnTo>
                    <a:pt x="5532978" y="313934"/>
                  </a:lnTo>
                  <a:lnTo>
                    <a:pt x="5531156" y="314305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087" y="305466"/>
                  </a:lnTo>
                  <a:lnTo>
                    <a:pt x="362" y="303723"/>
                  </a:lnTo>
                  <a:lnTo>
                    <a:pt x="0" y="301913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4500" y="857250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30636" y="1435195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43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7917" y="1930400"/>
            <a:ext cx="5838190" cy="140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516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check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Disarium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Number.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645160" marR="55880">
              <a:lnSpc>
                <a:spcPct val="119000"/>
              </a:lnSpc>
            </a:pPr>
            <a:r>
              <a:rPr sz="1050" dirty="0">
                <a:latin typeface="Arial MT"/>
                <a:cs typeface="Arial MT"/>
              </a:rPr>
              <a:t>A</a:t>
            </a:r>
            <a:r>
              <a:rPr sz="1050" spc="-65" dirty="0">
                <a:latin typeface="Arial MT"/>
                <a:cs typeface="Arial MT"/>
              </a:rPr>
              <a:t> </a:t>
            </a:r>
            <a:r>
              <a:rPr sz="1050" b="1" dirty="0">
                <a:latin typeface="Arial"/>
                <a:cs typeface="Arial"/>
              </a:rPr>
              <a:t>Disarium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that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equal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sum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its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digits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each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raised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power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its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respective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position.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example, 89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Disarium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because</a:t>
            </a:r>
            <a:endParaRPr sz="1050">
              <a:latin typeface="Arial MT"/>
              <a:cs typeface="Arial MT"/>
            </a:endParaRPr>
          </a:p>
          <a:p>
            <a:pPr marL="645160">
              <a:lnSpc>
                <a:spcPct val="100000"/>
              </a:lnSpc>
              <a:spcBef>
                <a:spcPts val="219"/>
              </a:spcBef>
            </a:pPr>
            <a:r>
              <a:rPr sz="1150" spc="-20" dirty="0">
                <a:latin typeface="Microsoft Sans Serif"/>
                <a:cs typeface="Microsoft Sans Serif"/>
              </a:rPr>
              <a:t>8</a:t>
            </a:r>
            <a:r>
              <a:rPr sz="1200" spc="-30" baseline="34722" dirty="0">
                <a:latin typeface="Microsoft Sans Serif"/>
                <a:cs typeface="Microsoft Sans Serif"/>
              </a:rPr>
              <a:t>1</a:t>
            </a:r>
            <a:r>
              <a:rPr sz="1200" spc="67" baseline="34722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+</a:t>
            </a:r>
            <a:r>
              <a:rPr sz="1150" spc="-15" dirty="0">
                <a:latin typeface="Microsoft Sans Serif"/>
                <a:cs typeface="Microsoft Sans Serif"/>
              </a:rPr>
              <a:t> </a:t>
            </a:r>
            <a:r>
              <a:rPr sz="1150" spc="-20" dirty="0">
                <a:latin typeface="Microsoft Sans Serif"/>
                <a:cs typeface="Microsoft Sans Serif"/>
              </a:rPr>
              <a:t>9</a:t>
            </a:r>
            <a:r>
              <a:rPr sz="1200" spc="-30" baseline="34722" dirty="0">
                <a:latin typeface="Microsoft Sans Serif"/>
                <a:cs typeface="Microsoft Sans Serif"/>
              </a:rPr>
              <a:t>2</a:t>
            </a:r>
            <a:r>
              <a:rPr sz="1200" spc="450" baseline="34722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=</a:t>
            </a:r>
            <a:r>
              <a:rPr sz="1150" spc="6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8 </a:t>
            </a:r>
            <a:r>
              <a:rPr sz="1150" spc="190" dirty="0">
                <a:latin typeface="Microsoft Sans Serif"/>
                <a:cs typeface="Microsoft Sans Serif"/>
              </a:rPr>
              <a:t>+</a:t>
            </a:r>
            <a:r>
              <a:rPr sz="1150" spc="-15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81</a:t>
            </a:r>
            <a:r>
              <a:rPr sz="1150" spc="60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=</a:t>
            </a:r>
            <a:r>
              <a:rPr sz="1150" spc="60" dirty="0">
                <a:latin typeface="Microsoft Sans Serif"/>
                <a:cs typeface="Microsoft Sans Serif"/>
              </a:rPr>
              <a:t> </a:t>
            </a:r>
            <a:r>
              <a:rPr sz="1150" spc="-5" dirty="0">
                <a:latin typeface="Microsoft Sans Serif"/>
                <a:cs typeface="Microsoft Sans Serif"/>
              </a:rPr>
              <a:t>89</a:t>
            </a:r>
            <a:r>
              <a:rPr sz="1575" spc="-7" baseline="2645" dirty="0">
                <a:latin typeface="Arial MT"/>
                <a:cs typeface="Arial MT"/>
              </a:rPr>
              <a:t>.</a:t>
            </a:r>
            <a:endParaRPr sz="1575" baseline="2645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6050" y="83185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44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6050" y="8699500"/>
            <a:ext cx="455041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print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disarium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between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100.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6050" y="7556500"/>
            <a:ext cx="178562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89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89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Disarium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0617" y="454027"/>
            <a:ext cx="904240" cy="6206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 [ ]:	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753110" algn="l"/>
              </a:tabLst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 [ ]:	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384454" y="3090855"/>
          <a:ext cx="5580380" cy="4237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56530"/>
              </a:tblGrid>
              <a:tr h="238564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is_disarium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(number):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24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Convert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iterate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over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its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digits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24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num_str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str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(number)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24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24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Calculate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digits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raised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their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respective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positions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24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digit_sum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(i)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**</a:t>
                      </a:r>
                      <a:r>
                        <a:rPr sz="1000" b="1" spc="-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(index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index,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enumerate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24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24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equal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original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24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digit_sum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number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24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24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24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try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24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24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24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it's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Disarium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24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is_disarium(num):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24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{num}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Disarium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24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24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{num}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Disarium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24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except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ValueError: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085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"Invalid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input.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Please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valid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28/95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30635" y="558895"/>
            <a:ext cx="106172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4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619" y="1054100"/>
            <a:ext cx="3607435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swap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two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variables.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0635" y="4378420"/>
            <a:ext cx="106172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5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0635" y="6264369"/>
            <a:ext cx="106172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6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617" y="6759574"/>
            <a:ext cx="41186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convert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kilometers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miles.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0635" y="9274269"/>
            <a:ext cx="106172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7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0635" y="9769478"/>
            <a:ext cx="364617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convert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Celsius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Fahrenheit.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6050" y="3670300"/>
            <a:ext cx="3324860" cy="662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 the value of the first variable (a): 5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second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variable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(b):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9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Original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values: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=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=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9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Swapped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values: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=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9,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=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617" y="4873627"/>
            <a:ext cx="4103370" cy="1079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generate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random</a:t>
            </a:r>
            <a:r>
              <a:rPr sz="1050" b="1" spc="-10" dirty="0">
                <a:latin typeface="Arial"/>
                <a:cs typeface="Arial"/>
              </a:rPr>
              <a:t> number.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[6]: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onsolas"/>
              <a:cs typeface="Consolas"/>
            </a:endParaRPr>
          </a:p>
          <a:p>
            <a:pPr marL="63246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Random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89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6050" y="8851900"/>
            <a:ext cx="391160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distance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kilometers: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100.0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kilometers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equal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to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62.137100000000004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miles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84453" y="1395414"/>
          <a:ext cx="5543550" cy="2255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39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two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variables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first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variable</a:t>
                      </a:r>
                      <a:r>
                        <a:rPr sz="1000" spc="-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(a):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second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variable</a:t>
                      </a:r>
                      <a:r>
                        <a:rPr sz="1000" spc="-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(b):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Display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original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values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f"Original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values: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{a}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{b}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Swap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values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using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temporary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variable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temp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b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temp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Display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swapped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values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91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f"Swapped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values: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{a}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{b}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384453" y="5214937"/>
          <a:ext cx="5543550" cy="485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39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random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25143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f"Random</a:t>
                      </a:r>
                      <a:r>
                        <a:rPr sz="1000" spc="-3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number:</a:t>
                      </a:r>
                      <a:r>
                        <a:rPr sz="1000" spc="-3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{random.randint(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339850" y="7023100"/>
          <a:ext cx="5543550" cy="166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24814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kilometers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distance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kilometers: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Conversion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factor: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kilometer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0.621371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miles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conversion_factor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0.621371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miles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kilometers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conversion_factor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43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{kilometers}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kilometers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equal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{miles}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miles"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r>
              <a:rPr dirty="0"/>
              <a:t>2/95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0618" y="454025"/>
            <a:ext cx="5391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050" y="30607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45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919" y="3397251"/>
            <a:ext cx="6142355" cy="3926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516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check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Happy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Number.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645160" marR="55880">
              <a:lnSpc>
                <a:spcPct val="119000"/>
              </a:lnSpc>
            </a:pPr>
            <a:r>
              <a:rPr sz="1050" b="1" dirty="0">
                <a:latin typeface="Arial"/>
                <a:cs typeface="Arial"/>
              </a:rPr>
              <a:t>Happy Number: </a:t>
            </a:r>
            <a:r>
              <a:rPr sz="1050" dirty="0">
                <a:latin typeface="Arial MT"/>
                <a:cs typeface="Arial MT"/>
              </a:rPr>
              <a:t>A Happy Number is a positive integer that, when you repeatedly replace 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 number by the sum of the squares of its digits and continue the process, eventually 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reaches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process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never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reaches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but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instead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loops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endlessly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cycle,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 </a:t>
            </a:r>
            <a:r>
              <a:rPr sz="1050" spc="-28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not a Happy </a:t>
            </a:r>
            <a:r>
              <a:rPr sz="1050" spc="-10" dirty="0">
                <a:latin typeface="Arial MT"/>
                <a:cs typeface="Arial MT"/>
              </a:rPr>
              <a:t>Number.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645160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example: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645160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19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Happy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because: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645160">
              <a:lnSpc>
                <a:spcPct val="100000"/>
              </a:lnSpc>
              <a:spcBef>
                <a:spcPts val="5"/>
              </a:spcBef>
            </a:pPr>
            <a:r>
              <a:rPr sz="1150" spc="-20" dirty="0">
                <a:latin typeface="Microsoft Sans Serif"/>
                <a:cs typeface="Microsoft Sans Serif"/>
              </a:rPr>
              <a:t>1</a:t>
            </a:r>
            <a:r>
              <a:rPr sz="1200" spc="-30" baseline="34722" dirty="0">
                <a:latin typeface="Microsoft Sans Serif"/>
                <a:cs typeface="Microsoft Sans Serif"/>
              </a:rPr>
              <a:t>2</a:t>
            </a:r>
            <a:r>
              <a:rPr sz="1200" spc="322" baseline="34722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+</a:t>
            </a:r>
            <a:r>
              <a:rPr sz="1150" spc="-25" dirty="0">
                <a:latin typeface="Microsoft Sans Serif"/>
                <a:cs typeface="Microsoft Sans Serif"/>
              </a:rPr>
              <a:t> </a:t>
            </a:r>
            <a:r>
              <a:rPr sz="1150" spc="-20" dirty="0">
                <a:latin typeface="Microsoft Sans Serif"/>
                <a:cs typeface="Microsoft Sans Serif"/>
              </a:rPr>
              <a:t>9</a:t>
            </a:r>
            <a:r>
              <a:rPr sz="1200" spc="-30" baseline="34722" dirty="0">
                <a:latin typeface="Microsoft Sans Serif"/>
                <a:cs typeface="Microsoft Sans Serif"/>
              </a:rPr>
              <a:t>2</a:t>
            </a:r>
            <a:r>
              <a:rPr sz="1200" spc="427" baseline="34722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=</a:t>
            </a:r>
            <a:r>
              <a:rPr sz="1150" spc="5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82</a:t>
            </a:r>
            <a:endParaRPr sz="1150">
              <a:latin typeface="Microsoft Sans Serif"/>
              <a:cs typeface="Microsoft Sans Serif"/>
            </a:endParaRPr>
          </a:p>
          <a:p>
            <a:pPr marL="645160">
              <a:lnSpc>
                <a:spcPct val="100000"/>
              </a:lnSpc>
              <a:spcBef>
                <a:spcPts val="1170"/>
              </a:spcBef>
            </a:pPr>
            <a:r>
              <a:rPr sz="1150" spc="-20" dirty="0">
                <a:latin typeface="Microsoft Sans Serif"/>
                <a:cs typeface="Microsoft Sans Serif"/>
              </a:rPr>
              <a:t>8</a:t>
            </a:r>
            <a:r>
              <a:rPr sz="1200" spc="-30" baseline="34722" dirty="0">
                <a:latin typeface="Microsoft Sans Serif"/>
                <a:cs typeface="Microsoft Sans Serif"/>
              </a:rPr>
              <a:t>2</a:t>
            </a:r>
            <a:r>
              <a:rPr sz="1200" spc="322" baseline="34722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+</a:t>
            </a:r>
            <a:r>
              <a:rPr sz="1150" spc="-25" dirty="0">
                <a:latin typeface="Microsoft Sans Serif"/>
                <a:cs typeface="Microsoft Sans Serif"/>
              </a:rPr>
              <a:t> </a:t>
            </a:r>
            <a:r>
              <a:rPr sz="1150" spc="-20" dirty="0">
                <a:latin typeface="Microsoft Sans Serif"/>
                <a:cs typeface="Microsoft Sans Serif"/>
              </a:rPr>
              <a:t>2</a:t>
            </a:r>
            <a:r>
              <a:rPr sz="1200" spc="-30" baseline="34722" dirty="0">
                <a:latin typeface="Microsoft Sans Serif"/>
                <a:cs typeface="Microsoft Sans Serif"/>
              </a:rPr>
              <a:t>2</a:t>
            </a:r>
            <a:r>
              <a:rPr sz="1200" spc="427" baseline="34722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=</a:t>
            </a:r>
            <a:r>
              <a:rPr sz="1150" spc="5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68</a:t>
            </a:r>
            <a:endParaRPr sz="1150">
              <a:latin typeface="Microsoft Sans Serif"/>
              <a:cs typeface="Microsoft Sans Serif"/>
            </a:endParaRPr>
          </a:p>
          <a:p>
            <a:pPr marL="645160">
              <a:lnSpc>
                <a:spcPct val="100000"/>
              </a:lnSpc>
              <a:spcBef>
                <a:spcPts val="1245"/>
              </a:spcBef>
            </a:pPr>
            <a:r>
              <a:rPr sz="1150" spc="-20" dirty="0">
                <a:latin typeface="Microsoft Sans Serif"/>
                <a:cs typeface="Microsoft Sans Serif"/>
              </a:rPr>
              <a:t>6</a:t>
            </a:r>
            <a:r>
              <a:rPr sz="1200" spc="-30" baseline="34722" dirty="0">
                <a:latin typeface="Microsoft Sans Serif"/>
                <a:cs typeface="Microsoft Sans Serif"/>
              </a:rPr>
              <a:t>2</a:t>
            </a:r>
            <a:r>
              <a:rPr sz="1200" spc="52" baseline="34722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+</a:t>
            </a:r>
            <a:r>
              <a:rPr sz="1150" spc="-20" dirty="0">
                <a:latin typeface="Microsoft Sans Serif"/>
                <a:cs typeface="Microsoft Sans Serif"/>
              </a:rPr>
              <a:t> 8</a:t>
            </a:r>
            <a:r>
              <a:rPr sz="1200" spc="-30" baseline="34722" dirty="0">
                <a:latin typeface="Microsoft Sans Serif"/>
                <a:cs typeface="Microsoft Sans Serif"/>
              </a:rPr>
              <a:t>2</a:t>
            </a:r>
            <a:r>
              <a:rPr sz="1200" spc="434" baseline="34722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=</a:t>
            </a:r>
            <a:r>
              <a:rPr sz="1150" spc="5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100</a:t>
            </a:r>
            <a:endParaRPr sz="1150">
              <a:latin typeface="Microsoft Sans Serif"/>
              <a:cs typeface="Microsoft Sans Serif"/>
            </a:endParaRPr>
          </a:p>
          <a:p>
            <a:pPr marL="645160">
              <a:lnSpc>
                <a:spcPct val="100000"/>
              </a:lnSpc>
              <a:spcBef>
                <a:spcPts val="1170"/>
              </a:spcBef>
            </a:pPr>
            <a:r>
              <a:rPr sz="1150" spc="-20" dirty="0">
                <a:latin typeface="Microsoft Sans Serif"/>
                <a:cs typeface="Microsoft Sans Serif"/>
              </a:rPr>
              <a:t>1</a:t>
            </a:r>
            <a:r>
              <a:rPr sz="1200" spc="-30" baseline="34722" dirty="0">
                <a:latin typeface="Microsoft Sans Serif"/>
                <a:cs typeface="Microsoft Sans Serif"/>
              </a:rPr>
              <a:t>2</a:t>
            </a:r>
            <a:r>
              <a:rPr sz="1200" spc="52" baseline="34722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+</a:t>
            </a:r>
            <a:r>
              <a:rPr sz="1150" spc="-20" dirty="0">
                <a:latin typeface="Microsoft Sans Serif"/>
                <a:cs typeface="Microsoft Sans Serif"/>
              </a:rPr>
              <a:t> 0</a:t>
            </a:r>
            <a:r>
              <a:rPr sz="1200" spc="-30" baseline="34722" dirty="0">
                <a:latin typeface="Microsoft Sans Serif"/>
                <a:cs typeface="Microsoft Sans Serif"/>
              </a:rPr>
              <a:t>2</a:t>
            </a:r>
            <a:r>
              <a:rPr sz="1200" spc="345" baseline="34722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+</a:t>
            </a:r>
            <a:r>
              <a:rPr sz="1150" spc="-15" dirty="0">
                <a:latin typeface="Microsoft Sans Serif"/>
                <a:cs typeface="Microsoft Sans Serif"/>
              </a:rPr>
              <a:t> </a:t>
            </a:r>
            <a:r>
              <a:rPr sz="1150" spc="-20" dirty="0">
                <a:latin typeface="Microsoft Sans Serif"/>
                <a:cs typeface="Microsoft Sans Serif"/>
              </a:rPr>
              <a:t>0</a:t>
            </a:r>
            <a:r>
              <a:rPr sz="1200" spc="-30" baseline="34722" dirty="0">
                <a:latin typeface="Microsoft Sans Serif"/>
                <a:cs typeface="Microsoft Sans Serif"/>
              </a:rPr>
              <a:t>2</a:t>
            </a:r>
            <a:r>
              <a:rPr sz="1200" spc="442" baseline="34722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=</a:t>
            </a:r>
            <a:r>
              <a:rPr sz="1150" spc="6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1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Microsoft Sans Serif"/>
              <a:cs typeface="Microsoft Sans Serif"/>
            </a:endParaRPr>
          </a:p>
          <a:p>
            <a:pPr marL="645160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process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reaches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so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19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Happy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Number.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050" y="2527300"/>
            <a:ext cx="295846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Disarium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numbers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between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and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100: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|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|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|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|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|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6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|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7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|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8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|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9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|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89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|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6050" y="9918700"/>
            <a:ext cx="149225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23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23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Happy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84454" y="404803"/>
          <a:ext cx="5580380" cy="2122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56530"/>
              </a:tblGrid>
              <a:tr h="241718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is_disarium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20390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num_str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str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0390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digit_sum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(i)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**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(index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b="1" spc="-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index,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enumerate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0390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digit_sum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0390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0390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disarium_numbers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[num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is_disarium(num)]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0390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0390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"Disarium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between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100:"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0390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disarium_numbers: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950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(num,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end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spc="-3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|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84453" y="7034201"/>
          <a:ext cx="5543550" cy="288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23702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is_happy_number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86438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  <a:tabLst>
                          <a:tab pos="1362075" algn="l"/>
                        </a:tabLst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seen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set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()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store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previously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seen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6438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6438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while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!=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spc="-15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seen: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6438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seen.add(num)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6438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(i)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**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spc="-1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str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6438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6438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6438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6438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function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with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6438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6438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is_happy_number(num):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6438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{num}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Happy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6438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3710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{num}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Happy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29/95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30636" y="558895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46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0637" y="1054103"/>
            <a:ext cx="449897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print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happy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between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100.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618" y="1444626"/>
            <a:ext cx="5391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[4]: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90651" y="1400163"/>
            <a:ext cx="5553075" cy="2914650"/>
            <a:chOff x="1390649" y="1400163"/>
            <a:chExt cx="5553075" cy="2914650"/>
          </a:xfrm>
        </p:grpSpPr>
        <p:sp>
          <p:nvSpPr>
            <p:cNvPr id="8" name="object 8"/>
            <p:cNvSpPr/>
            <p:nvPr/>
          </p:nvSpPr>
          <p:spPr>
            <a:xfrm>
              <a:off x="1395412" y="1404926"/>
              <a:ext cx="5543550" cy="2905125"/>
            </a:xfrm>
            <a:custGeom>
              <a:avLst/>
              <a:gdLst/>
              <a:ahLst/>
              <a:cxnLst/>
              <a:rect l="l" t="t" r="r" b="b"/>
              <a:pathLst>
                <a:path w="5543550" h="2905125">
                  <a:moveTo>
                    <a:pt x="0" y="2890837"/>
                  </a:moveTo>
                  <a:lnTo>
                    <a:pt x="0" y="14287"/>
                  </a:lnTo>
                  <a:lnTo>
                    <a:pt x="0" y="12372"/>
                  </a:lnTo>
                  <a:lnTo>
                    <a:pt x="362" y="10525"/>
                  </a:lnTo>
                  <a:lnTo>
                    <a:pt x="1087" y="8782"/>
                  </a:lnTo>
                  <a:lnTo>
                    <a:pt x="1812" y="7029"/>
                  </a:lnTo>
                  <a:lnTo>
                    <a:pt x="2844" y="5486"/>
                  </a:lnTo>
                  <a:lnTo>
                    <a:pt x="4184" y="4171"/>
                  </a:lnTo>
                  <a:lnTo>
                    <a:pt x="5524" y="2809"/>
                  </a:lnTo>
                  <a:lnTo>
                    <a:pt x="7069" y="1790"/>
                  </a:lnTo>
                  <a:lnTo>
                    <a:pt x="8819" y="1057"/>
                  </a:lnTo>
                  <a:lnTo>
                    <a:pt x="10570" y="352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52"/>
                  </a:lnTo>
                  <a:lnTo>
                    <a:pt x="5534728" y="1057"/>
                  </a:lnTo>
                  <a:lnTo>
                    <a:pt x="5536479" y="1790"/>
                  </a:lnTo>
                  <a:lnTo>
                    <a:pt x="5538024" y="2809"/>
                  </a:lnTo>
                  <a:lnTo>
                    <a:pt x="5539364" y="4171"/>
                  </a:lnTo>
                  <a:lnTo>
                    <a:pt x="5540703" y="5486"/>
                  </a:lnTo>
                  <a:lnTo>
                    <a:pt x="5541736" y="7029"/>
                  </a:lnTo>
                  <a:lnTo>
                    <a:pt x="5542461" y="8782"/>
                  </a:lnTo>
                  <a:lnTo>
                    <a:pt x="5543186" y="10525"/>
                  </a:lnTo>
                  <a:lnTo>
                    <a:pt x="5543549" y="12372"/>
                  </a:lnTo>
                  <a:lnTo>
                    <a:pt x="5543549" y="14287"/>
                  </a:lnTo>
                  <a:lnTo>
                    <a:pt x="5543549" y="2890837"/>
                  </a:lnTo>
                  <a:lnTo>
                    <a:pt x="5543549" y="2892713"/>
                  </a:lnTo>
                  <a:lnTo>
                    <a:pt x="5543186" y="2894523"/>
                  </a:lnTo>
                  <a:lnTo>
                    <a:pt x="5542461" y="2896247"/>
                  </a:lnTo>
                  <a:lnTo>
                    <a:pt x="5541736" y="2898019"/>
                  </a:lnTo>
                  <a:lnTo>
                    <a:pt x="5534728" y="2903991"/>
                  </a:lnTo>
                  <a:lnTo>
                    <a:pt x="5532978" y="2904715"/>
                  </a:lnTo>
                  <a:lnTo>
                    <a:pt x="5531156" y="2905105"/>
                  </a:lnTo>
                  <a:lnTo>
                    <a:pt x="5529262" y="2905124"/>
                  </a:lnTo>
                  <a:lnTo>
                    <a:pt x="14287" y="2905124"/>
                  </a:lnTo>
                  <a:lnTo>
                    <a:pt x="1087" y="2896247"/>
                  </a:lnTo>
                  <a:lnTo>
                    <a:pt x="362" y="2894523"/>
                  </a:lnTo>
                  <a:lnTo>
                    <a:pt x="0" y="2892713"/>
                  </a:lnTo>
                  <a:lnTo>
                    <a:pt x="0" y="28908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4500" y="1409699"/>
              <a:ext cx="9525" cy="2895600"/>
            </a:xfrm>
            <a:custGeom>
              <a:avLst/>
              <a:gdLst/>
              <a:ahLst/>
              <a:cxnLst/>
              <a:rect l="l" t="t" r="r" b="b"/>
              <a:pathLst>
                <a:path w="9525" h="2895600">
                  <a:moveTo>
                    <a:pt x="0" y="28955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2895599"/>
                  </a:lnTo>
                  <a:lnTo>
                    <a:pt x="0" y="28955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30636" y="5188044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47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1624" y="7343765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76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1624" y="7534265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76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30637" y="5683251"/>
            <a:ext cx="5399405" cy="1981119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5459">
              <a:lnSpc>
                <a:spcPts val="1050"/>
              </a:lnSpc>
              <a:spcBef>
                <a:spcPts val="309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determine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whether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Harshad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Number.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 marR="5080" algn="just">
              <a:lnSpc>
                <a:spcPct val="119000"/>
              </a:lnSpc>
            </a:pPr>
            <a:r>
              <a:rPr sz="1050" dirty="0">
                <a:latin typeface="Arial MT"/>
                <a:cs typeface="Arial MT"/>
              </a:rPr>
              <a:t>A </a:t>
            </a:r>
            <a:r>
              <a:rPr sz="1050" b="1" dirty="0">
                <a:latin typeface="Arial"/>
                <a:cs typeface="Arial"/>
              </a:rPr>
              <a:t>Harshad number </a:t>
            </a:r>
            <a:r>
              <a:rPr sz="1050" dirty="0">
                <a:latin typeface="Arial MT"/>
                <a:cs typeface="Arial MT"/>
              </a:rPr>
              <a:t>(or Niven number) is an integer that is divisible by the sum of its digits.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other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words,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considered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Harshad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can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evenly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divided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  sum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 its own digits.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example: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 MT"/>
              <a:cs typeface="Arial MT"/>
            </a:endParaRPr>
          </a:p>
          <a:p>
            <a:pPr marL="278765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18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Harshad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because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1 </a:t>
            </a:r>
            <a:r>
              <a:rPr sz="1150" spc="190" dirty="0">
                <a:latin typeface="Microsoft Sans Serif"/>
                <a:cs typeface="Microsoft Sans Serif"/>
              </a:rPr>
              <a:t>+</a:t>
            </a:r>
            <a:r>
              <a:rPr sz="1150" spc="-10" dirty="0">
                <a:latin typeface="Microsoft Sans Serif"/>
                <a:cs typeface="Microsoft Sans Serif"/>
              </a:rPr>
              <a:t> 8</a:t>
            </a:r>
            <a:r>
              <a:rPr sz="1150" spc="60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=</a:t>
            </a:r>
            <a:r>
              <a:rPr sz="1150" spc="6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9</a:t>
            </a:r>
            <a:r>
              <a:rPr sz="1050" spc="5" dirty="0">
                <a:latin typeface="Arial MT"/>
                <a:cs typeface="Arial MT"/>
              </a:rPr>
              <a:t>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18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divisible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9</a:t>
            </a:r>
            <a:endParaRPr sz="1050">
              <a:latin typeface="Arial MT"/>
              <a:cs typeface="Arial MT"/>
            </a:endParaRPr>
          </a:p>
          <a:p>
            <a:pPr marL="278765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latin typeface="Arial MT"/>
                <a:cs typeface="Arial MT"/>
              </a:rPr>
              <a:t>42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not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Harshad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because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4 </a:t>
            </a:r>
            <a:r>
              <a:rPr sz="1150" spc="190" dirty="0">
                <a:latin typeface="Microsoft Sans Serif"/>
                <a:cs typeface="Microsoft Sans Serif"/>
              </a:rPr>
              <a:t>+</a:t>
            </a:r>
            <a:r>
              <a:rPr sz="1150" spc="-10" dirty="0">
                <a:latin typeface="Microsoft Sans Serif"/>
                <a:cs typeface="Microsoft Sans Serif"/>
              </a:rPr>
              <a:t> 2</a:t>
            </a:r>
            <a:r>
              <a:rPr sz="1150" spc="60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=</a:t>
            </a:r>
            <a:r>
              <a:rPr sz="1150" spc="6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6</a:t>
            </a:r>
            <a:r>
              <a:rPr sz="1050" spc="5" dirty="0">
                <a:latin typeface="Arial MT"/>
                <a:cs typeface="Arial MT"/>
              </a:rPr>
              <a:t>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42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not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divisible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6.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0635" y="4359275"/>
            <a:ext cx="5450840" cy="497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Happy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Numbers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between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and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100: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[1,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7,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13,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19,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23,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28,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31,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32,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44,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49,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68,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70,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79,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82,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86,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91,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94,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97,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100]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6371" y="1444627"/>
            <a:ext cx="5521960" cy="2286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is_happy_number</a:t>
            </a:r>
            <a:r>
              <a:rPr sz="1050" dirty="0">
                <a:latin typeface="Consolas"/>
                <a:cs typeface="Consolas"/>
              </a:rPr>
              <a:t>(num):</a:t>
            </a:r>
            <a:endParaRPr sz="1050">
              <a:latin typeface="Consolas"/>
              <a:cs typeface="Consolas"/>
            </a:endParaRPr>
          </a:p>
          <a:p>
            <a:pPr marL="157480" marR="3985260">
              <a:lnSpc>
                <a:spcPct val="101200"/>
              </a:lnSpc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seen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5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set</a:t>
            </a:r>
            <a:r>
              <a:rPr sz="1050" dirty="0">
                <a:latin typeface="Consolas"/>
                <a:cs typeface="Consolas"/>
              </a:rPr>
              <a:t>()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4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10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!=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spc="-1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and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not</a:t>
            </a:r>
            <a:r>
              <a:rPr sz="10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seen: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4"/>
              <a:tabLst>
                <a:tab pos="941069" algn="l"/>
                <a:tab pos="941705" algn="l"/>
              </a:tabLst>
            </a:pPr>
            <a:r>
              <a:rPr sz="1050" dirty="0">
                <a:latin typeface="Consolas"/>
                <a:cs typeface="Consolas"/>
              </a:rPr>
              <a:t>seen.add(num)</a:t>
            </a:r>
            <a:endParaRPr sz="1050">
              <a:latin typeface="Consolas"/>
              <a:cs typeface="Consolas"/>
            </a:endParaRPr>
          </a:p>
          <a:p>
            <a:pPr marL="157480" marR="1638300">
              <a:lnSpc>
                <a:spcPct val="101200"/>
              </a:lnSpc>
              <a:buClr>
                <a:srgbClr val="454545"/>
              </a:buClr>
              <a:buAutoNum type="arabicPlain" startAt="4"/>
              <a:tabLst>
                <a:tab pos="941069" algn="l"/>
                <a:tab pos="941705" algn="l"/>
              </a:tabLst>
            </a:pP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sum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int</a:t>
            </a:r>
            <a:r>
              <a:rPr sz="1050" dirty="0">
                <a:latin typeface="Consolas"/>
                <a:cs typeface="Consolas"/>
              </a:rPr>
              <a:t>(i)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**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spc="-1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str</a:t>
            </a:r>
            <a:r>
              <a:rPr sz="1050" dirty="0">
                <a:latin typeface="Consolas"/>
                <a:cs typeface="Consolas"/>
              </a:rPr>
              <a:t>(num))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7</a:t>
            </a:r>
            <a:endParaRPr sz="1050">
              <a:latin typeface="Consolas"/>
              <a:cs typeface="Consolas"/>
            </a:endParaRPr>
          </a:p>
          <a:p>
            <a:pPr marL="157480" marR="3764915">
              <a:lnSpc>
                <a:spcPct val="101200"/>
              </a:lnSpc>
              <a:tabLst>
                <a:tab pos="648335" algn="l"/>
              </a:tabLst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8	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sz="1050" b="1" spc="-3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 </a:t>
            </a:r>
            <a:r>
              <a:rPr sz="1050" spc="-56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9</a:t>
            </a:r>
            <a:endParaRPr sz="1050">
              <a:latin typeface="Consolas"/>
              <a:cs typeface="Consolas"/>
            </a:endParaRPr>
          </a:p>
          <a:p>
            <a:pPr marL="84455" marR="3838575">
              <a:lnSpc>
                <a:spcPct val="101200"/>
              </a:lnSpc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10</a:t>
            </a:r>
            <a:r>
              <a:rPr sz="1050" spc="35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happy_numbers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3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[]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11</a:t>
            </a:r>
            <a:endParaRPr sz="1050">
              <a:latin typeface="Consolas"/>
              <a:cs typeface="Consolas"/>
            </a:endParaRPr>
          </a:p>
          <a:p>
            <a:pPr marL="354965" indent="-27114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12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range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101</a:t>
            </a:r>
            <a:r>
              <a:rPr sz="1050" dirty="0">
                <a:latin typeface="Consolas"/>
                <a:cs typeface="Consolas"/>
              </a:rPr>
              <a:t>):</a:t>
            </a:r>
            <a:endParaRPr sz="1050">
              <a:latin typeface="Consolas"/>
              <a:cs typeface="Consolas"/>
            </a:endParaRPr>
          </a:p>
          <a:p>
            <a:pPr marL="648335" indent="-56451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12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is_happy_number(num):</a:t>
            </a:r>
            <a:endParaRPr sz="1050">
              <a:latin typeface="Consolas"/>
              <a:cs typeface="Consolas"/>
            </a:endParaRPr>
          </a:p>
          <a:p>
            <a:pPr marL="84455" marR="2738755">
              <a:lnSpc>
                <a:spcPct val="101200"/>
              </a:lnSpc>
              <a:buClr>
                <a:srgbClr val="454545"/>
              </a:buClr>
              <a:buAutoNum type="arabicPlain" startAt="12"/>
              <a:tabLst>
                <a:tab pos="941069" algn="l"/>
                <a:tab pos="941705" algn="l"/>
              </a:tabLst>
            </a:pPr>
            <a:r>
              <a:rPr sz="1050" dirty="0">
                <a:latin typeface="Consolas"/>
                <a:cs typeface="Consolas"/>
              </a:rPr>
              <a:t>happy_numbers.append(num) 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15</a:t>
            </a:r>
            <a:endParaRPr sz="1050">
              <a:latin typeface="Consolas"/>
              <a:cs typeface="Consolas"/>
            </a:endParaRPr>
          </a:p>
          <a:p>
            <a:pPr marL="354965" indent="-27114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16"/>
              <a:tabLst>
                <a:tab pos="35560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"Happy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Numbers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between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1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and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100:"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354965" indent="-27114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16"/>
              <a:tabLst>
                <a:tab pos="35560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(happy_numbers)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30/95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0618" y="454025"/>
            <a:ext cx="5391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0636" y="371167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48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1624" y="6057891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61"/>
                </a:moveTo>
                <a:lnTo>
                  <a:pt x="16523" y="38061"/>
                </a:lnTo>
                <a:lnTo>
                  <a:pt x="14093" y="37557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64"/>
                </a:lnTo>
                <a:lnTo>
                  <a:pt x="21576" y="380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1624" y="6248391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1624" y="6438891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1624" y="6629391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45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45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7917" y="4206878"/>
            <a:ext cx="6046470" cy="30827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516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print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pronic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between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100.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645160" marR="55880">
              <a:lnSpc>
                <a:spcPct val="119000"/>
              </a:lnSpc>
            </a:pPr>
            <a:r>
              <a:rPr sz="1050" dirty="0">
                <a:latin typeface="Arial MT"/>
                <a:cs typeface="Arial MT"/>
              </a:rPr>
              <a:t>A pronic </a:t>
            </a:r>
            <a:r>
              <a:rPr sz="1050" spc="-10" dirty="0">
                <a:latin typeface="Arial MT"/>
                <a:cs typeface="Arial MT"/>
              </a:rPr>
              <a:t>number, </a:t>
            </a:r>
            <a:r>
              <a:rPr sz="1050" dirty="0">
                <a:latin typeface="Arial MT"/>
                <a:cs typeface="Arial MT"/>
              </a:rPr>
              <a:t>also known as an oblong number or rectangular </a:t>
            </a:r>
            <a:r>
              <a:rPr sz="1050" spc="-10" dirty="0">
                <a:latin typeface="Arial MT"/>
                <a:cs typeface="Arial MT"/>
              </a:rPr>
              <a:t>number, </a:t>
            </a:r>
            <a:r>
              <a:rPr sz="1050" dirty="0">
                <a:latin typeface="Arial MT"/>
                <a:cs typeface="Arial MT"/>
              </a:rPr>
              <a:t>is a type of 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figurate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that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represents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rectangle.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product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two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consecutive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integers,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(n + 1). </a:t>
            </a:r>
            <a:r>
              <a:rPr sz="1050" spc="-10" dirty="0">
                <a:latin typeface="Arial MT"/>
                <a:cs typeface="Arial MT"/>
              </a:rPr>
              <a:t>Mathematically,</a:t>
            </a:r>
            <a:r>
              <a:rPr sz="1050" dirty="0">
                <a:latin typeface="Arial MT"/>
                <a:cs typeface="Arial MT"/>
              </a:rPr>
              <a:t> a pronic number can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 expressed as: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645160">
              <a:lnSpc>
                <a:spcPct val="100000"/>
              </a:lnSpc>
            </a:pPr>
            <a:r>
              <a:rPr sz="1050" spc="-55" dirty="0">
                <a:latin typeface="Lucida Sans Unicode"/>
                <a:cs typeface="Lucida Sans Unicode"/>
              </a:rPr>
              <a:t>𝑃</a:t>
            </a:r>
            <a:r>
              <a:rPr sz="1125" spc="-247" baseline="-18518" dirty="0">
                <a:latin typeface="Lucida Sans Unicode"/>
                <a:cs typeface="Lucida Sans Unicode"/>
              </a:rPr>
              <a:t>𝑛 </a:t>
            </a:r>
            <a:r>
              <a:rPr sz="1125" spc="-22" baseline="-18518" dirty="0">
                <a:latin typeface="Lucida Sans Unicode"/>
                <a:cs typeface="Lucida Sans Unicode"/>
              </a:rPr>
              <a:t> </a:t>
            </a:r>
            <a:r>
              <a:rPr sz="1725" spc="284" baseline="2415" dirty="0">
                <a:latin typeface="Microsoft Sans Serif"/>
                <a:cs typeface="Microsoft Sans Serif"/>
              </a:rPr>
              <a:t>=</a:t>
            </a:r>
            <a:r>
              <a:rPr sz="1725" spc="104" baseline="2415" dirty="0">
                <a:latin typeface="Microsoft Sans Serif"/>
                <a:cs typeface="Microsoft Sans Serif"/>
              </a:rPr>
              <a:t> </a:t>
            </a:r>
            <a:r>
              <a:rPr sz="1575" spc="-330" baseline="2645" dirty="0">
                <a:latin typeface="Lucida Sans Unicode"/>
                <a:cs typeface="Lucida Sans Unicode"/>
              </a:rPr>
              <a:t>𝑛</a:t>
            </a:r>
            <a:r>
              <a:rPr sz="1575" spc="-44" baseline="2645" dirty="0">
                <a:latin typeface="Lucida Sans Unicode"/>
                <a:cs typeface="Lucida Sans Unicode"/>
              </a:rPr>
              <a:t> </a:t>
            </a:r>
            <a:r>
              <a:rPr sz="1500" spc="-209" baseline="2777" dirty="0">
                <a:latin typeface="Lucida Sans Unicode"/>
                <a:cs typeface="Lucida Sans Unicode"/>
              </a:rPr>
              <a:t>∗</a:t>
            </a:r>
            <a:r>
              <a:rPr sz="1500" spc="-22" baseline="2777" dirty="0">
                <a:latin typeface="Lucida Sans Unicode"/>
                <a:cs typeface="Lucida Sans Unicode"/>
              </a:rPr>
              <a:t> </a:t>
            </a:r>
            <a:r>
              <a:rPr sz="1725" spc="52" baseline="2415" dirty="0">
                <a:latin typeface="Microsoft Sans Serif"/>
                <a:cs typeface="Microsoft Sans Serif"/>
              </a:rPr>
              <a:t>(</a:t>
            </a:r>
            <a:r>
              <a:rPr sz="1575" spc="-330" baseline="2645" dirty="0">
                <a:latin typeface="Lucida Sans Unicode"/>
                <a:cs typeface="Lucida Sans Unicode"/>
              </a:rPr>
              <a:t>𝑛</a:t>
            </a:r>
            <a:r>
              <a:rPr sz="1575" spc="-44" baseline="2645" dirty="0">
                <a:latin typeface="Lucida Sans Unicode"/>
                <a:cs typeface="Lucida Sans Unicode"/>
              </a:rPr>
              <a:t> </a:t>
            </a:r>
            <a:r>
              <a:rPr sz="1725" spc="284" baseline="2415" dirty="0">
                <a:latin typeface="Microsoft Sans Serif"/>
                <a:cs typeface="Microsoft Sans Serif"/>
              </a:rPr>
              <a:t>+</a:t>
            </a:r>
            <a:r>
              <a:rPr sz="1725" spc="-7" baseline="2415" dirty="0">
                <a:latin typeface="Microsoft Sans Serif"/>
                <a:cs typeface="Microsoft Sans Serif"/>
              </a:rPr>
              <a:t> </a:t>
            </a:r>
            <a:r>
              <a:rPr sz="1725" spc="-15" baseline="2415" dirty="0">
                <a:latin typeface="Microsoft Sans Serif"/>
                <a:cs typeface="Microsoft Sans Serif"/>
              </a:rPr>
              <a:t>1</a:t>
            </a:r>
            <a:r>
              <a:rPr sz="1725" spc="52" baseline="2415" dirty="0">
                <a:latin typeface="Microsoft Sans Serif"/>
                <a:cs typeface="Microsoft Sans Serif"/>
              </a:rPr>
              <a:t>)</a:t>
            </a:r>
            <a:endParaRPr sz="1725" baseline="2415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645160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example,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first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few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pronic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are: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911860">
              <a:lnSpc>
                <a:spcPct val="100000"/>
              </a:lnSpc>
            </a:pPr>
            <a:r>
              <a:rPr sz="1050" spc="-55" dirty="0">
                <a:latin typeface="Lucida Sans Unicode"/>
                <a:cs typeface="Lucida Sans Unicode"/>
              </a:rPr>
              <a:t>𝑃</a:t>
            </a:r>
            <a:r>
              <a:rPr sz="1200" baseline="-17361" dirty="0">
                <a:latin typeface="Microsoft Sans Serif"/>
                <a:cs typeface="Microsoft Sans Serif"/>
              </a:rPr>
              <a:t>1 </a:t>
            </a:r>
            <a:r>
              <a:rPr sz="1200" spc="44" baseline="-17361" dirty="0">
                <a:latin typeface="Microsoft Sans Serif"/>
                <a:cs typeface="Microsoft Sans Serif"/>
              </a:rPr>
              <a:t> </a:t>
            </a:r>
            <a:r>
              <a:rPr sz="1725" spc="284" baseline="2415" dirty="0">
                <a:latin typeface="Microsoft Sans Serif"/>
                <a:cs typeface="Microsoft Sans Serif"/>
              </a:rPr>
              <a:t>=</a:t>
            </a:r>
            <a:r>
              <a:rPr sz="1725" spc="104" baseline="2415" dirty="0">
                <a:latin typeface="Microsoft Sans Serif"/>
                <a:cs typeface="Microsoft Sans Serif"/>
              </a:rPr>
              <a:t> </a:t>
            </a:r>
            <a:r>
              <a:rPr sz="1725" spc="-15" baseline="2415" dirty="0">
                <a:latin typeface="Microsoft Sans Serif"/>
                <a:cs typeface="Microsoft Sans Serif"/>
              </a:rPr>
              <a:t>1</a:t>
            </a:r>
            <a:r>
              <a:rPr sz="1725" spc="-7" baseline="2415" dirty="0">
                <a:latin typeface="Microsoft Sans Serif"/>
                <a:cs typeface="Microsoft Sans Serif"/>
              </a:rPr>
              <a:t> </a:t>
            </a:r>
            <a:r>
              <a:rPr sz="1500" spc="-209" baseline="2777" dirty="0">
                <a:latin typeface="Lucida Sans Unicode"/>
                <a:cs typeface="Lucida Sans Unicode"/>
              </a:rPr>
              <a:t>∗</a:t>
            </a:r>
            <a:r>
              <a:rPr sz="1500" spc="-22" baseline="2777" dirty="0">
                <a:latin typeface="Lucida Sans Unicode"/>
                <a:cs typeface="Lucida Sans Unicode"/>
              </a:rPr>
              <a:t> </a:t>
            </a:r>
            <a:r>
              <a:rPr sz="1725" spc="52" baseline="2415" dirty="0">
                <a:latin typeface="Microsoft Sans Serif"/>
                <a:cs typeface="Microsoft Sans Serif"/>
              </a:rPr>
              <a:t>(</a:t>
            </a:r>
            <a:r>
              <a:rPr sz="1725" spc="-15" baseline="2415" dirty="0">
                <a:latin typeface="Microsoft Sans Serif"/>
                <a:cs typeface="Microsoft Sans Serif"/>
              </a:rPr>
              <a:t>1</a:t>
            </a:r>
            <a:r>
              <a:rPr sz="1725" spc="-7" baseline="2415" dirty="0">
                <a:latin typeface="Microsoft Sans Serif"/>
                <a:cs typeface="Microsoft Sans Serif"/>
              </a:rPr>
              <a:t> </a:t>
            </a:r>
            <a:r>
              <a:rPr sz="1725" spc="284" baseline="2415" dirty="0">
                <a:latin typeface="Microsoft Sans Serif"/>
                <a:cs typeface="Microsoft Sans Serif"/>
              </a:rPr>
              <a:t>+</a:t>
            </a:r>
            <a:r>
              <a:rPr sz="1725" spc="-7" baseline="2415" dirty="0">
                <a:latin typeface="Microsoft Sans Serif"/>
                <a:cs typeface="Microsoft Sans Serif"/>
              </a:rPr>
              <a:t> </a:t>
            </a:r>
            <a:r>
              <a:rPr sz="1725" spc="-15" baseline="2415" dirty="0">
                <a:latin typeface="Microsoft Sans Serif"/>
                <a:cs typeface="Microsoft Sans Serif"/>
              </a:rPr>
              <a:t>1</a:t>
            </a:r>
            <a:r>
              <a:rPr sz="1725" spc="52" baseline="2415" dirty="0">
                <a:latin typeface="Microsoft Sans Serif"/>
                <a:cs typeface="Microsoft Sans Serif"/>
              </a:rPr>
              <a:t>)</a:t>
            </a:r>
            <a:r>
              <a:rPr sz="1725" spc="104" baseline="2415" dirty="0">
                <a:latin typeface="Microsoft Sans Serif"/>
                <a:cs typeface="Microsoft Sans Serif"/>
              </a:rPr>
              <a:t> </a:t>
            </a:r>
            <a:r>
              <a:rPr sz="1725" spc="284" baseline="2415" dirty="0">
                <a:latin typeface="Microsoft Sans Serif"/>
                <a:cs typeface="Microsoft Sans Serif"/>
              </a:rPr>
              <a:t>=</a:t>
            </a:r>
            <a:r>
              <a:rPr sz="1725" spc="104" baseline="2415" dirty="0">
                <a:latin typeface="Microsoft Sans Serif"/>
                <a:cs typeface="Microsoft Sans Serif"/>
              </a:rPr>
              <a:t> </a:t>
            </a:r>
            <a:r>
              <a:rPr sz="1725" spc="-15" baseline="2415" dirty="0">
                <a:latin typeface="Microsoft Sans Serif"/>
                <a:cs typeface="Microsoft Sans Serif"/>
              </a:rPr>
              <a:t>2</a:t>
            </a:r>
            <a:endParaRPr sz="1725" baseline="2415">
              <a:latin typeface="Microsoft Sans Serif"/>
              <a:cs typeface="Microsoft Sans Serif"/>
            </a:endParaRPr>
          </a:p>
          <a:p>
            <a:pPr marL="911860">
              <a:lnSpc>
                <a:spcPct val="100000"/>
              </a:lnSpc>
              <a:spcBef>
                <a:spcPts val="120"/>
              </a:spcBef>
            </a:pPr>
            <a:r>
              <a:rPr sz="1050" spc="-55" dirty="0">
                <a:latin typeface="Lucida Sans Unicode"/>
                <a:cs typeface="Lucida Sans Unicode"/>
              </a:rPr>
              <a:t>𝑃</a:t>
            </a:r>
            <a:r>
              <a:rPr sz="1200" baseline="-17361" dirty="0">
                <a:latin typeface="Microsoft Sans Serif"/>
                <a:cs typeface="Microsoft Sans Serif"/>
              </a:rPr>
              <a:t>2 </a:t>
            </a:r>
            <a:r>
              <a:rPr sz="1200" spc="44" baseline="-17361" dirty="0">
                <a:latin typeface="Microsoft Sans Serif"/>
                <a:cs typeface="Microsoft Sans Serif"/>
              </a:rPr>
              <a:t> </a:t>
            </a:r>
            <a:r>
              <a:rPr sz="1725" spc="284" baseline="2415" dirty="0">
                <a:latin typeface="Microsoft Sans Serif"/>
                <a:cs typeface="Microsoft Sans Serif"/>
              </a:rPr>
              <a:t>=</a:t>
            </a:r>
            <a:r>
              <a:rPr sz="1725" spc="104" baseline="2415" dirty="0">
                <a:latin typeface="Microsoft Sans Serif"/>
                <a:cs typeface="Microsoft Sans Serif"/>
              </a:rPr>
              <a:t> </a:t>
            </a:r>
            <a:r>
              <a:rPr sz="1725" spc="-15" baseline="2415" dirty="0">
                <a:latin typeface="Microsoft Sans Serif"/>
                <a:cs typeface="Microsoft Sans Serif"/>
              </a:rPr>
              <a:t>2</a:t>
            </a:r>
            <a:r>
              <a:rPr sz="1725" spc="-7" baseline="2415" dirty="0">
                <a:latin typeface="Microsoft Sans Serif"/>
                <a:cs typeface="Microsoft Sans Serif"/>
              </a:rPr>
              <a:t> </a:t>
            </a:r>
            <a:r>
              <a:rPr sz="1500" spc="-209" baseline="2777" dirty="0">
                <a:latin typeface="Lucida Sans Unicode"/>
                <a:cs typeface="Lucida Sans Unicode"/>
              </a:rPr>
              <a:t>∗</a:t>
            </a:r>
            <a:r>
              <a:rPr sz="1500" spc="-22" baseline="2777" dirty="0">
                <a:latin typeface="Lucida Sans Unicode"/>
                <a:cs typeface="Lucida Sans Unicode"/>
              </a:rPr>
              <a:t> </a:t>
            </a:r>
            <a:r>
              <a:rPr sz="1725" spc="52" baseline="2415" dirty="0">
                <a:latin typeface="Microsoft Sans Serif"/>
                <a:cs typeface="Microsoft Sans Serif"/>
              </a:rPr>
              <a:t>(</a:t>
            </a:r>
            <a:r>
              <a:rPr sz="1725" spc="-15" baseline="2415" dirty="0">
                <a:latin typeface="Microsoft Sans Serif"/>
                <a:cs typeface="Microsoft Sans Serif"/>
              </a:rPr>
              <a:t>2</a:t>
            </a:r>
            <a:r>
              <a:rPr sz="1725" spc="-7" baseline="2415" dirty="0">
                <a:latin typeface="Microsoft Sans Serif"/>
                <a:cs typeface="Microsoft Sans Serif"/>
              </a:rPr>
              <a:t> </a:t>
            </a:r>
            <a:r>
              <a:rPr sz="1725" spc="284" baseline="2415" dirty="0">
                <a:latin typeface="Microsoft Sans Serif"/>
                <a:cs typeface="Microsoft Sans Serif"/>
              </a:rPr>
              <a:t>+</a:t>
            </a:r>
            <a:r>
              <a:rPr sz="1725" spc="-7" baseline="2415" dirty="0">
                <a:latin typeface="Microsoft Sans Serif"/>
                <a:cs typeface="Microsoft Sans Serif"/>
              </a:rPr>
              <a:t> </a:t>
            </a:r>
            <a:r>
              <a:rPr sz="1725" spc="-15" baseline="2415" dirty="0">
                <a:latin typeface="Microsoft Sans Serif"/>
                <a:cs typeface="Microsoft Sans Serif"/>
              </a:rPr>
              <a:t>1</a:t>
            </a:r>
            <a:r>
              <a:rPr sz="1725" spc="52" baseline="2415" dirty="0">
                <a:latin typeface="Microsoft Sans Serif"/>
                <a:cs typeface="Microsoft Sans Serif"/>
              </a:rPr>
              <a:t>)</a:t>
            </a:r>
            <a:r>
              <a:rPr sz="1725" spc="104" baseline="2415" dirty="0">
                <a:latin typeface="Microsoft Sans Serif"/>
                <a:cs typeface="Microsoft Sans Serif"/>
              </a:rPr>
              <a:t> </a:t>
            </a:r>
            <a:r>
              <a:rPr sz="1725" spc="284" baseline="2415" dirty="0">
                <a:latin typeface="Microsoft Sans Serif"/>
                <a:cs typeface="Microsoft Sans Serif"/>
              </a:rPr>
              <a:t>=</a:t>
            </a:r>
            <a:r>
              <a:rPr sz="1725" spc="104" baseline="2415" dirty="0">
                <a:latin typeface="Microsoft Sans Serif"/>
                <a:cs typeface="Microsoft Sans Serif"/>
              </a:rPr>
              <a:t> </a:t>
            </a:r>
            <a:r>
              <a:rPr sz="1725" spc="-15" baseline="2415" dirty="0">
                <a:latin typeface="Microsoft Sans Serif"/>
                <a:cs typeface="Microsoft Sans Serif"/>
              </a:rPr>
              <a:t>6</a:t>
            </a:r>
            <a:endParaRPr sz="1725" baseline="2415">
              <a:latin typeface="Microsoft Sans Serif"/>
              <a:cs typeface="Microsoft Sans Serif"/>
            </a:endParaRPr>
          </a:p>
          <a:p>
            <a:pPr marL="911860">
              <a:lnSpc>
                <a:spcPct val="100000"/>
              </a:lnSpc>
              <a:spcBef>
                <a:spcPts val="120"/>
              </a:spcBef>
            </a:pPr>
            <a:r>
              <a:rPr sz="1050" spc="-55" dirty="0">
                <a:latin typeface="Lucida Sans Unicode"/>
                <a:cs typeface="Lucida Sans Unicode"/>
              </a:rPr>
              <a:t>𝑃</a:t>
            </a:r>
            <a:r>
              <a:rPr sz="1200" baseline="-17361" dirty="0">
                <a:latin typeface="Microsoft Sans Serif"/>
                <a:cs typeface="Microsoft Sans Serif"/>
              </a:rPr>
              <a:t>3 </a:t>
            </a:r>
            <a:r>
              <a:rPr sz="1200" spc="44" baseline="-17361" dirty="0">
                <a:latin typeface="Microsoft Sans Serif"/>
                <a:cs typeface="Microsoft Sans Serif"/>
              </a:rPr>
              <a:t> </a:t>
            </a:r>
            <a:r>
              <a:rPr sz="1725" spc="284" baseline="2415" dirty="0">
                <a:latin typeface="Microsoft Sans Serif"/>
                <a:cs typeface="Microsoft Sans Serif"/>
              </a:rPr>
              <a:t>=</a:t>
            </a:r>
            <a:r>
              <a:rPr sz="1725" spc="104" baseline="2415" dirty="0">
                <a:latin typeface="Microsoft Sans Serif"/>
                <a:cs typeface="Microsoft Sans Serif"/>
              </a:rPr>
              <a:t> </a:t>
            </a:r>
            <a:r>
              <a:rPr sz="1725" spc="-15" baseline="2415" dirty="0">
                <a:latin typeface="Microsoft Sans Serif"/>
                <a:cs typeface="Microsoft Sans Serif"/>
              </a:rPr>
              <a:t>3</a:t>
            </a:r>
            <a:r>
              <a:rPr sz="1725" spc="-7" baseline="2415" dirty="0">
                <a:latin typeface="Microsoft Sans Serif"/>
                <a:cs typeface="Microsoft Sans Serif"/>
              </a:rPr>
              <a:t> </a:t>
            </a:r>
            <a:r>
              <a:rPr sz="1500" spc="-209" baseline="2777" dirty="0">
                <a:latin typeface="Lucida Sans Unicode"/>
                <a:cs typeface="Lucida Sans Unicode"/>
              </a:rPr>
              <a:t>∗</a:t>
            </a:r>
            <a:r>
              <a:rPr sz="1500" spc="-22" baseline="2777" dirty="0">
                <a:latin typeface="Lucida Sans Unicode"/>
                <a:cs typeface="Lucida Sans Unicode"/>
              </a:rPr>
              <a:t> </a:t>
            </a:r>
            <a:r>
              <a:rPr sz="1725" spc="52" baseline="2415" dirty="0">
                <a:latin typeface="Microsoft Sans Serif"/>
                <a:cs typeface="Microsoft Sans Serif"/>
              </a:rPr>
              <a:t>(</a:t>
            </a:r>
            <a:r>
              <a:rPr sz="1725" spc="-15" baseline="2415" dirty="0">
                <a:latin typeface="Microsoft Sans Serif"/>
                <a:cs typeface="Microsoft Sans Serif"/>
              </a:rPr>
              <a:t>3</a:t>
            </a:r>
            <a:r>
              <a:rPr sz="1725" spc="-7" baseline="2415" dirty="0">
                <a:latin typeface="Microsoft Sans Serif"/>
                <a:cs typeface="Microsoft Sans Serif"/>
              </a:rPr>
              <a:t> </a:t>
            </a:r>
            <a:r>
              <a:rPr sz="1725" spc="284" baseline="2415" dirty="0">
                <a:latin typeface="Microsoft Sans Serif"/>
                <a:cs typeface="Microsoft Sans Serif"/>
              </a:rPr>
              <a:t>+</a:t>
            </a:r>
            <a:r>
              <a:rPr sz="1725" spc="-7" baseline="2415" dirty="0">
                <a:latin typeface="Microsoft Sans Serif"/>
                <a:cs typeface="Microsoft Sans Serif"/>
              </a:rPr>
              <a:t> </a:t>
            </a:r>
            <a:r>
              <a:rPr sz="1725" spc="-15" baseline="2415" dirty="0">
                <a:latin typeface="Microsoft Sans Serif"/>
                <a:cs typeface="Microsoft Sans Serif"/>
              </a:rPr>
              <a:t>1</a:t>
            </a:r>
            <a:r>
              <a:rPr sz="1725" spc="52" baseline="2415" dirty="0">
                <a:latin typeface="Microsoft Sans Serif"/>
                <a:cs typeface="Microsoft Sans Serif"/>
              </a:rPr>
              <a:t>)</a:t>
            </a:r>
            <a:r>
              <a:rPr sz="1725" spc="104" baseline="2415" dirty="0">
                <a:latin typeface="Microsoft Sans Serif"/>
                <a:cs typeface="Microsoft Sans Serif"/>
              </a:rPr>
              <a:t> </a:t>
            </a:r>
            <a:r>
              <a:rPr sz="1725" spc="284" baseline="2415" dirty="0">
                <a:latin typeface="Microsoft Sans Serif"/>
                <a:cs typeface="Microsoft Sans Serif"/>
              </a:rPr>
              <a:t>=</a:t>
            </a:r>
            <a:r>
              <a:rPr sz="1725" spc="104" baseline="2415" dirty="0">
                <a:latin typeface="Microsoft Sans Serif"/>
                <a:cs typeface="Microsoft Sans Serif"/>
              </a:rPr>
              <a:t> </a:t>
            </a:r>
            <a:r>
              <a:rPr sz="1725" spc="-15" baseline="2415" dirty="0">
                <a:latin typeface="Microsoft Sans Serif"/>
                <a:cs typeface="Microsoft Sans Serif"/>
              </a:rPr>
              <a:t>12</a:t>
            </a:r>
            <a:endParaRPr sz="1725" baseline="2415">
              <a:latin typeface="Microsoft Sans Serif"/>
              <a:cs typeface="Microsoft Sans Serif"/>
            </a:endParaRPr>
          </a:p>
          <a:p>
            <a:pPr marL="911860">
              <a:lnSpc>
                <a:spcPct val="100000"/>
              </a:lnSpc>
              <a:spcBef>
                <a:spcPts val="120"/>
              </a:spcBef>
            </a:pPr>
            <a:r>
              <a:rPr sz="1050" spc="-55" dirty="0">
                <a:latin typeface="Lucida Sans Unicode"/>
                <a:cs typeface="Lucida Sans Unicode"/>
              </a:rPr>
              <a:t>𝑃</a:t>
            </a:r>
            <a:r>
              <a:rPr sz="1200" baseline="-17361" dirty="0">
                <a:latin typeface="Microsoft Sans Serif"/>
                <a:cs typeface="Microsoft Sans Serif"/>
              </a:rPr>
              <a:t>4 </a:t>
            </a:r>
            <a:r>
              <a:rPr sz="1200" spc="44" baseline="-17361" dirty="0">
                <a:latin typeface="Microsoft Sans Serif"/>
                <a:cs typeface="Microsoft Sans Serif"/>
              </a:rPr>
              <a:t> </a:t>
            </a:r>
            <a:r>
              <a:rPr sz="1725" spc="284" baseline="2415" dirty="0">
                <a:latin typeface="Microsoft Sans Serif"/>
                <a:cs typeface="Microsoft Sans Serif"/>
              </a:rPr>
              <a:t>=</a:t>
            </a:r>
            <a:r>
              <a:rPr sz="1725" spc="104" baseline="2415" dirty="0">
                <a:latin typeface="Microsoft Sans Serif"/>
                <a:cs typeface="Microsoft Sans Serif"/>
              </a:rPr>
              <a:t> </a:t>
            </a:r>
            <a:r>
              <a:rPr sz="1725" spc="-15" baseline="2415" dirty="0">
                <a:latin typeface="Microsoft Sans Serif"/>
                <a:cs typeface="Microsoft Sans Serif"/>
              </a:rPr>
              <a:t>4</a:t>
            </a:r>
            <a:r>
              <a:rPr sz="1725" spc="-7" baseline="2415" dirty="0">
                <a:latin typeface="Microsoft Sans Serif"/>
                <a:cs typeface="Microsoft Sans Serif"/>
              </a:rPr>
              <a:t> </a:t>
            </a:r>
            <a:r>
              <a:rPr sz="1500" spc="-209" baseline="2777" dirty="0">
                <a:latin typeface="Lucida Sans Unicode"/>
                <a:cs typeface="Lucida Sans Unicode"/>
              </a:rPr>
              <a:t>∗</a:t>
            </a:r>
            <a:r>
              <a:rPr sz="1500" spc="-22" baseline="2777" dirty="0">
                <a:latin typeface="Lucida Sans Unicode"/>
                <a:cs typeface="Lucida Sans Unicode"/>
              </a:rPr>
              <a:t> </a:t>
            </a:r>
            <a:r>
              <a:rPr sz="1725" spc="52" baseline="2415" dirty="0">
                <a:latin typeface="Microsoft Sans Serif"/>
                <a:cs typeface="Microsoft Sans Serif"/>
              </a:rPr>
              <a:t>(</a:t>
            </a:r>
            <a:r>
              <a:rPr sz="1725" spc="-15" baseline="2415" dirty="0">
                <a:latin typeface="Microsoft Sans Serif"/>
                <a:cs typeface="Microsoft Sans Serif"/>
              </a:rPr>
              <a:t>4</a:t>
            </a:r>
            <a:r>
              <a:rPr sz="1725" spc="-7" baseline="2415" dirty="0">
                <a:latin typeface="Microsoft Sans Serif"/>
                <a:cs typeface="Microsoft Sans Serif"/>
              </a:rPr>
              <a:t> </a:t>
            </a:r>
            <a:r>
              <a:rPr sz="1725" spc="284" baseline="2415" dirty="0">
                <a:latin typeface="Microsoft Sans Serif"/>
                <a:cs typeface="Microsoft Sans Serif"/>
              </a:rPr>
              <a:t>+</a:t>
            </a:r>
            <a:r>
              <a:rPr sz="1725" spc="-7" baseline="2415" dirty="0">
                <a:latin typeface="Microsoft Sans Serif"/>
                <a:cs typeface="Microsoft Sans Serif"/>
              </a:rPr>
              <a:t> </a:t>
            </a:r>
            <a:r>
              <a:rPr sz="1725" spc="-15" baseline="2415" dirty="0">
                <a:latin typeface="Microsoft Sans Serif"/>
                <a:cs typeface="Microsoft Sans Serif"/>
              </a:rPr>
              <a:t>1</a:t>
            </a:r>
            <a:r>
              <a:rPr sz="1725" spc="52" baseline="2415" dirty="0">
                <a:latin typeface="Microsoft Sans Serif"/>
                <a:cs typeface="Microsoft Sans Serif"/>
              </a:rPr>
              <a:t>)</a:t>
            </a:r>
            <a:r>
              <a:rPr sz="1725" spc="104" baseline="2415" dirty="0">
                <a:latin typeface="Microsoft Sans Serif"/>
                <a:cs typeface="Microsoft Sans Serif"/>
              </a:rPr>
              <a:t> </a:t>
            </a:r>
            <a:r>
              <a:rPr sz="1725" spc="284" baseline="2415" dirty="0">
                <a:latin typeface="Microsoft Sans Serif"/>
                <a:cs typeface="Microsoft Sans Serif"/>
              </a:rPr>
              <a:t>=</a:t>
            </a:r>
            <a:r>
              <a:rPr sz="1725" spc="104" baseline="2415" dirty="0">
                <a:latin typeface="Microsoft Sans Serif"/>
                <a:cs typeface="Microsoft Sans Serif"/>
              </a:rPr>
              <a:t> </a:t>
            </a:r>
            <a:r>
              <a:rPr sz="1725" spc="-15" baseline="2415" dirty="0">
                <a:latin typeface="Microsoft Sans Serif"/>
                <a:cs typeface="Microsoft Sans Serif"/>
              </a:rPr>
              <a:t>20</a:t>
            </a:r>
            <a:endParaRPr sz="1725" baseline="2415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00">
              <a:latin typeface="Microsoft Sans Serif"/>
              <a:cs typeface="Microsoft Sans Serif"/>
            </a:endParaRPr>
          </a:p>
          <a:p>
            <a:pPr marL="25400">
              <a:lnSpc>
                <a:spcPct val="100000"/>
              </a:lnSpc>
              <a:spcBef>
                <a:spcPts val="115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[6]: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6050" y="98425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49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6050" y="3213100"/>
            <a:ext cx="171196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18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18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Harshad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6050" y="9309100"/>
            <a:ext cx="310515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Pronic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numbers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between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and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100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are: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2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|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6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|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12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|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20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|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30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|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42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|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56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|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72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|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90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|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84453" y="404801"/>
          <a:ext cx="5543550" cy="2808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22071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is_harshad_number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8182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Calculate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digits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82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digit_sum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(i)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str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82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82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divisible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by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digits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82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2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digit_sum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82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82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82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82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82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it's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Harshad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82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is_harshad_number(num):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82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{num}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Harshad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82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2248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{num}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Harshad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384453" y="6996100"/>
          <a:ext cx="5543550" cy="2236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6169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is_pronic_number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47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2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**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0.5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47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47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47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False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47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47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"Pronic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between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100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are:"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47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47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is_pronic_number(i):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47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(i,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end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spc="-3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|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770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31/95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0618" y="558801"/>
            <a:ext cx="5391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050" y="33655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50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617" y="3673476"/>
            <a:ext cx="4303395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Multiply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[8]: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050" y="67945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51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617" y="7169150"/>
            <a:ext cx="4229735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smallest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[9]: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6050" y="2984500"/>
            <a:ext cx="237172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Sum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elements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list: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150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6050" y="6413500"/>
            <a:ext cx="303149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Product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elements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list: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12000000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2250" y="10071100"/>
            <a:ext cx="288480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smallest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list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-45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84453" y="519103"/>
          <a:ext cx="5543550" cy="2389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47657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Sample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899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numbers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99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99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Initialize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variable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store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99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sum_of_numbers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99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99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Iterate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through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accumulate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99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numbers: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99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sum_of_numbers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99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99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62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"Sum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elements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list:"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sum_of_numbers)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84453" y="4014777"/>
          <a:ext cx="5543550" cy="2246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42813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Sample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7850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numbers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850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850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Initialize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variable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store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product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850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product_of_numbers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850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850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Iterate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through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accumulate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product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850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numbers: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850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product_of_numbers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850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850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product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842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"Product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elements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list:"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product_of_numbers)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84454" y="7510453"/>
          <a:ext cx="5580380" cy="2408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56530"/>
              </a:tblGrid>
              <a:tr h="248236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Sample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7601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numbers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01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01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Initialize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variable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store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minimum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value,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initially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set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01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minimum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numbers[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01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01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Iterate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through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update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minimum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smaller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01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numbers: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01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minimum: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01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minimum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01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01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minimum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2385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smallest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minimum)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32/95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30636" y="558895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52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393" y="1054100"/>
            <a:ext cx="4206240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largest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6050" y="43561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53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393" y="4711700"/>
            <a:ext cx="4710430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second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largest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0636" y="7721695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54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0635" y="8216900"/>
            <a:ext cx="3913504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largest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elements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9850" y="3975100"/>
            <a:ext cx="273812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largest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list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0636" y="7207250"/>
            <a:ext cx="32518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second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largest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list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30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84454" y="1395403"/>
          <a:ext cx="5580380" cy="2427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56530"/>
              </a:tblGrid>
              <a:tr h="240862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Sample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788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numbers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88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88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Initialize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variable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store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minimum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value,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initially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set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88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minimum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numbers[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88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88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Iterate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through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update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minimum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smaller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88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numbers: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88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minimum: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88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minimum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88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88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minimum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886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largest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minimum)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84453" y="5053001"/>
          <a:ext cx="5543550" cy="2462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51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Sample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numbers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Sort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descending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order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numbers.sort(reverse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there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are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least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two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elements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(numbers)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&gt;=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second_largest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numbers[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second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largest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second_largest)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42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does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contain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second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largest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33/95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[12]: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90651" y="409565"/>
            <a:ext cx="5553075" cy="3400425"/>
            <a:chOff x="1390649" y="409562"/>
            <a:chExt cx="5553075" cy="3400425"/>
          </a:xfrm>
        </p:grpSpPr>
        <p:sp>
          <p:nvSpPr>
            <p:cNvPr id="6" name="object 6"/>
            <p:cNvSpPr/>
            <p:nvPr/>
          </p:nvSpPr>
          <p:spPr>
            <a:xfrm>
              <a:off x="1395412" y="414325"/>
              <a:ext cx="5543550" cy="3390900"/>
            </a:xfrm>
            <a:custGeom>
              <a:avLst/>
              <a:gdLst/>
              <a:ahLst/>
              <a:cxnLst/>
              <a:rect l="l" t="t" r="r" b="b"/>
              <a:pathLst>
                <a:path w="5543550" h="3390900">
                  <a:moveTo>
                    <a:pt x="0" y="3376612"/>
                  </a:moveTo>
                  <a:lnTo>
                    <a:pt x="0" y="14287"/>
                  </a:lnTo>
                  <a:lnTo>
                    <a:pt x="0" y="12392"/>
                  </a:lnTo>
                  <a:lnTo>
                    <a:pt x="362" y="10525"/>
                  </a:lnTo>
                  <a:lnTo>
                    <a:pt x="1087" y="8782"/>
                  </a:lnTo>
                  <a:lnTo>
                    <a:pt x="1812" y="7029"/>
                  </a:lnTo>
                  <a:lnTo>
                    <a:pt x="2844" y="5467"/>
                  </a:lnTo>
                  <a:lnTo>
                    <a:pt x="4184" y="4171"/>
                  </a:lnTo>
                  <a:lnTo>
                    <a:pt x="5524" y="2790"/>
                  </a:lnTo>
                  <a:lnTo>
                    <a:pt x="7069" y="1752"/>
                  </a:lnTo>
                  <a:lnTo>
                    <a:pt x="8819" y="1038"/>
                  </a:lnTo>
                  <a:lnTo>
                    <a:pt x="10570" y="333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33"/>
                  </a:lnTo>
                  <a:lnTo>
                    <a:pt x="5534728" y="1038"/>
                  </a:lnTo>
                  <a:lnTo>
                    <a:pt x="5536479" y="1752"/>
                  </a:lnTo>
                  <a:lnTo>
                    <a:pt x="5538024" y="2790"/>
                  </a:lnTo>
                  <a:lnTo>
                    <a:pt x="5539364" y="4171"/>
                  </a:lnTo>
                  <a:lnTo>
                    <a:pt x="5540703" y="5467"/>
                  </a:lnTo>
                  <a:lnTo>
                    <a:pt x="5541736" y="7029"/>
                  </a:lnTo>
                  <a:lnTo>
                    <a:pt x="5542461" y="8782"/>
                  </a:lnTo>
                  <a:lnTo>
                    <a:pt x="5543186" y="10525"/>
                  </a:lnTo>
                  <a:lnTo>
                    <a:pt x="5543549" y="12392"/>
                  </a:lnTo>
                  <a:lnTo>
                    <a:pt x="5543549" y="14287"/>
                  </a:lnTo>
                  <a:lnTo>
                    <a:pt x="5543549" y="3376612"/>
                  </a:lnTo>
                  <a:lnTo>
                    <a:pt x="5543549" y="3378469"/>
                  </a:lnTo>
                  <a:lnTo>
                    <a:pt x="5543186" y="3380298"/>
                  </a:lnTo>
                  <a:lnTo>
                    <a:pt x="5542461" y="3382041"/>
                  </a:lnTo>
                  <a:lnTo>
                    <a:pt x="5541736" y="3383794"/>
                  </a:lnTo>
                  <a:lnTo>
                    <a:pt x="5529262" y="3390899"/>
                  </a:lnTo>
                  <a:lnTo>
                    <a:pt x="14287" y="3390899"/>
                  </a:lnTo>
                  <a:lnTo>
                    <a:pt x="1087" y="3382041"/>
                  </a:lnTo>
                  <a:lnTo>
                    <a:pt x="362" y="3380298"/>
                  </a:lnTo>
                  <a:lnTo>
                    <a:pt x="0" y="3378469"/>
                  </a:lnTo>
                  <a:lnTo>
                    <a:pt x="0" y="337661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4500" y="419100"/>
              <a:ext cx="9525" cy="3381375"/>
            </a:xfrm>
            <a:custGeom>
              <a:avLst/>
              <a:gdLst/>
              <a:ahLst/>
              <a:cxnLst/>
              <a:rect l="l" t="t" r="r" b="b"/>
              <a:pathLst>
                <a:path w="9525" h="3381375">
                  <a:moveTo>
                    <a:pt x="0" y="338137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381374"/>
                  </a:lnTo>
                  <a:lnTo>
                    <a:pt x="0" y="338137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30636" y="4521295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55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395" y="5016500"/>
            <a:ext cx="4199255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print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even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0636" y="7378795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56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395" y="7874000"/>
            <a:ext cx="41840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print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odd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[14]: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0637" y="3854452"/>
            <a:ext cx="398462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N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=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largest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elements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list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are: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[345,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100,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98]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6050" y="7099300"/>
            <a:ext cx="310515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Even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numbers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list: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[2,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6,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8,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6050" y="10071100"/>
            <a:ext cx="295846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Odd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numbers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list: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[1,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7,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9]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6371" y="454026"/>
            <a:ext cx="5521960" cy="2934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find_n_largest_elements</a:t>
            </a:r>
            <a:r>
              <a:rPr sz="1050" dirty="0">
                <a:latin typeface="Consolas"/>
                <a:cs typeface="Consolas"/>
              </a:rPr>
              <a:t>(lst,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Sort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list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in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descending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order</a:t>
            </a:r>
            <a:endParaRPr sz="1050">
              <a:latin typeface="Consolas"/>
              <a:cs typeface="Consolas"/>
            </a:endParaRPr>
          </a:p>
          <a:p>
            <a:pPr marL="157480" marR="2078355">
              <a:lnSpc>
                <a:spcPct val="101200"/>
              </a:lnSpc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sorted_lst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3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sorted</a:t>
            </a:r>
            <a:r>
              <a:rPr sz="1050" dirty="0">
                <a:latin typeface="Consolas"/>
                <a:cs typeface="Consolas"/>
              </a:rPr>
              <a:t>(lst,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reverse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5"/>
              <a:tabLst>
                <a:tab pos="648335" algn="l"/>
                <a:tab pos="64897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Get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first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N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elements</a:t>
            </a:r>
            <a:endParaRPr sz="1050">
              <a:latin typeface="Consolas"/>
              <a:cs typeface="Consolas"/>
            </a:endParaRPr>
          </a:p>
          <a:p>
            <a:pPr marL="157480" marR="2445385">
              <a:lnSpc>
                <a:spcPct val="101200"/>
              </a:lnSpc>
              <a:buClr>
                <a:srgbClr val="454545"/>
              </a:buClr>
              <a:buAutoNum type="arabicPlain" startAt="5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largest_elements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5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sorted_lst[:n]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7</a:t>
            </a:r>
            <a:endParaRPr sz="1050">
              <a:latin typeface="Consolas"/>
              <a:cs typeface="Consolas"/>
            </a:endParaRPr>
          </a:p>
          <a:p>
            <a:pPr marL="157480" marR="3178810">
              <a:lnSpc>
                <a:spcPct val="101200"/>
              </a:lnSpc>
              <a:tabLst>
                <a:tab pos="648335" algn="l"/>
              </a:tabLst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8	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1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largest_elements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9</a:t>
            </a:r>
            <a:endParaRPr sz="1050">
              <a:latin typeface="Consolas"/>
              <a:cs typeface="Consolas"/>
            </a:endParaRPr>
          </a:p>
          <a:p>
            <a:pPr marL="8445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10</a:t>
            </a:r>
            <a:r>
              <a:rPr sz="1050" spc="37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Sample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list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of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numbers</a:t>
            </a:r>
            <a:endParaRPr sz="1050">
              <a:latin typeface="Consolas"/>
              <a:cs typeface="Consolas"/>
            </a:endParaRPr>
          </a:p>
          <a:p>
            <a:pPr marL="8445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11</a:t>
            </a:r>
            <a:r>
              <a:rPr sz="1050" spc="38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numbers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45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50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15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345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54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67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87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98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100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34</a:t>
            </a:r>
            <a:r>
              <a:rPr sz="1050" dirty="0"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8445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12</a:t>
            </a:r>
            <a:endParaRPr sz="1050">
              <a:latin typeface="Consolas"/>
              <a:cs typeface="Consolas"/>
            </a:endParaRPr>
          </a:p>
          <a:p>
            <a:pPr marL="354965" indent="-27114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13"/>
              <a:tabLst>
                <a:tab pos="35560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Number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of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largest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elements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find</a:t>
            </a:r>
            <a:endParaRPr sz="1050">
              <a:latin typeface="Consolas"/>
              <a:cs typeface="Consolas"/>
            </a:endParaRPr>
          </a:p>
          <a:p>
            <a:pPr marL="84455" marR="3471545">
              <a:lnSpc>
                <a:spcPct val="101200"/>
              </a:lnSpc>
              <a:buClr>
                <a:srgbClr val="454545"/>
              </a:buClr>
              <a:buAutoNum type="arabicPlain" startAt="13"/>
              <a:tabLst>
                <a:tab pos="355600" algn="l"/>
              </a:tabLst>
            </a:pPr>
            <a:r>
              <a:rPr sz="1050" dirty="0">
                <a:latin typeface="Consolas"/>
                <a:cs typeface="Consolas"/>
              </a:rPr>
              <a:t>N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2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input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"N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=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))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15</a:t>
            </a:r>
            <a:endParaRPr sz="1050">
              <a:latin typeface="Consolas"/>
              <a:cs typeface="Consolas"/>
            </a:endParaRPr>
          </a:p>
          <a:p>
            <a:pPr marL="354965" indent="-27114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16"/>
              <a:tabLst>
                <a:tab pos="35560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Find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N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largest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elements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from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list</a:t>
            </a:r>
            <a:endParaRPr sz="1050">
              <a:latin typeface="Consolas"/>
              <a:cs typeface="Consolas"/>
            </a:endParaRPr>
          </a:p>
          <a:p>
            <a:pPr marL="84455" marR="1932305">
              <a:lnSpc>
                <a:spcPct val="101200"/>
              </a:lnSpc>
              <a:buClr>
                <a:srgbClr val="454545"/>
              </a:buClr>
              <a:buAutoNum type="arabicPlain" startAt="16"/>
              <a:tabLst>
                <a:tab pos="355600" algn="l"/>
              </a:tabLst>
            </a:pPr>
            <a:r>
              <a:rPr sz="1050" dirty="0">
                <a:latin typeface="Consolas"/>
                <a:cs typeface="Consolas"/>
              </a:rPr>
              <a:t>result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3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find_n_largest_elements(numbers,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N)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18</a:t>
            </a:r>
            <a:endParaRPr sz="1050">
              <a:latin typeface="Consolas"/>
              <a:cs typeface="Consolas"/>
            </a:endParaRPr>
          </a:p>
          <a:p>
            <a:pPr marL="354965" indent="-27114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19"/>
              <a:tabLst>
                <a:tab pos="35560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Print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N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largest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elements</a:t>
            </a:r>
            <a:endParaRPr sz="1050">
              <a:latin typeface="Consolas"/>
              <a:cs typeface="Consolas"/>
            </a:endParaRPr>
          </a:p>
          <a:p>
            <a:pPr marL="354965" indent="-27114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19"/>
              <a:tabLst>
                <a:tab pos="35560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f"The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{N}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largest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elements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in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list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are:"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result)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384453" y="5357801"/>
          <a:ext cx="5543550" cy="1589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25673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Sample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8749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numbers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749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749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Using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comprehension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filter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even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749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even_numbers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[num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numbers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1000" b="1" spc="-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spc="-1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749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749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even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3845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"Even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list:"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even_numbers)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384453" y="8215302"/>
          <a:ext cx="5543550" cy="1703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6449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Sample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20173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numbers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0173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0173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Using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comprehension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filter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even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0173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even_numbers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[num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numbers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1000" b="1" spc="-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spc="-1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!=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0173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0173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even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656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"Odd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list:"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even_numbers)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34/95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30636" y="558895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57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393" y="1054100"/>
            <a:ext cx="4295140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Remove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empty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0636" y="3406871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58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394" y="3902075"/>
            <a:ext cx="4043045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Cloning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Copying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[16]: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0636" y="803602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59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0635" y="8531227"/>
            <a:ext cx="438023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Count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occurrences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element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6050" y="3136900"/>
            <a:ext cx="464439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List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after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removing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empty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lists: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[[1,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3],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[4,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5],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[6,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7,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8]]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395" y="5102224"/>
            <a:ext cx="1818639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[1,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7395" y="6321423"/>
            <a:ext cx="1818639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[1,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[18]: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0635" y="7531102"/>
            <a:ext cx="112522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[1,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5]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84453" y="1395396"/>
          <a:ext cx="5543550" cy="1665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76550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Sample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containing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225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list_of_lists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],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[],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],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[],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[]]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225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225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Using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comprehension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remove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empty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225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filtered_list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[i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list_of_lists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225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225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filtered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3524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"List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after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removing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empty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lists:"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filtered_list)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384453" y="4243375"/>
          <a:ext cx="5543550" cy="798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12375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1.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Using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Using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Slice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Operator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7915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original_list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915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cloned_list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original_list[:]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2784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(cloned_list)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384453" y="5462577"/>
          <a:ext cx="5543550" cy="871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24827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2.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Using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list()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constructor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original_list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cloned_list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(original_list)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42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(cloned_list)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384453" y="6672252"/>
          <a:ext cx="5543550" cy="871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52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3.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Using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Comprehension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original_list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cloned_list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[item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item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original_list]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89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(cloned_list)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35/95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[19]: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050" y="29845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60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394" y="3235325"/>
            <a:ext cx="5532755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words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which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greater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length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k.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050" y="81661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61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6050" y="8547100"/>
            <a:ext cx="4160520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050" b="1" spc="-20" dirty="0">
                <a:latin typeface="Arial"/>
                <a:cs typeface="Arial"/>
              </a:rPr>
              <a:t>W</a:t>
            </a:r>
            <a:r>
              <a:rPr sz="1050" b="1" dirty="0">
                <a:latin typeface="Arial"/>
                <a:cs typeface="Arial"/>
              </a:rPr>
              <a:t>rite a Python program for removing </a:t>
            </a:r>
            <a:r>
              <a:rPr sz="1050" spc="-545" dirty="0">
                <a:latin typeface="Lucida Sans Unicode"/>
                <a:cs typeface="Lucida Sans Unicode"/>
              </a:rPr>
              <a:t>𝑖</a:t>
            </a:r>
            <a:r>
              <a:rPr sz="1125" spc="-569" baseline="33333" dirty="0">
                <a:latin typeface="Lucida Sans Unicode"/>
                <a:cs typeface="Lucida Sans Unicode"/>
              </a:rPr>
              <a:t>𝑡</a:t>
            </a:r>
            <a:r>
              <a:rPr sz="1125" spc="-112" baseline="33333" dirty="0">
                <a:latin typeface="Lucida Sans Unicode"/>
                <a:cs typeface="Lucida Sans Unicode"/>
              </a:rPr>
              <a:t>ℎ</a:t>
            </a:r>
            <a:r>
              <a:rPr sz="1125" baseline="33333" dirty="0">
                <a:latin typeface="Lucida Sans Unicode"/>
                <a:cs typeface="Lucida Sans Unicode"/>
              </a:rPr>
              <a:t> </a:t>
            </a:r>
            <a:r>
              <a:rPr sz="1125" spc="-75" baseline="33333" dirty="0">
                <a:latin typeface="Lucida Sans Unicode"/>
                <a:cs typeface="Lucida Sans Unicode"/>
              </a:rPr>
              <a:t> </a:t>
            </a:r>
            <a:r>
              <a:rPr sz="1050" b="1" dirty="0">
                <a:latin typeface="Arial"/>
                <a:cs typeface="Arial"/>
              </a:rPr>
              <a:t>character from a string.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6050" y="2679700"/>
            <a:ext cx="310515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element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appears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times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list.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6050" y="7480300"/>
            <a:ext cx="5450840" cy="33727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Words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longer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than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characters: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['banana',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'cherry',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'elderberry',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'dragon  fruit']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84454" y="404799"/>
          <a:ext cx="5580380" cy="20463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56530"/>
              </a:tblGrid>
              <a:tr h="259461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count_occurrences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(l,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element):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37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count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l.count(element)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37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count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37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37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Example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usage: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37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my_list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37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element_to_count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37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37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occurrences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3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count_occurrences(my_list,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element_to_count)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3704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element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{element_to_count}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appears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{occurrences}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times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84454" y="3576625"/>
          <a:ext cx="5580380" cy="3751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56530"/>
              </a:tblGrid>
              <a:tr h="267394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find_words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(words,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k):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06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Create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empty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store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greater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than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k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6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6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6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Iterate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through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each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6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words: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6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length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greater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than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k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6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(i)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k: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6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yes,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append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6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result.append(i)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6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6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6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6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Example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usage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6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word_list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"apple"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"banana"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"cherry"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"date"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"elderberry"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"dragon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6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k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6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long_words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3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find_words(word_list,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k)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67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24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f"Words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longer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than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{k}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characters: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{long_words}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36/95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2250" y="47371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62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393" y="5016500"/>
            <a:ext cx="3806190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split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join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050" y="93091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63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6050" y="9690100"/>
            <a:ext cx="458025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check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binary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not.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2250" y="4356100"/>
            <a:ext cx="376491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Original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String: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Hello,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wWorld!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String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after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removing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7th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character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Hello,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World!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9850" y="8394700"/>
            <a:ext cx="5304790" cy="662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Original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String: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Python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program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to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split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and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join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string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sz="1050" dirty="0">
                <a:latin typeface="Consolas"/>
                <a:cs typeface="Consolas"/>
              </a:rPr>
              <a:t>List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split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Words: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['Python',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'program',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'to',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'split',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'and',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'join',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'a',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'string']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Joined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String: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Python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program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to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split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and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join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string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84453" y="404801"/>
          <a:ext cx="5543550" cy="3875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46949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remove_char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(input_str,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8873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valid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index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73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spc="-15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or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&gt;=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(input_str):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73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f"Invalid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index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{i}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remains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unchanged."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73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input_str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73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73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Remove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i-th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character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using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slicing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73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result_str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input_str[:i]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input_str[i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73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73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result_str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73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73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73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input_str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3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"Hello,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wWorld!"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73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  <a:tabLst>
                          <a:tab pos="555625" algn="l"/>
                        </a:tabLst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7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Index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character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remove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73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73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Remove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i-th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character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73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new_str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3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remove_char(input_str,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73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873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f"Original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String: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{input_str}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3093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f"String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after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removing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{i}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character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{new_str}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84453" y="5357801"/>
          <a:ext cx="5543550" cy="2884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74491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Split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23155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input_str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"Python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program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split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join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string"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3155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  <a:tabLst>
                          <a:tab pos="2315210" algn="l"/>
                        </a:tabLst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word_list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input_str.split()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By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default,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split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whitespace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3155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3155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Join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3155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separator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specify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separator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between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3155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output_str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separator.join(word_list)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3155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3155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results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3155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"Original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String:"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input_str)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3155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"List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split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Words:"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word_list)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9448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"Joined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String:"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output_str)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37/95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9850" y="42799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64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050" y="4737100"/>
            <a:ext cx="4991100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uncommon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words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two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Strings.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[24]: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9850" y="94615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65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9850" y="9842500"/>
            <a:ext cx="409829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duplicate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characters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9850" y="3746500"/>
            <a:ext cx="21520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'1001110'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binary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string.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9850" y="9156700"/>
            <a:ext cx="259207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Uncommon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words: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['second',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'first']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39850" y="393700"/>
          <a:ext cx="5580380" cy="318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56530"/>
              </a:tblGrid>
              <a:tr h="280719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is_binary_str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(input_str):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179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Iterate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through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each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character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179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input_str: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179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'0'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'1'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179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'01'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179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tabLst>
                          <a:tab pos="1026160" algn="l"/>
                        </a:tabLst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 False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character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'0'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'1',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it's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no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179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tabLst>
                          <a:tab pos="953135" algn="l"/>
                        </a:tabLst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 True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all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characters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are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'0'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'1',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it's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binary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179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179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179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input_str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"1001110"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179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179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binary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179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is_binary_str(input_str):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179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{input_str}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binary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string."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179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2343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{input_str}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binary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string."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39850" y="5118101"/>
          <a:ext cx="5543550" cy="3936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21632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uncommon_words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(str1,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str2):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Split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convert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them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words1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set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(str1.split())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words2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set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(str2.split())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Find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uncommon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taking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difference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uncommon_words_set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words1.symmetric_difference(words2)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Convert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uncommon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back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uncommon_words_list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(uncommon_words_set)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uncommon_words_list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two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string1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"This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first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string"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string2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"This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second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string"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Find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uncommon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between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two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uncommon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3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uncommon_words(string1,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string2)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uncommon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2208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"Uncommon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words:"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uncommon)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38/95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0618" y="454025"/>
            <a:ext cx="5391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[8]: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0635" y="2254345"/>
            <a:ext cx="106172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8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618" y="2749550"/>
            <a:ext cx="3429635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display</a:t>
            </a:r>
            <a:r>
              <a:rPr sz="1050" b="1" spc="-10" dirty="0">
                <a:latin typeface="Arial"/>
                <a:cs typeface="Arial"/>
              </a:rPr>
              <a:t> calendar.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[9]: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0635" y="6407243"/>
            <a:ext cx="106172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9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4435" y="6902452"/>
            <a:ext cx="3661410" cy="2610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solve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quadratic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equation.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700"/>
              </a:spcBef>
            </a:pP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standard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form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quadratic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equation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1947545" algn="ctr">
              <a:lnSpc>
                <a:spcPct val="100000"/>
              </a:lnSpc>
            </a:pPr>
            <a:r>
              <a:rPr sz="1050" spc="-210" dirty="0">
                <a:latin typeface="Lucida Sans Unicode"/>
                <a:cs typeface="Lucida Sans Unicode"/>
              </a:rPr>
              <a:t>𝑎</a:t>
            </a:r>
            <a:r>
              <a:rPr sz="1050" spc="-145" dirty="0">
                <a:latin typeface="Lucida Sans Unicode"/>
                <a:cs typeface="Lucida Sans Unicode"/>
              </a:rPr>
              <a:t>𝑥</a:t>
            </a:r>
            <a:r>
              <a:rPr sz="1200" baseline="34722" dirty="0">
                <a:latin typeface="Microsoft Sans Serif"/>
                <a:cs typeface="Microsoft Sans Serif"/>
              </a:rPr>
              <a:t>2 </a:t>
            </a:r>
            <a:r>
              <a:rPr sz="1200" spc="-67" baseline="34722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+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050" spc="-265" dirty="0">
                <a:latin typeface="Lucida Sans Unicode"/>
                <a:cs typeface="Lucida Sans Unicode"/>
              </a:rPr>
              <a:t>𝑏</a:t>
            </a:r>
            <a:r>
              <a:rPr sz="1050" spc="-130" dirty="0">
                <a:latin typeface="Lucida Sans Unicode"/>
                <a:cs typeface="Lucida Sans Unicode"/>
              </a:rPr>
              <a:t>𝑥</a:t>
            </a:r>
            <a:r>
              <a:rPr sz="1050" spc="-30" dirty="0">
                <a:latin typeface="Lucida Sans Unicode"/>
                <a:cs typeface="Lucida Sans Unicode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+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050" spc="-355" dirty="0">
                <a:latin typeface="Lucida Sans Unicode"/>
                <a:cs typeface="Lucida Sans Unicode"/>
              </a:rPr>
              <a:t>𝑐</a:t>
            </a:r>
            <a:r>
              <a:rPr sz="1050" spc="45" dirty="0">
                <a:latin typeface="Lucida Sans Unicode"/>
                <a:cs typeface="Lucida Sans Unicode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=</a:t>
            </a:r>
            <a:r>
              <a:rPr sz="1150" spc="7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0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where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a,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are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real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</a:pPr>
            <a:r>
              <a:rPr sz="1050" spc="-210" dirty="0">
                <a:latin typeface="Lucida Sans Unicode"/>
                <a:cs typeface="Lucida Sans Unicode"/>
              </a:rPr>
              <a:t>𝑎</a:t>
            </a:r>
            <a:r>
              <a:rPr sz="1050" spc="45" dirty="0">
                <a:latin typeface="Lucida Sans Unicode"/>
                <a:cs typeface="Lucida Sans Unicode"/>
              </a:rPr>
              <a:t> </a:t>
            </a:r>
            <a:r>
              <a:rPr sz="1000" spc="65" dirty="0">
                <a:latin typeface="Lucida Sans Unicode"/>
                <a:cs typeface="Lucida Sans Unicode"/>
              </a:rPr>
              <a:t>≠</a:t>
            </a:r>
            <a:r>
              <a:rPr sz="1000" spc="60" dirty="0">
                <a:latin typeface="Lucida Sans Unicode"/>
                <a:cs typeface="Lucida Sans Unicode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0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solutions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this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quadratic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equation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given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by: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1949450" algn="ctr">
              <a:lnSpc>
                <a:spcPct val="100000"/>
              </a:lnSpc>
              <a:spcBef>
                <a:spcPts val="5"/>
              </a:spcBef>
            </a:pPr>
            <a:r>
              <a:rPr sz="1150" spc="-35" dirty="0">
                <a:latin typeface="Microsoft Sans Serif"/>
                <a:cs typeface="Microsoft Sans Serif"/>
              </a:rPr>
              <a:t>(</a:t>
            </a:r>
            <a:r>
              <a:rPr sz="1000" spc="-35" dirty="0">
                <a:latin typeface="Lucida Sans Unicode"/>
                <a:cs typeface="Lucida Sans Unicode"/>
              </a:rPr>
              <a:t>−</a:t>
            </a:r>
            <a:r>
              <a:rPr sz="1050" spc="-35" dirty="0">
                <a:latin typeface="Lucida Sans Unicode"/>
                <a:cs typeface="Lucida Sans Unicode"/>
              </a:rPr>
              <a:t>𝑏</a:t>
            </a:r>
            <a:r>
              <a:rPr sz="1050" spc="-45" dirty="0">
                <a:latin typeface="Lucida Sans Unicode"/>
                <a:cs typeface="Lucida Sans Unicode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±</a:t>
            </a:r>
            <a:r>
              <a:rPr sz="1150" spc="-15" dirty="0">
                <a:latin typeface="Microsoft Sans Serif"/>
                <a:cs typeface="Microsoft Sans Serif"/>
              </a:rPr>
              <a:t> </a:t>
            </a:r>
            <a:r>
              <a:rPr sz="1150" spc="-50" dirty="0">
                <a:latin typeface="Microsoft Sans Serif"/>
                <a:cs typeface="Microsoft Sans Serif"/>
              </a:rPr>
              <a:t>(</a:t>
            </a:r>
            <a:r>
              <a:rPr sz="1050" spc="-50" dirty="0">
                <a:latin typeface="Lucida Sans Unicode"/>
                <a:cs typeface="Lucida Sans Unicode"/>
              </a:rPr>
              <a:t>𝑏</a:t>
            </a:r>
            <a:r>
              <a:rPr sz="1200" spc="-75" baseline="34722" dirty="0">
                <a:latin typeface="Microsoft Sans Serif"/>
                <a:cs typeface="Microsoft Sans Serif"/>
              </a:rPr>
              <a:t>2</a:t>
            </a:r>
            <a:r>
              <a:rPr sz="1200" spc="-7" baseline="34722" dirty="0">
                <a:latin typeface="Microsoft Sans Serif"/>
                <a:cs typeface="Microsoft Sans Serif"/>
              </a:rPr>
              <a:t> </a:t>
            </a:r>
            <a:r>
              <a:rPr sz="1000" spc="65" dirty="0">
                <a:latin typeface="Lucida Sans Unicode"/>
                <a:cs typeface="Lucida Sans Unicode"/>
              </a:rPr>
              <a:t>−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150" spc="-25" dirty="0">
                <a:latin typeface="Microsoft Sans Serif"/>
                <a:cs typeface="Microsoft Sans Serif"/>
              </a:rPr>
              <a:t>4</a:t>
            </a:r>
            <a:r>
              <a:rPr sz="1050" spc="-25" dirty="0">
                <a:latin typeface="Lucida Sans Unicode"/>
                <a:cs typeface="Lucida Sans Unicode"/>
              </a:rPr>
              <a:t>𝑎𝑐</a:t>
            </a:r>
            <a:r>
              <a:rPr sz="1150" spc="-25" dirty="0">
                <a:latin typeface="Microsoft Sans Serif"/>
                <a:cs typeface="Microsoft Sans Serif"/>
              </a:rPr>
              <a:t>)</a:t>
            </a:r>
            <a:r>
              <a:rPr sz="1200" spc="-37" baseline="38194" dirty="0">
                <a:latin typeface="Microsoft Sans Serif"/>
                <a:cs typeface="Microsoft Sans Serif"/>
              </a:rPr>
              <a:t>1/2</a:t>
            </a:r>
            <a:r>
              <a:rPr sz="1150" spc="-25" dirty="0">
                <a:latin typeface="Microsoft Sans Serif"/>
                <a:cs typeface="Microsoft Sans Serif"/>
              </a:rPr>
              <a:t>)/(2</a:t>
            </a:r>
            <a:r>
              <a:rPr sz="1050" spc="-25" dirty="0">
                <a:latin typeface="Lucida Sans Unicode"/>
                <a:cs typeface="Lucida Sans Unicode"/>
              </a:rPr>
              <a:t>𝑎</a:t>
            </a:r>
            <a:r>
              <a:rPr sz="1150" spc="-25" dirty="0">
                <a:latin typeface="Microsoft Sans Serif"/>
                <a:cs typeface="Microsoft Sans Serif"/>
              </a:rPr>
              <a:t>)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2250" y="1841500"/>
            <a:ext cx="413131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temperature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Celsius: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37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37.0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degrees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Celsius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equal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to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98.6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degrees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Fahrenheit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8450" y="4584700"/>
            <a:ext cx="1198880" cy="497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year:</a:t>
            </a:r>
            <a:r>
              <a:rPr sz="1050" spc="-4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2023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month: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11</a:t>
            </a:r>
            <a:endParaRPr sz="1050">
              <a:latin typeface="Consolas"/>
              <a:cs typeface="Consolas"/>
            </a:endParaRPr>
          </a:p>
          <a:p>
            <a:pPr marL="23241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November</a:t>
            </a:r>
            <a:r>
              <a:rPr sz="1050" spc="-8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2023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92250" y="5194300"/>
          <a:ext cx="1532252" cy="1168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/>
                <a:gridCol w="220344"/>
                <a:gridCol w="220345"/>
                <a:gridCol w="220345"/>
                <a:gridCol w="220344"/>
                <a:gridCol w="220344"/>
                <a:gridCol w="215265"/>
              </a:tblGrid>
              <a:tr h="179721"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Mo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Tu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We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Th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Fr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Sa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Su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 marR="28575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 marR="28575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 marR="28575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21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22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23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24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25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26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 marR="28575" algn="r">
                        <a:lnSpc>
                          <a:spcPts val="106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27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06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28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29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06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39850" y="393700"/>
          <a:ext cx="5580380" cy="1267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56530"/>
              </a:tblGrid>
              <a:tr h="234339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celsius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temperature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Celsius: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Conversion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formula: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Fahrenheit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(Celsius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9/5)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32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fahrenheit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(celsius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91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{celsius}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degrees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Celsius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equal</a:t>
                      </a:r>
                      <a:r>
                        <a:rPr sz="1000" spc="-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{fahrenheit}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degrees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Fahr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416050" y="3060700"/>
          <a:ext cx="5543550" cy="147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41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calendar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year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year: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month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month: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cal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3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calendar.month(year,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month)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43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(cal)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r>
              <a:rPr dirty="0"/>
              <a:t>3/95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9851" y="6985095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66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9850" y="7480300"/>
            <a:ext cx="476631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check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 contains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special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character.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9850" y="6480177"/>
            <a:ext cx="273812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Duplicate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characters: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['s',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'h',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'a']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84453" y="404799"/>
          <a:ext cx="5543550" cy="55515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43545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find_duplicates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(input_str):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Create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empty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dictionary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store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character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counts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char_count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{}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Initialize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store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duplicate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characters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duplicates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Iterate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through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each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character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input_str: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character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already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dictionary,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increment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char_count: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char_count[i]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char_count[i]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Iterate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through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dictionary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add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characters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with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count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count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char_count.items():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count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duplicates.append(i)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duplicates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input_string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3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"piyush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sharma"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Find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duplicate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characters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duplicate_chars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find_duplicates(input_string)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16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duplicate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characters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2224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"Duplicate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characters:"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duplicate_chars)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39/95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[26]: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050" y="51943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67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393" y="5502274"/>
            <a:ext cx="4532630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Extract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Unique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dictionary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values.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050" y="4584700"/>
            <a:ext cx="288480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string: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"Hello,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World!"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string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contains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special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characters.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6050" y="10147300"/>
            <a:ext cx="33248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Unique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values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dictionary: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[10,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20,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30]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84453" y="404788"/>
          <a:ext cx="5543550" cy="410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48474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734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4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check_special_char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(in_str):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4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Define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regular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expression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pattern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match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special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characters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4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pattern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r'[!@#$%^&amp;*()_+{}\[\]:;&lt;&gt;,.?~\\\/\'"\-=]'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4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4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re.search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find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match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4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re.search(pattern,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in_str):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4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4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4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False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4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4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4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input_string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str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string: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4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4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contains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any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special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characters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4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contains_special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check_special_char(input_string)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4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4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result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4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contains_special: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4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"The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contains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special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characters."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4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226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"The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does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contain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special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characters."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84453" y="5843571"/>
          <a:ext cx="5543550" cy="3998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484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Sample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dictionary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769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my_dict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9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'a'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9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'b'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9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'c'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9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'd'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9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'e'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9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}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9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9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Initialize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empty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store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unique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values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9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uni_val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set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9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9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Iterate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through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values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dictionary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9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my_dict.values():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9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Add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each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9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uni_val.add(i)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9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9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Convert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unique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values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back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(if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needed)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9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unique_values_list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(uni_val)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9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696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unique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values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2506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"Unique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values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dictionary:"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unique_values_list)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40/95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30636" y="558895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68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393" y="1054100"/>
            <a:ext cx="4922520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sum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items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dictionary.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[28]: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6050" y="52705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69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395" y="5521325"/>
            <a:ext cx="4050665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Merging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two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Dictionaries.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[29]: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6050" y="4889500"/>
            <a:ext cx="288480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Sum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all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items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dictionary: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150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395" y="7531100"/>
            <a:ext cx="570420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Merged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Dictionary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(using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update()):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{'a':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'b':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'c':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'd':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[30]: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6050" y="9994900"/>
            <a:ext cx="5304790" cy="33727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Merged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Dictionary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(using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dictionary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unpacking):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{'a':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'b':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'c':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3,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'd':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4}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84454" y="1395400"/>
          <a:ext cx="5580380" cy="3341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56530"/>
              </a:tblGrid>
              <a:tr h="235352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Sample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dictionary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8035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my_dict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035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'a'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035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'b'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035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'c'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035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'd'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035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'e'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035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}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035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035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Initialize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variable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store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035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total_sum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035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035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Iterate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through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values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dictionary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add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them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tota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035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my_dict.values():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035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total_sum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035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035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all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items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dictionary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2068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"Sum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all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items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dictionary:"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total_sum)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84453" y="5862623"/>
          <a:ext cx="5543550" cy="1619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02772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1.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Using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update()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method: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7105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05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dict1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'a'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'b'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}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05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dict2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'c'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'd'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}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05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05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dict1.update(dict2)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05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05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merged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dictionary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now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dict1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753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"Merged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Dictionary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(using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update()):"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dict1)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84453" y="7891446"/>
          <a:ext cx="5543550" cy="1951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28941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2.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Using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dictionary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unpacking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8573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573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dict1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'a'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'b'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}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573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dict2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'c'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'd'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}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573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573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Merge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dict2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dict1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using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dictionary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unpacking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573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merged_dict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3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**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dict1,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**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dict2}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573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573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merged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dictionary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now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merged_dict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3621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"Merged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Dictionary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(using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dictionary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unpacking):"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merged_dict)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41/95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30636" y="558895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70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0637" y="1054103"/>
            <a:ext cx="426656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convert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key-values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flat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dictionary.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393" y="1444626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[31]: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90651" y="1400160"/>
            <a:ext cx="5553075" cy="1943100"/>
            <a:chOff x="1390649" y="1400159"/>
            <a:chExt cx="5553075" cy="1943100"/>
          </a:xfrm>
        </p:grpSpPr>
        <p:sp>
          <p:nvSpPr>
            <p:cNvPr id="8" name="object 8"/>
            <p:cNvSpPr/>
            <p:nvPr/>
          </p:nvSpPr>
          <p:spPr>
            <a:xfrm>
              <a:off x="1395412" y="1404921"/>
              <a:ext cx="5543550" cy="1933575"/>
            </a:xfrm>
            <a:custGeom>
              <a:avLst/>
              <a:gdLst/>
              <a:ahLst/>
              <a:cxnLst/>
              <a:rect l="l" t="t" r="r" b="b"/>
              <a:pathLst>
                <a:path w="5543550" h="1933575">
                  <a:moveTo>
                    <a:pt x="0" y="1919287"/>
                  </a:moveTo>
                  <a:lnTo>
                    <a:pt x="0" y="14287"/>
                  </a:lnTo>
                  <a:lnTo>
                    <a:pt x="0" y="12392"/>
                  </a:lnTo>
                  <a:lnTo>
                    <a:pt x="362" y="10525"/>
                  </a:lnTo>
                  <a:lnTo>
                    <a:pt x="1087" y="8782"/>
                  </a:lnTo>
                  <a:lnTo>
                    <a:pt x="1812" y="7029"/>
                  </a:lnTo>
                  <a:lnTo>
                    <a:pt x="2844" y="5467"/>
                  </a:lnTo>
                  <a:lnTo>
                    <a:pt x="4184" y="4171"/>
                  </a:lnTo>
                  <a:lnTo>
                    <a:pt x="5524" y="2790"/>
                  </a:lnTo>
                  <a:lnTo>
                    <a:pt x="7069" y="1752"/>
                  </a:lnTo>
                  <a:lnTo>
                    <a:pt x="8819" y="1038"/>
                  </a:lnTo>
                  <a:lnTo>
                    <a:pt x="10570" y="333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33"/>
                  </a:lnTo>
                  <a:lnTo>
                    <a:pt x="5534728" y="1038"/>
                  </a:lnTo>
                  <a:lnTo>
                    <a:pt x="5536479" y="1752"/>
                  </a:lnTo>
                  <a:lnTo>
                    <a:pt x="5538024" y="2790"/>
                  </a:lnTo>
                  <a:lnTo>
                    <a:pt x="5539364" y="4171"/>
                  </a:lnTo>
                  <a:lnTo>
                    <a:pt x="5540703" y="5467"/>
                  </a:lnTo>
                  <a:lnTo>
                    <a:pt x="5541736" y="7029"/>
                  </a:lnTo>
                  <a:lnTo>
                    <a:pt x="5542461" y="8782"/>
                  </a:lnTo>
                  <a:lnTo>
                    <a:pt x="5543186" y="10525"/>
                  </a:lnTo>
                  <a:lnTo>
                    <a:pt x="5543549" y="12392"/>
                  </a:lnTo>
                  <a:lnTo>
                    <a:pt x="5543549" y="14287"/>
                  </a:lnTo>
                  <a:lnTo>
                    <a:pt x="5543549" y="1919287"/>
                  </a:lnTo>
                  <a:lnTo>
                    <a:pt x="5543549" y="1921144"/>
                  </a:lnTo>
                  <a:lnTo>
                    <a:pt x="5543186" y="1922973"/>
                  </a:lnTo>
                  <a:lnTo>
                    <a:pt x="5542461" y="1924716"/>
                  </a:lnTo>
                  <a:lnTo>
                    <a:pt x="5541736" y="1926469"/>
                  </a:lnTo>
                  <a:lnTo>
                    <a:pt x="5534728" y="1932460"/>
                  </a:lnTo>
                  <a:lnTo>
                    <a:pt x="5532978" y="1933165"/>
                  </a:lnTo>
                  <a:lnTo>
                    <a:pt x="5531156" y="1933536"/>
                  </a:lnTo>
                  <a:lnTo>
                    <a:pt x="5529262" y="1933574"/>
                  </a:lnTo>
                  <a:lnTo>
                    <a:pt x="14287" y="1933574"/>
                  </a:lnTo>
                  <a:lnTo>
                    <a:pt x="12392" y="1933536"/>
                  </a:lnTo>
                  <a:lnTo>
                    <a:pt x="10570" y="1933165"/>
                  </a:lnTo>
                  <a:lnTo>
                    <a:pt x="8819" y="1932460"/>
                  </a:lnTo>
                  <a:lnTo>
                    <a:pt x="7069" y="1931755"/>
                  </a:lnTo>
                  <a:lnTo>
                    <a:pt x="1087" y="1924716"/>
                  </a:lnTo>
                  <a:lnTo>
                    <a:pt x="362" y="1922973"/>
                  </a:lnTo>
                  <a:lnTo>
                    <a:pt x="0" y="1921144"/>
                  </a:lnTo>
                  <a:lnTo>
                    <a:pt x="0" y="191928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4500" y="1409700"/>
              <a:ext cx="9525" cy="1924050"/>
            </a:xfrm>
            <a:custGeom>
              <a:avLst/>
              <a:gdLst/>
              <a:ahLst/>
              <a:cxnLst/>
              <a:rect l="l" t="t" r="r" b="b"/>
              <a:pathLst>
                <a:path w="9525" h="1924050">
                  <a:moveTo>
                    <a:pt x="0" y="19240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1924049"/>
                  </a:lnTo>
                  <a:lnTo>
                    <a:pt x="0" y="19240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30636" y="3892645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71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393" y="4387850"/>
            <a:ext cx="5058410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insertion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beginning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OrderedDict.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[32]: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16050" y="89281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72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6050" y="9232900"/>
            <a:ext cx="518033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check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order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character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using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OrderedDict().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0636" y="3387728"/>
            <a:ext cx="3618229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Flat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Dictionary: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{'a':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'b':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'c':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'd':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16050" y="8470900"/>
            <a:ext cx="54508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Updated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OrderedDict: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OrderedDict([('a',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1),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('b',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2),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('c',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3),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('d',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4)])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06371" y="1444624"/>
            <a:ext cx="5521960" cy="1470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8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key_values_list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'a'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),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'b'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dirty="0">
                <a:latin typeface="Consolas"/>
                <a:cs typeface="Consolas"/>
              </a:rPr>
              <a:t>),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'c'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r>
              <a:rPr sz="1050" dirty="0">
                <a:latin typeface="Consolas"/>
                <a:cs typeface="Consolas"/>
              </a:rPr>
              <a:t>),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'd'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4</a:t>
            </a:r>
            <a:r>
              <a:rPr sz="1050" dirty="0">
                <a:latin typeface="Consolas"/>
                <a:cs typeface="Consolas"/>
              </a:rPr>
              <a:t>)]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3"/>
              <a:tabLst>
                <a:tab pos="35560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Initialize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an</a:t>
            </a:r>
            <a:r>
              <a:rPr sz="1050" i="1" spc="-2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empty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dictionary</a:t>
            </a:r>
            <a:endParaRPr sz="1050">
              <a:latin typeface="Consolas"/>
              <a:cs typeface="Consolas"/>
            </a:endParaRPr>
          </a:p>
          <a:p>
            <a:pPr marL="157480" marR="4131945">
              <a:lnSpc>
                <a:spcPct val="101200"/>
              </a:lnSpc>
              <a:buClr>
                <a:srgbClr val="454545"/>
              </a:buClr>
              <a:buAutoNum type="arabicPlain" startAt="3"/>
              <a:tabLst>
                <a:tab pos="355600" algn="l"/>
              </a:tabLst>
            </a:pPr>
            <a:r>
              <a:rPr sz="1050" dirty="0">
                <a:latin typeface="Consolas"/>
                <a:cs typeface="Consolas"/>
              </a:rPr>
              <a:t>flat_dict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5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{}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6"/>
              <a:tabLst>
                <a:tab pos="35560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Iterate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through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list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and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add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key-value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pairs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dictionary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6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key,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key_values_list:</a:t>
            </a:r>
            <a:endParaRPr sz="1050">
              <a:latin typeface="Consolas"/>
              <a:cs typeface="Consolas"/>
            </a:endParaRPr>
          </a:p>
          <a:p>
            <a:pPr marL="157480" marR="3251835">
              <a:lnSpc>
                <a:spcPct val="101200"/>
              </a:lnSpc>
              <a:buClr>
                <a:srgbClr val="454545"/>
              </a:buClr>
              <a:buAutoNum type="arabicPlain" startAt="6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flat_dict[key]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5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9</a:t>
            </a:r>
            <a:endParaRPr sz="1050">
              <a:latin typeface="Consolas"/>
              <a:cs typeface="Consolas"/>
            </a:endParaRPr>
          </a:p>
          <a:p>
            <a:pPr marL="354965" indent="-27114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10"/>
              <a:tabLst>
                <a:tab pos="35560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Print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resulting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flat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dictionary</a:t>
            </a:r>
            <a:endParaRPr sz="1050">
              <a:latin typeface="Consolas"/>
              <a:cs typeface="Consolas"/>
            </a:endParaRPr>
          </a:p>
          <a:p>
            <a:pPr marL="354965" indent="-27114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10"/>
              <a:tabLst>
                <a:tab pos="35560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"Flat</a:t>
            </a:r>
            <a:r>
              <a:rPr sz="1050" spc="-4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Dictionary:"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flat_dict)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384453" y="4729149"/>
          <a:ext cx="5543550" cy="3513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82812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collections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OrderedDict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21152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152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Create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OrderedDict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152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ordered_dict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OrderedDict([(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'b'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'c'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'd'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)])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152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152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Item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insert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beginning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152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new_item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3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'a'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152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152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Create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OrderedDict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with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item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as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first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element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152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new_ordered_dict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OrderedDict([new_item])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152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152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Merge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OrderedDict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with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original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OrderedDict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152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new_ordered_dict.update(ordered_dict)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152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152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updated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OrderedDict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6901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"Updated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OrderedDict:"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new_ordered_dict)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42/95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[33]: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7450" y="61849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73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7450" y="6718300"/>
            <a:ext cx="43434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sort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Dictionaries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by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Key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</a:t>
            </a:r>
            <a:r>
              <a:rPr sz="1050" b="1" spc="-10" dirty="0">
                <a:latin typeface="Arial"/>
                <a:cs typeface="Arial"/>
              </a:rPr>
              <a:t> Value.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850" y="7023100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[34]: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7450" y="7023100"/>
            <a:ext cx="5543550" cy="1619249"/>
          </a:xfrm>
          <a:custGeom>
            <a:avLst/>
            <a:gdLst/>
            <a:ahLst/>
            <a:cxnLst/>
            <a:rect l="l" t="t" r="r" b="b"/>
            <a:pathLst>
              <a:path w="5543550" h="1619250">
                <a:moveTo>
                  <a:pt x="0" y="1604962"/>
                </a:moveTo>
                <a:lnTo>
                  <a:pt x="0" y="14287"/>
                </a:lnTo>
                <a:lnTo>
                  <a:pt x="0" y="12353"/>
                </a:lnTo>
                <a:lnTo>
                  <a:pt x="362" y="10525"/>
                </a:lnTo>
                <a:lnTo>
                  <a:pt x="1087" y="8782"/>
                </a:lnTo>
                <a:lnTo>
                  <a:pt x="1812" y="7029"/>
                </a:lnTo>
                <a:lnTo>
                  <a:pt x="2844" y="5467"/>
                </a:lnTo>
                <a:lnTo>
                  <a:pt x="4184" y="4171"/>
                </a:lnTo>
                <a:lnTo>
                  <a:pt x="5524" y="2828"/>
                </a:lnTo>
                <a:lnTo>
                  <a:pt x="7069" y="1790"/>
                </a:lnTo>
                <a:lnTo>
                  <a:pt x="8819" y="1076"/>
                </a:lnTo>
                <a:lnTo>
                  <a:pt x="10570" y="371"/>
                </a:lnTo>
                <a:lnTo>
                  <a:pt x="12392" y="0"/>
                </a:lnTo>
                <a:lnTo>
                  <a:pt x="14287" y="0"/>
                </a:lnTo>
                <a:lnTo>
                  <a:pt x="5529262" y="0"/>
                </a:lnTo>
                <a:lnTo>
                  <a:pt x="5531156" y="0"/>
                </a:lnTo>
                <a:lnTo>
                  <a:pt x="5532978" y="371"/>
                </a:lnTo>
                <a:lnTo>
                  <a:pt x="5534728" y="1076"/>
                </a:lnTo>
                <a:lnTo>
                  <a:pt x="5536479" y="1790"/>
                </a:lnTo>
                <a:lnTo>
                  <a:pt x="5538024" y="2828"/>
                </a:lnTo>
                <a:lnTo>
                  <a:pt x="5539364" y="4171"/>
                </a:lnTo>
                <a:lnTo>
                  <a:pt x="5540703" y="5467"/>
                </a:lnTo>
                <a:lnTo>
                  <a:pt x="5541736" y="7029"/>
                </a:lnTo>
                <a:lnTo>
                  <a:pt x="5542461" y="8782"/>
                </a:lnTo>
                <a:lnTo>
                  <a:pt x="5543186" y="10525"/>
                </a:lnTo>
                <a:lnTo>
                  <a:pt x="5543549" y="12353"/>
                </a:lnTo>
                <a:lnTo>
                  <a:pt x="5543549" y="14287"/>
                </a:lnTo>
                <a:lnTo>
                  <a:pt x="5543549" y="1604962"/>
                </a:lnTo>
                <a:lnTo>
                  <a:pt x="5543549" y="1606819"/>
                </a:lnTo>
                <a:lnTo>
                  <a:pt x="5543186" y="1608648"/>
                </a:lnTo>
                <a:lnTo>
                  <a:pt x="5542461" y="1610391"/>
                </a:lnTo>
                <a:lnTo>
                  <a:pt x="5541736" y="1612144"/>
                </a:lnTo>
                <a:lnTo>
                  <a:pt x="5534728" y="1618097"/>
                </a:lnTo>
                <a:lnTo>
                  <a:pt x="5532978" y="1618802"/>
                </a:lnTo>
                <a:lnTo>
                  <a:pt x="5531156" y="1619211"/>
                </a:lnTo>
                <a:lnTo>
                  <a:pt x="5529262" y="1619249"/>
                </a:lnTo>
                <a:lnTo>
                  <a:pt x="14287" y="1619249"/>
                </a:lnTo>
                <a:lnTo>
                  <a:pt x="1087" y="1610391"/>
                </a:lnTo>
                <a:lnTo>
                  <a:pt x="362" y="1608648"/>
                </a:lnTo>
                <a:lnTo>
                  <a:pt x="0" y="1606819"/>
                </a:lnTo>
                <a:lnTo>
                  <a:pt x="0" y="16049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87450" y="5270500"/>
            <a:ext cx="53778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order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characters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input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string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matches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reference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string.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2250" y="8851900"/>
            <a:ext cx="1125220" cy="8220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Sorted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by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keys:  apple: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banana: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cherry: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date:</a:t>
            </a:r>
            <a:r>
              <a:rPr sz="1050" spc="-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84454" y="404799"/>
          <a:ext cx="5580380" cy="4484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56530"/>
              </a:tblGrid>
              <a:tr h="313882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collections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OrderedDict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21696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696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check_order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(string,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reference):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696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Create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OrderedDicts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both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696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string_dict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OrderedDict.fromkeys(string)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696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reference_dict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OrderedDict.fromkeys(reference)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696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696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OrderedDict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matches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OrderedDict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696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string_dict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reference_dict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696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696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696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input_string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3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"hello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world"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696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reference_string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3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"helo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wrd"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696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696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order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characters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input_string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matches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reference_st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696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check_order(input_string,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reference_string):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696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order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characters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matches</a:t>
                      </a:r>
                      <a:r>
                        <a:rPr sz="1000" spc="-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refe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696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696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order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characters</a:t>
                      </a:r>
                      <a:r>
                        <a:rPr sz="1000" spc="-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000" spc="-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does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match</a:t>
                      </a:r>
                      <a:r>
                        <a:rPr sz="1000" spc="-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6547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714502" y="5210176"/>
            <a:ext cx="9525" cy="1609726"/>
          </a:xfrm>
          <a:custGeom>
            <a:avLst/>
            <a:gdLst/>
            <a:ahLst/>
            <a:cxnLst/>
            <a:rect l="l" t="t" r="r" b="b"/>
            <a:pathLst>
              <a:path w="9525" h="1609725">
                <a:moveTo>
                  <a:pt x="0" y="1609724"/>
                </a:moveTo>
                <a:lnTo>
                  <a:pt x="0" y="0"/>
                </a:lnTo>
                <a:lnTo>
                  <a:pt x="9524" y="0"/>
                </a:lnTo>
                <a:lnTo>
                  <a:pt x="9524" y="1609724"/>
                </a:lnTo>
                <a:lnTo>
                  <a:pt x="0" y="160972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39850" y="7099300"/>
            <a:ext cx="5521960" cy="14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6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Sort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by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Keys: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157480" marR="538480">
              <a:lnSpc>
                <a:spcPct val="101200"/>
              </a:lnSpc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3</a:t>
            </a:r>
            <a:r>
              <a:rPr sz="1050" spc="38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sample_dict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{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'apple'</a:t>
            </a:r>
            <a:r>
              <a:rPr sz="1050" dirty="0">
                <a:latin typeface="Consolas"/>
                <a:cs typeface="Consolas"/>
              </a:rPr>
              <a:t>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'banana'</a:t>
            </a:r>
            <a:r>
              <a:rPr sz="1050" dirty="0">
                <a:latin typeface="Consolas"/>
                <a:cs typeface="Consolas"/>
              </a:rPr>
              <a:t>: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'cherry'</a:t>
            </a:r>
            <a:r>
              <a:rPr sz="1050" dirty="0">
                <a:latin typeface="Consolas"/>
                <a:cs typeface="Consolas"/>
              </a:rPr>
              <a:t>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'date'</a:t>
            </a:r>
            <a:r>
              <a:rPr sz="1050" dirty="0">
                <a:latin typeface="Consolas"/>
                <a:cs typeface="Consolas"/>
              </a:rPr>
              <a:t>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4</a:t>
            </a:r>
            <a:r>
              <a:rPr sz="1050" dirty="0">
                <a:latin typeface="Consolas"/>
                <a:cs typeface="Consolas"/>
              </a:rPr>
              <a:t>}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  <a:p>
            <a:pPr marL="157480" marR="1125220">
              <a:lnSpc>
                <a:spcPct val="101200"/>
              </a:lnSpc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5</a:t>
            </a:r>
            <a:r>
              <a:rPr sz="1050" spc="35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sorted_dict_by_keys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3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dict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sorted</a:t>
            </a:r>
            <a:r>
              <a:rPr sz="1050" dirty="0">
                <a:latin typeface="Consolas"/>
                <a:cs typeface="Consolas"/>
              </a:rPr>
              <a:t>(sample_dict.items()))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6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7"/>
              <a:tabLst>
                <a:tab pos="35560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"Sorted</a:t>
            </a:r>
            <a:r>
              <a:rPr sz="1050" spc="-4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by</a:t>
            </a:r>
            <a:r>
              <a:rPr sz="1050" spc="-4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keys:"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7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key,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sorted_dict_by_keys.items():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7"/>
              <a:tabLst>
                <a:tab pos="648335" algn="l"/>
                <a:tab pos="64897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f"</a:t>
            </a:r>
            <a:r>
              <a:rPr sz="1050" dirty="0">
                <a:latin typeface="Consolas"/>
                <a:cs typeface="Consolas"/>
              </a:rPr>
              <a:t>{key}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:</a:t>
            </a:r>
            <a:r>
              <a:rPr sz="1050" spc="-6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{value}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43/95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[35]: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90651" y="409559"/>
            <a:ext cx="5553075" cy="1619249"/>
            <a:chOff x="1390649" y="409558"/>
            <a:chExt cx="5553075" cy="1619250"/>
          </a:xfrm>
        </p:grpSpPr>
        <p:sp>
          <p:nvSpPr>
            <p:cNvPr id="6" name="object 6"/>
            <p:cNvSpPr/>
            <p:nvPr/>
          </p:nvSpPr>
          <p:spPr>
            <a:xfrm>
              <a:off x="1395412" y="414321"/>
              <a:ext cx="5543550" cy="1609725"/>
            </a:xfrm>
            <a:custGeom>
              <a:avLst/>
              <a:gdLst/>
              <a:ahLst/>
              <a:cxnLst/>
              <a:rect l="l" t="t" r="r" b="b"/>
              <a:pathLst>
                <a:path w="5543550" h="1609725">
                  <a:moveTo>
                    <a:pt x="0" y="1595437"/>
                  </a:moveTo>
                  <a:lnTo>
                    <a:pt x="0" y="14287"/>
                  </a:lnTo>
                  <a:lnTo>
                    <a:pt x="0" y="12392"/>
                  </a:lnTo>
                  <a:lnTo>
                    <a:pt x="362" y="10525"/>
                  </a:lnTo>
                  <a:lnTo>
                    <a:pt x="1087" y="8782"/>
                  </a:lnTo>
                  <a:lnTo>
                    <a:pt x="1812" y="7029"/>
                  </a:lnTo>
                  <a:lnTo>
                    <a:pt x="2844" y="5467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76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76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467"/>
                  </a:lnTo>
                  <a:lnTo>
                    <a:pt x="5541736" y="7029"/>
                  </a:lnTo>
                  <a:lnTo>
                    <a:pt x="5542461" y="8782"/>
                  </a:lnTo>
                  <a:lnTo>
                    <a:pt x="5543186" y="10525"/>
                  </a:lnTo>
                  <a:lnTo>
                    <a:pt x="5543549" y="12392"/>
                  </a:lnTo>
                  <a:lnTo>
                    <a:pt x="5543549" y="14287"/>
                  </a:lnTo>
                  <a:lnTo>
                    <a:pt x="5543549" y="1595437"/>
                  </a:lnTo>
                  <a:lnTo>
                    <a:pt x="5543549" y="1597294"/>
                  </a:lnTo>
                  <a:lnTo>
                    <a:pt x="5543186" y="1599085"/>
                  </a:lnTo>
                  <a:lnTo>
                    <a:pt x="5542461" y="1600828"/>
                  </a:lnTo>
                  <a:lnTo>
                    <a:pt x="5541736" y="1602581"/>
                  </a:lnTo>
                  <a:lnTo>
                    <a:pt x="5534728" y="1608572"/>
                  </a:lnTo>
                  <a:lnTo>
                    <a:pt x="5532978" y="1609277"/>
                  </a:lnTo>
                  <a:lnTo>
                    <a:pt x="5531156" y="1609686"/>
                  </a:lnTo>
                  <a:lnTo>
                    <a:pt x="5529262" y="1609724"/>
                  </a:lnTo>
                  <a:lnTo>
                    <a:pt x="14287" y="1609724"/>
                  </a:lnTo>
                  <a:lnTo>
                    <a:pt x="1087" y="1600828"/>
                  </a:lnTo>
                  <a:lnTo>
                    <a:pt x="362" y="1599085"/>
                  </a:lnTo>
                  <a:lnTo>
                    <a:pt x="0" y="1597294"/>
                  </a:lnTo>
                  <a:lnTo>
                    <a:pt x="0" y="15954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4500" y="419100"/>
              <a:ext cx="9525" cy="1600200"/>
            </a:xfrm>
            <a:custGeom>
              <a:avLst/>
              <a:gdLst/>
              <a:ahLst/>
              <a:cxnLst/>
              <a:rect l="l" t="t" r="r" b="b"/>
              <a:pathLst>
                <a:path w="9525" h="1600200">
                  <a:moveTo>
                    <a:pt x="0" y="16001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1600199"/>
                  </a:lnTo>
                  <a:lnTo>
                    <a:pt x="0" y="16001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30636" y="4302127"/>
            <a:ext cx="4930775" cy="2865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Following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fixed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values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C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50.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30.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71755">
              <a:lnSpc>
                <a:spcPct val="119000"/>
              </a:lnSpc>
            </a:pPr>
            <a:r>
              <a:rPr sz="1050" b="1" dirty="0">
                <a:latin typeface="Arial"/>
                <a:cs typeface="Arial"/>
              </a:rPr>
              <a:t>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variable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whose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values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should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input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your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comma-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separated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sequence.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b="1" dirty="0">
                <a:latin typeface="Arial"/>
                <a:cs typeface="Arial"/>
              </a:rPr>
              <a:t>Let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us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assume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following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comma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separated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input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sequence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  program: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100,150,180</a:t>
            </a:r>
            <a:endParaRPr sz="1050">
              <a:latin typeface="Arial"/>
              <a:cs typeface="Arial"/>
            </a:endParaRPr>
          </a:p>
          <a:p>
            <a:pPr marL="12700" marR="253238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output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should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be: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18,22,24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5235" y="3957209"/>
            <a:ext cx="1609725" cy="1885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050" spc="195" dirty="0">
                <a:latin typeface="Lucida Sans Unicode"/>
                <a:cs typeface="Lucida Sans Unicode"/>
              </a:rPr>
              <a:t>𝑄</a:t>
            </a:r>
            <a:r>
              <a:rPr sz="1050" spc="30" dirty="0">
                <a:latin typeface="Lucida Sans Unicode"/>
                <a:cs typeface="Lucida Sans Unicode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=</a:t>
            </a:r>
            <a:r>
              <a:rPr sz="1150" spc="60" dirty="0">
                <a:latin typeface="Microsoft Sans Serif"/>
                <a:cs typeface="Microsoft Sans Serif"/>
              </a:rPr>
              <a:t> </a:t>
            </a:r>
            <a:r>
              <a:rPr sz="1150" spc="-40" dirty="0">
                <a:latin typeface="Microsoft Sans Serif"/>
                <a:cs typeface="Microsoft Sans Serif"/>
              </a:rPr>
              <a:t>Square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root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40" dirty="0">
                <a:latin typeface="Microsoft Sans Serif"/>
                <a:cs typeface="Microsoft Sans Serif"/>
              </a:rPr>
              <a:t>of</a:t>
            </a:r>
            <a:r>
              <a:rPr sz="1150" spc="220" dirty="0">
                <a:latin typeface="Microsoft Sans Serif"/>
                <a:cs typeface="Microsoft Sans Serif"/>
              </a:rPr>
              <a:t> </a:t>
            </a:r>
            <a:r>
              <a:rPr sz="1200" u="sng" spc="82" baseline="34722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2</a:t>
            </a:r>
            <a:r>
              <a:rPr sz="1125" u="sng" spc="82" baseline="37037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𝐶𝐷</a:t>
            </a:r>
            <a:endParaRPr sz="1125" baseline="37037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8189" y="4062584"/>
            <a:ext cx="124460" cy="12952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285" dirty="0">
                <a:latin typeface="Lucida Sans Unicode"/>
                <a:cs typeface="Lucida Sans Unicode"/>
              </a:rPr>
              <a:t>𝐻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0636" y="2073276"/>
            <a:ext cx="5335905" cy="17312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Sorted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by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values: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banana: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cherry: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apple:</a:t>
            </a:r>
            <a:r>
              <a:rPr sz="1050" spc="-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date:</a:t>
            </a:r>
            <a:r>
              <a:rPr sz="1050" spc="-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74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calculates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prints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value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according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formula: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6372" y="454025"/>
            <a:ext cx="5561965" cy="14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6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Sort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by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values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157480" marR="578485">
              <a:lnSpc>
                <a:spcPct val="101200"/>
              </a:lnSpc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3</a:t>
            </a:r>
            <a:r>
              <a:rPr sz="1050" spc="38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sample_dict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{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'apple'</a:t>
            </a:r>
            <a:r>
              <a:rPr sz="1050" dirty="0">
                <a:latin typeface="Consolas"/>
                <a:cs typeface="Consolas"/>
              </a:rPr>
              <a:t>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'banana'</a:t>
            </a:r>
            <a:r>
              <a:rPr sz="1050" dirty="0">
                <a:latin typeface="Consolas"/>
                <a:cs typeface="Consolas"/>
              </a:rPr>
              <a:t>: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'cherry'</a:t>
            </a:r>
            <a:r>
              <a:rPr sz="1050" dirty="0">
                <a:latin typeface="Consolas"/>
                <a:cs typeface="Consolas"/>
              </a:rPr>
              <a:t>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'date'</a:t>
            </a:r>
            <a:r>
              <a:rPr sz="1050" dirty="0">
                <a:latin typeface="Consolas"/>
                <a:cs typeface="Consolas"/>
              </a:rPr>
              <a:t>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4</a:t>
            </a:r>
            <a:r>
              <a:rPr sz="1050" dirty="0">
                <a:latin typeface="Consolas"/>
                <a:cs typeface="Consolas"/>
              </a:rPr>
              <a:t>}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1200"/>
              </a:lnSpc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5</a:t>
            </a:r>
            <a:r>
              <a:rPr sz="1050" spc="36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sorted_dict_by_values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2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dict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sorted</a:t>
            </a:r>
            <a:r>
              <a:rPr sz="1050" dirty="0">
                <a:latin typeface="Consolas"/>
                <a:cs typeface="Consolas"/>
              </a:rPr>
              <a:t>(sample_dict.items(),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key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lambda</a:t>
            </a:r>
            <a:r>
              <a:rPr sz="10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ite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6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7"/>
              <a:tabLst>
                <a:tab pos="35560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"Sorted</a:t>
            </a:r>
            <a:r>
              <a:rPr sz="1050" spc="-4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by</a:t>
            </a:r>
            <a:r>
              <a:rPr sz="1050" spc="-4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values:"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7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key,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sorted_dict_by_values.items():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7"/>
              <a:tabLst>
                <a:tab pos="648335" algn="l"/>
                <a:tab pos="64897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f"</a:t>
            </a:r>
            <a:r>
              <a:rPr sz="1050" dirty="0">
                <a:latin typeface="Consolas"/>
                <a:cs typeface="Consolas"/>
              </a:rPr>
              <a:t>{key}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:</a:t>
            </a:r>
            <a:r>
              <a:rPr sz="1050" spc="-6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{value}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44/95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[36]: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8850" y="3746500"/>
            <a:ext cx="5856605" cy="364574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05485" marR="17703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comma-separated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values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D: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100,150,180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18,22,24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705485">
              <a:lnSpc>
                <a:spcPct val="100000"/>
              </a:lnSpc>
            </a:pPr>
            <a:r>
              <a:rPr sz="1650" b="1" smtClean="0">
                <a:latin typeface="Arial"/>
                <a:cs typeface="Arial"/>
              </a:rPr>
              <a:t>Program</a:t>
            </a:r>
            <a:r>
              <a:rPr sz="1650" b="1" spc="-55" smtClean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75</a:t>
            </a:r>
            <a:endParaRPr sz="1650">
              <a:latin typeface="Arial"/>
              <a:cs typeface="Arial"/>
            </a:endParaRPr>
          </a:p>
          <a:p>
            <a:pPr marL="705485" marR="5080">
              <a:lnSpc>
                <a:spcPct val="119000"/>
              </a:lnSpc>
              <a:spcBef>
                <a:spcPts val="855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which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digits,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X,Y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input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generates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2-dimensional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spc="-15" dirty="0">
                <a:latin typeface="Arial"/>
                <a:cs typeface="Arial"/>
              </a:rPr>
              <a:t>array.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element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value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i-th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row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j-th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column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array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should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i*j.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05485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Note: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i=0,1..,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X-1;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j=0,1,¡Y-1.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05485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</a:t>
            </a:r>
            <a:endParaRPr sz="1050">
              <a:latin typeface="Arial"/>
              <a:cs typeface="Arial"/>
            </a:endParaRPr>
          </a:p>
          <a:p>
            <a:pPr marL="705485" marR="163830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Suppose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following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inputs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program: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3,5</a:t>
            </a:r>
            <a:endParaRPr sz="1050">
              <a:latin typeface="Arial"/>
              <a:cs typeface="Arial"/>
            </a:endParaRPr>
          </a:p>
          <a:p>
            <a:pPr marL="705485" marR="240919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Then,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output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should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be: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[[0,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0],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[0,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4],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[0,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6,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8]]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[37]: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2250" y="9766300"/>
            <a:ext cx="207835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two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digits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(X,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Y):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3,5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235450" y="9690100"/>
          <a:ext cx="1162048" cy="5751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/>
                <a:gridCol w="219710"/>
                <a:gridCol w="219709"/>
                <a:gridCol w="219709"/>
                <a:gridCol w="214630"/>
              </a:tblGrid>
              <a:tr h="179721"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[0,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0,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0,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0,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0]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[0,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2,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4]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[0,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2,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4,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06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6,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06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8]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16050" y="317500"/>
          <a:ext cx="5543550" cy="344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55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math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Fixed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values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Function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calculate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Q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calculate_Q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(D):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(math.sqrt((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spc="-15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D)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H))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comma-separated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sequence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values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input_sequence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comma-separated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values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D: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D_values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input_sequence.split(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','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Calculate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Q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each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[calculate_Q(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(D))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D_values]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89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','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.join(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map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str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result)))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84453" y="6929421"/>
          <a:ext cx="5543550" cy="2455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8076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two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digits,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Y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6710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X,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map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two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digits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(X,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Y):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).split(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','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710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710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Initialize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2D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filled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with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zeros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710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array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spc="-1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(Y)]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(X)]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710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710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Fill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with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values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j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710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(X):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710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j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(Y):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710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array[i][j]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j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710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710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2D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710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row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array: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251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(row)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45/95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558896"/>
            <a:ext cx="5970270" cy="2505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76</a:t>
            </a:r>
            <a:endParaRPr sz="1650">
              <a:latin typeface="Arial"/>
              <a:cs typeface="Arial"/>
            </a:endParaRPr>
          </a:p>
          <a:p>
            <a:pPr marL="705485" marR="5080">
              <a:lnSpc>
                <a:spcPct val="119000"/>
              </a:lnSpc>
              <a:spcBef>
                <a:spcPts val="855"/>
              </a:spcBef>
            </a:pPr>
            <a:r>
              <a:rPr sz="1050" b="1" spc="-5" dirty="0">
                <a:latin typeface="Arial"/>
                <a:cs typeface="Arial"/>
              </a:rPr>
              <a:t>Write </a:t>
            </a:r>
            <a:r>
              <a:rPr sz="1050" b="1" dirty="0">
                <a:latin typeface="Arial"/>
                <a:cs typeface="Arial"/>
              </a:rPr>
              <a:t>a program that accepts a comma separated sequence of words as input and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prints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words 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 comma-separated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sequence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after sorting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them </a:t>
            </a:r>
            <a:r>
              <a:rPr sz="1050" b="1" spc="-10" dirty="0">
                <a:latin typeface="Arial"/>
                <a:cs typeface="Arial"/>
              </a:rPr>
              <a:t>alphabetically.</a:t>
            </a:r>
            <a:endParaRPr sz="1050">
              <a:latin typeface="Arial"/>
              <a:cs typeface="Arial"/>
            </a:endParaRPr>
          </a:p>
          <a:p>
            <a:pPr marL="705485" marR="171513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Suppose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following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input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supplied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program: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without,hello,bag,world</a:t>
            </a:r>
            <a:endParaRPr sz="1050">
              <a:latin typeface="Arial"/>
              <a:cs typeface="Arial"/>
            </a:endParaRPr>
          </a:p>
          <a:p>
            <a:pPr marL="705485" marR="3500754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Then,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output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should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be: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bag,hello,without,world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[38]: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050" y="6032500"/>
            <a:ext cx="5188585" cy="29474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8585">
              <a:lnSpc>
                <a:spcPct val="101200"/>
              </a:lnSpc>
              <a:spcBef>
                <a:spcPts val="85"/>
              </a:spcBef>
              <a:tabLst>
                <a:tab pos="1111885" algn="l"/>
              </a:tabLst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comma-separated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sequence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words: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without,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hello,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bag,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world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Sorted words:	bag,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hello,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world,without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77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accepts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sequence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whitespace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separated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words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input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 prints the words after removing all duplicate words and sorting them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alphanumerically.</a:t>
            </a:r>
            <a:endParaRPr sz="1050">
              <a:latin typeface="Arial"/>
              <a:cs typeface="Arial"/>
            </a:endParaRPr>
          </a:p>
          <a:p>
            <a:pPr marL="12700" marR="130683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Suppose</a:t>
            </a:r>
            <a:r>
              <a:rPr sz="1050" b="1" spc="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following</a:t>
            </a:r>
            <a:r>
              <a:rPr sz="1050" b="1" spc="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input</a:t>
            </a:r>
            <a:r>
              <a:rPr sz="1050" b="1" spc="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supplied</a:t>
            </a:r>
            <a:r>
              <a:rPr sz="1050" b="1" spc="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program: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hello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world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practice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makes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perfect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hello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world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again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Then,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 output should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again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hello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makes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perfect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practice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world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84453" y="2805097"/>
          <a:ext cx="5543550" cy="2846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42794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Accept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68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input_sequence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comma-separated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sequence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words: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68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68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Split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68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words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input_sequence.split(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','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68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68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Sort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words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alphabetically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68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sorted_words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sorted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(words)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68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68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Join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sorted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comma-separated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sequence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68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sorted_sequence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','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.join(sorted_words)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68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689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sorted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sequence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091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"Sorted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words:"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sorted_sequence)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46/95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[39]: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450" y="3060700"/>
            <a:ext cx="6144260" cy="335463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05485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sequence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whitespace-separated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words: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hello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world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and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practice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akes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perfect and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hello world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again</a:t>
            </a:r>
            <a:endParaRPr sz="1050">
              <a:latin typeface="Consolas"/>
              <a:cs typeface="Consolas"/>
            </a:endParaRPr>
          </a:p>
          <a:p>
            <a:pPr marL="70548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Result: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again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and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hello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makes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perfect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practice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world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onsolas"/>
              <a:cs typeface="Consolas"/>
            </a:endParaRPr>
          </a:p>
          <a:p>
            <a:pPr marL="705485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79</a:t>
            </a:r>
            <a:endParaRPr sz="1650">
              <a:latin typeface="Arial"/>
              <a:cs typeface="Arial"/>
            </a:endParaRPr>
          </a:p>
          <a:p>
            <a:pPr marL="705485" marR="349250">
              <a:lnSpc>
                <a:spcPct val="119000"/>
              </a:lnSpc>
              <a:spcBef>
                <a:spcPts val="855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accepts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sentence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calculate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letters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digits.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Suppose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 following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input is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supplied 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 program: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05485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hello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world!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123</a:t>
            </a:r>
            <a:endParaRPr sz="1050">
              <a:latin typeface="Arial"/>
              <a:cs typeface="Arial"/>
            </a:endParaRPr>
          </a:p>
          <a:p>
            <a:pPr marL="705485" marR="367474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Then,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output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should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be: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LETTERS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05485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DIGITS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[40]: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6050" y="9613900"/>
            <a:ext cx="2518410" cy="498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sentence: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hello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world!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123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LETTERS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DIGITS</a:t>
            </a:r>
            <a:r>
              <a:rPr sz="1050" spc="-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84454" y="404797"/>
          <a:ext cx="5580380" cy="250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56530"/>
              </a:tblGrid>
              <a:tr h="223318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Accept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724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input_sequence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sequence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whitespace-separated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words: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4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4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Split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into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words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convert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into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set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remove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duplic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4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words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set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(input_sequence.split())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4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4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Sort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unique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alphanumerically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4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sorted_words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sorted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(words)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4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4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Join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sorted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with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whitespace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separation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4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3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.join(sorted_words)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4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4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result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098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"Result:"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result)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39850" y="6108700"/>
          <a:ext cx="5543550" cy="3351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54834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Accept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02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sentence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sentence: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2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2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Initialize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counters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letters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digits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2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letter_count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2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digit_count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2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2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Iterate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through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each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character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sentence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2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char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sentence: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2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char.isalpha():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2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letter_count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2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elif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char.isdigit():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2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digit_count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2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2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results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02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"LETTERS"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letter_count)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200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"DIGITS"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digit_count)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47/95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30635" y="558895"/>
            <a:ext cx="5346700" cy="5295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80</a:t>
            </a:r>
            <a:endParaRPr sz="1650">
              <a:latin typeface="Arial"/>
              <a:cs typeface="Arial"/>
            </a:endParaRPr>
          </a:p>
          <a:p>
            <a:pPr marL="12700" marR="4953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A website requires the users to input username and password to </a:t>
            </a:r>
            <a:r>
              <a:rPr sz="1050" b="1" spc="-10" dirty="0">
                <a:latin typeface="Arial"/>
                <a:cs typeface="Arial"/>
              </a:rPr>
              <a:t>register. </a:t>
            </a:r>
            <a:r>
              <a:rPr sz="1050" b="1" spc="-5" dirty="0">
                <a:latin typeface="Arial"/>
                <a:cs typeface="Arial"/>
              </a:rPr>
              <a:t>Write </a:t>
            </a:r>
            <a:r>
              <a:rPr sz="1050" b="1" dirty="0">
                <a:latin typeface="Arial"/>
                <a:cs typeface="Arial"/>
              </a:rPr>
              <a:t>a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check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validity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password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input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users.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Following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criteria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checking the password: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AutoNum type="arabicPeriod"/>
              <a:tabLst>
                <a:tab pos="156210" algn="l"/>
              </a:tabLst>
            </a:pPr>
            <a:r>
              <a:rPr sz="1050" b="1" dirty="0">
                <a:latin typeface="Arial"/>
                <a:cs typeface="Arial"/>
              </a:rPr>
              <a:t>At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least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letter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between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[a-z]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</a:pPr>
            <a:endParaRPr sz="11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AutoNum type="arabicPeriod"/>
              <a:tabLst>
                <a:tab pos="156210" algn="l"/>
              </a:tabLst>
            </a:pPr>
            <a:r>
              <a:rPr sz="1050" b="1" dirty="0">
                <a:latin typeface="Arial"/>
                <a:cs typeface="Arial"/>
              </a:rPr>
              <a:t>At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least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between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[0-9]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AutoNum type="arabicPeriod"/>
              <a:tabLst>
                <a:tab pos="156210" algn="l"/>
              </a:tabLst>
            </a:pPr>
            <a:r>
              <a:rPr sz="1050" b="1" dirty="0">
                <a:latin typeface="Arial"/>
                <a:cs typeface="Arial"/>
              </a:rPr>
              <a:t>At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least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letter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between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[A-Z]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</a:pPr>
            <a:endParaRPr sz="1100">
              <a:latin typeface="Arial"/>
              <a:cs typeface="Arial"/>
            </a:endParaRPr>
          </a:p>
          <a:p>
            <a:pPr marL="279400" lvl="1" indent="-148590">
              <a:lnSpc>
                <a:spcPct val="100000"/>
              </a:lnSpc>
              <a:buAutoNum type="arabicPeriod" startAt="3"/>
              <a:tabLst>
                <a:tab pos="279400" algn="l"/>
              </a:tabLst>
            </a:pPr>
            <a:r>
              <a:rPr sz="1050" dirty="0">
                <a:latin typeface="Arial MT"/>
                <a:cs typeface="Arial MT"/>
              </a:rPr>
              <a:t>At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least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character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from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[$#@]</a:t>
            </a:r>
            <a:endParaRPr sz="10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AutoNum type="arabicPeriod" startAt="3"/>
            </a:pPr>
            <a:endParaRPr sz="1100">
              <a:latin typeface="Arial MT"/>
              <a:cs typeface="Arial MT"/>
            </a:endParaRPr>
          </a:p>
          <a:p>
            <a:pPr marL="160655" lvl="1" indent="-148590">
              <a:lnSpc>
                <a:spcPct val="100000"/>
              </a:lnSpc>
              <a:buAutoNum type="arabicPeriod" startAt="3"/>
              <a:tabLst>
                <a:tab pos="161290" algn="l"/>
              </a:tabLst>
            </a:pPr>
            <a:r>
              <a:rPr sz="1050" b="1" dirty="0">
                <a:latin typeface="Arial"/>
                <a:cs typeface="Arial"/>
              </a:rPr>
              <a:t>Minimum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length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transaction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password: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AutoNum type="arabicPeriod" startAt="3"/>
            </a:pPr>
            <a:endParaRPr sz="1100">
              <a:latin typeface="Arial"/>
              <a:cs typeface="Arial"/>
            </a:endParaRPr>
          </a:p>
          <a:p>
            <a:pPr marL="160655" lvl="1" indent="-148590">
              <a:lnSpc>
                <a:spcPct val="100000"/>
              </a:lnSpc>
              <a:buAutoNum type="arabicPeriod" startAt="3"/>
              <a:tabLst>
                <a:tab pos="161290" algn="l"/>
              </a:tabLst>
            </a:pPr>
            <a:r>
              <a:rPr sz="1050" b="1" dirty="0">
                <a:latin typeface="Arial"/>
                <a:cs typeface="Arial"/>
              </a:rPr>
              <a:t>Maximum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length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transaction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password: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12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b="1" spc="-20" dirty="0">
                <a:latin typeface="Arial"/>
                <a:cs typeface="Arial"/>
              </a:rPr>
              <a:t>Your </a:t>
            </a:r>
            <a:r>
              <a:rPr sz="1050" b="1" dirty="0">
                <a:latin typeface="Arial"/>
                <a:cs typeface="Arial"/>
              </a:rPr>
              <a:t>program should accept a sequence of comma separated passwords and will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check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according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above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criteria.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Passwords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match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criteria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printed, each separated by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 comma.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</a:t>
            </a:r>
            <a:endParaRPr sz="1050">
              <a:latin typeface="Arial"/>
              <a:cs typeface="Arial"/>
            </a:endParaRPr>
          </a:p>
          <a:p>
            <a:pPr marL="12700" marR="145796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following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passwords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input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program: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ABd1234@1,a</a:t>
            </a:r>
            <a:r>
              <a:rPr sz="1050" b="1" spc="-5" dirty="0">
                <a:latin typeface="Arial"/>
                <a:cs typeface="Arial"/>
              </a:rPr>
              <a:t> F1#,2w3E*,2We3345</a:t>
            </a:r>
            <a:endParaRPr sz="1050">
              <a:latin typeface="Arial"/>
              <a:cs typeface="Arial"/>
            </a:endParaRPr>
          </a:p>
          <a:p>
            <a:pPr marL="12700" marR="259207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Then,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output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should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be: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ABd1234@1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48/95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050" y="68707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10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250" y="7175500"/>
            <a:ext cx="5088255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swap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two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variables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without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temp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variable.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2250" y="5956300"/>
            <a:ext cx="1638935" cy="82522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coefficient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a: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coefficient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b: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coefficient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c: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8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Root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-2.0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+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2.0i</a:t>
            </a:r>
            <a:endParaRPr sz="105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Root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2: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-2.0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-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2.0i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6050" y="9842500"/>
            <a:ext cx="1125220" cy="498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After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swapping:  a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=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b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=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16050" y="317500"/>
          <a:ext cx="5543550" cy="5616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41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math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coefficients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coefficient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coefficient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b: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coefficient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Calculate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discriminant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discriminant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**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spc="-25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discriminant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positive,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negative,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zero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discriminant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Two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real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distinct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roots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root1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math.sqrt(discriminant))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root2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math.sqrt(discriminant))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f"Root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1: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{root1}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f"Root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2: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{root2}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discriminant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One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real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root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(repeated)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root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f"Root:</a:t>
                      </a:r>
                      <a:r>
                        <a:rPr sz="1000" spc="-6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{root}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Complex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roots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real_part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imaginary_part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math.sqrt(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abs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(discriminant))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f"Root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1: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{real_part}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{imaginary_part}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f"Root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2: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{real_part}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{imaginary_part}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90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39850" y="7556496"/>
          <a:ext cx="5543550" cy="213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70267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8465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465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465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Swapping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without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temporary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variable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465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b,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465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465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465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"After</a:t>
                      </a:r>
                      <a:r>
                        <a:rPr sz="1000" spc="-6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swapping:"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465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"a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="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465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"b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="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b)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0144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r>
              <a:rPr dirty="0"/>
              <a:t>4/95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[41]: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050" y="7556500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[42]: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39850" y="7556500"/>
            <a:ext cx="5553075" cy="1466850"/>
            <a:chOff x="1390649" y="6124556"/>
            <a:chExt cx="5553075" cy="1466850"/>
          </a:xfrm>
        </p:grpSpPr>
        <p:sp>
          <p:nvSpPr>
            <p:cNvPr id="7" name="object 7"/>
            <p:cNvSpPr/>
            <p:nvPr/>
          </p:nvSpPr>
          <p:spPr>
            <a:xfrm>
              <a:off x="1395412" y="6129318"/>
              <a:ext cx="5543550" cy="1457325"/>
            </a:xfrm>
            <a:custGeom>
              <a:avLst/>
              <a:gdLst/>
              <a:ahLst/>
              <a:cxnLst/>
              <a:rect l="l" t="t" r="r" b="b"/>
              <a:pathLst>
                <a:path w="5543550" h="1457325">
                  <a:moveTo>
                    <a:pt x="0" y="1443037"/>
                  </a:moveTo>
                  <a:lnTo>
                    <a:pt x="0" y="14287"/>
                  </a:lnTo>
                  <a:lnTo>
                    <a:pt x="0" y="12392"/>
                  </a:lnTo>
                  <a:lnTo>
                    <a:pt x="362" y="10525"/>
                  </a:lnTo>
                  <a:lnTo>
                    <a:pt x="1087" y="8782"/>
                  </a:lnTo>
                  <a:lnTo>
                    <a:pt x="1812" y="7029"/>
                  </a:lnTo>
                  <a:lnTo>
                    <a:pt x="2844" y="5467"/>
                  </a:lnTo>
                  <a:lnTo>
                    <a:pt x="4184" y="4133"/>
                  </a:lnTo>
                  <a:lnTo>
                    <a:pt x="5524" y="2790"/>
                  </a:lnTo>
                  <a:lnTo>
                    <a:pt x="7069" y="1752"/>
                  </a:lnTo>
                  <a:lnTo>
                    <a:pt x="8819" y="1038"/>
                  </a:lnTo>
                  <a:lnTo>
                    <a:pt x="10570" y="333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33"/>
                  </a:lnTo>
                  <a:lnTo>
                    <a:pt x="5534728" y="1038"/>
                  </a:lnTo>
                  <a:lnTo>
                    <a:pt x="5536479" y="1752"/>
                  </a:lnTo>
                  <a:lnTo>
                    <a:pt x="5538024" y="2790"/>
                  </a:lnTo>
                  <a:lnTo>
                    <a:pt x="5539364" y="4133"/>
                  </a:lnTo>
                  <a:lnTo>
                    <a:pt x="5540703" y="5467"/>
                  </a:lnTo>
                  <a:lnTo>
                    <a:pt x="5543549" y="14287"/>
                  </a:lnTo>
                  <a:lnTo>
                    <a:pt x="5543549" y="1443037"/>
                  </a:lnTo>
                  <a:lnTo>
                    <a:pt x="5543549" y="1444856"/>
                  </a:lnTo>
                  <a:lnTo>
                    <a:pt x="5543186" y="1446685"/>
                  </a:lnTo>
                  <a:lnTo>
                    <a:pt x="5542461" y="1448428"/>
                  </a:lnTo>
                  <a:lnTo>
                    <a:pt x="5541736" y="1450181"/>
                  </a:lnTo>
                  <a:lnTo>
                    <a:pt x="5534728" y="1456172"/>
                  </a:lnTo>
                  <a:lnTo>
                    <a:pt x="5532978" y="1456877"/>
                  </a:lnTo>
                  <a:lnTo>
                    <a:pt x="5531156" y="1457286"/>
                  </a:lnTo>
                  <a:lnTo>
                    <a:pt x="5529262" y="1457324"/>
                  </a:lnTo>
                  <a:lnTo>
                    <a:pt x="14287" y="1457324"/>
                  </a:lnTo>
                  <a:lnTo>
                    <a:pt x="1087" y="1448428"/>
                  </a:lnTo>
                  <a:lnTo>
                    <a:pt x="362" y="1446685"/>
                  </a:lnTo>
                  <a:lnTo>
                    <a:pt x="0" y="1444856"/>
                  </a:lnTo>
                  <a:lnTo>
                    <a:pt x="0" y="1443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4500" y="6134100"/>
              <a:ext cx="9525" cy="1447800"/>
            </a:xfrm>
            <a:custGeom>
              <a:avLst/>
              <a:gdLst/>
              <a:ahLst/>
              <a:cxnLst/>
              <a:rect l="l" t="t" r="r" b="b"/>
              <a:pathLst>
                <a:path w="9525" h="1447800">
                  <a:moveTo>
                    <a:pt x="0" y="1447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1447799"/>
                  </a:lnTo>
                  <a:lnTo>
                    <a:pt x="0" y="1447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9850" y="5803900"/>
            <a:ext cx="5391150" cy="144513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5725" marR="457834" indent="-73660">
              <a:lnSpc>
                <a:spcPct val="101200"/>
              </a:lnSpc>
              <a:spcBef>
                <a:spcPts val="85"/>
              </a:spcBef>
              <a:tabLst>
                <a:tab pos="2798445" algn="l"/>
              </a:tabLst>
            </a:pPr>
            <a:r>
              <a:rPr sz="1050" dirty="0">
                <a:latin typeface="Consolas"/>
                <a:cs typeface="Consolas"/>
              </a:rPr>
              <a:t>Enter passwords separated by commas:	ABd1234@1,a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F1#,2w3E*,2We3345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ABd1234@1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81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Define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class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with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generator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which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iterate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numbers,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which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divisible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by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7,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between a given range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 and n.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84454" y="404794"/>
          <a:ext cx="5580380" cy="5246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56530"/>
              </a:tblGrid>
              <a:tr h="254815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Function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password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valid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is_valid_password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(password):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length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password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2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000" spc="-2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(password)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password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matches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all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criteria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using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regular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re.match(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r"^(?=.*[a-z])(?=.*[A-Z])(?=.*[0-9])(?=.*[$#@])"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p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False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Accept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user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comma-separated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passwords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passwords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passwords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separated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by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commas: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).split(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','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Initialize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store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valid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passwords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valid_passwords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Iterate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through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passwords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their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validity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psw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passwords: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is_valid_password(psw):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valid_passwords.append(psw)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9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valid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passwords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separated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by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commas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6300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','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.join(valid_passwords))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339850" y="7708900"/>
            <a:ext cx="5521960" cy="1148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class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DivisibleBySeven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u="sng" spc="1150" dirty="0">
                <a:solidFill>
                  <a:srgbClr val="008000"/>
                </a:solidFill>
                <a:uFill>
                  <a:solidFill>
                    <a:srgbClr val="0000FE"/>
                  </a:solidFill>
                </a:u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init</a:t>
            </a:r>
            <a:r>
              <a:rPr sz="1050" u="sng" spc="495" dirty="0">
                <a:uFill>
                  <a:solidFill>
                    <a:srgbClr val="0000FE"/>
                  </a:solidFill>
                </a:u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1A1A1A"/>
                </a:solidFill>
                <a:latin typeface="Consolas"/>
                <a:cs typeface="Consolas"/>
              </a:rPr>
              <a:t>self</a:t>
            </a:r>
            <a:r>
              <a:rPr sz="1050" dirty="0">
                <a:latin typeface="Consolas"/>
                <a:cs typeface="Consolas"/>
              </a:rPr>
              <a:t>,n):</a:t>
            </a:r>
            <a:endParaRPr sz="1050">
              <a:latin typeface="Consolas"/>
              <a:cs typeface="Consolas"/>
            </a:endParaRPr>
          </a:p>
          <a:p>
            <a:pPr marL="157480" marR="3838575">
              <a:lnSpc>
                <a:spcPct val="101200"/>
              </a:lnSpc>
              <a:buClr>
                <a:srgbClr val="454545"/>
              </a:buClr>
              <a:buAutoNum type="arabicPlain"/>
              <a:tabLst>
                <a:tab pos="941069" algn="l"/>
                <a:tab pos="941705" algn="l"/>
              </a:tabLst>
            </a:pPr>
            <a:r>
              <a:rPr sz="1050" dirty="0">
                <a:solidFill>
                  <a:srgbClr val="1A1A1A"/>
                </a:solidFill>
                <a:latin typeface="Consolas"/>
                <a:cs typeface="Consolas"/>
              </a:rPr>
              <a:t>self</a:t>
            </a:r>
            <a:r>
              <a:rPr sz="1050" dirty="0">
                <a:latin typeface="Consolas"/>
                <a:cs typeface="Consolas"/>
              </a:rPr>
              <a:t>.n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5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5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generate_divisible_by_seven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1A1A1A"/>
                </a:solidFill>
                <a:latin typeface="Consolas"/>
                <a:cs typeface="Consolas"/>
              </a:rPr>
              <a:t>self</a:t>
            </a:r>
            <a:r>
              <a:rPr sz="1050" dirty="0">
                <a:latin typeface="Consolas"/>
                <a:cs typeface="Consolas"/>
              </a:rPr>
              <a:t>):</a:t>
            </a:r>
            <a:endParaRPr sz="1050">
              <a:latin typeface="Consolas"/>
              <a:cs typeface="Consolas"/>
            </a:endParaRPr>
          </a:p>
          <a:p>
            <a:pPr marL="157480" marR="2444750">
              <a:lnSpc>
                <a:spcPct val="101200"/>
              </a:lnSpc>
              <a:buClr>
                <a:srgbClr val="454545"/>
              </a:buClr>
              <a:buFont typeface="Consolas"/>
              <a:buAutoNum type="arabicPlain" startAt="5"/>
              <a:tabLst>
                <a:tab pos="941069" algn="l"/>
                <a:tab pos="941705" algn="l"/>
                <a:tab pos="123444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range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1A1A1A"/>
                </a:solidFill>
                <a:latin typeface="Consolas"/>
                <a:cs typeface="Consolas"/>
              </a:rPr>
              <a:t>self</a:t>
            </a:r>
            <a:r>
              <a:rPr sz="1050" dirty="0">
                <a:latin typeface="Consolas"/>
                <a:cs typeface="Consolas"/>
              </a:rPr>
              <a:t>.n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sz="1050" b="1" spc="-2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):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7		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%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7</a:t>
            </a:r>
            <a:r>
              <a:rPr sz="1050" spc="-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sz="1050" b="1" spc="-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  <a:tabLst>
                <a:tab pos="1527810" algn="l"/>
              </a:tabLst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8	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yield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49/95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[43]: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90651" y="409558"/>
            <a:ext cx="5553075" cy="1133475"/>
            <a:chOff x="1390649" y="409556"/>
            <a:chExt cx="5553075" cy="1133475"/>
          </a:xfrm>
        </p:grpSpPr>
        <p:sp>
          <p:nvSpPr>
            <p:cNvPr id="6" name="object 6"/>
            <p:cNvSpPr/>
            <p:nvPr/>
          </p:nvSpPr>
          <p:spPr>
            <a:xfrm>
              <a:off x="1395412" y="414319"/>
              <a:ext cx="5543550" cy="1123950"/>
            </a:xfrm>
            <a:custGeom>
              <a:avLst/>
              <a:gdLst/>
              <a:ahLst/>
              <a:cxnLst/>
              <a:rect l="l" t="t" r="r" b="b"/>
              <a:pathLst>
                <a:path w="5543550" h="1123950">
                  <a:moveTo>
                    <a:pt x="0" y="1109662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43"/>
                  </a:lnTo>
                  <a:lnTo>
                    <a:pt x="1812" y="6991"/>
                  </a:lnTo>
                  <a:lnTo>
                    <a:pt x="2844" y="5467"/>
                  </a:lnTo>
                  <a:lnTo>
                    <a:pt x="4184" y="4133"/>
                  </a:lnTo>
                  <a:lnTo>
                    <a:pt x="5524" y="2752"/>
                  </a:lnTo>
                  <a:lnTo>
                    <a:pt x="7069" y="1752"/>
                  </a:lnTo>
                  <a:lnTo>
                    <a:pt x="8819" y="1038"/>
                  </a:lnTo>
                  <a:lnTo>
                    <a:pt x="10570" y="333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33"/>
                  </a:lnTo>
                  <a:lnTo>
                    <a:pt x="5534728" y="1038"/>
                  </a:lnTo>
                  <a:lnTo>
                    <a:pt x="5536479" y="1752"/>
                  </a:lnTo>
                  <a:lnTo>
                    <a:pt x="5538024" y="2752"/>
                  </a:lnTo>
                  <a:lnTo>
                    <a:pt x="5539364" y="4133"/>
                  </a:lnTo>
                  <a:lnTo>
                    <a:pt x="5540703" y="5467"/>
                  </a:lnTo>
                  <a:lnTo>
                    <a:pt x="5541736" y="6991"/>
                  </a:lnTo>
                  <a:lnTo>
                    <a:pt x="5542461" y="8743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1109662"/>
                  </a:lnTo>
                  <a:lnTo>
                    <a:pt x="5543549" y="1111481"/>
                  </a:lnTo>
                  <a:lnTo>
                    <a:pt x="5543186" y="1113310"/>
                  </a:lnTo>
                  <a:lnTo>
                    <a:pt x="5542461" y="1115053"/>
                  </a:lnTo>
                  <a:lnTo>
                    <a:pt x="5541736" y="1116806"/>
                  </a:lnTo>
                  <a:lnTo>
                    <a:pt x="5534728" y="1122797"/>
                  </a:lnTo>
                  <a:lnTo>
                    <a:pt x="5532978" y="1123502"/>
                  </a:lnTo>
                  <a:lnTo>
                    <a:pt x="5531156" y="1123911"/>
                  </a:lnTo>
                  <a:lnTo>
                    <a:pt x="5529262" y="1123949"/>
                  </a:lnTo>
                  <a:lnTo>
                    <a:pt x="14287" y="1123949"/>
                  </a:lnTo>
                  <a:lnTo>
                    <a:pt x="1087" y="1115053"/>
                  </a:lnTo>
                  <a:lnTo>
                    <a:pt x="362" y="1113310"/>
                  </a:lnTo>
                  <a:lnTo>
                    <a:pt x="0" y="1111481"/>
                  </a:lnTo>
                  <a:lnTo>
                    <a:pt x="0" y="110966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4500" y="419100"/>
              <a:ext cx="9525" cy="1114425"/>
            </a:xfrm>
            <a:custGeom>
              <a:avLst/>
              <a:gdLst/>
              <a:ahLst/>
              <a:cxnLst/>
              <a:rect l="l" t="t" r="r" b="b"/>
              <a:pathLst>
                <a:path w="9525" h="1114425">
                  <a:moveTo>
                    <a:pt x="0" y="111442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1114424"/>
                  </a:lnTo>
                  <a:lnTo>
                    <a:pt x="0" y="111442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30635" y="1587501"/>
            <a:ext cx="5350510" cy="72215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27660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your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desired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range: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50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7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14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21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28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35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42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49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82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spc="-5" dirty="0">
                <a:latin typeface="Arial"/>
                <a:cs typeface="Arial"/>
              </a:rPr>
              <a:t>Write </a:t>
            </a:r>
            <a:r>
              <a:rPr sz="1050" b="1" dirty="0">
                <a:latin typeface="Arial"/>
                <a:cs typeface="Arial"/>
              </a:rPr>
              <a:t>a program to compute the frequency of the words from the input. The output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should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output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after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sorting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key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alphanumerically.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Suppose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following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input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supplied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 the program: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342900">
              <a:lnSpc>
                <a:spcPct val="119000"/>
              </a:lnSpc>
            </a:pPr>
            <a:r>
              <a:rPr sz="1050" b="1" dirty="0">
                <a:latin typeface="Arial"/>
                <a:cs typeface="Arial"/>
              </a:rPr>
              <a:t>New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choosing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between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3?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Read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3.</a:t>
            </a:r>
            <a:endParaRPr sz="1050">
              <a:latin typeface="Arial"/>
              <a:cs typeface="Arial"/>
            </a:endParaRPr>
          </a:p>
          <a:p>
            <a:pPr marL="12700" marR="3573779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Then,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output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should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be: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2:2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3.:1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3?:1</a:t>
            </a:r>
            <a:endParaRPr sz="1050">
              <a:latin typeface="Arial"/>
              <a:cs typeface="Arial"/>
            </a:endParaRPr>
          </a:p>
          <a:p>
            <a:pPr marL="12700" marR="461899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New:1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Python:5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Read:1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and:1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between:1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choosing:1  or:2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to:1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6371" y="454027"/>
            <a:ext cx="5561330" cy="9868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7480" marR="1971675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7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input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"Enter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your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desired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range: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dirty="0">
                <a:latin typeface="Consolas"/>
                <a:cs typeface="Consolas"/>
              </a:rPr>
              <a:t>))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1200"/>
              </a:lnSpc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3</a:t>
            </a:r>
            <a:r>
              <a:rPr sz="1050" spc="35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divisible_by_seven_generator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2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DivisibleBySeven(n).generate_divisible_b 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5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divisible_by_seven_generator: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5"/>
              <a:tabLst>
                <a:tab pos="648335" algn="l"/>
                <a:tab pos="64897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(num)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50/95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[44]: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050" y="5727700"/>
            <a:ext cx="5450840" cy="326127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sentence: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New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to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Python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or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choosing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between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Python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and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Python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3?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Read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Python 2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or Python 3.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2:2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3:2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and:1</a:t>
            </a:r>
            <a:endParaRPr sz="1050">
              <a:latin typeface="Consolas"/>
              <a:cs typeface="Consolas"/>
            </a:endParaRPr>
          </a:p>
          <a:p>
            <a:pPr marL="12700" marR="4697095">
              <a:lnSpc>
                <a:spcPct val="101200"/>
              </a:lnSpc>
            </a:pPr>
            <a:r>
              <a:rPr sz="1050" dirty="0">
                <a:latin typeface="Consolas"/>
                <a:cs typeface="Consolas"/>
              </a:rPr>
              <a:t>between:1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choosing:1  new:1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or:2</a:t>
            </a:r>
            <a:endParaRPr sz="1050">
              <a:latin typeface="Consolas"/>
              <a:cs typeface="Consolas"/>
            </a:endParaRPr>
          </a:p>
          <a:p>
            <a:pPr marL="12700" marR="4843780">
              <a:lnSpc>
                <a:spcPct val="101200"/>
              </a:lnSpc>
            </a:pPr>
            <a:r>
              <a:rPr sz="1050" dirty="0">
                <a:latin typeface="Consolas"/>
                <a:cs typeface="Consolas"/>
              </a:rPr>
              <a:t>python:5  read:1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to:1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83</a:t>
            </a:r>
            <a:endParaRPr sz="1650">
              <a:latin typeface="Arial"/>
              <a:cs typeface="Arial"/>
            </a:endParaRPr>
          </a:p>
          <a:p>
            <a:pPr marL="12700" marR="91440" algn="just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Define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class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Person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its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two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child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classes: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Male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Female.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classes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have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method "getGender" which can print "Male" for Male class and "Female" for Female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class.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84454" y="404796"/>
          <a:ext cx="5580380" cy="5220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56530"/>
              </a:tblGrid>
              <a:tr h="234358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input_sentence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sentence: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Split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sentence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words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input_sentence.split()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Create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dictionary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store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frequencies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word_freq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{}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Count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frequencies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word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words: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Remove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punctuation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(.,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?)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word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word.strip(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'.,?'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Convert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lowercase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ensure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case-insensitive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counting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word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word.lower()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Update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frequency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dictionary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word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word_freq: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word_freq[word]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word_freq[word]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Sort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words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alphanumerically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sorted_words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sorted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(word_freq.items())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frequencies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word,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frequency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sorted_words: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89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{word}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{frequency}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51/95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[45]: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393" y="2511428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[46]: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250" y="4127500"/>
            <a:ext cx="6045835" cy="203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05485" marR="48183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Unknown  Male</a:t>
            </a:r>
            <a:endParaRPr sz="1050">
              <a:latin typeface="Consolas"/>
              <a:cs typeface="Consolas"/>
            </a:endParaRPr>
          </a:p>
          <a:p>
            <a:pPr marL="70548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Female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nsolas"/>
              <a:cs typeface="Consolas"/>
            </a:endParaRPr>
          </a:p>
          <a:p>
            <a:pPr marL="705485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84</a:t>
            </a:r>
            <a:endParaRPr sz="1650">
              <a:latin typeface="Arial"/>
              <a:cs typeface="Arial"/>
            </a:endParaRPr>
          </a:p>
          <a:p>
            <a:pPr marL="705485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Please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write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generate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sentences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where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subject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["I",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5" dirty="0">
                <a:latin typeface="Arial"/>
                <a:cs typeface="Arial"/>
              </a:rPr>
              <a:t>"You"]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verb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 ["Play",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"Love"] 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 object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 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["Hockey","Football"].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[47]: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050" y="8928100"/>
            <a:ext cx="1345565" cy="1315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I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Play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Hockey.</a:t>
            </a:r>
            <a:endParaRPr sz="1050">
              <a:latin typeface="Consolas"/>
              <a:cs typeface="Consolas"/>
            </a:endParaRPr>
          </a:p>
          <a:p>
            <a:pPr marL="12700" marR="151130">
              <a:lnSpc>
                <a:spcPct val="101200"/>
              </a:lnSpc>
            </a:pPr>
            <a:r>
              <a:rPr sz="1050" dirty="0">
                <a:latin typeface="Consolas"/>
                <a:cs typeface="Consolas"/>
              </a:rPr>
              <a:t>I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Play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Football.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Love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Hockey.</a:t>
            </a:r>
            <a:endParaRPr sz="1050">
              <a:latin typeface="Consolas"/>
              <a:cs typeface="Consolas"/>
            </a:endParaRPr>
          </a:p>
          <a:p>
            <a:pPr marL="12700" marR="151130">
              <a:lnSpc>
                <a:spcPct val="101200"/>
              </a:lnSpc>
            </a:pPr>
            <a:r>
              <a:rPr sz="1050" dirty="0">
                <a:latin typeface="Consolas"/>
                <a:cs typeface="Consolas"/>
              </a:rPr>
              <a:t>I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Love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Football.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You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Play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Hockey.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sz="1050" dirty="0">
                <a:latin typeface="Consolas"/>
                <a:cs typeface="Consolas"/>
              </a:rPr>
              <a:t>You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Play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Football.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You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Love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Hockey.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You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Love</a:t>
            </a:r>
            <a:r>
              <a:rPr sz="1050" spc="-4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Football.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84453" y="317500"/>
          <a:ext cx="5543550" cy="2255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58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Person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409315" algn="r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getGender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1A1A1A"/>
                          </a:solidFill>
                          <a:latin typeface="Consolas"/>
                          <a:cs typeface="Consolas"/>
                        </a:rPr>
                        <a:t>self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409950" algn="r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"Unknown"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Male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(Person):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409315" algn="r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getGender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1A1A1A"/>
                          </a:solidFill>
                          <a:latin typeface="Consolas"/>
                          <a:cs typeface="Consolas"/>
                        </a:rPr>
                        <a:t>self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"Male"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Female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(Person):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409315" algn="r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getGender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1A1A1A"/>
                          </a:solidFill>
                          <a:latin typeface="Consolas"/>
                          <a:cs typeface="Consolas"/>
                        </a:rPr>
                        <a:t>self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89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"Female"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16050" y="2679700"/>
          <a:ext cx="5543550" cy="1464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58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person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Person()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male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Male()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female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Female()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(person.getGender())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(male.getGender())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89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(female.getGender())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39850" y="5880100"/>
          <a:ext cx="5543550" cy="2848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24832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subjects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3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"I"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"You"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verbs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3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"Play"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"Love"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objects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3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"Hockey"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"Football"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sentences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sub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subjects: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vrb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verbs: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obj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objects: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sentence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{sub}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{vrb}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{obj}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."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sentences.append(sentence)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sentence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sentences: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416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(sentence)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52/95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5" y="558880"/>
            <a:ext cx="5909945" cy="120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85</a:t>
            </a:r>
            <a:endParaRPr sz="1650">
              <a:latin typeface="Arial"/>
              <a:cs typeface="Arial"/>
            </a:endParaRPr>
          </a:p>
          <a:p>
            <a:pPr marL="705485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Please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compress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decompress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"hello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world!hello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world!hello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world!hello world!".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[48]: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9850" y="4660900"/>
            <a:ext cx="5450840" cy="17702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Original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String: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hello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world!hello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world!hello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world!hello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world!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sz="1050" dirty="0">
                <a:latin typeface="Consolas"/>
                <a:cs typeface="Consolas"/>
              </a:rPr>
              <a:t>Compressed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String: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b'x\x9c\xcbH\xcd\xc9\xc9W(\xcf/\xcaIQ\xcc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\x82\r\x00\xb  d[\x11\xf5'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Decompressed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String: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hello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world!hello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world!hello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world!hello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world!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86</a:t>
            </a:r>
            <a:endParaRPr sz="1650">
              <a:latin typeface="Arial"/>
              <a:cs typeface="Arial"/>
            </a:endParaRPr>
          </a:p>
          <a:p>
            <a:pPr marL="12700" marR="29464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Please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write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binary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search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which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searches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item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sorted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list.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should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 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index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 element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 be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searched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 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list.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84453" y="1509680"/>
          <a:ext cx="5543550" cy="2650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75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zlib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"hello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world!hello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world!hello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world!hello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world!"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Compress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compressed_string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zlib.compress(string.encode())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Decompress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decompressed_string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zlib.decompress(compressed_string).decode()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"Original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String:"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string)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"Compressed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String:"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compressed_string)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87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"Decompressed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String:"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decompressed_string)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53/95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11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[49]: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393" y="7788261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[50]: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90651" y="7743791"/>
            <a:ext cx="5553075" cy="819150"/>
            <a:chOff x="1390649" y="7743789"/>
            <a:chExt cx="5553075" cy="819150"/>
          </a:xfrm>
        </p:grpSpPr>
        <p:sp>
          <p:nvSpPr>
            <p:cNvPr id="7" name="object 7"/>
            <p:cNvSpPr/>
            <p:nvPr/>
          </p:nvSpPr>
          <p:spPr>
            <a:xfrm>
              <a:off x="1395412" y="7748551"/>
              <a:ext cx="5543550" cy="809625"/>
            </a:xfrm>
            <a:custGeom>
              <a:avLst/>
              <a:gdLst/>
              <a:ahLst/>
              <a:cxnLst/>
              <a:rect l="l" t="t" r="r" b="b"/>
              <a:pathLst>
                <a:path w="5543550" h="809625">
                  <a:moveTo>
                    <a:pt x="0" y="795337"/>
                  </a:moveTo>
                  <a:lnTo>
                    <a:pt x="0" y="14287"/>
                  </a:lnTo>
                  <a:lnTo>
                    <a:pt x="0" y="12392"/>
                  </a:lnTo>
                  <a:lnTo>
                    <a:pt x="362" y="10525"/>
                  </a:lnTo>
                  <a:lnTo>
                    <a:pt x="1087" y="8782"/>
                  </a:lnTo>
                  <a:lnTo>
                    <a:pt x="1812" y="7029"/>
                  </a:lnTo>
                  <a:lnTo>
                    <a:pt x="2844" y="5467"/>
                  </a:lnTo>
                  <a:lnTo>
                    <a:pt x="4184" y="4171"/>
                  </a:lnTo>
                  <a:lnTo>
                    <a:pt x="5524" y="2790"/>
                  </a:lnTo>
                  <a:lnTo>
                    <a:pt x="7069" y="1752"/>
                  </a:lnTo>
                  <a:lnTo>
                    <a:pt x="8819" y="1038"/>
                  </a:lnTo>
                  <a:lnTo>
                    <a:pt x="10570" y="333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33"/>
                  </a:lnTo>
                  <a:lnTo>
                    <a:pt x="5534728" y="1038"/>
                  </a:lnTo>
                  <a:lnTo>
                    <a:pt x="5536479" y="1752"/>
                  </a:lnTo>
                  <a:lnTo>
                    <a:pt x="5538024" y="2790"/>
                  </a:lnTo>
                  <a:lnTo>
                    <a:pt x="5539364" y="4171"/>
                  </a:lnTo>
                  <a:lnTo>
                    <a:pt x="5540703" y="5467"/>
                  </a:lnTo>
                  <a:lnTo>
                    <a:pt x="5541736" y="7029"/>
                  </a:lnTo>
                  <a:lnTo>
                    <a:pt x="5542461" y="8782"/>
                  </a:lnTo>
                  <a:lnTo>
                    <a:pt x="5543186" y="10525"/>
                  </a:lnTo>
                  <a:lnTo>
                    <a:pt x="5543549" y="12392"/>
                  </a:lnTo>
                  <a:lnTo>
                    <a:pt x="5543549" y="14287"/>
                  </a:lnTo>
                  <a:lnTo>
                    <a:pt x="5543549" y="795337"/>
                  </a:lnTo>
                  <a:lnTo>
                    <a:pt x="5543549" y="797232"/>
                  </a:lnTo>
                  <a:lnTo>
                    <a:pt x="5543186" y="799023"/>
                  </a:lnTo>
                  <a:lnTo>
                    <a:pt x="5542461" y="800766"/>
                  </a:lnTo>
                  <a:lnTo>
                    <a:pt x="5541736" y="802519"/>
                  </a:lnTo>
                  <a:lnTo>
                    <a:pt x="5534728" y="808472"/>
                  </a:lnTo>
                  <a:lnTo>
                    <a:pt x="5532978" y="809215"/>
                  </a:lnTo>
                  <a:lnTo>
                    <a:pt x="5531156" y="809586"/>
                  </a:lnTo>
                  <a:lnTo>
                    <a:pt x="5529262" y="809624"/>
                  </a:lnTo>
                  <a:lnTo>
                    <a:pt x="14287" y="809624"/>
                  </a:lnTo>
                  <a:lnTo>
                    <a:pt x="1087" y="800728"/>
                  </a:lnTo>
                  <a:lnTo>
                    <a:pt x="362" y="799023"/>
                  </a:lnTo>
                  <a:lnTo>
                    <a:pt x="0" y="797232"/>
                  </a:lnTo>
                  <a:lnTo>
                    <a:pt x="0" y="7953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4500" y="7753349"/>
              <a:ext cx="9525" cy="800100"/>
            </a:xfrm>
            <a:custGeom>
              <a:avLst/>
              <a:gdLst/>
              <a:ahLst/>
              <a:cxnLst/>
              <a:rect l="l" t="t" r="r" b="b"/>
              <a:pathLst>
                <a:path w="9525" h="800100">
                  <a:moveTo>
                    <a:pt x="0" y="8000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800099"/>
                  </a:lnTo>
                  <a:lnTo>
                    <a:pt x="0" y="8000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7393" y="8712186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[51]: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90651" y="8677242"/>
            <a:ext cx="5553075" cy="1133475"/>
            <a:chOff x="1390649" y="8677239"/>
            <a:chExt cx="5553075" cy="1133475"/>
          </a:xfrm>
        </p:grpSpPr>
        <p:sp>
          <p:nvSpPr>
            <p:cNvPr id="11" name="object 11"/>
            <p:cNvSpPr/>
            <p:nvPr/>
          </p:nvSpPr>
          <p:spPr>
            <a:xfrm>
              <a:off x="1395412" y="8682001"/>
              <a:ext cx="5543550" cy="1123950"/>
            </a:xfrm>
            <a:custGeom>
              <a:avLst/>
              <a:gdLst/>
              <a:ahLst/>
              <a:cxnLst/>
              <a:rect l="l" t="t" r="r" b="b"/>
              <a:pathLst>
                <a:path w="5543550" h="1123950">
                  <a:moveTo>
                    <a:pt x="0" y="1109662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43"/>
                  </a:lnTo>
                  <a:lnTo>
                    <a:pt x="1812" y="6991"/>
                  </a:lnTo>
                  <a:lnTo>
                    <a:pt x="2844" y="5467"/>
                  </a:lnTo>
                  <a:lnTo>
                    <a:pt x="4184" y="4171"/>
                  </a:lnTo>
                  <a:lnTo>
                    <a:pt x="5524" y="2790"/>
                  </a:lnTo>
                  <a:lnTo>
                    <a:pt x="7069" y="1752"/>
                  </a:lnTo>
                  <a:lnTo>
                    <a:pt x="8819" y="1038"/>
                  </a:lnTo>
                  <a:lnTo>
                    <a:pt x="10570" y="333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33"/>
                  </a:lnTo>
                  <a:lnTo>
                    <a:pt x="5534728" y="1038"/>
                  </a:lnTo>
                  <a:lnTo>
                    <a:pt x="5536479" y="1752"/>
                  </a:lnTo>
                  <a:lnTo>
                    <a:pt x="5538024" y="2790"/>
                  </a:lnTo>
                  <a:lnTo>
                    <a:pt x="5539364" y="4171"/>
                  </a:lnTo>
                  <a:lnTo>
                    <a:pt x="5540703" y="5467"/>
                  </a:lnTo>
                  <a:lnTo>
                    <a:pt x="5541736" y="6991"/>
                  </a:lnTo>
                  <a:lnTo>
                    <a:pt x="5542461" y="8743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1109662"/>
                  </a:lnTo>
                  <a:lnTo>
                    <a:pt x="5534728" y="1122797"/>
                  </a:lnTo>
                  <a:lnTo>
                    <a:pt x="5532978" y="1123540"/>
                  </a:lnTo>
                  <a:lnTo>
                    <a:pt x="5531156" y="1123911"/>
                  </a:lnTo>
                  <a:lnTo>
                    <a:pt x="5529262" y="1123949"/>
                  </a:lnTo>
                  <a:lnTo>
                    <a:pt x="14287" y="1123949"/>
                  </a:lnTo>
                  <a:lnTo>
                    <a:pt x="0" y="1111519"/>
                  </a:lnTo>
                  <a:lnTo>
                    <a:pt x="0" y="110966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4500" y="8686800"/>
              <a:ext cx="9525" cy="1114425"/>
            </a:xfrm>
            <a:custGeom>
              <a:avLst/>
              <a:gdLst/>
              <a:ahLst/>
              <a:cxnLst/>
              <a:rect l="l" t="t" r="r" b="b"/>
              <a:pathLst>
                <a:path w="9525" h="1114425">
                  <a:moveTo>
                    <a:pt x="0" y="111442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1114424"/>
                  </a:lnTo>
                  <a:lnTo>
                    <a:pt x="0" y="111442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92250" y="4889500"/>
            <a:ext cx="5309235" cy="2918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Element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found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at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index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87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Please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using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generator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print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which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divisible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7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between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comma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separated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form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while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input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console.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Example:</a:t>
            </a:r>
            <a:endParaRPr sz="1050">
              <a:latin typeface="Arial"/>
              <a:cs typeface="Arial"/>
            </a:endParaRPr>
          </a:p>
          <a:p>
            <a:pPr marL="12700" marR="212471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following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input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program: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100</a:t>
            </a:r>
            <a:endParaRPr sz="1050">
              <a:latin typeface="Arial"/>
              <a:cs typeface="Arial"/>
            </a:endParaRPr>
          </a:p>
          <a:p>
            <a:pPr marL="12700" marR="255460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Then,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output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should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be: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0,35,70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84453" y="404768"/>
          <a:ext cx="5543550" cy="4484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26750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binary_search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(arr,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target):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left,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right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(arr)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while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left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right: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mid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(left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right)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arr[mid]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target: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1100"/>
                        </a:lnSpc>
                        <a:tabLst>
                          <a:tab pos="879475" algn="l"/>
                        </a:tabLst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mid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Element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found,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index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arr[mid]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target: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1100"/>
                        </a:lnSpc>
                        <a:tabLst>
                          <a:tab pos="1173480" algn="l"/>
                        </a:tabLst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left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mid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Target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right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half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ts val="1100"/>
                        </a:lnSpc>
                        <a:tabLst>
                          <a:tab pos="1246505" algn="l"/>
                        </a:tabLst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right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mid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-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Target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left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half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  <a:tabLst>
                          <a:tab pos="1141730" algn="l"/>
                        </a:tabLst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Element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found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Example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usage: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sorted_list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target_element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3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binary_search(sorted_list,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target_element)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!=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f"Element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{target_element}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found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at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index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{result}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57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506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f"Element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{target_element}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found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list"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430635" y="9845661"/>
            <a:ext cx="1785620" cy="33727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for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n: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100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0,35,70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6371" y="7788277"/>
            <a:ext cx="552196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divisible_by_5_and_7</a:t>
            </a:r>
            <a:r>
              <a:rPr sz="1050" dirty="0">
                <a:latin typeface="Consolas"/>
                <a:cs typeface="Consolas"/>
              </a:rPr>
              <a:t>(n):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range</a:t>
            </a:r>
            <a:r>
              <a:rPr sz="1050" dirty="0">
                <a:latin typeface="Consolas"/>
                <a:cs typeface="Consolas"/>
              </a:rPr>
              <a:t>(n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):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941069" algn="l"/>
                <a:tab pos="94170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%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sz="1050" spc="-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spc="-1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and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%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7</a:t>
            </a:r>
            <a:r>
              <a:rPr sz="1050" spc="-1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sz="1050" b="1" spc="-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1234440" indent="-107759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1234440" algn="l"/>
                <a:tab pos="123507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yield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6371" y="8712199"/>
            <a:ext cx="552196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try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input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"Enter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a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value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for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n: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dirty="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result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4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divisible_by_5_and_7(n)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','</a:t>
            </a:r>
            <a:r>
              <a:rPr sz="1050" dirty="0">
                <a:latin typeface="Consolas"/>
                <a:cs typeface="Consolas"/>
              </a:rPr>
              <a:t>.join(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map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str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result)))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except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ValueError: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"Invalid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input.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Please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enter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a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valid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integer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for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n."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54/95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30637" y="558882"/>
            <a:ext cx="5434965" cy="2476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88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Please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write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using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generator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print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even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between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comma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separated form while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 is input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by console.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Example:</a:t>
            </a:r>
            <a:endParaRPr sz="1050">
              <a:latin typeface="Arial"/>
              <a:cs typeface="Arial"/>
            </a:endParaRPr>
          </a:p>
          <a:p>
            <a:pPr marL="12700" marR="225044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following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input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program: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</a:t>
            </a:r>
            <a:endParaRPr sz="1050">
              <a:latin typeface="Arial"/>
              <a:cs typeface="Arial"/>
            </a:endParaRPr>
          </a:p>
          <a:p>
            <a:pPr marL="12700" marR="268033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Then,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output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should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be: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0,2,4,6,8,10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393" y="3178161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[52]: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90651" y="3133689"/>
            <a:ext cx="5553075" cy="809625"/>
            <a:chOff x="1390649" y="3133689"/>
            <a:chExt cx="5553075" cy="809625"/>
          </a:xfrm>
        </p:grpSpPr>
        <p:sp>
          <p:nvSpPr>
            <p:cNvPr id="7" name="object 7"/>
            <p:cNvSpPr/>
            <p:nvPr/>
          </p:nvSpPr>
          <p:spPr>
            <a:xfrm>
              <a:off x="1395412" y="3138451"/>
              <a:ext cx="5543550" cy="800100"/>
            </a:xfrm>
            <a:custGeom>
              <a:avLst/>
              <a:gdLst/>
              <a:ahLst/>
              <a:cxnLst/>
              <a:rect l="l" t="t" r="r" b="b"/>
              <a:pathLst>
                <a:path w="5543550" h="800100">
                  <a:moveTo>
                    <a:pt x="0" y="785812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43"/>
                  </a:lnTo>
                  <a:lnTo>
                    <a:pt x="1812" y="6991"/>
                  </a:lnTo>
                  <a:lnTo>
                    <a:pt x="2844" y="5467"/>
                  </a:lnTo>
                  <a:lnTo>
                    <a:pt x="4184" y="4133"/>
                  </a:lnTo>
                  <a:lnTo>
                    <a:pt x="5524" y="2790"/>
                  </a:lnTo>
                  <a:lnTo>
                    <a:pt x="7069" y="1752"/>
                  </a:lnTo>
                  <a:lnTo>
                    <a:pt x="8819" y="1000"/>
                  </a:lnTo>
                  <a:lnTo>
                    <a:pt x="10570" y="333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33"/>
                  </a:lnTo>
                  <a:lnTo>
                    <a:pt x="5534728" y="1000"/>
                  </a:lnTo>
                  <a:lnTo>
                    <a:pt x="5536479" y="1752"/>
                  </a:lnTo>
                  <a:lnTo>
                    <a:pt x="5538024" y="2790"/>
                  </a:lnTo>
                  <a:lnTo>
                    <a:pt x="5539364" y="4133"/>
                  </a:lnTo>
                  <a:lnTo>
                    <a:pt x="5540703" y="5467"/>
                  </a:lnTo>
                  <a:lnTo>
                    <a:pt x="5541736" y="6991"/>
                  </a:lnTo>
                  <a:lnTo>
                    <a:pt x="5542461" y="8743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785812"/>
                  </a:lnTo>
                  <a:lnTo>
                    <a:pt x="5543549" y="787669"/>
                  </a:lnTo>
                  <a:lnTo>
                    <a:pt x="5543186" y="789498"/>
                  </a:lnTo>
                  <a:lnTo>
                    <a:pt x="5542461" y="791241"/>
                  </a:lnTo>
                  <a:lnTo>
                    <a:pt x="5541736" y="792994"/>
                  </a:lnTo>
                  <a:lnTo>
                    <a:pt x="5534728" y="798985"/>
                  </a:lnTo>
                  <a:lnTo>
                    <a:pt x="5532978" y="799690"/>
                  </a:lnTo>
                  <a:lnTo>
                    <a:pt x="5531156" y="800061"/>
                  </a:lnTo>
                  <a:lnTo>
                    <a:pt x="5529262" y="800099"/>
                  </a:lnTo>
                  <a:lnTo>
                    <a:pt x="14287" y="800099"/>
                  </a:lnTo>
                  <a:lnTo>
                    <a:pt x="12392" y="800061"/>
                  </a:lnTo>
                  <a:lnTo>
                    <a:pt x="10570" y="799690"/>
                  </a:lnTo>
                  <a:lnTo>
                    <a:pt x="8819" y="798985"/>
                  </a:lnTo>
                  <a:lnTo>
                    <a:pt x="7069" y="798280"/>
                  </a:lnTo>
                  <a:lnTo>
                    <a:pt x="1087" y="791241"/>
                  </a:lnTo>
                  <a:lnTo>
                    <a:pt x="362" y="789498"/>
                  </a:lnTo>
                  <a:lnTo>
                    <a:pt x="0" y="787669"/>
                  </a:lnTo>
                  <a:lnTo>
                    <a:pt x="0" y="78581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4500" y="3143249"/>
              <a:ext cx="9525" cy="790575"/>
            </a:xfrm>
            <a:custGeom>
              <a:avLst/>
              <a:gdLst/>
              <a:ahLst/>
              <a:cxnLst/>
              <a:rect l="l" t="t" r="r" b="b"/>
              <a:pathLst>
                <a:path w="9525" h="790575">
                  <a:moveTo>
                    <a:pt x="0" y="79057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790574"/>
                  </a:lnTo>
                  <a:lnTo>
                    <a:pt x="0" y="79057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7393" y="4102086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[53]: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90651" y="4057616"/>
            <a:ext cx="5553075" cy="1133475"/>
            <a:chOff x="1390649" y="4057613"/>
            <a:chExt cx="5553075" cy="1133475"/>
          </a:xfrm>
        </p:grpSpPr>
        <p:sp>
          <p:nvSpPr>
            <p:cNvPr id="11" name="object 11"/>
            <p:cNvSpPr/>
            <p:nvPr/>
          </p:nvSpPr>
          <p:spPr>
            <a:xfrm>
              <a:off x="1395412" y="4062376"/>
              <a:ext cx="5543550" cy="1123950"/>
            </a:xfrm>
            <a:custGeom>
              <a:avLst/>
              <a:gdLst/>
              <a:ahLst/>
              <a:cxnLst/>
              <a:rect l="l" t="t" r="r" b="b"/>
              <a:pathLst>
                <a:path w="5543550" h="1123950">
                  <a:moveTo>
                    <a:pt x="0" y="1109662"/>
                  </a:moveTo>
                  <a:lnTo>
                    <a:pt x="0" y="14287"/>
                  </a:lnTo>
                  <a:lnTo>
                    <a:pt x="0" y="12315"/>
                  </a:lnTo>
                  <a:lnTo>
                    <a:pt x="362" y="10458"/>
                  </a:lnTo>
                  <a:lnTo>
                    <a:pt x="1087" y="8705"/>
                  </a:lnTo>
                  <a:lnTo>
                    <a:pt x="1812" y="6953"/>
                  </a:lnTo>
                  <a:lnTo>
                    <a:pt x="2844" y="5429"/>
                  </a:lnTo>
                  <a:lnTo>
                    <a:pt x="4184" y="4133"/>
                  </a:lnTo>
                  <a:lnTo>
                    <a:pt x="5524" y="2790"/>
                  </a:lnTo>
                  <a:lnTo>
                    <a:pt x="7069" y="1752"/>
                  </a:lnTo>
                  <a:lnTo>
                    <a:pt x="8819" y="1038"/>
                  </a:lnTo>
                  <a:lnTo>
                    <a:pt x="10570" y="333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76"/>
                  </a:lnTo>
                  <a:lnTo>
                    <a:pt x="5536479" y="1790"/>
                  </a:lnTo>
                  <a:lnTo>
                    <a:pt x="5538024" y="2790"/>
                  </a:lnTo>
                  <a:lnTo>
                    <a:pt x="5539364" y="4133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1109662"/>
                  </a:lnTo>
                  <a:lnTo>
                    <a:pt x="5534728" y="1122759"/>
                  </a:lnTo>
                  <a:lnTo>
                    <a:pt x="5532978" y="1123502"/>
                  </a:lnTo>
                  <a:lnTo>
                    <a:pt x="5531156" y="1123911"/>
                  </a:lnTo>
                  <a:lnTo>
                    <a:pt x="5529262" y="1123949"/>
                  </a:lnTo>
                  <a:lnTo>
                    <a:pt x="14287" y="1123949"/>
                  </a:lnTo>
                  <a:lnTo>
                    <a:pt x="12392" y="1123911"/>
                  </a:lnTo>
                  <a:lnTo>
                    <a:pt x="10570" y="1123502"/>
                  </a:lnTo>
                  <a:lnTo>
                    <a:pt x="8819" y="1122759"/>
                  </a:lnTo>
                  <a:lnTo>
                    <a:pt x="7069" y="1122054"/>
                  </a:lnTo>
                  <a:lnTo>
                    <a:pt x="0" y="1111481"/>
                  </a:lnTo>
                  <a:lnTo>
                    <a:pt x="0" y="110966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4500" y="4067174"/>
              <a:ext cx="9525" cy="1114425"/>
            </a:xfrm>
            <a:custGeom>
              <a:avLst/>
              <a:gdLst/>
              <a:ahLst/>
              <a:cxnLst/>
              <a:rect l="l" t="t" r="r" b="b"/>
              <a:pathLst>
                <a:path w="9525" h="1114425">
                  <a:moveTo>
                    <a:pt x="0" y="111442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1114424"/>
                  </a:lnTo>
                  <a:lnTo>
                    <a:pt x="0" y="111442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30637" y="5235559"/>
            <a:ext cx="5353685" cy="440748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64617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for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n: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0,2,4,6,8,10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89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Fibonacci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Sequence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computed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based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following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formula:</a:t>
            </a:r>
            <a:endParaRPr sz="1050">
              <a:latin typeface="Arial"/>
              <a:cs typeface="Arial"/>
            </a:endParaRPr>
          </a:p>
          <a:p>
            <a:pPr marL="59690" marR="4331970">
              <a:lnSpc>
                <a:spcPts val="2630"/>
              </a:lnSpc>
              <a:spcBef>
                <a:spcPts val="240"/>
              </a:spcBef>
            </a:pPr>
            <a:r>
              <a:rPr sz="1050" b="1" dirty="0">
                <a:latin typeface="Consolas"/>
                <a:cs typeface="Consolas"/>
              </a:rPr>
              <a:t>f(n)=0</a:t>
            </a:r>
            <a:r>
              <a:rPr sz="1050" b="1" spc="-5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if</a:t>
            </a:r>
            <a:r>
              <a:rPr sz="1050" b="1" spc="-5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n=0 </a:t>
            </a:r>
            <a:r>
              <a:rPr sz="1050" b="1" spc="-56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f(n)=1</a:t>
            </a:r>
            <a:r>
              <a:rPr sz="1050" b="1" spc="-5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if</a:t>
            </a:r>
            <a:r>
              <a:rPr sz="1050" b="1" spc="-5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n=1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</a:pPr>
            <a:r>
              <a:rPr sz="1050" b="1" dirty="0">
                <a:latin typeface="Consolas"/>
                <a:cs typeface="Consolas"/>
              </a:rPr>
              <a:t>f(n)=f(n-1)+f(n-2)</a:t>
            </a:r>
            <a:r>
              <a:rPr sz="1050" b="1" spc="-4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if</a:t>
            </a:r>
            <a:r>
              <a:rPr sz="1050" b="1" spc="-4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n&gt;1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nsolas"/>
              <a:cs typeface="Consolas"/>
            </a:endParaRPr>
          </a:p>
          <a:p>
            <a:pPr marL="12700" marR="5080">
              <a:lnSpc>
                <a:spcPct val="119000"/>
              </a:lnSpc>
            </a:pPr>
            <a:r>
              <a:rPr sz="1050" b="1" dirty="0">
                <a:latin typeface="Arial"/>
                <a:cs typeface="Arial"/>
              </a:rPr>
              <a:t>Please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using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comprehension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print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Fibonacci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Sequence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comma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separated form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with a given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 input by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console.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Example:</a:t>
            </a:r>
            <a:endParaRPr sz="1050">
              <a:latin typeface="Arial"/>
              <a:cs typeface="Arial"/>
            </a:endParaRPr>
          </a:p>
          <a:p>
            <a:pPr marL="12700" marR="216916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following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input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program: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8</a:t>
            </a:r>
            <a:endParaRPr sz="1050">
              <a:latin typeface="Arial"/>
              <a:cs typeface="Arial"/>
            </a:endParaRPr>
          </a:p>
          <a:p>
            <a:pPr marL="12700" marR="259905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Then,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output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should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be: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0,1,1,2,3,5,8,13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6371" y="3178177"/>
            <a:ext cx="5521960" cy="662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even_numbers</a:t>
            </a:r>
            <a:r>
              <a:rPr sz="1050" dirty="0">
                <a:latin typeface="Consolas"/>
                <a:cs typeface="Consolas"/>
              </a:rPr>
              <a:t>(n):</a:t>
            </a:r>
            <a:endParaRPr sz="1050">
              <a:latin typeface="Consolas"/>
              <a:cs typeface="Consolas"/>
            </a:endParaRPr>
          </a:p>
          <a:p>
            <a:pPr marL="157480" marR="3104515">
              <a:lnSpc>
                <a:spcPct val="101200"/>
              </a:lnSpc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  <a:tab pos="941069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range</a:t>
            </a:r>
            <a:r>
              <a:rPr sz="1050" dirty="0">
                <a:latin typeface="Consolas"/>
                <a:cs typeface="Consolas"/>
              </a:rPr>
              <a:t>(n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sz="1050" b="1" spc="-2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):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3		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%</a:t>
            </a:r>
            <a:r>
              <a:rPr sz="1050" b="1" spc="-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spc="-1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sz="1050" b="1" spc="-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  <a:tabLst>
                <a:tab pos="1234440" algn="l"/>
              </a:tabLst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4	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yield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6371" y="4102099"/>
            <a:ext cx="552196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try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input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"Enter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a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value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for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n: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dirty="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result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4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even_numbers(n)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','</a:t>
            </a:r>
            <a:r>
              <a:rPr sz="1050" dirty="0">
                <a:latin typeface="Consolas"/>
                <a:cs typeface="Consolas"/>
              </a:rPr>
              <a:t>.join(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map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str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result)))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except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ValueError: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"Invalid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input.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Please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enter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a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valid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integer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for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n."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55/95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11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[55]: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5412" y="414301"/>
            <a:ext cx="5543550" cy="800100"/>
          </a:xfrm>
          <a:custGeom>
            <a:avLst/>
            <a:gdLst/>
            <a:ahLst/>
            <a:cxnLst/>
            <a:rect l="l" t="t" r="r" b="b"/>
            <a:pathLst>
              <a:path w="5543550" h="800100">
                <a:moveTo>
                  <a:pt x="0" y="785812"/>
                </a:moveTo>
                <a:lnTo>
                  <a:pt x="0" y="14287"/>
                </a:lnTo>
                <a:lnTo>
                  <a:pt x="0" y="12353"/>
                </a:lnTo>
                <a:lnTo>
                  <a:pt x="362" y="10525"/>
                </a:lnTo>
                <a:lnTo>
                  <a:pt x="1087" y="8782"/>
                </a:lnTo>
                <a:lnTo>
                  <a:pt x="1812" y="7029"/>
                </a:lnTo>
                <a:lnTo>
                  <a:pt x="2844" y="5467"/>
                </a:lnTo>
                <a:lnTo>
                  <a:pt x="4184" y="4171"/>
                </a:lnTo>
                <a:lnTo>
                  <a:pt x="5524" y="2790"/>
                </a:lnTo>
                <a:lnTo>
                  <a:pt x="7069" y="1752"/>
                </a:lnTo>
                <a:lnTo>
                  <a:pt x="8819" y="1038"/>
                </a:lnTo>
                <a:lnTo>
                  <a:pt x="10570" y="333"/>
                </a:lnTo>
                <a:lnTo>
                  <a:pt x="12392" y="0"/>
                </a:lnTo>
                <a:lnTo>
                  <a:pt x="14287" y="0"/>
                </a:lnTo>
                <a:lnTo>
                  <a:pt x="5529262" y="0"/>
                </a:lnTo>
                <a:lnTo>
                  <a:pt x="5531156" y="0"/>
                </a:lnTo>
                <a:lnTo>
                  <a:pt x="5532978" y="333"/>
                </a:lnTo>
                <a:lnTo>
                  <a:pt x="5534728" y="1038"/>
                </a:lnTo>
                <a:lnTo>
                  <a:pt x="5536479" y="1752"/>
                </a:lnTo>
                <a:lnTo>
                  <a:pt x="5538024" y="2790"/>
                </a:lnTo>
                <a:lnTo>
                  <a:pt x="5539364" y="4171"/>
                </a:lnTo>
                <a:lnTo>
                  <a:pt x="5540703" y="5467"/>
                </a:lnTo>
                <a:lnTo>
                  <a:pt x="5541736" y="7029"/>
                </a:lnTo>
                <a:lnTo>
                  <a:pt x="5542461" y="8782"/>
                </a:lnTo>
                <a:lnTo>
                  <a:pt x="5543186" y="10525"/>
                </a:lnTo>
                <a:lnTo>
                  <a:pt x="5543549" y="12353"/>
                </a:lnTo>
                <a:lnTo>
                  <a:pt x="5543549" y="14287"/>
                </a:lnTo>
                <a:lnTo>
                  <a:pt x="5543549" y="785812"/>
                </a:lnTo>
                <a:lnTo>
                  <a:pt x="5534728" y="798947"/>
                </a:lnTo>
                <a:lnTo>
                  <a:pt x="5532978" y="799690"/>
                </a:lnTo>
                <a:lnTo>
                  <a:pt x="5531156" y="800061"/>
                </a:lnTo>
                <a:lnTo>
                  <a:pt x="5529262" y="800099"/>
                </a:lnTo>
                <a:lnTo>
                  <a:pt x="14287" y="800099"/>
                </a:lnTo>
                <a:lnTo>
                  <a:pt x="1087" y="791203"/>
                </a:lnTo>
                <a:lnTo>
                  <a:pt x="362" y="789498"/>
                </a:lnTo>
                <a:lnTo>
                  <a:pt x="0" y="787707"/>
                </a:lnTo>
                <a:lnTo>
                  <a:pt x="0" y="78581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7393" y="1377934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[56]: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90651" y="1333465"/>
            <a:ext cx="5553075" cy="1133475"/>
            <a:chOff x="1390649" y="1333463"/>
            <a:chExt cx="5553075" cy="1133475"/>
          </a:xfrm>
        </p:grpSpPr>
        <p:sp>
          <p:nvSpPr>
            <p:cNvPr id="8" name="object 8"/>
            <p:cNvSpPr/>
            <p:nvPr/>
          </p:nvSpPr>
          <p:spPr>
            <a:xfrm>
              <a:off x="1395412" y="1338226"/>
              <a:ext cx="5543550" cy="1123950"/>
            </a:xfrm>
            <a:custGeom>
              <a:avLst/>
              <a:gdLst/>
              <a:ahLst/>
              <a:cxnLst/>
              <a:rect l="l" t="t" r="r" b="b"/>
              <a:pathLst>
                <a:path w="5543550" h="1123950">
                  <a:moveTo>
                    <a:pt x="0" y="1109662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43"/>
                  </a:lnTo>
                  <a:lnTo>
                    <a:pt x="1812" y="6991"/>
                  </a:lnTo>
                  <a:lnTo>
                    <a:pt x="2844" y="5467"/>
                  </a:lnTo>
                  <a:lnTo>
                    <a:pt x="4184" y="4171"/>
                  </a:lnTo>
                  <a:lnTo>
                    <a:pt x="5524" y="2790"/>
                  </a:lnTo>
                  <a:lnTo>
                    <a:pt x="7069" y="1752"/>
                  </a:lnTo>
                  <a:lnTo>
                    <a:pt x="8819" y="1038"/>
                  </a:lnTo>
                  <a:lnTo>
                    <a:pt x="10570" y="333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33"/>
                  </a:lnTo>
                  <a:lnTo>
                    <a:pt x="5534728" y="1038"/>
                  </a:lnTo>
                  <a:lnTo>
                    <a:pt x="5536479" y="1752"/>
                  </a:lnTo>
                  <a:lnTo>
                    <a:pt x="5538024" y="2790"/>
                  </a:lnTo>
                  <a:lnTo>
                    <a:pt x="5539364" y="4171"/>
                  </a:lnTo>
                  <a:lnTo>
                    <a:pt x="5540703" y="5467"/>
                  </a:lnTo>
                  <a:lnTo>
                    <a:pt x="5541736" y="6991"/>
                  </a:lnTo>
                  <a:lnTo>
                    <a:pt x="5542461" y="8743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1109662"/>
                  </a:lnTo>
                  <a:lnTo>
                    <a:pt x="5543549" y="1111519"/>
                  </a:lnTo>
                  <a:lnTo>
                    <a:pt x="5543186" y="1113310"/>
                  </a:lnTo>
                  <a:lnTo>
                    <a:pt x="5542461" y="1115053"/>
                  </a:lnTo>
                  <a:lnTo>
                    <a:pt x="5541736" y="1116806"/>
                  </a:lnTo>
                  <a:lnTo>
                    <a:pt x="5534728" y="1122759"/>
                  </a:lnTo>
                  <a:lnTo>
                    <a:pt x="5532978" y="1123540"/>
                  </a:lnTo>
                  <a:lnTo>
                    <a:pt x="5531156" y="1123911"/>
                  </a:lnTo>
                  <a:lnTo>
                    <a:pt x="5529262" y="1123949"/>
                  </a:lnTo>
                  <a:lnTo>
                    <a:pt x="14287" y="1123949"/>
                  </a:lnTo>
                  <a:lnTo>
                    <a:pt x="12392" y="1123911"/>
                  </a:lnTo>
                  <a:lnTo>
                    <a:pt x="10570" y="1123540"/>
                  </a:lnTo>
                  <a:lnTo>
                    <a:pt x="8819" y="1122759"/>
                  </a:lnTo>
                  <a:lnTo>
                    <a:pt x="7069" y="1122054"/>
                  </a:lnTo>
                  <a:lnTo>
                    <a:pt x="1087" y="1115053"/>
                  </a:lnTo>
                  <a:lnTo>
                    <a:pt x="362" y="1113310"/>
                  </a:lnTo>
                  <a:lnTo>
                    <a:pt x="0" y="1111519"/>
                  </a:lnTo>
                  <a:lnTo>
                    <a:pt x="0" y="110966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4500" y="1343024"/>
              <a:ext cx="9525" cy="1114425"/>
            </a:xfrm>
            <a:custGeom>
              <a:avLst/>
              <a:gdLst/>
              <a:ahLst/>
              <a:cxnLst/>
              <a:rect l="l" t="t" r="r" b="b"/>
              <a:pathLst>
                <a:path w="9525" h="1114425">
                  <a:moveTo>
                    <a:pt x="0" y="111442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1114424"/>
                  </a:lnTo>
                  <a:lnTo>
                    <a:pt x="0" y="111442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7393" y="7912086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[58]: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0651" y="7877140"/>
            <a:ext cx="5553075" cy="1133475"/>
            <a:chOff x="1390649" y="7877138"/>
            <a:chExt cx="5553075" cy="1133475"/>
          </a:xfrm>
        </p:grpSpPr>
        <p:sp>
          <p:nvSpPr>
            <p:cNvPr id="12" name="object 12"/>
            <p:cNvSpPr/>
            <p:nvPr/>
          </p:nvSpPr>
          <p:spPr>
            <a:xfrm>
              <a:off x="1395412" y="7881901"/>
              <a:ext cx="5543550" cy="1123950"/>
            </a:xfrm>
            <a:custGeom>
              <a:avLst/>
              <a:gdLst/>
              <a:ahLst/>
              <a:cxnLst/>
              <a:rect l="l" t="t" r="r" b="b"/>
              <a:pathLst>
                <a:path w="5543550" h="1123950">
                  <a:moveTo>
                    <a:pt x="0" y="1109662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525"/>
                  </a:lnTo>
                  <a:lnTo>
                    <a:pt x="1087" y="8782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33"/>
                  </a:lnTo>
                  <a:lnTo>
                    <a:pt x="5524" y="2790"/>
                  </a:lnTo>
                  <a:lnTo>
                    <a:pt x="7069" y="1752"/>
                  </a:lnTo>
                  <a:lnTo>
                    <a:pt x="8819" y="1038"/>
                  </a:lnTo>
                  <a:lnTo>
                    <a:pt x="10570" y="333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76"/>
                  </a:lnTo>
                  <a:lnTo>
                    <a:pt x="5536479" y="1790"/>
                  </a:lnTo>
                  <a:lnTo>
                    <a:pt x="5538024" y="2790"/>
                  </a:lnTo>
                  <a:lnTo>
                    <a:pt x="5539364" y="4133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82"/>
                  </a:lnTo>
                  <a:lnTo>
                    <a:pt x="5543186" y="10525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1109662"/>
                  </a:lnTo>
                  <a:lnTo>
                    <a:pt x="5543549" y="1111519"/>
                  </a:lnTo>
                  <a:lnTo>
                    <a:pt x="5543186" y="1113310"/>
                  </a:lnTo>
                  <a:lnTo>
                    <a:pt x="5542461" y="1115024"/>
                  </a:lnTo>
                  <a:lnTo>
                    <a:pt x="5541736" y="1116768"/>
                  </a:lnTo>
                  <a:lnTo>
                    <a:pt x="5534728" y="1122759"/>
                  </a:lnTo>
                  <a:lnTo>
                    <a:pt x="5532978" y="1123502"/>
                  </a:lnTo>
                  <a:lnTo>
                    <a:pt x="5531156" y="1123911"/>
                  </a:lnTo>
                  <a:lnTo>
                    <a:pt x="5529262" y="1123949"/>
                  </a:lnTo>
                  <a:lnTo>
                    <a:pt x="14287" y="1123949"/>
                  </a:lnTo>
                  <a:lnTo>
                    <a:pt x="12392" y="1123911"/>
                  </a:lnTo>
                  <a:lnTo>
                    <a:pt x="10570" y="1123502"/>
                  </a:lnTo>
                  <a:lnTo>
                    <a:pt x="8819" y="1122759"/>
                  </a:lnTo>
                  <a:lnTo>
                    <a:pt x="7069" y="1122054"/>
                  </a:lnTo>
                  <a:lnTo>
                    <a:pt x="1087" y="1115024"/>
                  </a:lnTo>
                  <a:lnTo>
                    <a:pt x="362" y="1113310"/>
                  </a:lnTo>
                  <a:lnTo>
                    <a:pt x="0" y="1111519"/>
                  </a:lnTo>
                  <a:lnTo>
                    <a:pt x="0" y="110966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4500" y="7886700"/>
              <a:ext cx="9525" cy="1114425"/>
            </a:xfrm>
            <a:custGeom>
              <a:avLst/>
              <a:gdLst/>
              <a:ahLst/>
              <a:cxnLst/>
              <a:rect l="l" t="t" r="r" b="b"/>
              <a:pathLst>
                <a:path w="9525" h="1114425">
                  <a:moveTo>
                    <a:pt x="0" y="111442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1114424"/>
                  </a:lnTo>
                  <a:lnTo>
                    <a:pt x="0" y="111442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37395" y="2511410"/>
            <a:ext cx="5907405" cy="389439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05485" marR="3580765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for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n: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8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0,1,1,2,3,5,8,13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nsolas"/>
              <a:cs typeface="Consolas"/>
            </a:endParaRPr>
          </a:p>
          <a:p>
            <a:pPr marL="705485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10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90</a:t>
            </a:r>
            <a:endParaRPr sz="1650">
              <a:latin typeface="Arial"/>
              <a:cs typeface="Arial"/>
            </a:endParaRPr>
          </a:p>
          <a:p>
            <a:pPr marL="705485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Assuming that we have some email addresses in the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</a:t>
            </a:r>
            <a:r>
              <a:rPr sz="1050" b="1" u="sng" dirty="0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"/>
                <a:cs typeface="Arial"/>
                <a:hlinkClick r:id="rId2"/>
              </a:rPr>
              <a:t>username</a:t>
            </a:r>
            <a:r>
              <a:rPr sz="1050" b="1" dirty="0">
                <a:solidFill>
                  <a:srgbClr val="296EAA"/>
                </a:solidFill>
                <a:latin typeface="Arial"/>
                <a:cs typeface="Arial"/>
                <a:hlinkClick r:id="rId2"/>
              </a:rPr>
              <a:t>@</a:t>
            </a:r>
            <a:r>
              <a:rPr sz="1050" b="1" u="sng" dirty="0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"/>
                <a:cs typeface="Arial"/>
                <a:hlinkClick r:id="rId2"/>
              </a:rPr>
              <a:t>companyname.com</a:t>
            </a:r>
            <a:r>
              <a:rPr sz="1050" b="1" spc="-50" dirty="0">
                <a:solidFill>
                  <a:srgbClr val="296EAA"/>
                </a:solidFill>
                <a:latin typeface="Arial"/>
                <a:cs typeface="Arial"/>
                <a:hlinkClick r:id="rId2"/>
              </a:rPr>
              <a:t> </a:t>
            </a:r>
            <a:r>
              <a:rPr sz="1050" b="1" dirty="0">
                <a:solidFill>
                  <a:srgbClr val="296EAA"/>
                </a:solidFill>
                <a:latin typeface="Arial"/>
                <a:cs typeface="Arial"/>
              </a:rPr>
              <a:t>(</a:t>
            </a:r>
            <a:r>
              <a:rPr sz="1050" b="1" u="sng" dirty="0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"/>
                <a:cs typeface="Arial"/>
              </a:rPr>
              <a:t>mailto:username@companyname.com)</a:t>
            </a:r>
            <a:r>
              <a:rPr sz="1050" b="1" dirty="0">
                <a:latin typeface="Arial"/>
                <a:cs typeface="Arial"/>
              </a:rPr>
              <a:t>"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format,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please write program to print the user name of a given email address. Both user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names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 company names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are composed 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letters </a:t>
            </a:r>
            <a:r>
              <a:rPr sz="1050" b="1" spc="-20" dirty="0">
                <a:latin typeface="Arial"/>
                <a:cs typeface="Arial"/>
              </a:rPr>
              <a:t>only.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05485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Example:</a:t>
            </a:r>
            <a:endParaRPr sz="1050">
              <a:latin typeface="Arial"/>
              <a:cs typeface="Arial"/>
            </a:endParaRPr>
          </a:p>
          <a:p>
            <a:pPr marL="705485" marR="122174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following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email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address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input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program: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296EAA"/>
                </a:solidFill>
                <a:latin typeface="Arial"/>
                <a:cs typeface="Arial"/>
                <a:hlinkClick r:id="rId3"/>
              </a:rPr>
              <a:t>j</a:t>
            </a:r>
            <a:r>
              <a:rPr sz="1050" b="1" u="sng" dirty="0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"/>
                <a:cs typeface="Arial"/>
                <a:hlinkClick r:id="rId3"/>
              </a:rPr>
              <a:t>ohn@google.com</a:t>
            </a:r>
            <a:r>
              <a:rPr sz="1050" b="1" spc="-5" dirty="0">
                <a:solidFill>
                  <a:srgbClr val="296EAA"/>
                </a:solidFill>
                <a:latin typeface="Arial"/>
                <a:cs typeface="Arial"/>
                <a:hlinkClick r:id="rId3"/>
              </a:rPr>
              <a:t> </a:t>
            </a:r>
            <a:r>
              <a:rPr sz="1050" b="1" dirty="0">
                <a:solidFill>
                  <a:srgbClr val="296EAA"/>
                </a:solidFill>
                <a:latin typeface="Arial"/>
                <a:cs typeface="Arial"/>
              </a:rPr>
              <a:t>(</a:t>
            </a:r>
            <a:r>
              <a:rPr sz="1050" b="1" u="sng" dirty="0">
                <a:solidFill>
                  <a:srgbClr val="296EAA"/>
                </a:solidFill>
                <a:uFill>
                  <a:solidFill>
                    <a:srgbClr val="296EAA"/>
                  </a:solidFill>
                </a:uFill>
                <a:latin typeface="Arial"/>
                <a:cs typeface="Arial"/>
              </a:rPr>
              <a:t>mailto:john@google.com)</a:t>
            </a:r>
            <a:endParaRPr sz="1050">
              <a:latin typeface="Arial"/>
              <a:cs typeface="Arial"/>
            </a:endParaRPr>
          </a:p>
          <a:p>
            <a:pPr marL="705485" marR="245999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Then,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output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should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be: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john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[57]: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0637" y="9055085"/>
            <a:ext cx="2884805" cy="33727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an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email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address: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  <a:hlinkClick r:id="rId3"/>
              </a:rPr>
              <a:t>john@google.com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john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2097" y="615953"/>
            <a:ext cx="493966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5890" algn="l"/>
              </a:tabLst>
            </a:pPr>
            <a:r>
              <a:rPr sz="1050" dirty="0">
                <a:latin typeface="Consolas"/>
                <a:cs typeface="Consolas"/>
              </a:rPr>
              <a:t>sequence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sz="1050" dirty="0"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,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]	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Initializing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sequence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with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first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two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F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[sequence.append(sequence[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]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sequence[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dirty="0">
                <a:latin typeface="Consolas"/>
                <a:cs typeface="Consolas"/>
              </a:rPr>
              <a:t>])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_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range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n)]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42171" y="939801"/>
            <a:ext cx="112585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8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sequence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14502" y="419101"/>
            <a:ext cx="9525" cy="790574"/>
          </a:xfrm>
          <a:custGeom>
            <a:avLst/>
            <a:gdLst/>
            <a:ahLst/>
            <a:cxnLst/>
            <a:rect l="l" t="t" r="r" b="b"/>
            <a:pathLst>
              <a:path w="9525" h="790575">
                <a:moveTo>
                  <a:pt x="0" y="790574"/>
                </a:moveTo>
                <a:lnTo>
                  <a:pt x="0" y="0"/>
                </a:lnTo>
                <a:lnTo>
                  <a:pt x="9524" y="0"/>
                </a:lnTo>
                <a:lnTo>
                  <a:pt x="9524" y="790574"/>
                </a:lnTo>
                <a:lnTo>
                  <a:pt x="0" y="79057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06373" y="454026"/>
            <a:ext cx="1614805" cy="6604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748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3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fibonacci</a:t>
            </a:r>
            <a:r>
              <a:rPr sz="1050" dirty="0">
                <a:latin typeface="Consolas"/>
                <a:cs typeface="Consolas"/>
              </a:rPr>
              <a:t>(n):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06371" y="1377949"/>
            <a:ext cx="552196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try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input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"Enter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a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value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for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n: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dirty="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result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4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fibonacci(n)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','</a:t>
            </a:r>
            <a:r>
              <a:rPr sz="1050" dirty="0">
                <a:latin typeface="Consolas"/>
                <a:cs typeface="Consolas"/>
              </a:rPr>
              <a:t>.join(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map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str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result)))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except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ValueError: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"Invalid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input.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Please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enter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a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valid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integer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for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n."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384454" y="6138827"/>
          <a:ext cx="5580380" cy="1860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56530"/>
              </a:tblGrid>
              <a:tr h="224849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extract_username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(email):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Split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email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address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'@'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separate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username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domai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parts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email.split(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'@'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email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address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has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expected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format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(parts)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  <a:tabLst>
                          <a:tab pos="1875155" algn="l"/>
                        </a:tabLst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parts[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username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first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part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39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"Invalid</a:t>
                      </a:r>
                      <a:r>
                        <a:rPr sz="1000" spc="-3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email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format"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406371" y="7912100"/>
            <a:ext cx="552196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try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email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input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"Enter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an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email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address: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username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4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extract_username(email)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(username)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except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ValueError: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"Invalid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input.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Please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enter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a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valid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email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address."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56/95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30635" y="558880"/>
            <a:ext cx="5442585" cy="9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91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Define a class named Shape and its subclass Square. The Square class has an init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which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length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argument.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Both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classes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have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area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which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print 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area 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 shape where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Shape's area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 0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by default.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393" y="1749411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[59]: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90651" y="1704940"/>
            <a:ext cx="5553075" cy="2590800"/>
            <a:chOff x="1390649" y="1704938"/>
            <a:chExt cx="5553075" cy="2590800"/>
          </a:xfrm>
        </p:grpSpPr>
        <p:sp>
          <p:nvSpPr>
            <p:cNvPr id="7" name="object 7"/>
            <p:cNvSpPr/>
            <p:nvPr/>
          </p:nvSpPr>
          <p:spPr>
            <a:xfrm>
              <a:off x="1395412" y="1709701"/>
              <a:ext cx="5543550" cy="2581275"/>
            </a:xfrm>
            <a:custGeom>
              <a:avLst/>
              <a:gdLst/>
              <a:ahLst/>
              <a:cxnLst/>
              <a:rect l="l" t="t" r="r" b="b"/>
              <a:pathLst>
                <a:path w="5543550" h="2581275">
                  <a:moveTo>
                    <a:pt x="0" y="2566987"/>
                  </a:moveTo>
                  <a:lnTo>
                    <a:pt x="0" y="14287"/>
                  </a:lnTo>
                  <a:lnTo>
                    <a:pt x="0" y="12392"/>
                  </a:lnTo>
                  <a:lnTo>
                    <a:pt x="362" y="10525"/>
                  </a:lnTo>
                  <a:lnTo>
                    <a:pt x="1087" y="8782"/>
                  </a:lnTo>
                  <a:lnTo>
                    <a:pt x="1812" y="7029"/>
                  </a:lnTo>
                  <a:lnTo>
                    <a:pt x="2844" y="5467"/>
                  </a:lnTo>
                  <a:lnTo>
                    <a:pt x="4184" y="4171"/>
                  </a:lnTo>
                  <a:lnTo>
                    <a:pt x="5524" y="2790"/>
                  </a:lnTo>
                  <a:lnTo>
                    <a:pt x="7069" y="1752"/>
                  </a:lnTo>
                  <a:lnTo>
                    <a:pt x="8819" y="1038"/>
                  </a:lnTo>
                  <a:lnTo>
                    <a:pt x="10570" y="333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33"/>
                  </a:lnTo>
                  <a:lnTo>
                    <a:pt x="5534728" y="1038"/>
                  </a:lnTo>
                  <a:lnTo>
                    <a:pt x="5536479" y="1752"/>
                  </a:lnTo>
                  <a:lnTo>
                    <a:pt x="5538024" y="2790"/>
                  </a:lnTo>
                  <a:lnTo>
                    <a:pt x="5539364" y="4171"/>
                  </a:lnTo>
                  <a:lnTo>
                    <a:pt x="5540703" y="5467"/>
                  </a:lnTo>
                  <a:lnTo>
                    <a:pt x="5541736" y="7029"/>
                  </a:lnTo>
                  <a:lnTo>
                    <a:pt x="5542461" y="8782"/>
                  </a:lnTo>
                  <a:lnTo>
                    <a:pt x="5543186" y="10525"/>
                  </a:lnTo>
                  <a:lnTo>
                    <a:pt x="5543549" y="12392"/>
                  </a:lnTo>
                  <a:lnTo>
                    <a:pt x="5543549" y="14287"/>
                  </a:lnTo>
                  <a:lnTo>
                    <a:pt x="5543549" y="2566987"/>
                  </a:lnTo>
                  <a:lnTo>
                    <a:pt x="5543549" y="2568844"/>
                  </a:lnTo>
                  <a:lnTo>
                    <a:pt x="5543186" y="2570635"/>
                  </a:lnTo>
                  <a:lnTo>
                    <a:pt x="5542461" y="2572349"/>
                  </a:lnTo>
                  <a:lnTo>
                    <a:pt x="5541736" y="2574092"/>
                  </a:lnTo>
                  <a:lnTo>
                    <a:pt x="5534728" y="2580084"/>
                  </a:lnTo>
                  <a:lnTo>
                    <a:pt x="5532978" y="2580827"/>
                  </a:lnTo>
                  <a:lnTo>
                    <a:pt x="5531156" y="2581236"/>
                  </a:lnTo>
                  <a:lnTo>
                    <a:pt x="5529262" y="2581274"/>
                  </a:lnTo>
                  <a:lnTo>
                    <a:pt x="14287" y="2581274"/>
                  </a:lnTo>
                  <a:lnTo>
                    <a:pt x="12392" y="2581236"/>
                  </a:lnTo>
                  <a:lnTo>
                    <a:pt x="10570" y="2580827"/>
                  </a:lnTo>
                  <a:lnTo>
                    <a:pt x="8819" y="2580084"/>
                  </a:lnTo>
                  <a:lnTo>
                    <a:pt x="7069" y="2579379"/>
                  </a:lnTo>
                  <a:lnTo>
                    <a:pt x="1087" y="2572349"/>
                  </a:lnTo>
                  <a:lnTo>
                    <a:pt x="362" y="2570635"/>
                  </a:lnTo>
                  <a:lnTo>
                    <a:pt x="0" y="2568844"/>
                  </a:lnTo>
                  <a:lnTo>
                    <a:pt x="0" y="256698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4500" y="1714499"/>
              <a:ext cx="9525" cy="2571750"/>
            </a:xfrm>
            <a:custGeom>
              <a:avLst/>
              <a:gdLst/>
              <a:ahLst/>
              <a:cxnLst/>
              <a:rect l="l" t="t" r="r" b="b"/>
              <a:pathLst>
                <a:path w="9525" h="2571750">
                  <a:moveTo>
                    <a:pt x="0" y="25717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2571749"/>
                  </a:lnTo>
                  <a:lnTo>
                    <a:pt x="0" y="25717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7393" y="4454510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[60]: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3396" y="8073765"/>
            <a:ext cx="112709" cy="659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1592" y="8397615"/>
            <a:ext cx="112709" cy="659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6420" y="8721467"/>
            <a:ext cx="112709" cy="659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430636" y="6090153"/>
            <a:ext cx="5269230" cy="344754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90195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shape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square: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Shape's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area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by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default: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Area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square: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25.0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92</a:t>
            </a:r>
            <a:endParaRPr sz="1650">
              <a:latin typeface="Arial"/>
              <a:cs typeface="Arial"/>
            </a:endParaRPr>
          </a:p>
          <a:p>
            <a:pPr marL="12700" marR="5080" algn="just">
              <a:lnSpc>
                <a:spcPct val="119000"/>
              </a:lnSpc>
              <a:spcBef>
                <a:spcPts val="855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stutters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word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someone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struggling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read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it.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first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two letters are repeated twice with an ellipsis ... and space after each, and then the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word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 pronounced with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 question mark ?.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 marL="12700" marR="203898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stutter("incredible")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dirty="0">
                <a:latin typeface="Arial"/>
                <a:cs typeface="Arial"/>
              </a:rPr>
              <a:t>"in... in... incredible?"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stutter("enthusiastic")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"en...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en...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enthusiastic?"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stutter("outstanding")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"ou...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ou...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outstanding?"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Hint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:-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Assume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input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lower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case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least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two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characters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long.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6371" y="1749428"/>
            <a:ext cx="5500370" cy="2276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class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Shape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u="sng" spc="1150" dirty="0">
                <a:solidFill>
                  <a:srgbClr val="008000"/>
                </a:solidFill>
                <a:uFill>
                  <a:solidFill>
                    <a:srgbClr val="0000FE"/>
                  </a:solidFill>
                </a:u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init</a:t>
            </a:r>
            <a:r>
              <a:rPr sz="1050" u="sng" spc="495" dirty="0">
                <a:uFill>
                  <a:solidFill>
                    <a:srgbClr val="0000FE"/>
                  </a:solidFill>
                </a:u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1A1A1A"/>
                </a:solidFill>
                <a:latin typeface="Consolas"/>
                <a:cs typeface="Consolas"/>
              </a:rPr>
              <a:t>self</a:t>
            </a:r>
            <a:r>
              <a:rPr sz="1050" dirty="0">
                <a:latin typeface="Consolas"/>
                <a:cs typeface="Consolas"/>
              </a:rPr>
              <a:t>):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941069" algn="l"/>
                <a:tab pos="941705" algn="l"/>
                <a:tab pos="138112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pass	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Default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constructor,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no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need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initialize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anything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5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area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1A1A1A"/>
                </a:solidFill>
                <a:latin typeface="Consolas"/>
                <a:cs typeface="Consolas"/>
              </a:rPr>
              <a:t>self</a:t>
            </a:r>
            <a:r>
              <a:rPr sz="1050" dirty="0">
                <a:latin typeface="Consolas"/>
                <a:cs typeface="Consolas"/>
              </a:rPr>
              <a:t>):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5"/>
              <a:tabLst>
                <a:tab pos="941069" algn="l"/>
                <a:tab pos="941705" algn="l"/>
                <a:tab pos="167449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	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Shape's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area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is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0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by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default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7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8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9</a:t>
            </a:r>
            <a:r>
              <a:rPr sz="1050" spc="34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class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Square</a:t>
            </a:r>
            <a:r>
              <a:rPr sz="1050" dirty="0">
                <a:latin typeface="Consolas"/>
                <a:cs typeface="Consolas"/>
              </a:rPr>
              <a:t>(Shape):</a:t>
            </a:r>
            <a:endParaRPr sz="1050">
              <a:latin typeface="Consolas"/>
              <a:cs typeface="Consolas"/>
            </a:endParaRPr>
          </a:p>
          <a:p>
            <a:pPr marL="648335" indent="-56451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10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u="sng" spc="1150" dirty="0">
                <a:solidFill>
                  <a:srgbClr val="008000"/>
                </a:solidFill>
                <a:uFill>
                  <a:solidFill>
                    <a:srgbClr val="0000FE"/>
                  </a:solidFill>
                </a:u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init</a:t>
            </a:r>
            <a:r>
              <a:rPr sz="1050" u="sng" spc="515" dirty="0">
                <a:uFill>
                  <a:solidFill>
                    <a:srgbClr val="0000FE"/>
                  </a:solidFill>
                </a:u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1A1A1A"/>
                </a:solidFill>
                <a:latin typeface="Consolas"/>
                <a:cs typeface="Consolas"/>
              </a:rPr>
              <a:t>self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length):</a:t>
            </a:r>
            <a:endParaRPr sz="1050">
              <a:latin typeface="Consolas"/>
              <a:cs typeface="Consolas"/>
            </a:endParaRPr>
          </a:p>
          <a:p>
            <a:pPr marL="941069" indent="-85725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10"/>
              <a:tabLst>
                <a:tab pos="941069" algn="l"/>
                <a:tab pos="941705" algn="l"/>
                <a:tab pos="240792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super</a:t>
            </a:r>
            <a:r>
              <a:rPr sz="1050" dirty="0">
                <a:latin typeface="Consolas"/>
                <a:cs typeface="Consolas"/>
              </a:rPr>
              <a:t>().</a:t>
            </a:r>
            <a:r>
              <a:rPr sz="1050" u="sng" spc="57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init</a:t>
            </a:r>
            <a:r>
              <a:rPr sz="1050" u="sng" spc="57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()	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Call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constructor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of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parent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class</a:t>
            </a:r>
            <a:endParaRPr sz="1050">
              <a:latin typeface="Consolas"/>
              <a:cs typeface="Consolas"/>
            </a:endParaRPr>
          </a:p>
          <a:p>
            <a:pPr marL="84455" marR="3084195">
              <a:lnSpc>
                <a:spcPct val="101200"/>
              </a:lnSpc>
              <a:buClr>
                <a:srgbClr val="454545"/>
              </a:buClr>
              <a:buAutoNum type="arabicPlain" startAt="10"/>
              <a:tabLst>
                <a:tab pos="941069" algn="l"/>
                <a:tab pos="941705" algn="l"/>
              </a:tabLst>
            </a:pPr>
            <a:r>
              <a:rPr sz="1050" dirty="0">
                <a:solidFill>
                  <a:srgbClr val="1A1A1A"/>
                </a:solidFill>
                <a:latin typeface="Consolas"/>
                <a:cs typeface="Consolas"/>
              </a:rPr>
              <a:t>self</a:t>
            </a:r>
            <a:r>
              <a:rPr sz="1050" dirty="0">
                <a:latin typeface="Consolas"/>
                <a:cs typeface="Consolas"/>
              </a:rPr>
              <a:t>.length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5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length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13</a:t>
            </a:r>
            <a:endParaRPr sz="1050">
              <a:latin typeface="Consolas"/>
              <a:cs typeface="Consolas"/>
            </a:endParaRPr>
          </a:p>
          <a:p>
            <a:pPr marL="648335" indent="-56451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14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area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1A1A1A"/>
                </a:solidFill>
                <a:latin typeface="Consolas"/>
                <a:cs typeface="Consolas"/>
              </a:rPr>
              <a:t>self</a:t>
            </a:r>
            <a:r>
              <a:rPr sz="1050" dirty="0">
                <a:latin typeface="Consolas"/>
                <a:cs typeface="Consolas"/>
              </a:rPr>
              <a:t>):</a:t>
            </a:r>
            <a:endParaRPr sz="1050">
              <a:latin typeface="Consolas"/>
              <a:cs typeface="Consolas"/>
            </a:endParaRPr>
          </a:p>
          <a:p>
            <a:pPr marL="941069" indent="-85725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14"/>
              <a:tabLst>
                <a:tab pos="941069" algn="l"/>
                <a:tab pos="941705" algn="l"/>
                <a:tab pos="277495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 </a:t>
            </a:r>
            <a:r>
              <a:rPr sz="1050" dirty="0">
                <a:solidFill>
                  <a:srgbClr val="1A1A1A"/>
                </a:solidFill>
                <a:latin typeface="Consolas"/>
                <a:cs typeface="Consolas"/>
              </a:rPr>
              <a:t>self</a:t>
            </a:r>
            <a:r>
              <a:rPr sz="1050" dirty="0">
                <a:latin typeface="Consolas"/>
                <a:cs typeface="Consolas"/>
              </a:rPr>
              <a:t>.length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**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	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Calculate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area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of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square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384453" y="4405276"/>
          <a:ext cx="5543550" cy="1464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75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Create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instances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classes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shape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Shape()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square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Square(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shape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square: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Calculate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areas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"Shape's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area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by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default:"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shape.area())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87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"Area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square:"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square.area())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57/95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11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[61]: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393" y="1701786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[62]: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6307" y="4644766"/>
            <a:ext cx="112709" cy="659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0470" y="4968615"/>
            <a:ext cx="112709" cy="659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0470" y="5292465"/>
            <a:ext cx="112709" cy="659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7393" y="5635611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[63]: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90651" y="5600663"/>
            <a:ext cx="5553075" cy="971551"/>
            <a:chOff x="1390649" y="5600662"/>
            <a:chExt cx="5553075" cy="971550"/>
          </a:xfrm>
        </p:grpSpPr>
        <p:sp>
          <p:nvSpPr>
            <p:cNvPr id="11" name="object 11"/>
            <p:cNvSpPr/>
            <p:nvPr/>
          </p:nvSpPr>
          <p:spPr>
            <a:xfrm>
              <a:off x="1395412" y="5605425"/>
              <a:ext cx="5543550" cy="962025"/>
            </a:xfrm>
            <a:custGeom>
              <a:avLst/>
              <a:gdLst/>
              <a:ahLst/>
              <a:cxnLst/>
              <a:rect l="l" t="t" r="r" b="b"/>
              <a:pathLst>
                <a:path w="5543550" h="962025">
                  <a:moveTo>
                    <a:pt x="0" y="947737"/>
                  </a:moveTo>
                  <a:lnTo>
                    <a:pt x="0" y="14287"/>
                  </a:lnTo>
                  <a:lnTo>
                    <a:pt x="0" y="12392"/>
                  </a:lnTo>
                  <a:lnTo>
                    <a:pt x="362" y="10525"/>
                  </a:lnTo>
                  <a:lnTo>
                    <a:pt x="1087" y="8782"/>
                  </a:lnTo>
                  <a:lnTo>
                    <a:pt x="1812" y="7029"/>
                  </a:lnTo>
                  <a:lnTo>
                    <a:pt x="2844" y="5467"/>
                  </a:lnTo>
                  <a:lnTo>
                    <a:pt x="4184" y="4171"/>
                  </a:lnTo>
                  <a:lnTo>
                    <a:pt x="5524" y="2790"/>
                  </a:lnTo>
                  <a:lnTo>
                    <a:pt x="7069" y="1752"/>
                  </a:lnTo>
                  <a:lnTo>
                    <a:pt x="8819" y="1038"/>
                  </a:lnTo>
                  <a:lnTo>
                    <a:pt x="10570" y="333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33"/>
                  </a:lnTo>
                  <a:lnTo>
                    <a:pt x="5534728" y="1038"/>
                  </a:lnTo>
                  <a:lnTo>
                    <a:pt x="5536479" y="1752"/>
                  </a:lnTo>
                  <a:lnTo>
                    <a:pt x="5538024" y="2790"/>
                  </a:lnTo>
                  <a:lnTo>
                    <a:pt x="5539364" y="4171"/>
                  </a:lnTo>
                  <a:lnTo>
                    <a:pt x="5540703" y="5467"/>
                  </a:lnTo>
                  <a:lnTo>
                    <a:pt x="5541736" y="7029"/>
                  </a:lnTo>
                  <a:lnTo>
                    <a:pt x="5542461" y="8782"/>
                  </a:lnTo>
                  <a:lnTo>
                    <a:pt x="5543186" y="10525"/>
                  </a:lnTo>
                  <a:lnTo>
                    <a:pt x="5543549" y="12392"/>
                  </a:lnTo>
                  <a:lnTo>
                    <a:pt x="5543549" y="14287"/>
                  </a:lnTo>
                  <a:lnTo>
                    <a:pt x="5543549" y="947737"/>
                  </a:lnTo>
                  <a:lnTo>
                    <a:pt x="5534728" y="960872"/>
                  </a:lnTo>
                  <a:lnTo>
                    <a:pt x="5532978" y="961615"/>
                  </a:lnTo>
                  <a:lnTo>
                    <a:pt x="5531156" y="961986"/>
                  </a:lnTo>
                  <a:lnTo>
                    <a:pt x="5529262" y="962024"/>
                  </a:lnTo>
                  <a:lnTo>
                    <a:pt x="14287" y="962024"/>
                  </a:lnTo>
                  <a:lnTo>
                    <a:pt x="1087" y="953128"/>
                  </a:lnTo>
                  <a:lnTo>
                    <a:pt x="362" y="951385"/>
                  </a:lnTo>
                  <a:lnTo>
                    <a:pt x="0" y="949594"/>
                  </a:lnTo>
                  <a:lnTo>
                    <a:pt x="0" y="9477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4500" y="5610224"/>
              <a:ext cx="9525" cy="952500"/>
            </a:xfrm>
            <a:custGeom>
              <a:avLst/>
              <a:gdLst/>
              <a:ahLst/>
              <a:cxnLst/>
              <a:rect l="l" t="t" r="r" b="b"/>
              <a:pathLst>
                <a:path w="9525" h="952500">
                  <a:moveTo>
                    <a:pt x="0" y="9524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99"/>
                  </a:lnTo>
                  <a:lnTo>
                    <a:pt x="0" y="9524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7393" y="6721462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[64]: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0637" y="2511412"/>
            <a:ext cx="5382895" cy="2927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in...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in...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incredible?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en...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en...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enthusiastic?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ou...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ou...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outstanding?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93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angle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radians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corresponding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angle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degrees rounded to one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decimal place.</a:t>
            </a:r>
            <a:endParaRPr sz="1050">
              <a:latin typeface="Arial"/>
              <a:cs typeface="Arial"/>
            </a:endParaRPr>
          </a:p>
          <a:p>
            <a:pPr marL="12700" marR="3472179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Examples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radians_to_degrees(1)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57.3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radians_to_degrees(20)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45" dirty="0">
                <a:latin typeface="Segoe UI Symbol"/>
                <a:cs typeface="Segoe UI Symbol"/>
              </a:rPr>
              <a:t> </a:t>
            </a:r>
            <a:r>
              <a:rPr sz="1050" b="1" spc="-10" dirty="0">
                <a:latin typeface="Arial"/>
                <a:cs typeface="Arial"/>
              </a:rPr>
              <a:t>1145.9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radians_to_degrees(50)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4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2864.8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0637" y="7540609"/>
            <a:ext cx="5382895" cy="2651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57.3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1145.9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2864.8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94</a:t>
            </a:r>
            <a:endParaRPr sz="1650">
              <a:latin typeface="Arial"/>
              <a:cs typeface="Arial"/>
            </a:endParaRPr>
          </a:p>
          <a:p>
            <a:pPr marL="12700" marR="285750" algn="just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this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challenge,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establish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integer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Curzon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number.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plus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elevated to num is exactly divisible by 1 plus 2 multiplied by num, then num is a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Curzon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number.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non-negative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integer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implement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spc="-15" dirty="0">
                <a:latin typeface="Arial"/>
                <a:cs typeface="Arial"/>
              </a:rPr>
              <a:t>True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Curzon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number,</a:t>
            </a:r>
            <a:r>
              <a:rPr sz="1050" b="1" dirty="0">
                <a:latin typeface="Arial"/>
                <a:cs typeface="Arial"/>
              </a:rPr>
              <a:t> or False otherwise.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384453" y="404778"/>
          <a:ext cx="5543550" cy="1267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75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stutter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(word):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(word)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43915" algn="r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"Word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must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be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at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least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two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characters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long."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42010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stuttered_word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{word[: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{word[: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{word}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?"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87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stuttered_word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384453" y="1652552"/>
          <a:ext cx="5543550" cy="871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75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cases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(stutter(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"incredible"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(stutter(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"enthusiastic"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87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(stutter(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"outstanding"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406371" y="5635625"/>
            <a:ext cx="5521960" cy="8220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7480" marR="4351655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3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sz="105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math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3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radians_to_degrees</a:t>
            </a:r>
            <a:r>
              <a:rPr sz="1050" dirty="0">
                <a:latin typeface="Consolas"/>
                <a:cs typeface="Consolas"/>
              </a:rPr>
              <a:t>(radians):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3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degrees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radians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180</a:t>
            </a:r>
            <a:r>
              <a:rPr sz="1050" spc="-1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/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math.pi)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3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round</a:t>
            </a:r>
            <a:r>
              <a:rPr sz="1050" dirty="0">
                <a:latin typeface="Consolas"/>
                <a:cs typeface="Consolas"/>
              </a:rPr>
              <a:t>(degrees,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384453" y="6681753"/>
          <a:ext cx="5543550" cy="871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24851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cases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(radians_to_degrees(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(radians_to_degrees(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39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(radians_to_degrees(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58/95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30637" y="558895"/>
            <a:ext cx="116649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85" dirty="0">
                <a:latin typeface="Arial"/>
                <a:cs typeface="Arial"/>
              </a:rPr>
              <a:t> </a:t>
            </a:r>
            <a:r>
              <a:rPr sz="1650" b="1" spc="-50" dirty="0">
                <a:latin typeface="Arial"/>
                <a:cs typeface="Arial"/>
              </a:rPr>
              <a:t>11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0636" y="1054103"/>
            <a:ext cx="477329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Check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Positive,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Negative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Zero.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393" y="1444626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[12]: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90651" y="1400176"/>
            <a:ext cx="5553075" cy="1295399"/>
            <a:chOff x="1390649" y="1400173"/>
            <a:chExt cx="5553075" cy="1295400"/>
          </a:xfrm>
        </p:grpSpPr>
        <p:sp>
          <p:nvSpPr>
            <p:cNvPr id="8" name="object 8"/>
            <p:cNvSpPr/>
            <p:nvPr/>
          </p:nvSpPr>
          <p:spPr>
            <a:xfrm>
              <a:off x="1395412" y="1404935"/>
              <a:ext cx="5543550" cy="1285875"/>
            </a:xfrm>
            <a:custGeom>
              <a:avLst/>
              <a:gdLst/>
              <a:ahLst/>
              <a:cxnLst/>
              <a:rect l="l" t="t" r="r" b="b"/>
              <a:pathLst>
                <a:path w="5543550" h="1285875">
                  <a:moveTo>
                    <a:pt x="0" y="1271587"/>
                  </a:moveTo>
                  <a:lnTo>
                    <a:pt x="0" y="14287"/>
                  </a:lnTo>
                  <a:lnTo>
                    <a:pt x="0" y="12390"/>
                  </a:lnTo>
                  <a:lnTo>
                    <a:pt x="362" y="10567"/>
                  </a:lnTo>
                  <a:lnTo>
                    <a:pt x="1087" y="8818"/>
                  </a:lnTo>
                  <a:lnTo>
                    <a:pt x="1812" y="7064"/>
                  </a:lnTo>
                  <a:lnTo>
                    <a:pt x="2844" y="5520"/>
                  </a:lnTo>
                  <a:lnTo>
                    <a:pt x="4184" y="4186"/>
                  </a:lnTo>
                  <a:lnTo>
                    <a:pt x="5524" y="2846"/>
                  </a:lnTo>
                  <a:lnTo>
                    <a:pt x="7069" y="1813"/>
                  </a:lnTo>
                  <a:lnTo>
                    <a:pt x="8819" y="1088"/>
                  </a:lnTo>
                  <a:lnTo>
                    <a:pt x="10570" y="362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62"/>
                  </a:lnTo>
                  <a:lnTo>
                    <a:pt x="5534728" y="1088"/>
                  </a:lnTo>
                  <a:lnTo>
                    <a:pt x="5536479" y="1813"/>
                  </a:lnTo>
                  <a:lnTo>
                    <a:pt x="5538024" y="2846"/>
                  </a:lnTo>
                  <a:lnTo>
                    <a:pt x="5539364" y="4186"/>
                  </a:lnTo>
                  <a:lnTo>
                    <a:pt x="5540703" y="5520"/>
                  </a:lnTo>
                  <a:lnTo>
                    <a:pt x="5541736" y="7064"/>
                  </a:lnTo>
                  <a:lnTo>
                    <a:pt x="5542461" y="8818"/>
                  </a:lnTo>
                  <a:lnTo>
                    <a:pt x="5543186" y="10567"/>
                  </a:lnTo>
                  <a:lnTo>
                    <a:pt x="5543549" y="12390"/>
                  </a:lnTo>
                  <a:lnTo>
                    <a:pt x="5543549" y="14287"/>
                  </a:lnTo>
                  <a:lnTo>
                    <a:pt x="5543549" y="1271587"/>
                  </a:lnTo>
                  <a:lnTo>
                    <a:pt x="5543549" y="1273480"/>
                  </a:lnTo>
                  <a:lnTo>
                    <a:pt x="5543186" y="1275298"/>
                  </a:lnTo>
                  <a:lnTo>
                    <a:pt x="5542461" y="1277047"/>
                  </a:lnTo>
                  <a:lnTo>
                    <a:pt x="5541736" y="1278795"/>
                  </a:lnTo>
                  <a:lnTo>
                    <a:pt x="5529262" y="1285874"/>
                  </a:lnTo>
                  <a:lnTo>
                    <a:pt x="14287" y="1285874"/>
                  </a:lnTo>
                  <a:lnTo>
                    <a:pt x="1087" y="1277047"/>
                  </a:lnTo>
                  <a:lnTo>
                    <a:pt x="362" y="1275298"/>
                  </a:lnTo>
                  <a:lnTo>
                    <a:pt x="0" y="1273480"/>
                  </a:lnTo>
                  <a:lnTo>
                    <a:pt x="0" y="127158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4500" y="1409699"/>
              <a:ext cx="9525" cy="1276350"/>
            </a:xfrm>
            <a:custGeom>
              <a:avLst/>
              <a:gdLst/>
              <a:ahLst/>
              <a:cxnLst/>
              <a:rect l="l" t="t" r="r" b="b"/>
              <a:pathLst>
                <a:path w="9525" h="1276350">
                  <a:moveTo>
                    <a:pt x="0" y="12763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1276349"/>
                  </a:lnTo>
                  <a:lnTo>
                    <a:pt x="0" y="12763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30636" y="3406871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12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393" y="3902075"/>
            <a:ext cx="4621530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Check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Odd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Even.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0636" y="6102444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13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7395" y="6597650"/>
            <a:ext cx="35299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Check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Leap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b="1" spc="-25" dirty="0">
                <a:latin typeface="Arial"/>
                <a:cs typeface="Arial"/>
              </a:rPr>
              <a:t>Year.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[14]: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0635" y="2740025"/>
            <a:ext cx="1418590" cy="33727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6.4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Positive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6050" y="5651500"/>
            <a:ext cx="149225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This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odd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0635" y="10191028"/>
            <a:ext cx="1418590" cy="33727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Enter a year: 2024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2024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leap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year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6371" y="1444626"/>
            <a:ext cx="5521960" cy="1143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AutoNum type="arabicPlain"/>
              <a:tabLst>
                <a:tab pos="355600" algn="l"/>
              </a:tabLst>
            </a:pP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2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float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input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"Enter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a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number: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dirty="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&gt;</a:t>
            </a:r>
            <a:r>
              <a:rPr sz="1050" b="1" spc="-2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574675" indent="-41783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574675" algn="l"/>
                <a:tab pos="575310" algn="l"/>
              </a:tabLst>
            </a:pPr>
            <a:r>
              <a:rPr sz="1050" dirty="0">
                <a:solidFill>
                  <a:srgbClr val="FF0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"Positive</a:t>
            </a:r>
            <a:r>
              <a:rPr sz="1050" spc="-6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number"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elif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sz="1050" b="1" spc="-2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574675" indent="-41783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574675" algn="l"/>
                <a:tab pos="575310" algn="l"/>
              </a:tabLst>
            </a:pPr>
            <a:r>
              <a:rPr sz="1050" dirty="0">
                <a:solidFill>
                  <a:srgbClr val="FF0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"Zero"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574675" indent="-41783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574675" algn="l"/>
                <a:tab pos="575310" algn="l"/>
              </a:tabLst>
            </a:pPr>
            <a:r>
              <a:rPr sz="1050" dirty="0">
                <a:solidFill>
                  <a:srgbClr val="FF0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"Negative</a:t>
            </a:r>
            <a:r>
              <a:rPr sz="1050" spc="-6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number"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416050" y="4279900"/>
          <a:ext cx="5543550" cy="1276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41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spc="-3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"This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even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43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"This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odd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384453" y="6827150"/>
          <a:ext cx="5543550" cy="324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24815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year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year: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divided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100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means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century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year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(ending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with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00)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century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year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divided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400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leap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year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(year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400</a:t>
                      </a:r>
                      <a:r>
                        <a:rPr sz="1000" spc="-5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(year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100</a:t>
                      </a:r>
                      <a:r>
                        <a:rPr sz="1000" spc="-1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"{0}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leap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year"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.format(year))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divided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100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means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century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year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year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divided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by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leap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year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elif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(year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spc="-1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(year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100</a:t>
                      </a:r>
                      <a:r>
                        <a:rPr sz="1000" spc="-5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!=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"{0}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leap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year"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.format(year))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divided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both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400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(century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year)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(not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century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year)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year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leap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year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43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"{0}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leap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year"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.format(year))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r>
              <a:rPr dirty="0"/>
              <a:t>5/95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8792" y="415665"/>
            <a:ext cx="112709" cy="65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2956" y="1739641"/>
            <a:ext cx="112709" cy="65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2956" y="3063616"/>
            <a:ext cx="112709" cy="659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571624" y="5981665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61"/>
                </a:moveTo>
                <a:lnTo>
                  <a:pt x="16523" y="38061"/>
                </a:lnTo>
                <a:lnTo>
                  <a:pt x="14093" y="37538"/>
                </a:lnTo>
                <a:lnTo>
                  <a:pt x="0" y="21545"/>
                </a:lnTo>
                <a:lnTo>
                  <a:pt x="0" y="16478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45"/>
                </a:lnTo>
                <a:lnTo>
                  <a:pt x="21576" y="380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1624" y="6362665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61"/>
                </a:moveTo>
                <a:lnTo>
                  <a:pt x="16523" y="38061"/>
                </a:lnTo>
                <a:lnTo>
                  <a:pt x="14093" y="37538"/>
                </a:lnTo>
                <a:lnTo>
                  <a:pt x="0" y="21545"/>
                </a:lnTo>
                <a:lnTo>
                  <a:pt x="0" y="16478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45"/>
                </a:lnTo>
                <a:lnTo>
                  <a:pt x="21576" y="380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0637" y="349236"/>
            <a:ext cx="5414645" cy="67296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is_curzon(5)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45" dirty="0">
                <a:latin typeface="Segoe UI Symbol"/>
                <a:cs typeface="Segoe UI Symbol"/>
              </a:rPr>
              <a:t> </a:t>
            </a:r>
            <a:r>
              <a:rPr sz="1050" b="1" spc="-15" dirty="0">
                <a:latin typeface="Arial"/>
                <a:cs typeface="Arial"/>
              </a:rPr>
              <a:t>True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</a:pPr>
            <a:r>
              <a:rPr sz="1050" b="1" dirty="0">
                <a:latin typeface="Consolas"/>
                <a:cs typeface="Consolas"/>
              </a:rPr>
              <a:t>#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2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**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5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+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=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33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</a:pPr>
            <a:r>
              <a:rPr sz="1050" b="1" dirty="0">
                <a:latin typeface="Consolas"/>
                <a:cs typeface="Consolas"/>
              </a:rPr>
              <a:t>#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2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*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5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+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=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11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</a:pPr>
            <a:r>
              <a:rPr sz="1050" b="1" dirty="0">
                <a:latin typeface="Consolas"/>
                <a:cs typeface="Consolas"/>
              </a:rPr>
              <a:t>#</a:t>
            </a:r>
            <a:r>
              <a:rPr sz="1050" b="1" spc="-2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33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is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a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multiple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of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11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is_curzon(10)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3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False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</a:pPr>
            <a:r>
              <a:rPr sz="1050" b="1" dirty="0">
                <a:latin typeface="Consolas"/>
                <a:cs typeface="Consolas"/>
              </a:rPr>
              <a:t>#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2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**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10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+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=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1025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Consolas"/>
                <a:cs typeface="Consolas"/>
              </a:rPr>
              <a:t>#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2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*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10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+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=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21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</a:pPr>
            <a:r>
              <a:rPr sz="1050" b="1" dirty="0">
                <a:latin typeface="Consolas"/>
                <a:cs typeface="Consolas"/>
              </a:rPr>
              <a:t>#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1025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is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not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a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multiple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of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21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is_curzon(14)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30" dirty="0">
                <a:latin typeface="Segoe UI Symbol"/>
                <a:cs typeface="Segoe UI Symbol"/>
              </a:rPr>
              <a:t> </a:t>
            </a:r>
            <a:r>
              <a:rPr sz="1050" b="1" spc="-15" dirty="0">
                <a:latin typeface="Arial"/>
                <a:cs typeface="Arial"/>
              </a:rPr>
              <a:t>True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</a:pPr>
            <a:r>
              <a:rPr sz="1050" b="1" dirty="0">
                <a:latin typeface="Consolas"/>
                <a:cs typeface="Consolas"/>
              </a:rPr>
              <a:t>#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2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**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14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+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=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16385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Consolas"/>
                <a:cs typeface="Consolas"/>
              </a:rPr>
              <a:t>#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2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*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14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+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=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29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</a:pPr>
            <a:r>
              <a:rPr sz="1050" b="1" dirty="0">
                <a:latin typeface="Consolas"/>
                <a:cs typeface="Consolas"/>
              </a:rPr>
              <a:t>#</a:t>
            </a:r>
            <a:r>
              <a:rPr sz="1050" b="1" spc="-2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16385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is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a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multiple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of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29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050" b="1" dirty="0">
                <a:latin typeface="Arial"/>
                <a:cs typeface="Arial"/>
              </a:rPr>
              <a:t>Curzon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27305">
              <a:lnSpc>
                <a:spcPct val="119000"/>
              </a:lnSpc>
            </a:pPr>
            <a:r>
              <a:rPr sz="1050" dirty="0">
                <a:latin typeface="Arial MT"/>
                <a:cs typeface="Arial MT"/>
              </a:rPr>
              <a:t>It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defined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based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specific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mathematical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relationship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involving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powers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2.</a:t>
            </a:r>
            <a:r>
              <a:rPr sz="1050" spc="-6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integer </a:t>
            </a:r>
            <a:r>
              <a:rPr sz="1050" spc="-28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'n'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 considered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 Curzon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 if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it satisfies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 following condition: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50" i="1" dirty="0">
                <a:latin typeface="Arial"/>
                <a:cs typeface="Arial"/>
              </a:rPr>
              <a:t>If</a:t>
            </a:r>
            <a:r>
              <a:rPr sz="1050" i="1" spc="-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(2^n</a:t>
            </a:r>
            <a:r>
              <a:rPr sz="1050" i="1" spc="-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+</a:t>
            </a:r>
            <a:r>
              <a:rPr sz="1050" i="1" spc="-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1)</a:t>
            </a:r>
            <a:r>
              <a:rPr sz="1050" i="1" spc="-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is</a:t>
            </a:r>
            <a:r>
              <a:rPr sz="1050" i="1" spc="-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divisible</a:t>
            </a:r>
            <a:r>
              <a:rPr sz="1050" i="1" spc="-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by</a:t>
            </a:r>
            <a:r>
              <a:rPr sz="1050" i="1" spc="-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(2n +</a:t>
            </a:r>
            <a:r>
              <a:rPr sz="1050" i="1" spc="-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1),</a:t>
            </a:r>
            <a:r>
              <a:rPr sz="1050" i="1" spc="-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then</a:t>
            </a:r>
            <a:r>
              <a:rPr sz="1050" i="1" spc="-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'n'</a:t>
            </a:r>
            <a:r>
              <a:rPr sz="1050" i="1" spc="-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is</a:t>
            </a:r>
            <a:r>
              <a:rPr sz="1050" i="1" spc="-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a</a:t>
            </a:r>
            <a:r>
              <a:rPr sz="1050" i="1" spc="-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Curzon </a:t>
            </a:r>
            <a:r>
              <a:rPr sz="1050" i="1" spc="-10" dirty="0">
                <a:latin typeface="Arial"/>
                <a:cs typeface="Arial"/>
              </a:rPr>
              <a:t>number.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example: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278765" marR="38735">
              <a:lnSpc>
                <a:spcPct val="119000"/>
              </a:lnSpc>
            </a:pPr>
            <a:r>
              <a:rPr sz="1050" dirty="0">
                <a:latin typeface="Arial MT"/>
                <a:cs typeface="Arial MT"/>
              </a:rPr>
              <a:t>If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 5: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2^5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+ 1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33, 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2*5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+ 1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 </a:t>
            </a:r>
            <a:r>
              <a:rPr sz="1050" spc="-30" dirty="0">
                <a:latin typeface="Arial MT"/>
                <a:cs typeface="Arial MT"/>
              </a:rPr>
              <a:t>11.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Since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33 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divisible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by </a:t>
            </a:r>
            <a:r>
              <a:rPr sz="1050" spc="-40" dirty="0">
                <a:latin typeface="Arial MT"/>
                <a:cs typeface="Arial MT"/>
              </a:rPr>
              <a:t>11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(33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% </a:t>
            </a:r>
            <a:r>
              <a:rPr sz="1050" spc="-40" dirty="0">
                <a:latin typeface="Arial MT"/>
                <a:cs typeface="Arial MT"/>
              </a:rPr>
              <a:t>11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0), 5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 a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Curzon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number.</a:t>
            </a:r>
            <a:endParaRPr sz="1050">
              <a:latin typeface="Arial MT"/>
              <a:cs typeface="Arial MT"/>
            </a:endParaRPr>
          </a:p>
          <a:p>
            <a:pPr marL="278765" marR="5080">
              <a:lnSpc>
                <a:spcPct val="119000"/>
              </a:lnSpc>
              <a:spcBef>
                <a:spcPts val="5"/>
              </a:spcBef>
            </a:pPr>
            <a:r>
              <a:rPr sz="1050" dirty="0">
                <a:latin typeface="Arial MT"/>
                <a:cs typeface="Arial MT"/>
              </a:rPr>
              <a:t>If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10: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2^10 +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1025,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 2*10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+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21. 1025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not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divisible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by 21,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so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10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not a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Curzon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number.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 MT"/>
                <a:cs typeface="Arial MT"/>
              </a:rPr>
              <a:t>Curzon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are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specific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b="1" dirty="0">
                <a:latin typeface="Arial"/>
                <a:cs typeface="Arial"/>
              </a:rPr>
              <a:t>subset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integers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dirty="0">
                <a:latin typeface="Arial MT"/>
                <a:cs typeface="Arial MT"/>
              </a:rPr>
              <a:t>with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this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unique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mathematical</a:t>
            </a:r>
            <a:r>
              <a:rPr sz="1050" spc="-10" dirty="0">
                <a:latin typeface="Arial MT"/>
                <a:cs typeface="Arial MT"/>
              </a:rPr>
              <a:t> property.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393" y="7207236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[65]: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0651" y="7162762"/>
            <a:ext cx="5553075" cy="809625"/>
            <a:chOff x="1390649" y="7162762"/>
            <a:chExt cx="5553075" cy="809625"/>
          </a:xfrm>
        </p:grpSpPr>
        <p:sp>
          <p:nvSpPr>
            <p:cNvPr id="12" name="object 12"/>
            <p:cNvSpPr/>
            <p:nvPr/>
          </p:nvSpPr>
          <p:spPr>
            <a:xfrm>
              <a:off x="1395412" y="7167524"/>
              <a:ext cx="5543550" cy="800100"/>
            </a:xfrm>
            <a:custGeom>
              <a:avLst/>
              <a:gdLst/>
              <a:ahLst/>
              <a:cxnLst/>
              <a:rect l="l" t="t" r="r" b="b"/>
              <a:pathLst>
                <a:path w="5543550" h="800100">
                  <a:moveTo>
                    <a:pt x="0" y="785812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43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33"/>
                  </a:lnTo>
                  <a:lnTo>
                    <a:pt x="5524" y="2752"/>
                  </a:lnTo>
                  <a:lnTo>
                    <a:pt x="7069" y="1752"/>
                  </a:lnTo>
                  <a:lnTo>
                    <a:pt x="8819" y="1038"/>
                  </a:lnTo>
                  <a:lnTo>
                    <a:pt x="10570" y="333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33"/>
                  </a:lnTo>
                  <a:lnTo>
                    <a:pt x="5534728" y="1038"/>
                  </a:lnTo>
                  <a:lnTo>
                    <a:pt x="5536479" y="1752"/>
                  </a:lnTo>
                  <a:lnTo>
                    <a:pt x="5538024" y="2752"/>
                  </a:lnTo>
                  <a:lnTo>
                    <a:pt x="5539364" y="4133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43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785812"/>
                  </a:lnTo>
                  <a:lnTo>
                    <a:pt x="5534728" y="798947"/>
                  </a:lnTo>
                  <a:lnTo>
                    <a:pt x="5532978" y="799690"/>
                  </a:lnTo>
                  <a:lnTo>
                    <a:pt x="5531156" y="800061"/>
                  </a:lnTo>
                  <a:lnTo>
                    <a:pt x="5529262" y="800099"/>
                  </a:lnTo>
                  <a:lnTo>
                    <a:pt x="14287" y="800099"/>
                  </a:lnTo>
                  <a:lnTo>
                    <a:pt x="0" y="787669"/>
                  </a:lnTo>
                  <a:lnTo>
                    <a:pt x="0" y="78581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4500" y="7172324"/>
              <a:ext cx="9525" cy="790575"/>
            </a:xfrm>
            <a:custGeom>
              <a:avLst/>
              <a:gdLst/>
              <a:ahLst/>
              <a:cxnLst/>
              <a:rect l="l" t="t" r="r" b="b"/>
              <a:pathLst>
                <a:path w="9525" h="790575">
                  <a:moveTo>
                    <a:pt x="0" y="79057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790574"/>
                  </a:lnTo>
                  <a:lnTo>
                    <a:pt x="0" y="79057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37393" y="8131161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[66]: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0635" y="8940783"/>
            <a:ext cx="392430" cy="50045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True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False  True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6371" y="7207252"/>
            <a:ext cx="552196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is_curzon</a:t>
            </a:r>
            <a:r>
              <a:rPr sz="1050" dirty="0">
                <a:latin typeface="Consolas"/>
                <a:cs typeface="Consolas"/>
              </a:rPr>
              <a:t>(num):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numerator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spc="-1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**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denominator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spc="-1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numerator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%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denominator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384453" y="8081927"/>
          <a:ext cx="5543550" cy="871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76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cases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(is_curzon(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(is_curzon(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87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(is_curzon(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59/95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3201" y="1663441"/>
            <a:ext cx="112709" cy="65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3201" y="1987291"/>
            <a:ext cx="112709" cy="65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3201" y="2311140"/>
            <a:ext cx="112709" cy="659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30635" y="558878"/>
            <a:ext cx="3211830" cy="1883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95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side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length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x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area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hexagon.</a:t>
            </a:r>
            <a:endParaRPr sz="1050">
              <a:latin typeface="Arial"/>
              <a:cs typeface="Arial"/>
            </a:endParaRPr>
          </a:p>
          <a:p>
            <a:pPr marL="12700" marR="153860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Examples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area_of_hexagon(1)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2.6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area_of_hexagon(2)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4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10.4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area_of_hexagon(3)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4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23.4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7393" y="2663811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[67]: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90651" y="2619338"/>
            <a:ext cx="5553075" cy="971551"/>
            <a:chOff x="1390649" y="2619337"/>
            <a:chExt cx="5553075" cy="971550"/>
          </a:xfrm>
        </p:grpSpPr>
        <p:sp>
          <p:nvSpPr>
            <p:cNvPr id="10" name="object 10"/>
            <p:cNvSpPr/>
            <p:nvPr/>
          </p:nvSpPr>
          <p:spPr>
            <a:xfrm>
              <a:off x="1395412" y="2624099"/>
              <a:ext cx="5543550" cy="962025"/>
            </a:xfrm>
            <a:custGeom>
              <a:avLst/>
              <a:gdLst/>
              <a:ahLst/>
              <a:cxnLst/>
              <a:rect l="l" t="t" r="r" b="b"/>
              <a:pathLst>
                <a:path w="5543550" h="962025">
                  <a:moveTo>
                    <a:pt x="0" y="9477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525"/>
                  </a:lnTo>
                  <a:lnTo>
                    <a:pt x="1087" y="8782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33"/>
                  </a:lnTo>
                  <a:lnTo>
                    <a:pt x="5524" y="2790"/>
                  </a:lnTo>
                  <a:lnTo>
                    <a:pt x="7069" y="1752"/>
                  </a:lnTo>
                  <a:lnTo>
                    <a:pt x="8819" y="1038"/>
                  </a:lnTo>
                  <a:lnTo>
                    <a:pt x="10570" y="333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76"/>
                  </a:lnTo>
                  <a:lnTo>
                    <a:pt x="5536479" y="1790"/>
                  </a:lnTo>
                  <a:lnTo>
                    <a:pt x="5538024" y="2790"/>
                  </a:lnTo>
                  <a:lnTo>
                    <a:pt x="5539364" y="4133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82"/>
                  </a:lnTo>
                  <a:lnTo>
                    <a:pt x="5543186" y="10525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947737"/>
                  </a:lnTo>
                  <a:lnTo>
                    <a:pt x="5529262" y="962024"/>
                  </a:lnTo>
                  <a:lnTo>
                    <a:pt x="14287" y="962024"/>
                  </a:lnTo>
                  <a:lnTo>
                    <a:pt x="0" y="949594"/>
                  </a:lnTo>
                  <a:lnTo>
                    <a:pt x="0" y="9477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4500" y="2628899"/>
              <a:ext cx="9525" cy="952500"/>
            </a:xfrm>
            <a:custGeom>
              <a:avLst/>
              <a:gdLst/>
              <a:ahLst/>
              <a:cxnLst/>
              <a:rect l="l" t="t" r="r" b="b"/>
              <a:pathLst>
                <a:path w="9525" h="952500">
                  <a:moveTo>
                    <a:pt x="0" y="9524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99"/>
                  </a:lnTo>
                  <a:lnTo>
                    <a:pt x="0" y="9524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7393" y="3749662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[68]: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6499" y="7587992"/>
            <a:ext cx="112709" cy="659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6499" y="8245216"/>
            <a:ext cx="112709" cy="659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0662" y="8902440"/>
            <a:ext cx="112709" cy="659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430635" y="4559286"/>
            <a:ext cx="5383530" cy="4838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2.6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10.4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23.4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96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base-2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(binary)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representation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base-10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(decimal)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 </a:t>
            </a:r>
            <a:r>
              <a:rPr sz="1050" b="1" spc="-10" dirty="0">
                <a:latin typeface="Arial"/>
                <a:cs typeface="Arial"/>
              </a:rPr>
              <a:t>number. </a:t>
            </a:r>
            <a:r>
              <a:rPr sz="1050" b="1" spc="-40" dirty="0">
                <a:latin typeface="Arial"/>
                <a:cs typeface="Arial"/>
              </a:rPr>
              <a:t>To </a:t>
            </a:r>
            <a:r>
              <a:rPr sz="1050" b="1" dirty="0">
                <a:latin typeface="Arial"/>
                <a:cs typeface="Arial"/>
              </a:rPr>
              <a:t>convert is simple: ((2) means base-2 and (10) means base-10)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010101001(2)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= 1 + 8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+ 32 + 128.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5715" algn="just">
              <a:lnSpc>
                <a:spcPct val="119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Going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right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left,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value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most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right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bit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now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every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bit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 left will be x2 the value, value of an 8 bit binary numbers are (256, 128, 64, 32, 16,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8,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 2, 1).</a:t>
            </a:r>
            <a:endParaRPr sz="1050">
              <a:latin typeface="Arial"/>
              <a:cs typeface="Arial"/>
            </a:endParaRPr>
          </a:p>
          <a:p>
            <a:pPr marL="12700" marR="439102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Examples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binary(1)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"1" </a:t>
            </a:r>
            <a:r>
              <a:rPr sz="1050" b="1" spc="-275" dirty="0">
                <a:latin typeface="Arial"/>
                <a:cs typeface="Arial"/>
              </a:rPr>
              <a:t> </a:t>
            </a:r>
            <a:r>
              <a:rPr sz="1050" b="1" dirty="0">
                <a:latin typeface="Consolas"/>
                <a:cs typeface="Consolas"/>
              </a:rPr>
              <a:t>#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1*1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=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binary(5)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3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"101"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</a:pPr>
            <a:r>
              <a:rPr sz="1050" b="1" dirty="0">
                <a:latin typeface="Consolas"/>
                <a:cs typeface="Consolas"/>
              </a:rPr>
              <a:t>#</a:t>
            </a:r>
            <a:r>
              <a:rPr sz="1050" b="1" spc="-2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1*1</a:t>
            </a:r>
            <a:r>
              <a:rPr sz="1050" b="1" spc="-2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+</a:t>
            </a:r>
            <a:r>
              <a:rPr sz="1050" b="1" spc="-2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1*4</a:t>
            </a:r>
            <a:r>
              <a:rPr sz="1050" b="1" spc="-2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=</a:t>
            </a:r>
            <a:r>
              <a:rPr sz="1050" b="1" spc="-2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binary(10)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4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1010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</a:pPr>
            <a:r>
              <a:rPr sz="1050" b="1" dirty="0">
                <a:latin typeface="Consolas"/>
                <a:cs typeface="Consolas"/>
              </a:rPr>
              <a:t>#</a:t>
            </a:r>
            <a:r>
              <a:rPr sz="1050" b="1" spc="-2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1*2</a:t>
            </a:r>
            <a:r>
              <a:rPr sz="1050" b="1" spc="-2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+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1*8</a:t>
            </a:r>
            <a:r>
              <a:rPr sz="1050" b="1" spc="-2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=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6371" y="2663828"/>
            <a:ext cx="5521960" cy="8220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7480" marR="4351655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3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sz="105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math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3</a:t>
            </a:r>
            <a:r>
              <a:rPr sz="1050" spc="34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area_of_hexagon</a:t>
            </a:r>
            <a:r>
              <a:rPr sz="1050" dirty="0">
                <a:latin typeface="Consolas"/>
                <a:cs typeface="Consolas"/>
              </a:rPr>
              <a:t>(x):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  <a:tabLst>
                <a:tab pos="648335" algn="l"/>
              </a:tabLst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4	</a:t>
            </a:r>
            <a:r>
              <a:rPr sz="1050" dirty="0">
                <a:latin typeface="Consolas"/>
                <a:cs typeface="Consolas"/>
              </a:rPr>
              <a:t>area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r>
              <a:rPr sz="1050" spc="-1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math.sqrt(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r>
              <a:rPr sz="1050" dirty="0">
                <a:latin typeface="Consolas"/>
                <a:cs typeface="Consolas"/>
              </a:rPr>
              <a:t>)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x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**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dirty="0">
                <a:latin typeface="Consolas"/>
                <a:cs typeface="Consolas"/>
              </a:rPr>
              <a:t>)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/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  <a:tabLst>
                <a:tab pos="648335" algn="l"/>
              </a:tabLst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5	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round</a:t>
            </a:r>
            <a:r>
              <a:rPr sz="1050" dirty="0">
                <a:latin typeface="Consolas"/>
                <a:cs typeface="Consolas"/>
              </a:rPr>
              <a:t>(area,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384453" y="3700426"/>
          <a:ext cx="5543550" cy="871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76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Example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usage: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(area_of_hexagon(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(area_of_hexagon(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87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(area_of_hexagon(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60/95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11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[69]: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90651" y="409540"/>
            <a:ext cx="5553075" cy="1295399"/>
            <a:chOff x="1390649" y="409537"/>
            <a:chExt cx="5553075" cy="1295400"/>
          </a:xfrm>
        </p:grpSpPr>
        <p:sp>
          <p:nvSpPr>
            <p:cNvPr id="6" name="object 6"/>
            <p:cNvSpPr/>
            <p:nvPr/>
          </p:nvSpPr>
          <p:spPr>
            <a:xfrm>
              <a:off x="1395412" y="414299"/>
              <a:ext cx="5543550" cy="1285875"/>
            </a:xfrm>
            <a:custGeom>
              <a:avLst/>
              <a:gdLst/>
              <a:ahLst/>
              <a:cxnLst/>
              <a:rect l="l" t="t" r="r" b="b"/>
              <a:pathLst>
                <a:path w="5543550" h="1285875">
                  <a:moveTo>
                    <a:pt x="0" y="127158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43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33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00"/>
                  </a:lnTo>
                  <a:lnTo>
                    <a:pt x="10570" y="333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33"/>
                  </a:lnTo>
                  <a:lnTo>
                    <a:pt x="5534728" y="1000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33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43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1271587"/>
                  </a:lnTo>
                  <a:lnTo>
                    <a:pt x="5534728" y="1284722"/>
                  </a:lnTo>
                  <a:lnTo>
                    <a:pt x="5532978" y="1285465"/>
                  </a:lnTo>
                  <a:lnTo>
                    <a:pt x="5531156" y="1285836"/>
                  </a:lnTo>
                  <a:lnTo>
                    <a:pt x="5529262" y="1285874"/>
                  </a:lnTo>
                  <a:lnTo>
                    <a:pt x="14287" y="1285874"/>
                  </a:lnTo>
                  <a:lnTo>
                    <a:pt x="0" y="1273444"/>
                  </a:lnTo>
                  <a:lnTo>
                    <a:pt x="0" y="127158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4500" y="419100"/>
              <a:ext cx="9525" cy="1276350"/>
            </a:xfrm>
            <a:custGeom>
              <a:avLst/>
              <a:gdLst/>
              <a:ahLst/>
              <a:cxnLst/>
              <a:rect l="l" t="t" r="r" b="b"/>
              <a:pathLst>
                <a:path w="9525" h="1276350">
                  <a:moveTo>
                    <a:pt x="0" y="12763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1276349"/>
                  </a:lnTo>
                  <a:lnTo>
                    <a:pt x="0" y="12763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37393" y="1863712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[70]: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080" y="4644766"/>
            <a:ext cx="112709" cy="659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9917" y="5301990"/>
            <a:ext cx="112709" cy="659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9917" y="5959216"/>
            <a:ext cx="112709" cy="659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37393" y="6635736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[71]: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90651" y="6600790"/>
            <a:ext cx="5553075" cy="1133475"/>
            <a:chOff x="1390649" y="6600787"/>
            <a:chExt cx="5553075" cy="1133475"/>
          </a:xfrm>
        </p:grpSpPr>
        <p:sp>
          <p:nvSpPr>
            <p:cNvPr id="14" name="object 14"/>
            <p:cNvSpPr/>
            <p:nvPr/>
          </p:nvSpPr>
          <p:spPr>
            <a:xfrm>
              <a:off x="1395412" y="6605549"/>
              <a:ext cx="5543550" cy="1123950"/>
            </a:xfrm>
            <a:custGeom>
              <a:avLst/>
              <a:gdLst/>
              <a:ahLst/>
              <a:cxnLst/>
              <a:rect l="l" t="t" r="r" b="b"/>
              <a:pathLst>
                <a:path w="5543550" h="1123950">
                  <a:moveTo>
                    <a:pt x="0" y="1109662"/>
                  </a:moveTo>
                  <a:lnTo>
                    <a:pt x="0" y="14287"/>
                  </a:lnTo>
                  <a:lnTo>
                    <a:pt x="0" y="12392"/>
                  </a:lnTo>
                  <a:lnTo>
                    <a:pt x="362" y="10525"/>
                  </a:lnTo>
                  <a:lnTo>
                    <a:pt x="1087" y="8782"/>
                  </a:lnTo>
                  <a:lnTo>
                    <a:pt x="1812" y="7029"/>
                  </a:lnTo>
                  <a:lnTo>
                    <a:pt x="2844" y="5505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76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76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505"/>
                  </a:lnTo>
                  <a:lnTo>
                    <a:pt x="5541736" y="7029"/>
                  </a:lnTo>
                  <a:lnTo>
                    <a:pt x="5542461" y="8782"/>
                  </a:lnTo>
                  <a:lnTo>
                    <a:pt x="5543186" y="10525"/>
                  </a:lnTo>
                  <a:lnTo>
                    <a:pt x="5543549" y="12392"/>
                  </a:lnTo>
                  <a:lnTo>
                    <a:pt x="5543549" y="14287"/>
                  </a:lnTo>
                  <a:lnTo>
                    <a:pt x="5543549" y="1109662"/>
                  </a:lnTo>
                  <a:lnTo>
                    <a:pt x="5543549" y="1111519"/>
                  </a:lnTo>
                  <a:lnTo>
                    <a:pt x="5543186" y="1113348"/>
                  </a:lnTo>
                  <a:lnTo>
                    <a:pt x="5542461" y="1115091"/>
                  </a:lnTo>
                  <a:lnTo>
                    <a:pt x="5541736" y="1116844"/>
                  </a:lnTo>
                  <a:lnTo>
                    <a:pt x="5534728" y="1122797"/>
                  </a:lnTo>
                  <a:lnTo>
                    <a:pt x="5532978" y="1123540"/>
                  </a:lnTo>
                  <a:lnTo>
                    <a:pt x="5531156" y="1123911"/>
                  </a:lnTo>
                  <a:lnTo>
                    <a:pt x="5529262" y="1123949"/>
                  </a:lnTo>
                  <a:lnTo>
                    <a:pt x="14287" y="1123949"/>
                  </a:lnTo>
                  <a:lnTo>
                    <a:pt x="1087" y="1115053"/>
                  </a:lnTo>
                  <a:lnTo>
                    <a:pt x="362" y="1113310"/>
                  </a:lnTo>
                  <a:lnTo>
                    <a:pt x="0" y="1111519"/>
                  </a:lnTo>
                  <a:lnTo>
                    <a:pt x="0" y="110966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4500" y="6610350"/>
              <a:ext cx="9525" cy="1114425"/>
            </a:xfrm>
            <a:custGeom>
              <a:avLst/>
              <a:gdLst/>
              <a:ahLst/>
              <a:cxnLst/>
              <a:rect l="l" t="t" r="r" b="b"/>
              <a:pathLst>
                <a:path w="9525" h="1114425">
                  <a:moveTo>
                    <a:pt x="0" y="111442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1114424"/>
                  </a:lnTo>
                  <a:lnTo>
                    <a:pt x="0" y="111442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37393" y="7883509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[72]: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0637" y="2511411"/>
            <a:ext cx="4990465" cy="39445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101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1010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97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three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arguments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sum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are evenly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divided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by c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from 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range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a, b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inclusive.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evenly_divisible(1,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20)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Consolas"/>
                <a:cs typeface="Consolas"/>
              </a:rPr>
              <a:t>#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No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number</a:t>
            </a:r>
            <a:r>
              <a:rPr sz="1050" b="1" spc="-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between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</a:t>
            </a:r>
            <a:r>
              <a:rPr sz="1050" b="1" spc="-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and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10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can</a:t>
            </a:r>
            <a:r>
              <a:rPr sz="1050" b="1" spc="-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be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evenly</a:t>
            </a:r>
            <a:r>
              <a:rPr sz="1050" b="1" spc="-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divided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by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20.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evenly_divisible(1,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2)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30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</a:pPr>
            <a:r>
              <a:rPr sz="1050" b="1" dirty="0">
                <a:latin typeface="Consolas"/>
                <a:cs typeface="Consolas"/>
              </a:rPr>
              <a:t>#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2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+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4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+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6</a:t>
            </a:r>
            <a:r>
              <a:rPr sz="1050" b="1" spc="-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+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8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+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10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=</a:t>
            </a:r>
            <a:r>
              <a:rPr sz="1050" b="1" spc="-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30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evenly_divisible(1,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3)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18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</a:pPr>
            <a:r>
              <a:rPr sz="1050" b="1" dirty="0">
                <a:latin typeface="Consolas"/>
                <a:cs typeface="Consolas"/>
              </a:rPr>
              <a:t>#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3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+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6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+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9</a:t>
            </a:r>
            <a:r>
              <a:rPr sz="1050" b="1" spc="-1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=</a:t>
            </a:r>
            <a:r>
              <a:rPr sz="1050" b="1" spc="-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18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0637" y="8540734"/>
            <a:ext cx="5139055" cy="1605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30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18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98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5" dirty="0">
                <a:latin typeface="Arial"/>
                <a:cs typeface="Arial"/>
              </a:rPr>
              <a:t>True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inequality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expression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correct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False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otherwise.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6371" y="454027"/>
            <a:ext cx="5521960" cy="1143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binary</a:t>
            </a:r>
            <a:r>
              <a:rPr sz="1050" dirty="0">
                <a:latin typeface="Consolas"/>
                <a:cs typeface="Consolas"/>
              </a:rPr>
              <a:t>(decimal):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binary_str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4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""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decimal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&gt;</a:t>
            </a:r>
            <a:r>
              <a:rPr sz="1050" b="1" spc="-2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941069" algn="l"/>
                <a:tab pos="941705" algn="l"/>
              </a:tabLst>
            </a:pPr>
            <a:r>
              <a:rPr sz="1050" dirty="0">
                <a:latin typeface="Consolas"/>
                <a:cs typeface="Consolas"/>
              </a:rPr>
              <a:t>remainder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2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decimal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%</a:t>
            </a:r>
            <a:r>
              <a:rPr sz="1050" b="1" spc="-2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941069" algn="l"/>
                <a:tab pos="941705" algn="l"/>
              </a:tabLst>
            </a:pPr>
            <a:r>
              <a:rPr sz="1050" dirty="0">
                <a:latin typeface="Consolas"/>
                <a:cs typeface="Consolas"/>
              </a:rPr>
              <a:t>binary_str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2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str</a:t>
            </a:r>
            <a:r>
              <a:rPr sz="1050" dirty="0">
                <a:latin typeface="Consolas"/>
                <a:cs typeface="Consolas"/>
              </a:rPr>
              <a:t>(remainder)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sz="1050" b="1" spc="-2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binary_str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941069" algn="l"/>
                <a:tab pos="941705" algn="l"/>
              </a:tabLst>
            </a:pPr>
            <a:r>
              <a:rPr sz="1050" dirty="0">
                <a:latin typeface="Consolas"/>
                <a:cs typeface="Consolas"/>
              </a:rPr>
              <a:t>decimal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2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decimal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//</a:t>
            </a:r>
            <a:r>
              <a:rPr sz="1050" b="1" spc="-2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binary_str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10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binary_str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10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"0"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384453" y="1814475"/>
          <a:ext cx="5543550" cy="673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77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(binary(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(binary(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87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(binary(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1406371" y="6635749"/>
            <a:ext cx="552196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evenly_divisible</a:t>
            </a:r>
            <a:r>
              <a:rPr sz="1050" dirty="0">
                <a:latin typeface="Consolas"/>
                <a:cs typeface="Consolas"/>
              </a:rPr>
              <a:t>(a,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total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4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range</a:t>
            </a:r>
            <a:r>
              <a:rPr sz="1050" dirty="0">
                <a:latin typeface="Consolas"/>
                <a:cs typeface="Consolas"/>
              </a:rPr>
              <a:t>(a,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):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941069" algn="l"/>
                <a:tab pos="94170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10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%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1234440" indent="-107759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1234440" algn="l"/>
                <a:tab pos="1235075" algn="l"/>
              </a:tabLst>
            </a:pPr>
            <a:r>
              <a:rPr sz="1050" dirty="0">
                <a:latin typeface="Consolas"/>
                <a:cs typeface="Consolas"/>
              </a:rPr>
              <a:t>total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+=</a:t>
            </a:r>
            <a:r>
              <a:rPr sz="1050" b="1" spc="-4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total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384453" y="7843801"/>
          <a:ext cx="5543550" cy="673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24852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(evenly_divisible(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(evenly_divisible(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39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(evenly_divisible(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61/95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6431" y="739515"/>
            <a:ext cx="112709" cy="65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1201" y="1063365"/>
            <a:ext cx="112709" cy="65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1896" y="1387215"/>
            <a:ext cx="112709" cy="659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30635" y="349235"/>
            <a:ext cx="2602230" cy="1158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correct_signs("3 &lt; 7 &lt; </a:t>
            </a:r>
            <a:r>
              <a:rPr sz="1050" b="1" spc="-15" dirty="0">
                <a:latin typeface="Arial"/>
                <a:cs typeface="Arial"/>
              </a:rPr>
              <a:t>11")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spc="-15" dirty="0">
                <a:latin typeface="Arial"/>
                <a:cs typeface="Arial"/>
              </a:rPr>
              <a:t>True 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correct_signs("13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&gt;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44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&gt;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33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&lt;1")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False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correct_signs("1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&lt;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&lt;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6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&lt;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9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&gt;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3")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" dirty="0">
                <a:latin typeface="Segoe UI Symbol"/>
                <a:cs typeface="Segoe UI Symbol"/>
              </a:rPr>
              <a:t> </a:t>
            </a:r>
            <a:r>
              <a:rPr sz="1050" b="1" spc="-15" dirty="0">
                <a:latin typeface="Arial"/>
                <a:cs typeface="Arial"/>
              </a:rPr>
              <a:t>True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7393" y="1682736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[74]: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90651" y="1638262"/>
            <a:ext cx="5553075" cy="971551"/>
            <a:chOff x="1390649" y="1638261"/>
            <a:chExt cx="5553075" cy="971550"/>
          </a:xfrm>
        </p:grpSpPr>
        <p:sp>
          <p:nvSpPr>
            <p:cNvPr id="10" name="object 10"/>
            <p:cNvSpPr/>
            <p:nvPr/>
          </p:nvSpPr>
          <p:spPr>
            <a:xfrm>
              <a:off x="1395412" y="1643024"/>
              <a:ext cx="5543550" cy="962025"/>
            </a:xfrm>
            <a:custGeom>
              <a:avLst/>
              <a:gdLst/>
              <a:ahLst/>
              <a:cxnLst/>
              <a:rect l="l" t="t" r="r" b="b"/>
              <a:pathLst>
                <a:path w="5543550" h="962025">
                  <a:moveTo>
                    <a:pt x="0" y="9477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43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33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00"/>
                  </a:lnTo>
                  <a:lnTo>
                    <a:pt x="10570" y="333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33"/>
                  </a:lnTo>
                  <a:lnTo>
                    <a:pt x="5534728" y="1000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33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43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947737"/>
                  </a:lnTo>
                  <a:lnTo>
                    <a:pt x="5543549" y="949594"/>
                  </a:lnTo>
                  <a:lnTo>
                    <a:pt x="5543186" y="951385"/>
                  </a:lnTo>
                  <a:lnTo>
                    <a:pt x="5542461" y="953128"/>
                  </a:lnTo>
                  <a:lnTo>
                    <a:pt x="5541736" y="954881"/>
                  </a:lnTo>
                  <a:lnTo>
                    <a:pt x="5534728" y="960872"/>
                  </a:lnTo>
                  <a:lnTo>
                    <a:pt x="5532978" y="961577"/>
                  </a:lnTo>
                  <a:lnTo>
                    <a:pt x="5531156" y="961986"/>
                  </a:lnTo>
                  <a:lnTo>
                    <a:pt x="5529262" y="962024"/>
                  </a:lnTo>
                  <a:lnTo>
                    <a:pt x="14287" y="962024"/>
                  </a:lnTo>
                  <a:lnTo>
                    <a:pt x="1087" y="953128"/>
                  </a:lnTo>
                  <a:lnTo>
                    <a:pt x="362" y="951385"/>
                  </a:lnTo>
                  <a:lnTo>
                    <a:pt x="0" y="949594"/>
                  </a:lnTo>
                  <a:lnTo>
                    <a:pt x="0" y="9477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4500" y="1647824"/>
              <a:ext cx="9525" cy="952500"/>
            </a:xfrm>
            <a:custGeom>
              <a:avLst/>
              <a:gdLst/>
              <a:ahLst/>
              <a:cxnLst/>
              <a:rect l="l" t="t" r="r" b="b"/>
              <a:pathLst>
                <a:path w="9525" h="952500">
                  <a:moveTo>
                    <a:pt x="0" y="9524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99"/>
                  </a:lnTo>
                  <a:lnTo>
                    <a:pt x="0" y="9524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7393" y="2768584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[75]: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377" y="5359140"/>
            <a:ext cx="112709" cy="659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3133" y="5682990"/>
            <a:ext cx="112709" cy="659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5084" y="6006842"/>
            <a:ext cx="112709" cy="659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37393" y="634998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[76]: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90651" y="6315037"/>
            <a:ext cx="5553075" cy="971551"/>
            <a:chOff x="1390649" y="6315036"/>
            <a:chExt cx="5553075" cy="971550"/>
          </a:xfrm>
        </p:grpSpPr>
        <p:sp>
          <p:nvSpPr>
            <p:cNvPr id="18" name="object 18"/>
            <p:cNvSpPr/>
            <p:nvPr/>
          </p:nvSpPr>
          <p:spPr>
            <a:xfrm>
              <a:off x="1395412" y="6319798"/>
              <a:ext cx="5543550" cy="962025"/>
            </a:xfrm>
            <a:custGeom>
              <a:avLst/>
              <a:gdLst/>
              <a:ahLst/>
              <a:cxnLst/>
              <a:rect l="l" t="t" r="r" b="b"/>
              <a:pathLst>
                <a:path w="5543550" h="962025">
                  <a:moveTo>
                    <a:pt x="0" y="9477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43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33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00"/>
                  </a:lnTo>
                  <a:lnTo>
                    <a:pt x="10570" y="333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33"/>
                  </a:lnTo>
                  <a:lnTo>
                    <a:pt x="5534728" y="1000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33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43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947737"/>
                  </a:lnTo>
                  <a:lnTo>
                    <a:pt x="5543549" y="949594"/>
                  </a:lnTo>
                  <a:lnTo>
                    <a:pt x="5543186" y="951385"/>
                  </a:lnTo>
                  <a:lnTo>
                    <a:pt x="5542461" y="953128"/>
                  </a:lnTo>
                  <a:lnTo>
                    <a:pt x="5541736" y="954881"/>
                  </a:lnTo>
                  <a:lnTo>
                    <a:pt x="5534728" y="960872"/>
                  </a:lnTo>
                  <a:lnTo>
                    <a:pt x="5532978" y="961577"/>
                  </a:lnTo>
                  <a:lnTo>
                    <a:pt x="5531156" y="961986"/>
                  </a:lnTo>
                  <a:lnTo>
                    <a:pt x="5529262" y="962024"/>
                  </a:lnTo>
                  <a:lnTo>
                    <a:pt x="14287" y="962024"/>
                  </a:lnTo>
                  <a:lnTo>
                    <a:pt x="1087" y="953128"/>
                  </a:lnTo>
                  <a:lnTo>
                    <a:pt x="362" y="951385"/>
                  </a:lnTo>
                  <a:lnTo>
                    <a:pt x="0" y="949594"/>
                  </a:lnTo>
                  <a:lnTo>
                    <a:pt x="0" y="9477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14500" y="6324600"/>
              <a:ext cx="9525" cy="952500"/>
            </a:xfrm>
            <a:custGeom>
              <a:avLst/>
              <a:gdLst/>
              <a:ahLst/>
              <a:cxnLst/>
              <a:rect l="l" t="t" r="r" b="b"/>
              <a:pathLst>
                <a:path w="9525" h="952500">
                  <a:moveTo>
                    <a:pt x="0" y="9524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99"/>
                  </a:lnTo>
                  <a:lnTo>
                    <a:pt x="0" y="9524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7393" y="7435836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[77]: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5069" y="10026390"/>
            <a:ext cx="112709" cy="6599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430635" y="3416286"/>
            <a:ext cx="5250180" cy="272863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86283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True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False  True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99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replaces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 vowels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with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 specified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character.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 marL="12700" marR="151574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replace_vowels("the aardvark", "#")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dirty="0">
                <a:latin typeface="Arial"/>
                <a:cs typeface="Arial"/>
              </a:rPr>
              <a:t>"th# ##rdv#rk"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replace_vowels("minnie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mouse",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"?")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"m?nn??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m??s?"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replace_vowels("shakespeare",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"*")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"sh</a:t>
            </a:r>
            <a:r>
              <a:rPr sz="1050" b="1" i="1" dirty="0">
                <a:latin typeface="Arial"/>
                <a:cs typeface="Arial"/>
              </a:rPr>
              <a:t>k</a:t>
            </a:r>
            <a:r>
              <a:rPr sz="1050" b="1" dirty="0">
                <a:latin typeface="Arial"/>
                <a:cs typeface="Arial"/>
              </a:rPr>
              <a:t>sp</a:t>
            </a:r>
            <a:r>
              <a:rPr sz="1050" dirty="0">
                <a:latin typeface="Arial MT"/>
                <a:cs typeface="Arial MT"/>
              </a:rPr>
              <a:t>r*"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30636" y="8093059"/>
            <a:ext cx="4356100" cy="205232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455035" algn="just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th#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##rdv#rk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m?nn??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m??s?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sh*k*sp**r*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100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calculates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factorial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recursively.</a:t>
            </a:r>
            <a:endParaRPr sz="1050">
              <a:latin typeface="Arial"/>
              <a:cs typeface="Arial"/>
            </a:endParaRPr>
          </a:p>
          <a:p>
            <a:pPr marL="12700" marR="322326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Examples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factorial(5)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120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06371" y="1682750"/>
            <a:ext cx="5521960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correct_signs</a:t>
            </a:r>
            <a:r>
              <a:rPr sz="1050" dirty="0">
                <a:latin typeface="Consolas"/>
                <a:cs typeface="Consolas"/>
              </a:rPr>
              <a:t>(expression):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try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941069" algn="l"/>
                <a:tab pos="94170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eval</a:t>
            </a:r>
            <a:r>
              <a:rPr sz="1050" dirty="0">
                <a:latin typeface="Consolas"/>
                <a:cs typeface="Consolas"/>
              </a:rPr>
              <a:t>(expression)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except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941069" algn="l"/>
                <a:tab pos="94170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False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384453" y="2719352"/>
          <a:ext cx="5543550" cy="673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77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(correct_signs(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"3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11"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(correct_signs(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"13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44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33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1"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87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(correct_signs(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"1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3"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1406372" y="6350000"/>
            <a:ext cx="5561965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replace_vowels</a:t>
            </a:r>
            <a:r>
              <a:rPr sz="1050" dirty="0">
                <a:latin typeface="Consolas"/>
                <a:cs typeface="Consolas"/>
              </a:rPr>
              <a:t>(string,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char):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  <a:tab pos="2334895" algn="l"/>
              </a:tabLst>
            </a:pPr>
            <a:r>
              <a:rPr sz="1050" dirty="0">
                <a:latin typeface="Consolas"/>
                <a:cs typeface="Consolas"/>
              </a:rPr>
              <a:t>vowels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"AEIOUaeiou"	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List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of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vowels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be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replaced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vowel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vowels: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941069" algn="l"/>
                <a:tab pos="941705" algn="l"/>
                <a:tab pos="3728085" algn="l"/>
              </a:tabLst>
            </a:pPr>
            <a:r>
              <a:rPr sz="1050" dirty="0">
                <a:latin typeface="Consolas"/>
                <a:cs typeface="Consolas"/>
              </a:rPr>
              <a:t>string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sz="1050" dirty="0">
                <a:latin typeface="Consolas"/>
                <a:cs typeface="Consolas"/>
              </a:rPr>
              <a:t>string.replace(vowel, char)	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Replace</a:t>
            </a:r>
            <a:r>
              <a:rPr sz="1050" i="1" spc="-2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each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vowel</a:t>
            </a:r>
            <a:r>
              <a:rPr sz="1050" i="1" spc="-2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with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string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384453" y="7396126"/>
          <a:ext cx="5543550" cy="673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24852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(replace_vowels(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"the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aardvark"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"#"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(replace_vowels(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"minnie</a:t>
                      </a:r>
                      <a:r>
                        <a:rPr sz="1000" spc="-4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mouse"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"?"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39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(replace_vowels(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"shakespeare"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"*"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62/95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5069" y="415665"/>
            <a:ext cx="112709" cy="65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5069" y="739515"/>
            <a:ext cx="112709" cy="65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5069" y="1063365"/>
            <a:ext cx="112709" cy="659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30636" y="349235"/>
            <a:ext cx="989330" cy="8361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factorial(3)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4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factorial(1)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4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factorial(0)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4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7393" y="1368411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[78]: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90651" y="1323937"/>
            <a:ext cx="5553075" cy="971551"/>
            <a:chOff x="1390649" y="1323936"/>
            <a:chExt cx="5553075" cy="971550"/>
          </a:xfrm>
        </p:grpSpPr>
        <p:sp>
          <p:nvSpPr>
            <p:cNvPr id="10" name="object 10"/>
            <p:cNvSpPr/>
            <p:nvPr/>
          </p:nvSpPr>
          <p:spPr>
            <a:xfrm>
              <a:off x="1395412" y="1328698"/>
              <a:ext cx="5543550" cy="962025"/>
            </a:xfrm>
            <a:custGeom>
              <a:avLst/>
              <a:gdLst/>
              <a:ahLst/>
              <a:cxnLst/>
              <a:rect l="l" t="t" r="r" b="b"/>
              <a:pathLst>
                <a:path w="5543550" h="962025">
                  <a:moveTo>
                    <a:pt x="0" y="9477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525"/>
                  </a:lnTo>
                  <a:lnTo>
                    <a:pt x="1087" y="8782"/>
                  </a:lnTo>
                  <a:lnTo>
                    <a:pt x="1812" y="7029"/>
                  </a:lnTo>
                  <a:lnTo>
                    <a:pt x="2844" y="5467"/>
                  </a:lnTo>
                  <a:lnTo>
                    <a:pt x="4184" y="4171"/>
                  </a:lnTo>
                  <a:lnTo>
                    <a:pt x="5524" y="2790"/>
                  </a:lnTo>
                  <a:lnTo>
                    <a:pt x="7069" y="1752"/>
                  </a:lnTo>
                  <a:lnTo>
                    <a:pt x="8819" y="1038"/>
                  </a:lnTo>
                  <a:lnTo>
                    <a:pt x="10570" y="333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33"/>
                  </a:lnTo>
                  <a:lnTo>
                    <a:pt x="5534728" y="1038"/>
                  </a:lnTo>
                  <a:lnTo>
                    <a:pt x="5536479" y="1752"/>
                  </a:lnTo>
                  <a:lnTo>
                    <a:pt x="5538024" y="2790"/>
                  </a:lnTo>
                  <a:lnTo>
                    <a:pt x="5539364" y="4171"/>
                  </a:lnTo>
                  <a:lnTo>
                    <a:pt x="5540703" y="5467"/>
                  </a:lnTo>
                  <a:lnTo>
                    <a:pt x="5541736" y="7029"/>
                  </a:lnTo>
                  <a:lnTo>
                    <a:pt x="5542461" y="8782"/>
                  </a:lnTo>
                  <a:lnTo>
                    <a:pt x="5543186" y="10525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947737"/>
                  </a:lnTo>
                  <a:lnTo>
                    <a:pt x="5543549" y="949556"/>
                  </a:lnTo>
                  <a:lnTo>
                    <a:pt x="5543186" y="951385"/>
                  </a:lnTo>
                  <a:lnTo>
                    <a:pt x="5542461" y="953128"/>
                  </a:lnTo>
                  <a:lnTo>
                    <a:pt x="5541736" y="954881"/>
                  </a:lnTo>
                  <a:lnTo>
                    <a:pt x="5534728" y="960872"/>
                  </a:lnTo>
                  <a:lnTo>
                    <a:pt x="5532978" y="961577"/>
                  </a:lnTo>
                  <a:lnTo>
                    <a:pt x="5531156" y="961986"/>
                  </a:lnTo>
                  <a:lnTo>
                    <a:pt x="5529262" y="962024"/>
                  </a:lnTo>
                  <a:lnTo>
                    <a:pt x="14287" y="962024"/>
                  </a:lnTo>
                  <a:lnTo>
                    <a:pt x="1087" y="953128"/>
                  </a:lnTo>
                  <a:lnTo>
                    <a:pt x="362" y="951385"/>
                  </a:lnTo>
                  <a:lnTo>
                    <a:pt x="0" y="949556"/>
                  </a:lnTo>
                  <a:lnTo>
                    <a:pt x="0" y="9477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4500" y="1333500"/>
              <a:ext cx="9525" cy="952500"/>
            </a:xfrm>
            <a:custGeom>
              <a:avLst/>
              <a:gdLst/>
              <a:ahLst/>
              <a:cxnLst/>
              <a:rect l="l" t="t" r="r" b="b"/>
              <a:pathLst>
                <a:path w="9525" h="952500">
                  <a:moveTo>
                    <a:pt x="0" y="9524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99"/>
                  </a:lnTo>
                  <a:lnTo>
                    <a:pt x="0" y="9524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7393" y="2454259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[79]: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8092" y="6987915"/>
            <a:ext cx="112709" cy="659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7848" y="7311765"/>
            <a:ext cx="112709" cy="659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6709" y="7635615"/>
            <a:ext cx="112709" cy="659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430635" y="3263884"/>
            <a:ext cx="5005070" cy="45544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120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6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101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ts val="2550"/>
              </a:lnSpc>
              <a:spcBef>
                <a:spcPts val="105"/>
              </a:spcBef>
            </a:pPr>
            <a:r>
              <a:rPr sz="1050" b="1" dirty="0">
                <a:latin typeface="Arial"/>
                <a:cs typeface="Arial"/>
              </a:rPr>
              <a:t>Hamming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distance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characters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differ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between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two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strings.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spc="-40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illustrate:</a:t>
            </a:r>
            <a:endParaRPr sz="1050">
              <a:latin typeface="Arial"/>
              <a:cs typeface="Arial"/>
            </a:endParaRPr>
          </a:p>
          <a:p>
            <a:pPr marL="12700" marR="3850004">
              <a:lnSpc>
                <a:spcPts val="2550"/>
              </a:lnSpc>
            </a:pPr>
            <a:r>
              <a:rPr sz="1050" b="1" dirty="0">
                <a:latin typeface="Arial"/>
                <a:cs typeface="Arial"/>
              </a:rPr>
              <a:t>String1: "abcbba"  String2: "abcbda"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Hamming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Distance: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-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"b"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vs.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"d"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only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difference.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computes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hamming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distance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between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two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strings.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 marL="12700" marR="2249170" algn="just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hamming_distance("abcde", "bcdef")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dirty="0">
                <a:latin typeface="Arial"/>
                <a:cs typeface="Arial"/>
              </a:rPr>
              <a:t>5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hamming_distance("abcde", "abcde")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dirty="0">
                <a:latin typeface="Arial"/>
                <a:cs typeface="Arial"/>
              </a:rPr>
              <a:t>0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hamming_distance("strong",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"strung")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3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6371" y="1368425"/>
            <a:ext cx="5521960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4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factorial</a:t>
            </a:r>
            <a:r>
              <a:rPr sz="1050" dirty="0">
                <a:latin typeface="Consolas"/>
                <a:cs typeface="Consolas"/>
              </a:rPr>
              <a:t>(n):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  <a:tabLst>
                <a:tab pos="648335" algn="l"/>
              </a:tabLst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	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sz="1050" b="1" spc="-2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3"/>
              <a:tabLst>
                <a:tab pos="941069" algn="l"/>
                <a:tab pos="941705" algn="l"/>
                <a:tab pos="167449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	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Base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case: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factorial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of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0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is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3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3"/>
              <a:tabLst>
                <a:tab pos="941069" algn="l"/>
                <a:tab pos="941705" algn="l"/>
                <a:tab pos="306832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 </a:t>
            </a:r>
            <a:r>
              <a:rPr sz="1050" dirty="0">
                <a:latin typeface="Consolas"/>
                <a:cs typeface="Consolas"/>
              </a:rPr>
              <a:t>n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 </a:t>
            </a:r>
            <a:r>
              <a:rPr sz="1050" dirty="0">
                <a:latin typeface="Consolas"/>
                <a:cs typeface="Consolas"/>
              </a:rPr>
              <a:t>factorial(n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-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)	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Recursive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case: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n!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=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n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*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(n-1)!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384453" y="2405024"/>
          <a:ext cx="5543550" cy="88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77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(factorial(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(factorial(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(factorial(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39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(factorial(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63/95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11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[80]: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393" y="2997187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[81]: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5902" y="5778241"/>
            <a:ext cx="112709" cy="659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8325" y="6102090"/>
            <a:ext cx="112709" cy="659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0963" y="6425940"/>
            <a:ext cx="112709" cy="659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7393" y="8826486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[83]: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90651" y="8791535"/>
            <a:ext cx="5553075" cy="323850"/>
            <a:chOff x="1390649" y="8791535"/>
            <a:chExt cx="5553075" cy="323850"/>
          </a:xfrm>
        </p:grpSpPr>
        <p:sp>
          <p:nvSpPr>
            <p:cNvPr id="11" name="object 11"/>
            <p:cNvSpPr/>
            <p:nvPr/>
          </p:nvSpPr>
          <p:spPr>
            <a:xfrm>
              <a:off x="1395412" y="8796297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1156" y="314324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324"/>
                  </a:lnTo>
                  <a:lnTo>
                    <a:pt x="10570" y="313953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4500" y="8801100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7393" y="9559912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[84]: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90651" y="9515437"/>
            <a:ext cx="5553075" cy="323850"/>
            <a:chOff x="1390649" y="9515435"/>
            <a:chExt cx="5553075" cy="323850"/>
          </a:xfrm>
        </p:grpSpPr>
        <p:sp>
          <p:nvSpPr>
            <p:cNvPr id="15" name="object 15"/>
            <p:cNvSpPr/>
            <p:nvPr/>
          </p:nvSpPr>
          <p:spPr>
            <a:xfrm>
              <a:off x="1395412" y="9520197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43549" y="301894"/>
                  </a:lnTo>
                  <a:lnTo>
                    <a:pt x="5543186" y="303685"/>
                  </a:lnTo>
                  <a:lnTo>
                    <a:pt x="5542461" y="305400"/>
                  </a:lnTo>
                  <a:lnTo>
                    <a:pt x="5541736" y="307181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391"/>
                  </a:lnTo>
                  <a:lnTo>
                    <a:pt x="1087" y="305400"/>
                  </a:lnTo>
                  <a:lnTo>
                    <a:pt x="362" y="303685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14500" y="9525000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7393" y="3644885"/>
            <a:ext cx="5957570" cy="3359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 marL="70548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0</a:t>
            </a:r>
            <a:endParaRPr sz="1050">
              <a:latin typeface="Consolas"/>
              <a:cs typeface="Consolas"/>
            </a:endParaRPr>
          </a:p>
          <a:p>
            <a:pPr marL="70548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nsolas"/>
              <a:cs typeface="Consolas"/>
            </a:endParaRPr>
          </a:p>
          <a:p>
            <a:pPr marL="705485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102</a:t>
            </a:r>
            <a:endParaRPr sz="1650">
              <a:latin typeface="Arial"/>
              <a:cs typeface="Arial"/>
            </a:endParaRPr>
          </a:p>
          <a:p>
            <a:pPr marL="705485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non-negative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integers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new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 without the strings.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05485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705485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filter_list([1,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"a",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"b"])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[1,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705485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filter_list([1,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"a",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"b",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15])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15]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705485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filter_list([1,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"aasf",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"1",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"123",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123])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123]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[82]: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7542" y="9150334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Out[83]: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384453" y="165100"/>
          <a:ext cx="5543550" cy="2743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7455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hamming_distance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(str1,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str2):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8949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have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same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length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949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(str1)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!=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(str2):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949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7175" algn="r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raise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ValueError(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"Input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strings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must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have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spc="-1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same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length"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949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949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Initialize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counter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keep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track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differences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949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distance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949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949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Iterate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through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characters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both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949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(str1)):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949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str1[i]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!=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str2[i]: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949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30200" algn="r">
                        <a:lnSpc>
                          <a:spcPts val="1100"/>
                        </a:lnSpc>
                        <a:tabLst>
                          <a:tab pos="1099820" algn="l"/>
                        </a:tabLst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distance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+=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Increment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counter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differences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8949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3183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distance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384453" y="2947949"/>
          <a:ext cx="5543550" cy="673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77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(hamming_distance(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"abcde"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"bcdef"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(hamming_distance(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"abcde"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"abcde"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87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(hamming_distance(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"strong"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"strung"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384454" y="6729375"/>
          <a:ext cx="5580380" cy="197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56530"/>
              </a:tblGrid>
              <a:tr h="196406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filter_list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(lst):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7268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Initialize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empty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store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non-string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elements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68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68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68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Iterate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through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elements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68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element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lst: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68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element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non-negative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integer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(not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68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2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isinstance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(element,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element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&gt;=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68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result.append(element)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68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959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406371" y="8851900"/>
            <a:ext cx="5521960" cy="124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6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filter_list([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"a"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"b"</a:t>
            </a:r>
            <a:r>
              <a:rPr sz="1050" dirty="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[1,</a:t>
            </a:r>
            <a:r>
              <a:rPr sz="1050" spc="-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72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7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filter_list([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"a"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"b"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15</a:t>
            </a:r>
            <a:r>
              <a:rPr sz="1050" dirty="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Consolas"/>
                <a:cs typeface="Consolas"/>
              </a:rPr>
              <a:t>[1,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0,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15]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7542" y="9874237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Out[84]: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64/95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7393" y="454011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[85]: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90651" y="409535"/>
            <a:ext cx="5553075" cy="323850"/>
            <a:chOff x="1390649" y="409535"/>
            <a:chExt cx="5553075" cy="323850"/>
          </a:xfrm>
        </p:grpSpPr>
        <p:sp>
          <p:nvSpPr>
            <p:cNvPr id="5" name="object 5"/>
            <p:cNvSpPr/>
            <p:nvPr/>
          </p:nvSpPr>
          <p:spPr>
            <a:xfrm>
              <a:off x="1395412" y="414298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43549" y="301894"/>
                  </a:lnTo>
                  <a:lnTo>
                    <a:pt x="5543186" y="303685"/>
                  </a:lnTo>
                  <a:lnTo>
                    <a:pt x="5542461" y="305400"/>
                  </a:lnTo>
                  <a:lnTo>
                    <a:pt x="5541736" y="307181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467"/>
                  </a:lnTo>
                  <a:lnTo>
                    <a:pt x="1087" y="305400"/>
                  </a:lnTo>
                  <a:lnTo>
                    <a:pt x="362" y="303685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4500" y="419100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06371" y="161990"/>
            <a:ext cx="5521960" cy="8053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0730">
              <a:lnSpc>
                <a:spcPct val="100000"/>
              </a:lnSpc>
              <a:spcBef>
                <a:spcPts val="100"/>
              </a:spcBef>
            </a:pP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Arial MT"/>
              <a:cs typeface="Arial MT"/>
            </a:endParaRPr>
          </a:p>
          <a:p>
            <a:pPr marL="157480">
              <a:lnSpc>
                <a:spcPct val="100000"/>
              </a:lnSpc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7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filter_list([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"aasf"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"1"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"123"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123</a:t>
            </a:r>
            <a:r>
              <a:rPr sz="1050" dirty="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Consolas"/>
                <a:cs typeface="Consolas"/>
              </a:rPr>
              <a:t>[1,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123]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581" y="2577840"/>
            <a:ext cx="112709" cy="659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8828" y="2901690"/>
            <a:ext cx="112709" cy="659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1185" y="3225542"/>
            <a:ext cx="112709" cy="659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30637" y="1282781"/>
            <a:ext cx="5280025" cy="20767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103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"Reverser"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input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reverse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order,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with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opposite case.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 marL="12700" marR="254190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reverse("Hello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World")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"DLROw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OLLEh"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reverse("ReVeRsE")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dirty="0">
                <a:latin typeface="Arial"/>
                <a:cs typeface="Arial"/>
              </a:rPr>
              <a:t>"eSrEvEr"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reverse("Radar")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"RADAr"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7393" y="3578211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[86]: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90651" y="3533736"/>
            <a:ext cx="5553075" cy="981074"/>
            <a:chOff x="1390649" y="3533735"/>
            <a:chExt cx="5553075" cy="981075"/>
          </a:xfrm>
        </p:grpSpPr>
        <p:sp>
          <p:nvSpPr>
            <p:cNvPr id="14" name="object 14"/>
            <p:cNvSpPr/>
            <p:nvPr/>
          </p:nvSpPr>
          <p:spPr>
            <a:xfrm>
              <a:off x="1395412" y="3538497"/>
              <a:ext cx="5543550" cy="971550"/>
            </a:xfrm>
            <a:custGeom>
              <a:avLst/>
              <a:gdLst/>
              <a:ahLst/>
              <a:cxnLst/>
              <a:rect l="l" t="t" r="r" b="b"/>
              <a:pathLst>
                <a:path w="5543550" h="971550">
                  <a:moveTo>
                    <a:pt x="0" y="957262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957262"/>
                  </a:lnTo>
                  <a:lnTo>
                    <a:pt x="5529262" y="971549"/>
                  </a:lnTo>
                  <a:lnTo>
                    <a:pt x="14287" y="971549"/>
                  </a:lnTo>
                  <a:lnTo>
                    <a:pt x="0" y="959119"/>
                  </a:lnTo>
                  <a:lnTo>
                    <a:pt x="0" y="95726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4500" y="3543299"/>
              <a:ext cx="9525" cy="962025"/>
            </a:xfrm>
            <a:custGeom>
              <a:avLst/>
              <a:gdLst/>
              <a:ahLst/>
              <a:cxnLst/>
              <a:rect l="l" t="t" r="r" b="b"/>
              <a:pathLst>
                <a:path w="9525" h="962025">
                  <a:moveTo>
                    <a:pt x="0" y="96202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62024"/>
                  </a:lnTo>
                  <a:lnTo>
                    <a:pt x="0" y="96202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37393" y="4664059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[87]: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90651" y="4629110"/>
            <a:ext cx="5553075" cy="323850"/>
            <a:chOff x="1390649" y="4629110"/>
            <a:chExt cx="5553075" cy="323850"/>
          </a:xfrm>
        </p:grpSpPr>
        <p:sp>
          <p:nvSpPr>
            <p:cNvPr id="18" name="object 18"/>
            <p:cNvSpPr/>
            <p:nvPr/>
          </p:nvSpPr>
          <p:spPr>
            <a:xfrm>
              <a:off x="1395412" y="4633872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14500" y="4638675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7393" y="5397487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[88]: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90651" y="5353012"/>
            <a:ext cx="5553075" cy="323850"/>
            <a:chOff x="1390649" y="5353010"/>
            <a:chExt cx="5553075" cy="323850"/>
          </a:xfrm>
        </p:grpSpPr>
        <p:sp>
          <p:nvSpPr>
            <p:cNvPr id="22" name="object 22"/>
            <p:cNvSpPr/>
            <p:nvPr/>
          </p:nvSpPr>
          <p:spPr>
            <a:xfrm>
              <a:off x="1395412" y="5357772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43549" y="301894"/>
                  </a:lnTo>
                  <a:lnTo>
                    <a:pt x="5543186" y="303761"/>
                  </a:lnTo>
                  <a:lnTo>
                    <a:pt x="5542461" y="305466"/>
                  </a:lnTo>
                  <a:lnTo>
                    <a:pt x="5541736" y="307181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391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14500" y="536257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37393" y="6121386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[89]: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0337" y="9035792"/>
            <a:ext cx="112709" cy="6599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8158" y="9359642"/>
            <a:ext cx="112709" cy="6599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8198" y="9683491"/>
            <a:ext cx="112709" cy="65999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390651" y="6076910"/>
            <a:ext cx="5553075" cy="323850"/>
            <a:chOff x="1390649" y="6076910"/>
            <a:chExt cx="5553075" cy="323850"/>
          </a:xfrm>
        </p:grpSpPr>
        <p:sp>
          <p:nvSpPr>
            <p:cNvPr id="29" name="object 29"/>
            <p:cNvSpPr/>
            <p:nvPr/>
          </p:nvSpPr>
          <p:spPr>
            <a:xfrm>
              <a:off x="1395412" y="6081672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467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4500" y="6086475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430635" y="6959681"/>
            <a:ext cx="2824480" cy="2946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104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ts val="2550"/>
              </a:lnSpc>
              <a:spcBef>
                <a:spcPts val="105"/>
              </a:spcBef>
            </a:pPr>
            <a:r>
              <a:rPr sz="1050" b="1" spc="-30" dirty="0">
                <a:latin typeface="Arial"/>
                <a:cs typeface="Arial"/>
              </a:rPr>
              <a:t>You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can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assign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variables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lists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like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this: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= [1,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2, 3, 4,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5, 6]</a:t>
            </a:r>
            <a:endParaRPr sz="1050">
              <a:latin typeface="Arial"/>
              <a:cs typeface="Arial"/>
            </a:endParaRPr>
          </a:p>
          <a:p>
            <a:pPr marL="12700" marR="1740535">
              <a:lnSpc>
                <a:spcPts val="2550"/>
              </a:lnSpc>
            </a:pPr>
            <a:r>
              <a:rPr sz="1050" b="1" dirty="0">
                <a:latin typeface="Arial"/>
                <a:cs typeface="Arial"/>
              </a:rPr>
              <a:t>first = lst[0]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middle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=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lst[1:-1]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last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=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lst[-1]</a:t>
            </a:r>
            <a:endParaRPr sz="1050">
              <a:latin typeface="Arial"/>
              <a:cs typeface="Arial"/>
            </a:endParaRPr>
          </a:p>
          <a:p>
            <a:pPr marL="12700" marR="647700">
              <a:lnSpc>
                <a:spcPts val="2550"/>
              </a:lnSpc>
            </a:pPr>
            <a:r>
              <a:rPr sz="1050" b="1" dirty="0">
                <a:latin typeface="Arial"/>
                <a:cs typeface="Arial"/>
              </a:rPr>
              <a:t>print(first)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dirty="0">
                <a:latin typeface="Arial"/>
                <a:cs typeface="Arial"/>
              </a:rPr>
              <a:t>outputs 1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print(middle)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outputs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[2,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5]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print(last)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outputs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7542" y="768336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Out[85]: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7542" y="4978384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Out[87]: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7542" y="5711812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Out[88]: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7542" y="6435709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Out[89]: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06371" y="3578225"/>
            <a:ext cx="5521960" cy="660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reverse</a:t>
            </a:r>
            <a:r>
              <a:rPr sz="1050" dirty="0">
                <a:latin typeface="Consolas"/>
                <a:cs typeface="Consolas"/>
              </a:rPr>
              <a:t>(input_str):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Reverse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string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and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swap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case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of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characters</a:t>
            </a:r>
            <a:endParaRPr sz="1050">
              <a:latin typeface="Consolas"/>
              <a:cs typeface="Consolas"/>
            </a:endParaRPr>
          </a:p>
          <a:p>
            <a:pPr marL="157480" marR="1858645">
              <a:lnSpc>
                <a:spcPct val="101200"/>
              </a:lnSpc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reversed_str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5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input_str[::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].swapcase()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  <a:tabLst>
                <a:tab pos="648335" algn="l"/>
              </a:tabLst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5	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reversed_str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06371" y="4664076"/>
            <a:ext cx="5521960" cy="1977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4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reverse(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"Hello</a:t>
            </a:r>
            <a:r>
              <a:rPr sz="1050" spc="-3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World"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'DLROw</a:t>
            </a:r>
            <a:r>
              <a:rPr sz="1050" spc="-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OLLEh'</a:t>
            </a:r>
            <a:endParaRPr sz="1050">
              <a:latin typeface="Consolas"/>
              <a:cs typeface="Consolas"/>
            </a:endParaRPr>
          </a:p>
          <a:p>
            <a:pPr marL="36830" marR="3838575" indent="120650">
              <a:lnSpc>
                <a:spcPct val="202400"/>
              </a:lnSpc>
              <a:spcBef>
                <a:spcPts val="67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29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reverse(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"ReVeRsE"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'eSrEvEr'</a:t>
            </a:r>
            <a:endParaRPr sz="1050">
              <a:latin typeface="Consolas"/>
              <a:cs typeface="Consolas"/>
            </a:endParaRPr>
          </a:p>
          <a:p>
            <a:pPr marL="36830" marR="3985260" indent="120650">
              <a:lnSpc>
                <a:spcPct val="202400"/>
              </a:lnSpc>
              <a:spcBef>
                <a:spcPts val="6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29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reverse(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"Radar"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'RADAr'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65/95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30635" y="112191"/>
            <a:ext cx="5120640" cy="8013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006600">
              <a:lnSpc>
                <a:spcPct val="100000"/>
              </a:lnSpc>
              <a:spcBef>
                <a:spcPts val="490"/>
              </a:spcBef>
            </a:pPr>
            <a:endParaRPr sz="800">
              <a:latin typeface="Arial MT"/>
              <a:cs typeface="Arial MT"/>
            </a:endParaRPr>
          </a:p>
          <a:p>
            <a:pPr marL="12700" marR="5080">
              <a:lnSpc>
                <a:spcPct val="119000"/>
              </a:lnSpc>
              <a:spcBef>
                <a:spcPts val="275"/>
              </a:spcBef>
            </a:pPr>
            <a:r>
              <a:rPr sz="1050" b="1" spc="-5" dirty="0">
                <a:latin typeface="Arial"/>
                <a:cs typeface="Arial"/>
              </a:rPr>
              <a:t>With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you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assign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variables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much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more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succinct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20" dirty="0">
                <a:latin typeface="Arial"/>
                <a:cs typeface="Arial"/>
              </a:rPr>
              <a:t>way.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Create variables first, middle and last from the given list using destructuring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assignment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(check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 Resources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tab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for some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examples), where: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5262" y="1120515"/>
            <a:ext cx="112709" cy="65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3084" y="1444365"/>
            <a:ext cx="112709" cy="65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3124" y="1768215"/>
            <a:ext cx="112709" cy="659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7393" y="1054086"/>
            <a:ext cx="5666740" cy="15978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first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3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05485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middle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[2,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05485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last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3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05485">
              <a:lnSpc>
                <a:spcPct val="100000"/>
              </a:lnSpc>
            </a:pPr>
            <a:r>
              <a:rPr sz="1050" b="1" spc="-20" dirty="0">
                <a:latin typeface="Arial"/>
                <a:cs typeface="Arial"/>
              </a:rPr>
              <a:t>Your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task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unpack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355" dirty="0">
                <a:latin typeface="Arial"/>
                <a:cs typeface="Arial"/>
              </a:rPr>
              <a:t> </a:t>
            </a:r>
            <a:r>
              <a:rPr sz="1050" b="1" dirty="0">
                <a:latin typeface="Consolas"/>
                <a:cs typeface="Consolas"/>
              </a:rPr>
              <a:t>writeyourcodehere</a:t>
            </a:r>
            <a:r>
              <a:rPr sz="1050" b="1" spc="70" dirty="0">
                <a:latin typeface="Consolas"/>
                <a:cs typeface="Consolas"/>
              </a:rPr>
              <a:t> </a:t>
            </a:r>
            <a:r>
              <a:rPr sz="1050" b="1" dirty="0">
                <a:latin typeface="Arial"/>
                <a:cs typeface="Arial"/>
              </a:rPr>
              <a:t>into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three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variables,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being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[90]: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7393" y="3368662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[91]: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90651" y="3333712"/>
            <a:ext cx="5553075" cy="323850"/>
            <a:chOff x="1390649" y="3333710"/>
            <a:chExt cx="5553075" cy="323850"/>
          </a:xfrm>
        </p:grpSpPr>
        <p:sp>
          <p:nvSpPr>
            <p:cNvPr id="10" name="object 10"/>
            <p:cNvSpPr/>
            <p:nvPr/>
          </p:nvSpPr>
          <p:spPr>
            <a:xfrm>
              <a:off x="1395412" y="3338472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7067"/>
                  </a:lnTo>
                  <a:lnTo>
                    <a:pt x="2844" y="5505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505"/>
                  </a:lnTo>
                  <a:lnTo>
                    <a:pt x="5541736" y="7067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4500" y="334327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7393" y="4102086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[92]: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90651" y="4057610"/>
            <a:ext cx="5553075" cy="323850"/>
            <a:chOff x="1390649" y="4057610"/>
            <a:chExt cx="5553075" cy="323850"/>
          </a:xfrm>
        </p:grpSpPr>
        <p:sp>
          <p:nvSpPr>
            <p:cNvPr id="14" name="object 14"/>
            <p:cNvSpPr/>
            <p:nvPr/>
          </p:nvSpPr>
          <p:spPr>
            <a:xfrm>
              <a:off x="1395412" y="4062372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430"/>
                  </a:lnTo>
                  <a:lnTo>
                    <a:pt x="362" y="10563"/>
                  </a:lnTo>
                  <a:lnTo>
                    <a:pt x="1087" y="8782"/>
                  </a:lnTo>
                  <a:lnTo>
                    <a:pt x="1812" y="7067"/>
                  </a:lnTo>
                  <a:lnTo>
                    <a:pt x="2844" y="5505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505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43549" y="301894"/>
                  </a:lnTo>
                  <a:lnTo>
                    <a:pt x="5543186" y="303761"/>
                  </a:lnTo>
                  <a:lnTo>
                    <a:pt x="5542461" y="305466"/>
                  </a:lnTo>
                  <a:lnTo>
                    <a:pt x="5541736" y="307181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4500" y="406717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37393" y="4825987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[93]: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95412" y="4795797"/>
            <a:ext cx="5543550" cy="314325"/>
          </a:xfrm>
          <a:custGeom>
            <a:avLst/>
            <a:gdLst/>
            <a:ahLst/>
            <a:cxnLst/>
            <a:rect l="l" t="t" r="r" b="b"/>
            <a:pathLst>
              <a:path w="5543550" h="314325">
                <a:moveTo>
                  <a:pt x="0" y="300037"/>
                </a:moveTo>
                <a:lnTo>
                  <a:pt x="0" y="14287"/>
                </a:lnTo>
                <a:lnTo>
                  <a:pt x="0" y="12353"/>
                </a:lnTo>
                <a:lnTo>
                  <a:pt x="362" y="10496"/>
                </a:lnTo>
                <a:lnTo>
                  <a:pt x="1087" y="8705"/>
                </a:lnTo>
                <a:lnTo>
                  <a:pt x="1812" y="6991"/>
                </a:lnTo>
                <a:lnTo>
                  <a:pt x="2844" y="5429"/>
                </a:lnTo>
                <a:lnTo>
                  <a:pt x="4184" y="4171"/>
                </a:lnTo>
                <a:lnTo>
                  <a:pt x="5524" y="2752"/>
                </a:lnTo>
                <a:lnTo>
                  <a:pt x="7069" y="1714"/>
                </a:lnTo>
                <a:lnTo>
                  <a:pt x="8819" y="971"/>
                </a:lnTo>
                <a:lnTo>
                  <a:pt x="10570" y="295"/>
                </a:lnTo>
                <a:lnTo>
                  <a:pt x="12392" y="0"/>
                </a:lnTo>
                <a:lnTo>
                  <a:pt x="14287" y="0"/>
                </a:lnTo>
                <a:lnTo>
                  <a:pt x="5529262" y="0"/>
                </a:lnTo>
                <a:lnTo>
                  <a:pt x="5531156" y="0"/>
                </a:lnTo>
                <a:lnTo>
                  <a:pt x="5532978" y="295"/>
                </a:lnTo>
                <a:lnTo>
                  <a:pt x="5534728" y="971"/>
                </a:lnTo>
                <a:lnTo>
                  <a:pt x="5536479" y="1714"/>
                </a:lnTo>
                <a:lnTo>
                  <a:pt x="5538024" y="2752"/>
                </a:lnTo>
                <a:lnTo>
                  <a:pt x="5539364" y="4171"/>
                </a:lnTo>
                <a:lnTo>
                  <a:pt x="5540703" y="5429"/>
                </a:lnTo>
                <a:lnTo>
                  <a:pt x="5543549" y="14287"/>
                </a:lnTo>
                <a:lnTo>
                  <a:pt x="5543549" y="300037"/>
                </a:lnTo>
                <a:lnTo>
                  <a:pt x="5543549" y="301894"/>
                </a:lnTo>
                <a:lnTo>
                  <a:pt x="5543186" y="303761"/>
                </a:lnTo>
                <a:lnTo>
                  <a:pt x="5542461" y="305466"/>
                </a:lnTo>
                <a:lnTo>
                  <a:pt x="5541736" y="307181"/>
                </a:lnTo>
                <a:lnTo>
                  <a:pt x="5534728" y="313134"/>
                </a:lnTo>
                <a:lnTo>
                  <a:pt x="5532978" y="313953"/>
                </a:lnTo>
                <a:lnTo>
                  <a:pt x="5531156" y="314324"/>
                </a:lnTo>
                <a:lnTo>
                  <a:pt x="5529262" y="314324"/>
                </a:lnTo>
                <a:lnTo>
                  <a:pt x="14287" y="314324"/>
                </a:lnTo>
                <a:lnTo>
                  <a:pt x="12392" y="314324"/>
                </a:lnTo>
                <a:lnTo>
                  <a:pt x="10570" y="313953"/>
                </a:lnTo>
                <a:lnTo>
                  <a:pt x="8819" y="313134"/>
                </a:lnTo>
                <a:lnTo>
                  <a:pt x="7069" y="312391"/>
                </a:lnTo>
                <a:lnTo>
                  <a:pt x="1087" y="305466"/>
                </a:lnTo>
                <a:lnTo>
                  <a:pt x="362" y="303761"/>
                </a:lnTo>
                <a:lnTo>
                  <a:pt x="0" y="301894"/>
                </a:lnTo>
                <a:lnTo>
                  <a:pt x="0" y="3000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5069" y="6768842"/>
            <a:ext cx="112709" cy="659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5069" y="7092691"/>
            <a:ext cx="112709" cy="659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5069" y="7416541"/>
            <a:ext cx="112709" cy="659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5069" y="7740391"/>
            <a:ext cx="112709" cy="6599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430636" y="5664282"/>
            <a:ext cx="4356100" cy="2214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105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calculates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factorial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recursively.</a:t>
            </a:r>
            <a:endParaRPr sz="1050">
              <a:latin typeface="Arial"/>
              <a:cs typeface="Arial"/>
            </a:endParaRPr>
          </a:p>
          <a:p>
            <a:pPr marL="12700" marR="322326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Examples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factorial(5)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120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factorial(3)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4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factorial(1)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4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factorial(0)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4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7393" y="8093061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[94]: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90651" y="8048585"/>
            <a:ext cx="5553075" cy="971551"/>
            <a:chOff x="1390649" y="8048584"/>
            <a:chExt cx="5553075" cy="971550"/>
          </a:xfrm>
        </p:grpSpPr>
        <p:sp>
          <p:nvSpPr>
            <p:cNvPr id="25" name="object 25"/>
            <p:cNvSpPr/>
            <p:nvPr/>
          </p:nvSpPr>
          <p:spPr>
            <a:xfrm>
              <a:off x="1395412" y="8053347"/>
              <a:ext cx="5543550" cy="962025"/>
            </a:xfrm>
            <a:custGeom>
              <a:avLst/>
              <a:gdLst/>
              <a:ahLst/>
              <a:cxnLst/>
              <a:rect l="l" t="t" r="r" b="b"/>
              <a:pathLst>
                <a:path w="5543550" h="962025">
                  <a:moveTo>
                    <a:pt x="0" y="9477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947737"/>
                  </a:lnTo>
                  <a:lnTo>
                    <a:pt x="5543549" y="949594"/>
                  </a:lnTo>
                  <a:lnTo>
                    <a:pt x="5543186" y="951385"/>
                  </a:lnTo>
                  <a:lnTo>
                    <a:pt x="5542461" y="953099"/>
                  </a:lnTo>
                  <a:lnTo>
                    <a:pt x="5541736" y="954881"/>
                  </a:lnTo>
                  <a:lnTo>
                    <a:pt x="5534728" y="960834"/>
                  </a:lnTo>
                  <a:lnTo>
                    <a:pt x="5532978" y="961577"/>
                  </a:lnTo>
                  <a:lnTo>
                    <a:pt x="5531156" y="961948"/>
                  </a:lnTo>
                  <a:lnTo>
                    <a:pt x="5529262" y="962024"/>
                  </a:lnTo>
                  <a:lnTo>
                    <a:pt x="14287" y="962024"/>
                  </a:lnTo>
                  <a:lnTo>
                    <a:pt x="12392" y="961948"/>
                  </a:lnTo>
                  <a:lnTo>
                    <a:pt x="10570" y="961577"/>
                  </a:lnTo>
                  <a:lnTo>
                    <a:pt x="8819" y="960834"/>
                  </a:lnTo>
                  <a:lnTo>
                    <a:pt x="7069" y="960167"/>
                  </a:lnTo>
                  <a:lnTo>
                    <a:pt x="1087" y="953099"/>
                  </a:lnTo>
                  <a:lnTo>
                    <a:pt x="362" y="951385"/>
                  </a:lnTo>
                  <a:lnTo>
                    <a:pt x="0" y="949594"/>
                  </a:lnTo>
                  <a:lnTo>
                    <a:pt x="0" y="9477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14500" y="8058150"/>
              <a:ext cx="9525" cy="952500"/>
            </a:xfrm>
            <a:custGeom>
              <a:avLst/>
              <a:gdLst/>
              <a:ahLst/>
              <a:cxnLst/>
              <a:rect l="l" t="t" r="r" b="b"/>
              <a:pathLst>
                <a:path w="9525" h="952500">
                  <a:moveTo>
                    <a:pt x="0" y="9524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99"/>
                  </a:lnTo>
                  <a:lnTo>
                    <a:pt x="0" y="9524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37393" y="9178912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[95]: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90651" y="9134434"/>
            <a:ext cx="5553075" cy="323850"/>
            <a:chOff x="1390649" y="9134434"/>
            <a:chExt cx="5553075" cy="323850"/>
          </a:xfrm>
        </p:grpSpPr>
        <p:sp>
          <p:nvSpPr>
            <p:cNvPr id="29" name="object 29"/>
            <p:cNvSpPr/>
            <p:nvPr/>
          </p:nvSpPr>
          <p:spPr>
            <a:xfrm>
              <a:off x="1395412" y="9139197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467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4500" y="9144000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37542" y="3692512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Out[91]: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30635" y="3702035"/>
            <a:ext cx="990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7542" y="4416411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Out[92]: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7542" y="5140312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Out[93]: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30635" y="5149835"/>
            <a:ext cx="990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6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7542" y="9502762"/>
            <a:ext cx="93853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75" baseline="2645" dirty="0">
                <a:solidFill>
                  <a:srgbClr val="D84215"/>
                </a:solidFill>
                <a:latin typeface="Consolas"/>
                <a:cs typeface="Consolas"/>
              </a:rPr>
              <a:t>Out[95]:</a:t>
            </a:r>
            <a:r>
              <a:rPr sz="1575" spc="254" baseline="2645" dirty="0">
                <a:solidFill>
                  <a:srgbClr val="D8421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120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384453" y="2405024"/>
          <a:ext cx="5543550" cy="871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24854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writeyourcodehere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Unpack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variables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39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first,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middle,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last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writeyourcodehere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1714502" y="4800602"/>
            <a:ext cx="9525" cy="304800"/>
          </a:xfrm>
          <a:custGeom>
            <a:avLst/>
            <a:gdLst/>
            <a:ahLst/>
            <a:cxnLst/>
            <a:rect l="l" t="t" r="r" b="b"/>
            <a:pathLst>
              <a:path w="9525" h="304800">
                <a:moveTo>
                  <a:pt x="0" y="304799"/>
                </a:moveTo>
                <a:lnTo>
                  <a:pt x="0" y="0"/>
                </a:lnTo>
                <a:lnTo>
                  <a:pt x="9524" y="0"/>
                </a:lnTo>
                <a:lnTo>
                  <a:pt x="9524" y="304799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406371" y="3368677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first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06371" y="4102101"/>
            <a:ext cx="5521960" cy="910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middle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[2,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72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last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06371" y="8093076"/>
            <a:ext cx="5521960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4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factorial</a:t>
            </a:r>
            <a:r>
              <a:rPr sz="1050" dirty="0">
                <a:latin typeface="Consolas"/>
                <a:cs typeface="Consolas"/>
              </a:rPr>
              <a:t>(n):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  <a:tabLst>
                <a:tab pos="648335" algn="l"/>
              </a:tabLst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	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sz="1050" b="1" spc="-2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3"/>
              <a:tabLst>
                <a:tab pos="941069" algn="l"/>
                <a:tab pos="941705" algn="l"/>
                <a:tab pos="167449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	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Base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case: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factorial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of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0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is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3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3"/>
              <a:tabLst>
                <a:tab pos="941069" algn="l"/>
                <a:tab pos="941705" algn="l"/>
                <a:tab pos="306832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 </a:t>
            </a:r>
            <a:r>
              <a:rPr sz="1050" dirty="0">
                <a:latin typeface="Consolas"/>
                <a:cs typeface="Consolas"/>
              </a:rPr>
              <a:t>n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 </a:t>
            </a:r>
            <a:r>
              <a:rPr sz="1050" dirty="0">
                <a:latin typeface="Consolas"/>
                <a:cs typeface="Consolas"/>
              </a:rPr>
              <a:t>factorial(n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-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)	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Recursive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case: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n!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=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n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*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(n-1)!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06371" y="9178927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factorial(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66/95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4309" y="3844665"/>
            <a:ext cx="112709" cy="65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2570" y="4492367"/>
            <a:ext cx="112709" cy="65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7321" y="4816217"/>
            <a:ext cx="112709" cy="65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30635" y="2740107"/>
            <a:ext cx="4661535" cy="2214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106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moves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elements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one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type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move_to_end([1,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1],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1)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[3,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1]</a:t>
            </a:r>
            <a:endParaRPr sz="1050">
              <a:latin typeface="Arial"/>
              <a:cs typeface="Arial"/>
            </a:endParaRPr>
          </a:p>
          <a:p>
            <a:pPr marL="12700" marR="123126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Move all the 1s to the end of the </a:t>
            </a:r>
            <a:r>
              <a:rPr sz="1050" b="1" spc="-15" dirty="0">
                <a:latin typeface="Arial"/>
                <a:cs typeface="Arial"/>
              </a:rPr>
              <a:t>array. 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move_to_end([7,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8,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9,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4],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9)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[7,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8,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9]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move_to_end(["a",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"a",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"a",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"b"],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"a")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["b",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"a",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"a",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"a"]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0635" y="9512382"/>
            <a:ext cx="1294765" cy="5693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107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050" b="1" dirty="0">
                <a:latin typeface="Arial"/>
                <a:cs typeface="Arial"/>
              </a:rPr>
              <a:t>Question1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170" y="8997937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Out[102]: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0635" y="9007461"/>
            <a:ext cx="149225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['b',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'a',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'a',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'a']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92248" y="184308"/>
          <a:ext cx="6645908" cy="2278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995"/>
                <a:gridCol w="144780"/>
                <a:gridCol w="178434"/>
                <a:gridCol w="1320165"/>
                <a:gridCol w="3899534"/>
              </a:tblGrid>
              <a:tr h="229991">
                <a:tc>
                  <a:txBody>
                    <a:bodyPr/>
                    <a:lstStyle/>
                    <a:p>
                      <a:pPr marL="31750">
                        <a:lnSpc>
                          <a:spcPts val="885"/>
                        </a:lnSpc>
                      </a:pP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ts val="885"/>
                        </a:lnSpc>
                      </a:pP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[96]: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factorial(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Out[96]: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23849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[97]: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factorial(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Out[97]: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[98]: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factorial(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277259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Out[98]: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22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18343" y="5041900"/>
          <a:ext cx="6221094" cy="197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10"/>
                <a:gridCol w="323850"/>
                <a:gridCol w="299084"/>
                <a:gridCol w="4921250"/>
              </a:tblGrid>
              <a:tr h="2047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[99]: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move_to_end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(lst,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element):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</a:tr>
              <a:tr h="172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Initialize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count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specified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element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72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count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lst.count(element)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72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2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Remove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all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occurrences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element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72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lst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[x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lst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!=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element]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72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2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Append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element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count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times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72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lst.extend([element]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count)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72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1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lst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44971" y="7186574"/>
          <a:ext cx="6295388" cy="177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70"/>
                <a:gridCol w="323849"/>
                <a:gridCol w="1839595"/>
                <a:gridCol w="220344"/>
                <a:gridCol w="3161030"/>
              </a:tblGrid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[100]: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move_to_end([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],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190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Out[100]: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[3,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2,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4,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4,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1,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1]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[101]: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move_to_end([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Out[101]: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[7,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8,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1,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2,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3,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4,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9]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[102]: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move_to_end([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"a"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"a"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"a"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"b"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],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"a"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67/95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30635" y="112190"/>
            <a:ext cx="5279390" cy="60901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006600">
              <a:lnSpc>
                <a:spcPct val="100000"/>
              </a:lnSpc>
              <a:spcBef>
                <a:spcPts val="490"/>
              </a:spcBef>
            </a:pPr>
            <a:endParaRPr sz="800">
              <a:latin typeface="Arial MT"/>
              <a:cs typeface="Arial MT"/>
            </a:endParaRPr>
          </a:p>
          <a:p>
            <a:pPr marL="12700" marR="5080">
              <a:lnSpc>
                <a:spcPct val="119000"/>
              </a:lnSpc>
              <a:spcBef>
                <a:spcPts val="27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which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each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character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  repeated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once.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6681" y="1253865"/>
            <a:ext cx="112709" cy="65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4257" y="1577715"/>
            <a:ext cx="112709" cy="65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3747" y="1901567"/>
            <a:ext cx="112709" cy="659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30637" y="863583"/>
            <a:ext cx="3681729" cy="1170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202400"/>
              </a:lnSpc>
              <a:tabLst>
                <a:tab pos="2566670" algn="l"/>
              </a:tabLst>
            </a:pPr>
            <a:r>
              <a:rPr sz="1050" b="1" dirty="0">
                <a:latin typeface="Arial"/>
                <a:cs typeface="Arial"/>
              </a:rPr>
              <a:t>double_char("String")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dirty="0">
                <a:latin typeface="Arial"/>
                <a:cs typeface="Arial"/>
              </a:rPr>
              <a:t>"SSttrriinngg"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double_char("Hello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World!")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"HHeelllloo</a:t>
            </a:r>
            <a:r>
              <a:rPr sz="1050" b="1" spc="-5" dirty="0">
                <a:latin typeface="Arial"/>
                <a:cs typeface="Arial"/>
              </a:rPr>
              <a:t> WWoorrlldd!!"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double</a:t>
            </a:r>
            <a:r>
              <a:rPr sz="1050" b="1" spc="30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char("1234!  </a:t>
            </a:r>
            <a:r>
              <a:rPr sz="1050" b="1" spc="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")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5" dirty="0">
                <a:latin typeface="Segoe UI Symbol"/>
                <a:cs typeface="Segoe UI Symbol"/>
              </a:rPr>
              <a:t> </a:t>
            </a:r>
            <a:r>
              <a:rPr sz="1050" b="1" spc="-10" dirty="0">
                <a:latin typeface="Arial"/>
                <a:cs typeface="Arial"/>
              </a:rPr>
              <a:t>"11223344!!	</a:t>
            </a:r>
            <a:r>
              <a:rPr sz="1050" b="1" dirty="0">
                <a:latin typeface="Arial"/>
                <a:cs typeface="Arial"/>
              </a:rPr>
              <a:t>"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022" y="21494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[103]: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90651" y="2104984"/>
            <a:ext cx="5553075" cy="1304925"/>
            <a:chOff x="1390649" y="2104984"/>
            <a:chExt cx="5553075" cy="1304925"/>
          </a:xfrm>
        </p:grpSpPr>
        <p:sp>
          <p:nvSpPr>
            <p:cNvPr id="10" name="object 10"/>
            <p:cNvSpPr/>
            <p:nvPr/>
          </p:nvSpPr>
          <p:spPr>
            <a:xfrm>
              <a:off x="1395412" y="2109746"/>
              <a:ext cx="5543550" cy="1295400"/>
            </a:xfrm>
            <a:custGeom>
              <a:avLst/>
              <a:gdLst/>
              <a:ahLst/>
              <a:cxnLst/>
              <a:rect l="l" t="t" r="r" b="b"/>
              <a:pathLst>
                <a:path w="5543550" h="1295400">
                  <a:moveTo>
                    <a:pt x="0" y="1281112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1281112"/>
                  </a:lnTo>
                  <a:lnTo>
                    <a:pt x="5534728" y="1294209"/>
                  </a:lnTo>
                  <a:lnTo>
                    <a:pt x="5532978" y="1294952"/>
                  </a:lnTo>
                  <a:lnTo>
                    <a:pt x="5531156" y="1295323"/>
                  </a:lnTo>
                  <a:lnTo>
                    <a:pt x="5529262" y="1295399"/>
                  </a:lnTo>
                  <a:lnTo>
                    <a:pt x="14287" y="1295399"/>
                  </a:lnTo>
                  <a:lnTo>
                    <a:pt x="12392" y="1295323"/>
                  </a:lnTo>
                  <a:lnTo>
                    <a:pt x="10570" y="1294952"/>
                  </a:lnTo>
                  <a:lnTo>
                    <a:pt x="8819" y="1294209"/>
                  </a:lnTo>
                  <a:lnTo>
                    <a:pt x="7069" y="1293466"/>
                  </a:lnTo>
                  <a:lnTo>
                    <a:pt x="0" y="1282969"/>
                  </a:lnTo>
                  <a:lnTo>
                    <a:pt x="0" y="128111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4500" y="2114549"/>
              <a:ext cx="9525" cy="1285875"/>
            </a:xfrm>
            <a:custGeom>
              <a:avLst/>
              <a:gdLst/>
              <a:ahLst/>
              <a:cxnLst/>
              <a:rect l="l" t="t" r="r" b="b"/>
              <a:pathLst>
                <a:path w="9525" h="1285875">
                  <a:moveTo>
                    <a:pt x="0" y="128587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1285874"/>
                  </a:lnTo>
                  <a:lnTo>
                    <a:pt x="0" y="128587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4022" y="355916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[104]: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90651" y="3524209"/>
            <a:ext cx="5553075" cy="323850"/>
            <a:chOff x="1390649" y="3524209"/>
            <a:chExt cx="5553075" cy="323850"/>
          </a:xfrm>
        </p:grpSpPr>
        <p:sp>
          <p:nvSpPr>
            <p:cNvPr id="14" name="object 14"/>
            <p:cNvSpPr/>
            <p:nvPr/>
          </p:nvSpPr>
          <p:spPr>
            <a:xfrm>
              <a:off x="1395412" y="3528971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467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4500" y="353377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4022" y="429258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[105]: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90651" y="4248110"/>
            <a:ext cx="5553075" cy="323850"/>
            <a:chOff x="1390649" y="4248109"/>
            <a:chExt cx="5553075" cy="323850"/>
          </a:xfrm>
        </p:grpSpPr>
        <p:sp>
          <p:nvSpPr>
            <p:cNvPr id="18" name="object 18"/>
            <p:cNvSpPr/>
            <p:nvPr/>
          </p:nvSpPr>
          <p:spPr>
            <a:xfrm>
              <a:off x="1395412" y="4252871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1736" y="6924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43549" y="301894"/>
                  </a:lnTo>
                  <a:lnTo>
                    <a:pt x="5543186" y="303685"/>
                  </a:lnTo>
                  <a:lnTo>
                    <a:pt x="5542461" y="305400"/>
                  </a:lnTo>
                  <a:lnTo>
                    <a:pt x="5541736" y="307181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467"/>
                  </a:lnTo>
                  <a:lnTo>
                    <a:pt x="1087" y="305400"/>
                  </a:lnTo>
                  <a:lnTo>
                    <a:pt x="362" y="303685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14500" y="4257675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64022" y="5016487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[106]: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8370" y="7149842"/>
            <a:ext cx="112709" cy="659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7753" y="7473691"/>
            <a:ext cx="112709" cy="6599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0923" y="7797541"/>
            <a:ext cx="112709" cy="6599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0135" y="8121390"/>
            <a:ext cx="112709" cy="65999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390651" y="4972010"/>
            <a:ext cx="5553075" cy="333375"/>
            <a:chOff x="1390649" y="4972009"/>
            <a:chExt cx="5553075" cy="333375"/>
          </a:xfrm>
        </p:grpSpPr>
        <p:sp>
          <p:nvSpPr>
            <p:cNvPr id="26" name="object 26"/>
            <p:cNvSpPr/>
            <p:nvPr/>
          </p:nvSpPr>
          <p:spPr>
            <a:xfrm>
              <a:off x="1395412" y="4976771"/>
              <a:ext cx="5543550" cy="323850"/>
            </a:xfrm>
            <a:custGeom>
              <a:avLst/>
              <a:gdLst/>
              <a:ahLst/>
              <a:cxnLst/>
              <a:rect l="l" t="t" r="r" b="b"/>
              <a:pathLst>
                <a:path w="5543550" h="323850">
                  <a:moveTo>
                    <a:pt x="0" y="309562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7067"/>
                  </a:lnTo>
                  <a:lnTo>
                    <a:pt x="2844" y="5505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505"/>
                  </a:lnTo>
                  <a:lnTo>
                    <a:pt x="5541736" y="7067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309562"/>
                  </a:lnTo>
                  <a:lnTo>
                    <a:pt x="5534728" y="322583"/>
                  </a:lnTo>
                  <a:lnTo>
                    <a:pt x="5532978" y="323402"/>
                  </a:lnTo>
                  <a:lnTo>
                    <a:pt x="5531156" y="323773"/>
                  </a:lnTo>
                  <a:lnTo>
                    <a:pt x="5529262" y="323849"/>
                  </a:lnTo>
                  <a:lnTo>
                    <a:pt x="14287" y="323849"/>
                  </a:lnTo>
                  <a:lnTo>
                    <a:pt x="12392" y="323773"/>
                  </a:lnTo>
                  <a:lnTo>
                    <a:pt x="10570" y="323402"/>
                  </a:lnTo>
                  <a:lnTo>
                    <a:pt x="8819" y="322659"/>
                  </a:lnTo>
                  <a:lnTo>
                    <a:pt x="7069" y="321916"/>
                  </a:lnTo>
                  <a:lnTo>
                    <a:pt x="0" y="311419"/>
                  </a:lnTo>
                  <a:lnTo>
                    <a:pt x="0" y="30956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14500" y="4981575"/>
              <a:ext cx="9525" cy="314325"/>
            </a:xfrm>
            <a:custGeom>
              <a:avLst/>
              <a:gdLst/>
              <a:ahLst/>
              <a:cxnLst/>
              <a:rect l="l" t="t" r="r" b="b"/>
              <a:pathLst>
                <a:path w="9525" h="314325">
                  <a:moveTo>
                    <a:pt x="0" y="31432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14324"/>
                  </a:lnTo>
                  <a:lnTo>
                    <a:pt x="0" y="31432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430636" y="5854781"/>
            <a:ext cx="5046345" cy="2398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108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reverses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boolean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value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"boolean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expected"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if another variable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type is given.</a:t>
            </a:r>
            <a:endParaRPr sz="1050">
              <a:latin typeface="Arial"/>
              <a:cs typeface="Arial"/>
            </a:endParaRPr>
          </a:p>
          <a:p>
            <a:pPr marL="12700" marR="363220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Examples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reverse(True)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4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False </a:t>
            </a:r>
            <a:r>
              <a:rPr sz="1050" b="1" spc="-27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reverse(False)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0" dirty="0">
                <a:latin typeface="Segoe UI Symbol"/>
                <a:cs typeface="Segoe UI Symbol"/>
              </a:rPr>
              <a:t> </a:t>
            </a:r>
            <a:r>
              <a:rPr sz="1050" b="1" spc="-15" dirty="0">
                <a:latin typeface="Arial"/>
                <a:cs typeface="Arial"/>
              </a:rPr>
              <a:t>True</a:t>
            </a:r>
            <a:endParaRPr sz="1050">
              <a:latin typeface="Arial"/>
              <a:cs typeface="Arial"/>
            </a:endParaRPr>
          </a:p>
          <a:p>
            <a:pPr marL="12700" marR="266827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reverse(0)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dirty="0">
                <a:latin typeface="Arial"/>
                <a:cs typeface="Arial"/>
              </a:rPr>
              <a:t>"boolean expected"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reverse(None)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3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"boolean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expected"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4022" y="84645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[107]: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390651" y="8429585"/>
            <a:ext cx="5553075" cy="971551"/>
            <a:chOff x="1390649" y="8429583"/>
            <a:chExt cx="5553075" cy="971550"/>
          </a:xfrm>
        </p:grpSpPr>
        <p:sp>
          <p:nvSpPr>
            <p:cNvPr id="31" name="object 31"/>
            <p:cNvSpPr/>
            <p:nvPr/>
          </p:nvSpPr>
          <p:spPr>
            <a:xfrm>
              <a:off x="1395412" y="8434346"/>
              <a:ext cx="5543550" cy="962025"/>
            </a:xfrm>
            <a:custGeom>
              <a:avLst/>
              <a:gdLst/>
              <a:ahLst/>
              <a:cxnLst/>
              <a:rect l="l" t="t" r="r" b="b"/>
              <a:pathLst>
                <a:path w="5543550" h="962025">
                  <a:moveTo>
                    <a:pt x="0" y="9477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947737"/>
                  </a:lnTo>
                  <a:lnTo>
                    <a:pt x="5543549" y="949594"/>
                  </a:lnTo>
                  <a:lnTo>
                    <a:pt x="5543186" y="951385"/>
                  </a:lnTo>
                  <a:lnTo>
                    <a:pt x="5542461" y="953099"/>
                  </a:lnTo>
                  <a:lnTo>
                    <a:pt x="5541736" y="954881"/>
                  </a:lnTo>
                  <a:lnTo>
                    <a:pt x="5534728" y="960834"/>
                  </a:lnTo>
                  <a:lnTo>
                    <a:pt x="5532978" y="961577"/>
                  </a:lnTo>
                  <a:lnTo>
                    <a:pt x="5531156" y="961948"/>
                  </a:lnTo>
                  <a:lnTo>
                    <a:pt x="5529262" y="962024"/>
                  </a:lnTo>
                  <a:lnTo>
                    <a:pt x="14287" y="962024"/>
                  </a:lnTo>
                  <a:lnTo>
                    <a:pt x="12392" y="961948"/>
                  </a:lnTo>
                  <a:lnTo>
                    <a:pt x="10570" y="961577"/>
                  </a:lnTo>
                  <a:lnTo>
                    <a:pt x="8819" y="960834"/>
                  </a:lnTo>
                  <a:lnTo>
                    <a:pt x="7069" y="960167"/>
                  </a:lnTo>
                  <a:lnTo>
                    <a:pt x="1087" y="953099"/>
                  </a:lnTo>
                  <a:lnTo>
                    <a:pt x="362" y="951385"/>
                  </a:lnTo>
                  <a:lnTo>
                    <a:pt x="0" y="949594"/>
                  </a:lnTo>
                  <a:lnTo>
                    <a:pt x="0" y="9477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14500" y="8439150"/>
              <a:ext cx="9525" cy="952500"/>
            </a:xfrm>
            <a:custGeom>
              <a:avLst/>
              <a:gdLst/>
              <a:ahLst/>
              <a:cxnLst/>
              <a:rect l="l" t="t" r="r" b="b"/>
              <a:pathLst>
                <a:path w="9525" h="952500">
                  <a:moveTo>
                    <a:pt x="0" y="9524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99"/>
                  </a:lnTo>
                  <a:lnTo>
                    <a:pt x="0" y="9524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64022" y="955038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[108]: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390651" y="9515434"/>
            <a:ext cx="5553075" cy="323850"/>
            <a:chOff x="1390649" y="9515433"/>
            <a:chExt cx="5553075" cy="323850"/>
          </a:xfrm>
        </p:grpSpPr>
        <p:sp>
          <p:nvSpPr>
            <p:cNvPr id="35" name="object 35"/>
            <p:cNvSpPr/>
            <p:nvPr/>
          </p:nvSpPr>
          <p:spPr>
            <a:xfrm>
              <a:off x="1395412" y="9520196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676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676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1736" y="6924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43549" y="301894"/>
                  </a:lnTo>
                  <a:lnTo>
                    <a:pt x="5543186" y="303685"/>
                  </a:lnTo>
                  <a:lnTo>
                    <a:pt x="5542461" y="305400"/>
                  </a:lnTo>
                  <a:lnTo>
                    <a:pt x="5541736" y="307181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467"/>
                  </a:lnTo>
                  <a:lnTo>
                    <a:pt x="1087" y="305400"/>
                  </a:lnTo>
                  <a:lnTo>
                    <a:pt x="362" y="303685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14500" y="9524999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64170" y="3873487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Out[104]: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4170" y="46069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Out[105]: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4170" y="533081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Out[106]: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170" y="9874237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Out[108]: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30635" y="9883762"/>
            <a:ext cx="39243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False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06371" y="2149474"/>
            <a:ext cx="5521960" cy="823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double_char</a:t>
            </a:r>
            <a:r>
              <a:rPr sz="1050" dirty="0">
                <a:latin typeface="Consolas"/>
                <a:cs typeface="Consolas"/>
              </a:rPr>
              <a:t>(input_str):</a:t>
            </a:r>
            <a:endParaRPr sz="1050">
              <a:latin typeface="Consolas"/>
              <a:cs typeface="Consolas"/>
            </a:endParaRPr>
          </a:p>
          <a:p>
            <a:pPr marL="157480" marR="3691890">
              <a:lnSpc>
                <a:spcPct val="101200"/>
              </a:lnSpc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doubled_str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5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"" </a:t>
            </a:r>
            <a:r>
              <a:rPr sz="1050" spc="-56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4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char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input_str:</a:t>
            </a:r>
            <a:endParaRPr sz="1050">
              <a:latin typeface="Consolas"/>
              <a:cs typeface="Consolas"/>
            </a:endParaRPr>
          </a:p>
          <a:p>
            <a:pPr marL="157480" marR="2885440">
              <a:lnSpc>
                <a:spcPct val="101200"/>
              </a:lnSpc>
              <a:buClr>
                <a:srgbClr val="454545"/>
              </a:buClr>
              <a:buAutoNum type="arabicPlain" startAt="4"/>
              <a:tabLst>
                <a:tab pos="941069" algn="l"/>
                <a:tab pos="941705" algn="l"/>
              </a:tabLst>
            </a:pPr>
            <a:r>
              <a:rPr sz="1050" dirty="0">
                <a:latin typeface="Consolas"/>
                <a:cs typeface="Consolas"/>
              </a:rPr>
              <a:t>doubled_str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+=</a:t>
            </a:r>
            <a:r>
              <a:rPr sz="1050" b="1" spc="-2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char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sz="1050" b="1" spc="-2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 </a:t>
            </a:r>
            <a:r>
              <a:rPr sz="1050" spc="-56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6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  <a:tabLst>
                <a:tab pos="648335" algn="l"/>
              </a:tabLst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7	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doubled_str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06371" y="3559175"/>
            <a:ext cx="5521960" cy="1977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double_char(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"String"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'SSttrriinngg'</a:t>
            </a:r>
            <a:endParaRPr sz="1050">
              <a:latin typeface="Consolas"/>
              <a:cs typeface="Consolas"/>
            </a:endParaRPr>
          </a:p>
          <a:p>
            <a:pPr marL="36830" marR="3178810" indent="120650">
              <a:lnSpc>
                <a:spcPct val="202400"/>
              </a:lnSpc>
              <a:spcBef>
                <a:spcPts val="675"/>
              </a:spcBef>
              <a:tabLst>
                <a:tab pos="989965" algn="l"/>
              </a:tabLst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3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double_char(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"Hello</a:t>
            </a:r>
            <a:r>
              <a:rPr sz="1050" spc="-4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World!"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'HHeelllloo	WWoorrlldd!!'</a:t>
            </a:r>
            <a:endParaRPr sz="1050">
              <a:latin typeface="Consolas"/>
              <a:cs typeface="Consolas"/>
            </a:endParaRPr>
          </a:p>
          <a:p>
            <a:pPr marL="36830" marR="3545204" indent="120650">
              <a:lnSpc>
                <a:spcPct val="202400"/>
              </a:lnSpc>
              <a:spcBef>
                <a:spcPts val="600"/>
              </a:spcBef>
              <a:tabLst>
                <a:tab pos="1020444" algn="l"/>
              </a:tabLst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3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double_char(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"1234!_</a:t>
            </a:r>
            <a:r>
              <a:rPr sz="1050" spc="-4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'11223344!!</a:t>
            </a: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50" dirty="0">
                <a:latin typeface="Consolas"/>
                <a:cs typeface="Consolas"/>
              </a:rPr>
              <a:t>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06371" y="8464551"/>
            <a:ext cx="5521960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reverse</a:t>
            </a:r>
            <a:r>
              <a:rPr sz="1050" dirty="0">
                <a:latin typeface="Consolas"/>
                <a:cs typeface="Consolas"/>
              </a:rPr>
              <a:t>(value):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105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isinstance</a:t>
            </a:r>
            <a:r>
              <a:rPr sz="1050" dirty="0">
                <a:latin typeface="Consolas"/>
                <a:cs typeface="Consolas"/>
              </a:rPr>
              <a:t>(value,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bool</a:t>
            </a:r>
            <a:r>
              <a:rPr sz="1050" dirty="0">
                <a:latin typeface="Consolas"/>
                <a:cs typeface="Consolas"/>
              </a:rPr>
              <a:t>):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941069" algn="l"/>
                <a:tab pos="94170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not</a:t>
            </a:r>
            <a:r>
              <a:rPr sz="105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941069" algn="l"/>
                <a:tab pos="94170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"boolean</a:t>
            </a:r>
            <a:r>
              <a:rPr sz="1050" spc="-4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expected"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06371" y="9550402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reverse(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68/95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30636" y="6985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14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393" y="1054103"/>
            <a:ext cx="6075680" cy="174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Check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Prime</a:t>
            </a:r>
            <a:r>
              <a:rPr sz="1050" b="1" spc="-10" dirty="0">
                <a:latin typeface="Arial"/>
                <a:cs typeface="Arial"/>
              </a:rPr>
              <a:t> Number.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705485">
              <a:lnSpc>
                <a:spcPct val="100000"/>
              </a:lnSpc>
              <a:spcBef>
                <a:spcPts val="700"/>
              </a:spcBef>
            </a:pPr>
            <a:r>
              <a:rPr sz="1050" b="1" dirty="0">
                <a:latin typeface="Arial"/>
                <a:cs typeface="Arial"/>
              </a:rPr>
              <a:t>Prime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Numbers: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705485" marR="5080">
              <a:lnSpc>
                <a:spcPct val="119000"/>
              </a:lnSpc>
            </a:pPr>
            <a:r>
              <a:rPr sz="1050" dirty="0">
                <a:latin typeface="Arial MT"/>
                <a:cs typeface="Arial MT"/>
              </a:rPr>
              <a:t>A prime number is a whole number that cannot be evenly divided by any other number 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except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itself.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example,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5,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7,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30" dirty="0">
                <a:latin typeface="Arial MT"/>
                <a:cs typeface="Arial MT"/>
              </a:rPr>
              <a:t>11,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13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are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prime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numbers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because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they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cannot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divided by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other positive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integer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except for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 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their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own value.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6050" y="7023100"/>
            <a:ext cx="4617720" cy="1359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27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27,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not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prime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1355090" algn="l"/>
              </a:tabLst>
            </a:pPr>
            <a:r>
              <a:rPr sz="1650" b="1">
                <a:latin typeface="Arial"/>
                <a:cs typeface="Arial"/>
              </a:rPr>
              <a:t>Program</a:t>
            </a:r>
            <a:r>
              <a:rPr sz="1650" b="1" spc="-5">
                <a:latin typeface="Arial"/>
                <a:cs typeface="Arial"/>
              </a:rPr>
              <a:t> </a:t>
            </a:r>
            <a:r>
              <a:rPr sz="1650" b="1" smtClean="0">
                <a:latin typeface="Arial"/>
                <a:cs typeface="Arial"/>
              </a:rPr>
              <a:t>15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Print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Prime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Interval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1-10.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84453" y="2603500"/>
          <a:ext cx="5543550" cy="4034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41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"Enter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number: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define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flag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variable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flag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False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{num}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prime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factors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2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i)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  <a:tabLst>
                          <a:tab pos="2095500" algn="l"/>
                        </a:tabLst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flag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True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factor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found,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flag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break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out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loop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break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flag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flag: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{num}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prime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90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f"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{num}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prime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r>
              <a:rPr dirty="0"/>
              <a:t>6/95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022" y="19018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[111]: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7557" y="4035165"/>
            <a:ext cx="112709" cy="65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7557" y="4682867"/>
            <a:ext cx="112709" cy="65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1720" y="5330566"/>
            <a:ext cx="112709" cy="659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390651" y="1866859"/>
            <a:ext cx="5553075" cy="323850"/>
            <a:chOff x="1390649" y="1866858"/>
            <a:chExt cx="5553075" cy="323850"/>
          </a:xfrm>
        </p:grpSpPr>
        <p:sp>
          <p:nvSpPr>
            <p:cNvPr id="7" name="object 7"/>
            <p:cNvSpPr/>
            <p:nvPr/>
          </p:nvSpPr>
          <p:spPr>
            <a:xfrm>
              <a:off x="1395412" y="1871621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430"/>
                  </a:lnTo>
                  <a:lnTo>
                    <a:pt x="362" y="10563"/>
                  </a:lnTo>
                  <a:lnTo>
                    <a:pt x="1087" y="8782"/>
                  </a:lnTo>
                  <a:lnTo>
                    <a:pt x="1812" y="7067"/>
                  </a:lnTo>
                  <a:lnTo>
                    <a:pt x="2844" y="5505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505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391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4500" y="187642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30637" y="2740106"/>
            <a:ext cx="5042535" cy="3064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109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thickness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(in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meters)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piece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paper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after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folding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times.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paper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starts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with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thickness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0.5mm.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num_layers(1)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4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"0.001m"</a:t>
            </a:r>
            <a:endParaRPr sz="1050">
              <a:latin typeface="Arial"/>
              <a:cs typeface="Arial"/>
            </a:endParaRPr>
          </a:p>
          <a:p>
            <a:pPr marL="12700" marR="2160905">
              <a:lnSpc>
                <a:spcPct val="202400"/>
              </a:lnSpc>
              <a:buChar char="-"/>
              <a:tabLst>
                <a:tab pos="94615" algn="l"/>
              </a:tabLst>
            </a:pPr>
            <a:r>
              <a:rPr sz="1050" b="1" dirty="0">
                <a:latin typeface="Arial"/>
                <a:cs typeface="Arial"/>
              </a:rPr>
              <a:t>Paper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folded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once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1mm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(equal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0.001m)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num_layers(4)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"0.008m"</a:t>
            </a:r>
            <a:endParaRPr sz="1050">
              <a:latin typeface="Arial"/>
              <a:cs typeface="Arial"/>
            </a:endParaRPr>
          </a:p>
          <a:p>
            <a:pPr marL="12700" marR="2013585">
              <a:lnSpc>
                <a:spcPct val="202400"/>
              </a:lnSpc>
              <a:buChar char="-"/>
              <a:tabLst>
                <a:tab pos="94615" algn="l"/>
              </a:tabLst>
            </a:pPr>
            <a:r>
              <a:rPr sz="1050" b="1" dirty="0">
                <a:latin typeface="Arial"/>
                <a:cs typeface="Arial"/>
              </a:rPr>
              <a:t>Paper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folded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times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8mm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(equal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0.008m)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num_layers(21)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"1048.576m"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 marL="93980" indent="-81915">
              <a:lnSpc>
                <a:spcPct val="100000"/>
              </a:lnSpc>
              <a:spcBef>
                <a:spcPts val="5"/>
              </a:spcBef>
              <a:buChar char="-"/>
              <a:tabLst>
                <a:tab pos="94615" algn="l"/>
              </a:tabLst>
            </a:pPr>
            <a:r>
              <a:rPr sz="1050" b="1" dirty="0">
                <a:latin typeface="Arial"/>
                <a:cs typeface="Arial"/>
              </a:rPr>
              <a:t>Paper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folded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21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times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1048576mm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(equal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1048.576m)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4022" y="600708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[112]: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0651" y="5962610"/>
            <a:ext cx="5553075" cy="971551"/>
            <a:chOff x="1390649" y="5962608"/>
            <a:chExt cx="5553075" cy="971550"/>
          </a:xfrm>
        </p:grpSpPr>
        <p:sp>
          <p:nvSpPr>
            <p:cNvPr id="12" name="object 12"/>
            <p:cNvSpPr/>
            <p:nvPr/>
          </p:nvSpPr>
          <p:spPr>
            <a:xfrm>
              <a:off x="1395412" y="5967371"/>
              <a:ext cx="5543550" cy="962025"/>
            </a:xfrm>
            <a:custGeom>
              <a:avLst/>
              <a:gdLst/>
              <a:ahLst/>
              <a:cxnLst/>
              <a:rect l="l" t="t" r="r" b="b"/>
              <a:pathLst>
                <a:path w="5543550" h="962025">
                  <a:moveTo>
                    <a:pt x="0" y="94773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947737"/>
                  </a:lnTo>
                  <a:lnTo>
                    <a:pt x="5534728" y="960834"/>
                  </a:lnTo>
                  <a:lnTo>
                    <a:pt x="5532978" y="961577"/>
                  </a:lnTo>
                  <a:lnTo>
                    <a:pt x="5531156" y="961948"/>
                  </a:lnTo>
                  <a:lnTo>
                    <a:pt x="5529262" y="962024"/>
                  </a:lnTo>
                  <a:lnTo>
                    <a:pt x="14287" y="962024"/>
                  </a:lnTo>
                  <a:lnTo>
                    <a:pt x="12392" y="961948"/>
                  </a:lnTo>
                  <a:lnTo>
                    <a:pt x="10570" y="961577"/>
                  </a:lnTo>
                  <a:lnTo>
                    <a:pt x="8819" y="960834"/>
                  </a:lnTo>
                  <a:lnTo>
                    <a:pt x="7069" y="960167"/>
                  </a:lnTo>
                  <a:lnTo>
                    <a:pt x="0" y="949594"/>
                  </a:lnTo>
                  <a:lnTo>
                    <a:pt x="0" y="9477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4500" y="5972175"/>
              <a:ext cx="9525" cy="952500"/>
            </a:xfrm>
            <a:custGeom>
              <a:avLst/>
              <a:gdLst/>
              <a:ahLst/>
              <a:cxnLst/>
              <a:rect l="l" t="t" r="r" b="b"/>
              <a:pathLst>
                <a:path w="9525" h="952500">
                  <a:moveTo>
                    <a:pt x="0" y="9524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99"/>
                  </a:lnTo>
                  <a:lnTo>
                    <a:pt x="0" y="9524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4022" y="70929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[113]: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90651" y="7048459"/>
            <a:ext cx="5553075" cy="323850"/>
            <a:chOff x="1390649" y="7048458"/>
            <a:chExt cx="5553075" cy="323850"/>
          </a:xfrm>
        </p:grpSpPr>
        <p:sp>
          <p:nvSpPr>
            <p:cNvPr id="16" name="object 16"/>
            <p:cNvSpPr/>
            <p:nvPr/>
          </p:nvSpPr>
          <p:spPr>
            <a:xfrm>
              <a:off x="1395412" y="7053221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43549" y="301894"/>
                  </a:lnTo>
                  <a:lnTo>
                    <a:pt x="5543186" y="303685"/>
                  </a:lnTo>
                  <a:lnTo>
                    <a:pt x="5542461" y="305400"/>
                  </a:lnTo>
                  <a:lnTo>
                    <a:pt x="5541736" y="307181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467"/>
                  </a:lnTo>
                  <a:lnTo>
                    <a:pt x="1087" y="305400"/>
                  </a:lnTo>
                  <a:lnTo>
                    <a:pt x="362" y="303685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14500" y="7058025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4022" y="78168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[114]: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90651" y="7781885"/>
            <a:ext cx="5553075" cy="323850"/>
            <a:chOff x="1390649" y="7781883"/>
            <a:chExt cx="5553075" cy="323850"/>
          </a:xfrm>
        </p:grpSpPr>
        <p:sp>
          <p:nvSpPr>
            <p:cNvPr id="20" name="object 20"/>
            <p:cNvSpPr/>
            <p:nvPr/>
          </p:nvSpPr>
          <p:spPr>
            <a:xfrm>
              <a:off x="1395412" y="7786645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43549" y="301894"/>
                  </a:lnTo>
                  <a:lnTo>
                    <a:pt x="5543186" y="303685"/>
                  </a:lnTo>
                  <a:lnTo>
                    <a:pt x="5542461" y="305400"/>
                  </a:lnTo>
                  <a:lnTo>
                    <a:pt x="5541736" y="307181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391"/>
                  </a:lnTo>
                  <a:lnTo>
                    <a:pt x="1087" y="305400"/>
                  </a:lnTo>
                  <a:lnTo>
                    <a:pt x="362" y="303685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14500" y="7791449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64022" y="855026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[115]: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90651" y="8505784"/>
            <a:ext cx="5553075" cy="323850"/>
            <a:chOff x="1390649" y="8505783"/>
            <a:chExt cx="5553075" cy="323850"/>
          </a:xfrm>
        </p:grpSpPr>
        <p:sp>
          <p:nvSpPr>
            <p:cNvPr id="24" name="object 24"/>
            <p:cNvSpPr/>
            <p:nvPr/>
          </p:nvSpPr>
          <p:spPr>
            <a:xfrm>
              <a:off x="1395412" y="8510545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4500" y="8515349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30635" y="9379030"/>
            <a:ext cx="5271770" cy="7667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spc="-35" dirty="0">
                <a:latin typeface="Arial"/>
                <a:cs typeface="Arial"/>
              </a:rPr>
              <a:t>110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single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argument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ordered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  containing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 indices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 all capital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letters in 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4170" y="14922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Out[110]: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4170" y="22256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Out[111]: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4170" y="74072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Out[113]: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4170" y="81311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Out[114]: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4170" y="8864587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Out[115]: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292250" y="184308"/>
          <a:ext cx="6645909" cy="1277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995"/>
                <a:gridCol w="340994"/>
                <a:gridCol w="5201920"/>
              </a:tblGrid>
              <a:tr h="229989">
                <a:tc>
                  <a:txBody>
                    <a:bodyPr/>
                    <a:lstStyle/>
                    <a:p>
                      <a:pPr marL="31750">
                        <a:lnSpc>
                          <a:spcPts val="885"/>
                        </a:lnSpc>
                      </a:pP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885"/>
                        </a:lnSpc>
                      </a:pP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[109]: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reverse(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False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Out[109]: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True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23849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[110]: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reverse(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406371" y="1501757"/>
            <a:ext cx="5521960" cy="910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'boolean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expected'</a:t>
            </a:r>
            <a:endParaRPr sz="1050">
              <a:latin typeface="Consolas"/>
              <a:cs typeface="Consolas"/>
            </a:endParaRPr>
          </a:p>
          <a:p>
            <a:pPr marL="36830" marR="4157345" indent="120650">
              <a:lnSpc>
                <a:spcPct val="208300"/>
              </a:lnSpc>
              <a:spcBef>
                <a:spcPts val="52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reverse(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'boolean</a:t>
            </a:r>
            <a:r>
              <a:rPr sz="1050" spc="-10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expected'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06372" y="6007100"/>
            <a:ext cx="5561965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num_layers</a:t>
            </a:r>
            <a:r>
              <a:rPr sz="1050" dirty="0">
                <a:latin typeface="Consolas"/>
                <a:cs typeface="Consolas"/>
              </a:rPr>
              <a:t>(n):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  <a:tab pos="2701290" algn="l"/>
              </a:tabLst>
            </a:pPr>
            <a:r>
              <a:rPr sz="1050" dirty="0">
                <a:latin typeface="Consolas"/>
                <a:cs typeface="Consolas"/>
              </a:rPr>
              <a:t>initial_thickness_mm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0.5	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Initial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thickness</a:t>
            </a:r>
            <a:r>
              <a:rPr sz="1050" i="1" spc="-2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in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millimeters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final_thickness_mm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initial_thickness_mm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spc="-1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**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n)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  <a:tab pos="4094479" algn="l"/>
              </a:tabLst>
            </a:pPr>
            <a:r>
              <a:rPr sz="1050" dirty="0">
                <a:latin typeface="Consolas"/>
                <a:cs typeface="Consolas"/>
              </a:rPr>
              <a:t>final_thickness_m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 </a:t>
            </a:r>
            <a:r>
              <a:rPr sz="1050" dirty="0">
                <a:latin typeface="Consolas"/>
                <a:cs typeface="Consolas"/>
              </a:rPr>
              <a:t>final_thickness_mm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/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1000	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5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Convert</a:t>
            </a:r>
            <a:r>
              <a:rPr sz="1050" i="1" spc="-4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millimeter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f"</a:t>
            </a:r>
            <a:r>
              <a:rPr sz="1050" dirty="0">
                <a:latin typeface="Consolas"/>
                <a:cs typeface="Consolas"/>
              </a:rPr>
              <a:t>{final_thickness_m: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.3</a:t>
            </a:r>
            <a:r>
              <a:rPr sz="1050" dirty="0">
                <a:latin typeface="Consolas"/>
                <a:cs typeface="Consolas"/>
              </a:rPr>
              <a:t>f}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m"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06371" y="7092950"/>
            <a:ext cx="5521960" cy="1977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num_layers(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'0.001m'</a:t>
            </a:r>
            <a:endParaRPr sz="1050">
              <a:latin typeface="Consolas"/>
              <a:cs typeface="Consolas"/>
            </a:endParaRPr>
          </a:p>
          <a:p>
            <a:pPr marL="36830" marR="4204970" indent="120650">
              <a:lnSpc>
                <a:spcPct val="202400"/>
              </a:lnSpc>
              <a:spcBef>
                <a:spcPts val="6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29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num_layers(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4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'0.008m'</a:t>
            </a:r>
            <a:endParaRPr sz="1050">
              <a:latin typeface="Consolas"/>
              <a:cs typeface="Consolas"/>
            </a:endParaRPr>
          </a:p>
          <a:p>
            <a:pPr marL="36830" marR="4131945" indent="120650">
              <a:lnSpc>
                <a:spcPct val="202400"/>
              </a:lnSpc>
              <a:spcBef>
                <a:spcPts val="67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29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num_layers(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21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'1048.576m'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69/95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4454" y="739515"/>
            <a:ext cx="112709" cy="65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8113" y="1063365"/>
            <a:ext cx="112709" cy="65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2341" y="1387215"/>
            <a:ext cx="112709" cy="659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4015" y="1711067"/>
            <a:ext cx="112709" cy="659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6941" y="2034917"/>
            <a:ext cx="112709" cy="659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30637" y="349235"/>
            <a:ext cx="2767965" cy="18152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index_of_caps("eDaBiT")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[1,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5]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index_of_caps("eQuINoX")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dirty="0">
                <a:latin typeface="Arial"/>
                <a:cs typeface="Arial"/>
              </a:rPr>
              <a:t>[1, 3, 4, 6]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index_of_caps("determine")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dirty="0">
                <a:latin typeface="Arial"/>
                <a:cs typeface="Arial"/>
              </a:rPr>
              <a:t>[]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index_of_caps("STRIKE")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[0,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index_of_caps("sUn")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3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[1]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4022" y="23399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[116]: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8599" y="8140440"/>
            <a:ext cx="112709" cy="659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8599" y="8464290"/>
            <a:ext cx="112709" cy="659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8599" y="8788142"/>
            <a:ext cx="112709" cy="6599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390651" y="2295485"/>
            <a:ext cx="5553075" cy="657226"/>
            <a:chOff x="1390649" y="2295483"/>
            <a:chExt cx="5553075" cy="657225"/>
          </a:xfrm>
        </p:grpSpPr>
        <p:sp>
          <p:nvSpPr>
            <p:cNvPr id="15" name="object 15"/>
            <p:cNvSpPr/>
            <p:nvPr/>
          </p:nvSpPr>
          <p:spPr>
            <a:xfrm>
              <a:off x="1395412" y="2300246"/>
              <a:ext cx="5543550" cy="647700"/>
            </a:xfrm>
            <a:custGeom>
              <a:avLst/>
              <a:gdLst/>
              <a:ahLst/>
              <a:cxnLst/>
              <a:rect l="l" t="t" r="r" b="b"/>
              <a:pathLst>
                <a:path w="5543550" h="647700">
                  <a:moveTo>
                    <a:pt x="0" y="633412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633412"/>
                  </a:lnTo>
                  <a:lnTo>
                    <a:pt x="5543549" y="635269"/>
                  </a:lnTo>
                  <a:lnTo>
                    <a:pt x="5543186" y="637060"/>
                  </a:lnTo>
                  <a:lnTo>
                    <a:pt x="5542461" y="638775"/>
                  </a:lnTo>
                  <a:lnTo>
                    <a:pt x="5541736" y="640556"/>
                  </a:lnTo>
                  <a:lnTo>
                    <a:pt x="5534728" y="646509"/>
                  </a:lnTo>
                  <a:lnTo>
                    <a:pt x="5532978" y="647252"/>
                  </a:lnTo>
                  <a:lnTo>
                    <a:pt x="5531156" y="647623"/>
                  </a:lnTo>
                  <a:lnTo>
                    <a:pt x="5529262" y="647699"/>
                  </a:lnTo>
                  <a:lnTo>
                    <a:pt x="14287" y="647699"/>
                  </a:lnTo>
                  <a:lnTo>
                    <a:pt x="12392" y="647623"/>
                  </a:lnTo>
                  <a:lnTo>
                    <a:pt x="10570" y="647252"/>
                  </a:lnTo>
                  <a:lnTo>
                    <a:pt x="8819" y="646509"/>
                  </a:lnTo>
                  <a:lnTo>
                    <a:pt x="7069" y="645766"/>
                  </a:lnTo>
                  <a:lnTo>
                    <a:pt x="1087" y="638775"/>
                  </a:lnTo>
                  <a:lnTo>
                    <a:pt x="362" y="637060"/>
                  </a:lnTo>
                  <a:lnTo>
                    <a:pt x="0" y="635269"/>
                  </a:lnTo>
                  <a:lnTo>
                    <a:pt x="0" y="63341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14500" y="2305049"/>
              <a:ext cx="9525" cy="638175"/>
            </a:xfrm>
            <a:custGeom>
              <a:avLst/>
              <a:gdLst/>
              <a:ahLst/>
              <a:cxnLst/>
              <a:rect l="l" t="t" r="r" b="b"/>
              <a:pathLst>
                <a:path w="9525" h="638175">
                  <a:moveTo>
                    <a:pt x="0" y="63817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638174"/>
                  </a:lnTo>
                  <a:lnTo>
                    <a:pt x="0" y="63817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30637" y="6845381"/>
            <a:ext cx="5241925" cy="20901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spc="-65" dirty="0">
                <a:latin typeface="Arial"/>
                <a:cs typeface="Arial"/>
              </a:rPr>
              <a:t>111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Using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comprehensions,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finds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even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 </a:t>
            </a:r>
            <a:r>
              <a:rPr sz="1050" b="1" spc="-10" dirty="0">
                <a:latin typeface="Arial"/>
                <a:cs typeface="Arial"/>
              </a:rPr>
              <a:t>number.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find_even_nums(8)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[2,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6,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8]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find_even_nums(4)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[2,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find_even_nums(2)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3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[2]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4022" y="91408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[123]: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90651" y="9096333"/>
            <a:ext cx="5553075" cy="657226"/>
            <a:chOff x="1390649" y="9096333"/>
            <a:chExt cx="5553075" cy="657225"/>
          </a:xfrm>
        </p:grpSpPr>
        <p:sp>
          <p:nvSpPr>
            <p:cNvPr id="20" name="object 20"/>
            <p:cNvSpPr/>
            <p:nvPr/>
          </p:nvSpPr>
          <p:spPr>
            <a:xfrm>
              <a:off x="1395412" y="9101095"/>
              <a:ext cx="5543550" cy="647700"/>
            </a:xfrm>
            <a:custGeom>
              <a:avLst/>
              <a:gdLst/>
              <a:ahLst/>
              <a:cxnLst/>
              <a:rect l="l" t="t" r="r" b="b"/>
              <a:pathLst>
                <a:path w="5543550" h="647700">
                  <a:moveTo>
                    <a:pt x="0" y="633412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633412"/>
                  </a:lnTo>
                  <a:lnTo>
                    <a:pt x="5529262" y="647699"/>
                  </a:lnTo>
                  <a:lnTo>
                    <a:pt x="14287" y="647699"/>
                  </a:lnTo>
                  <a:lnTo>
                    <a:pt x="0" y="635269"/>
                  </a:lnTo>
                  <a:lnTo>
                    <a:pt x="0" y="63341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14500" y="9105899"/>
              <a:ext cx="9525" cy="638175"/>
            </a:xfrm>
            <a:custGeom>
              <a:avLst/>
              <a:gdLst/>
              <a:ahLst/>
              <a:cxnLst/>
              <a:rect l="l" t="t" r="r" b="b"/>
              <a:pathLst>
                <a:path w="9525" h="638175">
                  <a:moveTo>
                    <a:pt x="0" y="63817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638174"/>
                  </a:lnTo>
                  <a:lnTo>
                    <a:pt x="0" y="63817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06371" y="2339975"/>
            <a:ext cx="5521960" cy="497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index_of_caps</a:t>
            </a:r>
            <a:r>
              <a:rPr sz="1050" dirty="0">
                <a:latin typeface="Consolas"/>
                <a:cs typeface="Consolas"/>
              </a:rPr>
              <a:t>(word):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Use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list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comprehension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find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indices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of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capital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letters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[i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char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enumerate</a:t>
            </a:r>
            <a:r>
              <a:rPr sz="1050" dirty="0">
                <a:latin typeface="Consolas"/>
                <a:cs typeface="Consolas"/>
              </a:rPr>
              <a:t>(word)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char.isupper()]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44972" y="3071774"/>
          <a:ext cx="6294119" cy="349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70"/>
                <a:gridCol w="323849"/>
                <a:gridCol w="5219700"/>
              </a:tblGrid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[117]: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index_of_caps(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"eDaBiT"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Out[117]: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[1,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3,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5]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[118]: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index_of_caps(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"eQuINoX"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Out[118]: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[1,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4,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6]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238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[119]: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index_of_caps(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"determine"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Out[119]: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[120]: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index_of_caps(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"STRIKE"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Out[120]: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[0,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2,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3,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4,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5]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[121]: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index_of_caps(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"sUn"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2772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Out[121]: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22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[1]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1406371" y="9140826"/>
            <a:ext cx="5521960" cy="497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find_even_nums</a:t>
            </a:r>
            <a:r>
              <a:rPr sz="1050" dirty="0">
                <a:latin typeface="Consolas"/>
                <a:cs typeface="Consolas"/>
              </a:rPr>
              <a:t>(num):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Use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list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comprehension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generate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even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numbers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from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1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num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[x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x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range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sz="1050" b="1" spc="-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)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1050" b="1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x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%</a:t>
            </a:r>
            <a:r>
              <a:rPr sz="1050" b="1" spc="-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spc="-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70/95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2423" y="4035165"/>
            <a:ext cx="112709" cy="65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9721" y="4359015"/>
            <a:ext cx="112709" cy="65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9016" y="4682867"/>
            <a:ext cx="112709" cy="65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30635" y="2740107"/>
            <a:ext cx="5205095" cy="20812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spc="-35" dirty="0">
                <a:latin typeface="Arial"/>
                <a:cs typeface="Arial"/>
              </a:rPr>
              <a:t>112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integers,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filters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out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so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it returns a list 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integers </a:t>
            </a:r>
            <a:r>
              <a:rPr sz="1050" b="1" spc="-20" dirty="0">
                <a:latin typeface="Arial"/>
                <a:cs typeface="Arial"/>
              </a:rPr>
              <a:t>only.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filter_list([1,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"a",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"b",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4])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4]</a:t>
            </a:r>
            <a:endParaRPr sz="1050">
              <a:latin typeface="Arial"/>
              <a:cs typeface="Arial"/>
            </a:endParaRPr>
          </a:p>
          <a:p>
            <a:pPr marL="12700" marR="133667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filter_list(["A",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"Edabit",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1729,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"Python",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1729])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[0,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1729]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filter_list(["Nothing",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"here"])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[]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022" y="50355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[127]: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90651" y="4991058"/>
            <a:ext cx="5553075" cy="647700"/>
            <a:chOff x="1390649" y="4991058"/>
            <a:chExt cx="5553075" cy="647700"/>
          </a:xfrm>
        </p:grpSpPr>
        <p:sp>
          <p:nvSpPr>
            <p:cNvPr id="8" name="object 8"/>
            <p:cNvSpPr/>
            <p:nvPr/>
          </p:nvSpPr>
          <p:spPr>
            <a:xfrm>
              <a:off x="1395412" y="4995820"/>
              <a:ext cx="5543550" cy="638175"/>
            </a:xfrm>
            <a:custGeom>
              <a:avLst/>
              <a:gdLst/>
              <a:ahLst/>
              <a:cxnLst/>
              <a:rect l="l" t="t" r="r" b="b"/>
              <a:pathLst>
                <a:path w="5543550" h="638175">
                  <a:moveTo>
                    <a:pt x="0" y="62388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623887"/>
                  </a:lnTo>
                  <a:lnTo>
                    <a:pt x="5534728" y="636984"/>
                  </a:lnTo>
                  <a:lnTo>
                    <a:pt x="5532978" y="637727"/>
                  </a:lnTo>
                  <a:lnTo>
                    <a:pt x="5531156" y="638098"/>
                  </a:lnTo>
                  <a:lnTo>
                    <a:pt x="5529262" y="638174"/>
                  </a:lnTo>
                  <a:lnTo>
                    <a:pt x="14287" y="638174"/>
                  </a:lnTo>
                  <a:lnTo>
                    <a:pt x="12392" y="638098"/>
                  </a:lnTo>
                  <a:lnTo>
                    <a:pt x="10570" y="637727"/>
                  </a:lnTo>
                  <a:lnTo>
                    <a:pt x="8819" y="636984"/>
                  </a:lnTo>
                  <a:lnTo>
                    <a:pt x="7069" y="636241"/>
                  </a:lnTo>
                  <a:lnTo>
                    <a:pt x="0" y="625744"/>
                  </a:lnTo>
                  <a:lnTo>
                    <a:pt x="0" y="62388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4500" y="5000625"/>
              <a:ext cx="9525" cy="628650"/>
            </a:xfrm>
            <a:custGeom>
              <a:avLst/>
              <a:gdLst/>
              <a:ahLst/>
              <a:cxnLst/>
              <a:rect l="l" t="t" r="r" b="b"/>
              <a:pathLst>
                <a:path w="9525" h="628650">
                  <a:moveTo>
                    <a:pt x="0" y="6286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628649"/>
                  </a:lnTo>
                  <a:lnTo>
                    <a:pt x="0" y="6286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4022" y="57975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[128]: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0651" y="5753057"/>
            <a:ext cx="5553075" cy="323850"/>
            <a:chOff x="1390649" y="5753057"/>
            <a:chExt cx="5553075" cy="323850"/>
          </a:xfrm>
        </p:grpSpPr>
        <p:sp>
          <p:nvSpPr>
            <p:cNvPr id="12" name="object 12"/>
            <p:cNvSpPr/>
            <p:nvPr/>
          </p:nvSpPr>
          <p:spPr>
            <a:xfrm>
              <a:off x="1395412" y="5757820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391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4500" y="576262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4022" y="65214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[129]: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90651" y="6486484"/>
            <a:ext cx="5553075" cy="323850"/>
            <a:chOff x="1390649" y="6486482"/>
            <a:chExt cx="5553075" cy="323850"/>
          </a:xfrm>
        </p:grpSpPr>
        <p:sp>
          <p:nvSpPr>
            <p:cNvPr id="16" name="object 16"/>
            <p:cNvSpPr/>
            <p:nvPr/>
          </p:nvSpPr>
          <p:spPr>
            <a:xfrm>
              <a:off x="1395412" y="6491245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1736" y="6924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14500" y="6496049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4022" y="7254859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[130]: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90651" y="7210385"/>
            <a:ext cx="5553075" cy="323850"/>
            <a:chOff x="1390649" y="7210383"/>
            <a:chExt cx="5553075" cy="323850"/>
          </a:xfrm>
        </p:grpSpPr>
        <p:sp>
          <p:nvSpPr>
            <p:cNvPr id="20" name="object 20"/>
            <p:cNvSpPr/>
            <p:nvPr/>
          </p:nvSpPr>
          <p:spPr>
            <a:xfrm>
              <a:off x="1395412" y="7215145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467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14500" y="7219950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64022" y="797876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[131]: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95412" y="7939046"/>
            <a:ext cx="5543550" cy="323850"/>
          </a:xfrm>
          <a:custGeom>
            <a:avLst/>
            <a:gdLst/>
            <a:ahLst/>
            <a:cxnLst/>
            <a:rect l="l" t="t" r="r" b="b"/>
            <a:pathLst>
              <a:path w="5543550" h="323850">
                <a:moveTo>
                  <a:pt x="0" y="309562"/>
                </a:moveTo>
                <a:lnTo>
                  <a:pt x="0" y="14287"/>
                </a:lnTo>
                <a:lnTo>
                  <a:pt x="0" y="12353"/>
                </a:lnTo>
                <a:lnTo>
                  <a:pt x="362" y="10496"/>
                </a:lnTo>
                <a:lnTo>
                  <a:pt x="1087" y="8782"/>
                </a:lnTo>
                <a:lnTo>
                  <a:pt x="1812" y="6991"/>
                </a:lnTo>
                <a:lnTo>
                  <a:pt x="2844" y="5429"/>
                </a:lnTo>
                <a:lnTo>
                  <a:pt x="4184" y="4171"/>
                </a:lnTo>
                <a:lnTo>
                  <a:pt x="5524" y="2752"/>
                </a:lnTo>
                <a:lnTo>
                  <a:pt x="7069" y="1714"/>
                </a:lnTo>
                <a:lnTo>
                  <a:pt x="8819" y="1038"/>
                </a:lnTo>
                <a:lnTo>
                  <a:pt x="10570" y="371"/>
                </a:lnTo>
                <a:lnTo>
                  <a:pt x="12392" y="0"/>
                </a:lnTo>
                <a:lnTo>
                  <a:pt x="14287" y="0"/>
                </a:lnTo>
                <a:lnTo>
                  <a:pt x="5529262" y="0"/>
                </a:lnTo>
                <a:lnTo>
                  <a:pt x="5531156" y="0"/>
                </a:lnTo>
                <a:lnTo>
                  <a:pt x="5532978" y="371"/>
                </a:lnTo>
                <a:lnTo>
                  <a:pt x="5534728" y="1038"/>
                </a:lnTo>
                <a:lnTo>
                  <a:pt x="5536479" y="1714"/>
                </a:lnTo>
                <a:lnTo>
                  <a:pt x="5538024" y="2752"/>
                </a:lnTo>
                <a:lnTo>
                  <a:pt x="5539364" y="4171"/>
                </a:lnTo>
                <a:lnTo>
                  <a:pt x="5540703" y="5429"/>
                </a:lnTo>
                <a:lnTo>
                  <a:pt x="5541736" y="6991"/>
                </a:lnTo>
                <a:lnTo>
                  <a:pt x="5542461" y="8782"/>
                </a:lnTo>
                <a:lnTo>
                  <a:pt x="5543186" y="10496"/>
                </a:lnTo>
                <a:lnTo>
                  <a:pt x="5543549" y="12353"/>
                </a:lnTo>
                <a:lnTo>
                  <a:pt x="5543549" y="14287"/>
                </a:lnTo>
                <a:lnTo>
                  <a:pt x="5543549" y="309562"/>
                </a:lnTo>
                <a:lnTo>
                  <a:pt x="5543549" y="311419"/>
                </a:lnTo>
                <a:lnTo>
                  <a:pt x="5543186" y="313210"/>
                </a:lnTo>
                <a:lnTo>
                  <a:pt x="5542461" y="314925"/>
                </a:lnTo>
                <a:lnTo>
                  <a:pt x="5541736" y="316706"/>
                </a:lnTo>
                <a:lnTo>
                  <a:pt x="5534728" y="322659"/>
                </a:lnTo>
                <a:lnTo>
                  <a:pt x="5532978" y="323478"/>
                </a:lnTo>
                <a:lnTo>
                  <a:pt x="5531156" y="323849"/>
                </a:lnTo>
                <a:lnTo>
                  <a:pt x="5529262" y="323849"/>
                </a:lnTo>
                <a:lnTo>
                  <a:pt x="14287" y="323849"/>
                </a:lnTo>
                <a:lnTo>
                  <a:pt x="12392" y="323849"/>
                </a:lnTo>
                <a:lnTo>
                  <a:pt x="10570" y="323478"/>
                </a:lnTo>
                <a:lnTo>
                  <a:pt x="8819" y="322659"/>
                </a:lnTo>
                <a:lnTo>
                  <a:pt x="7069" y="321992"/>
                </a:lnTo>
                <a:lnTo>
                  <a:pt x="1087" y="314925"/>
                </a:lnTo>
                <a:lnTo>
                  <a:pt x="362" y="313210"/>
                </a:lnTo>
                <a:lnTo>
                  <a:pt x="0" y="311419"/>
                </a:lnTo>
                <a:lnTo>
                  <a:pt x="0" y="3095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30635" y="8817054"/>
            <a:ext cx="5133340" cy="12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spc="-35" dirty="0">
                <a:latin typeface="Arial"/>
                <a:cs typeface="Arial"/>
              </a:rPr>
              <a:t>113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Given a list of numbers, create a function which returns the list but with each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element's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index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added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itself.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means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you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add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at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index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0, add 1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 the number 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index 1, etc...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4170" y="61118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Out[128]: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4170" y="68357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Out[129]: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4170" y="7569184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Out[130]: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4170" y="829308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Out[131]: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30637" y="8302612"/>
            <a:ext cx="17208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[]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92250" y="184308"/>
          <a:ext cx="6646545" cy="22788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995"/>
                <a:gridCol w="323850"/>
                <a:gridCol w="1503680"/>
                <a:gridCol w="3716020"/>
              </a:tblGrid>
              <a:tr h="229989">
                <a:tc>
                  <a:txBody>
                    <a:bodyPr/>
                    <a:lstStyle/>
                    <a:p>
                      <a:pPr marL="31750">
                        <a:lnSpc>
                          <a:spcPts val="885"/>
                        </a:lnSpc>
                      </a:pP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885"/>
                        </a:lnSpc>
                      </a:pP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[124]: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find_even_nums(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Out[124]: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[2,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4,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6,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8]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23849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[125]: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find_even_nums(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Out[125]: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[2,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4]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[126]: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find_even_nums(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277259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Out[126]: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22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[2]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1714502" y="7943851"/>
            <a:ext cx="9525" cy="314325"/>
          </a:xfrm>
          <a:custGeom>
            <a:avLst/>
            <a:gdLst/>
            <a:ahLst/>
            <a:cxnLst/>
            <a:rect l="l" t="t" r="r" b="b"/>
            <a:pathLst>
              <a:path w="9525" h="314325">
                <a:moveTo>
                  <a:pt x="0" y="314324"/>
                </a:moveTo>
                <a:lnTo>
                  <a:pt x="0" y="0"/>
                </a:lnTo>
                <a:lnTo>
                  <a:pt x="9524" y="0"/>
                </a:lnTo>
                <a:lnTo>
                  <a:pt x="9524" y="314324"/>
                </a:lnTo>
                <a:lnTo>
                  <a:pt x="0" y="31432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06371" y="5035551"/>
            <a:ext cx="5521960" cy="497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filter_list</a:t>
            </a:r>
            <a:r>
              <a:rPr sz="1050" dirty="0">
                <a:latin typeface="Consolas"/>
                <a:cs typeface="Consolas"/>
              </a:rPr>
              <a:t>(lst):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Use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list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comprehension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filter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out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integers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[x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x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lst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10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isinstance</a:t>
            </a:r>
            <a:r>
              <a:rPr sz="1050" dirty="0">
                <a:latin typeface="Consolas"/>
                <a:cs typeface="Consolas"/>
              </a:rPr>
              <a:t>(x,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int</a:t>
            </a:r>
            <a:r>
              <a:rPr sz="1050" dirty="0">
                <a:latin typeface="Consolas"/>
                <a:cs typeface="Consolas"/>
              </a:rPr>
              <a:t>)]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06371" y="5797549"/>
            <a:ext cx="5521960" cy="23955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7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filter_list([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"a"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"b"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4</a:t>
            </a:r>
            <a:r>
              <a:rPr sz="1050" dirty="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[1,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72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7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filter_list([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"A"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"Edabit"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1729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"Python"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1729</a:t>
            </a:r>
            <a:r>
              <a:rPr sz="1050" dirty="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[0,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1729,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1729]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79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7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filter_list([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"A"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"Edabit"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1729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"Python"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1729</a:t>
            </a:r>
            <a:r>
              <a:rPr sz="1050" dirty="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Consolas"/>
                <a:cs typeface="Consolas"/>
              </a:rPr>
              <a:t>[0,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1729,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1729]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7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4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filter_list([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"Nothing"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"here"</a:t>
            </a:r>
            <a:r>
              <a:rPr sz="1050" dirty="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71/95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6023" y="415665"/>
            <a:ext cx="112709" cy="65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6023" y="739515"/>
            <a:ext cx="112709" cy="65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6023" y="1063365"/>
            <a:ext cx="112709" cy="659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30637" y="112192"/>
            <a:ext cx="3916045" cy="1073371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006600">
              <a:lnSpc>
                <a:spcPct val="100000"/>
              </a:lnSpc>
              <a:spcBef>
                <a:spcPts val="490"/>
              </a:spcBef>
            </a:pP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50" b="1" dirty="0">
                <a:latin typeface="Arial"/>
                <a:cs typeface="Arial"/>
              </a:rPr>
              <a:t>add_indexes([0,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0])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[0,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add_indexes([1,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5])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7,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9]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add_indexes([5,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1])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[5,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5]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022" y="13112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[132]: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6835" y="5854440"/>
            <a:ext cx="112709" cy="659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0997" y="6178290"/>
            <a:ext cx="112709" cy="659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0997" y="6502140"/>
            <a:ext cx="112709" cy="6599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390651" y="1276307"/>
            <a:ext cx="5553075" cy="647700"/>
            <a:chOff x="1390649" y="1276307"/>
            <a:chExt cx="5553075" cy="647700"/>
          </a:xfrm>
        </p:grpSpPr>
        <p:sp>
          <p:nvSpPr>
            <p:cNvPr id="12" name="object 12"/>
            <p:cNvSpPr/>
            <p:nvPr/>
          </p:nvSpPr>
          <p:spPr>
            <a:xfrm>
              <a:off x="1395412" y="1281070"/>
              <a:ext cx="5543550" cy="638175"/>
            </a:xfrm>
            <a:custGeom>
              <a:avLst/>
              <a:gdLst/>
              <a:ahLst/>
              <a:cxnLst/>
              <a:rect l="l" t="t" r="r" b="b"/>
              <a:pathLst>
                <a:path w="5543550" h="638175">
                  <a:moveTo>
                    <a:pt x="0" y="62388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1736" y="6924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623887"/>
                  </a:lnTo>
                  <a:lnTo>
                    <a:pt x="5543549" y="625744"/>
                  </a:lnTo>
                  <a:lnTo>
                    <a:pt x="5543186" y="627535"/>
                  </a:lnTo>
                  <a:lnTo>
                    <a:pt x="5542461" y="629250"/>
                  </a:lnTo>
                  <a:lnTo>
                    <a:pt x="5541736" y="631031"/>
                  </a:lnTo>
                  <a:lnTo>
                    <a:pt x="5534728" y="636984"/>
                  </a:lnTo>
                  <a:lnTo>
                    <a:pt x="5532978" y="637727"/>
                  </a:lnTo>
                  <a:lnTo>
                    <a:pt x="5531156" y="638098"/>
                  </a:lnTo>
                  <a:lnTo>
                    <a:pt x="5529262" y="638174"/>
                  </a:lnTo>
                  <a:lnTo>
                    <a:pt x="14287" y="638174"/>
                  </a:lnTo>
                  <a:lnTo>
                    <a:pt x="12392" y="638098"/>
                  </a:lnTo>
                  <a:lnTo>
                    <a:pt x="10570" y="637727"/>
                  </a:lnTo>
                  <a:lnTo>
                    <a:pt x="8819" y="636984"/>
                  </a:lnTo>
                  <a:lnTo>
                    <a:pt x="7069" y="636317"/>
                  </a:lnTo>
                  <a:lnTo>
                    <a:pt x="1087" y="629250"/>
                  </a:lnTo>
                  <a:lnTo>
                    <a:pt x="362" y="627535"/>
                  </a:lnTo>
                  <a:lnTo>
                    <a:pt x="0" y="625744"/>
                  </a:lnTo>
                  <a:lnTo>
                    <a:pt x="0" y="62388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4500" y="1285875"/>
              <a:ext cx="9525" cy="628650"/>
            </a:xfrm>
            <a:custGeom>
              <a:avLst/>
              <a:gdLst/>
              <a:ahLst/>
              <a:cxnLst/>
              <a:rect l="l" t="t" r="r" b="b"/>
              <a:pathLst>
                <a:path w="9525" h="628650">
                  <a:moveTo>
                    <a:pt x="0" y="6286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628649"/>
                  </a:lnTo>
                  <a:lnTo>
                    <a:pt x="0" y="6286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4021" y="4368880"/>
            <a:ext cx="6223635" cy="2713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145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spc="-35" dirty="0">
                <a:latin typeface="Arial"/>
                <a:cs typeface="Arial"/>
              </a:rPr>
              <a:t>114</a:t>
            </a:r>
            <a:endParaRPr sz="1650">
              <a:latin typeface="Arial"/>
              <a:cs typeface="Arial"/>
            </a:endParaRPr>
          </a:p>
          <a:p>
            <a:pPr marL="779145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height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radius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cone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arguments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 volume of the cone rounded to the nearest hundredth. See the resources tab for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formula.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cone_volume(3,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2)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12.57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cone_volume(15,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6)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565.49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cone_volume(18,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0)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[136]: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4022" y="8264509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[137]: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90651" y="8220032"/>
            <a:ext cx="5553075" cy="323850"/>
            <a:chOff x="1390649" y="8220032"/>
            <a:chExt cx="5553075" cy="323850"/>
          </a:xfrm>
        </p:grpSpPr>
        <p:sp>
          <p:nvSpPr>
            <p:cNvPr id="17" name="object 17"/>
            <p:cNvSpPr/>
            <p:nvPr/>
          </p:nvSpPr>
          <p:spPr>
            <a:xfrm>
              <a:off x="1395412" y="8224794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391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14500" y="8229599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4022" y="898841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[138]: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90651" y="8953458"/>
            <a:ext cx="5553075" cy="323850"/>
            <a:chOff x="1390649" y="8953457"/>
            <a:chExt cx="5553075" cy="323850"/>
          </a:xfrm>
        </p:grpSpPr>
        <p:sp>
          <p:nvSpPr>
            <p:cNvPr id="21" name="object 21"/>
            <p:cNvSpPr/>
            <p:nvPr/>
          </p:nvSpPr>
          <p:spPr>
            <a:xfrm>
              <a:off x="1395412" y="8958219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629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43549" y="301894"/>
                  </a:lnTo>
                  <a:lnTo>
                    <a:pt x="5543186" y="303685"/>
                  </a:lnTo>
                  <a:lnTo>
                    <a:pt x="5542461" y="305400"/>
                  </a:lnTo>
                  <a:lnTo>
                    <a:pt x="5541736" y="307181"/>
                  </a:lnTo>
                  <a:lnTo>
                    <a:pt x="5534728" y="313134"/>
                  </a:lnTo>
                  <a:lnTo>
                    <a:pt x="5532978" y="313953"/>
                  </a:lnTo>
                  <a:lnTo>
                    <a:pt x="5531156" y="314324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324"/>
                  </a:lnTo>
                  <a:lnTo>
                    <a:pt x="10570" y="313953"/>
                  </a:lnTo>
                  <a:lnTo>
                    <a:pt x="8819" y="313134"/>
                  </a:lnTo>
                  <a:lnTo>
                    <a:pt x="7069" y="312467"/>
                  </a:lnTo>
                  <a:lnTo>
                    <a:pt x="1087" y="305400"/>
                  </a:lnTo>
                  <a:lnTo>
                    <a:pt x="362" y="303685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14500" y="896302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64170" y="8578834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Out[137]: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4170" y="93027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Out[138]: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06371" y="1311276"/>
            <a:ext cx="5521960" cy="497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add_indexes</a:t>
            </a:r>
            <a:r>
              <a:rPr sz="1050" dirty="0">
                <a:latin typeface="Consolas"/>
                <a:cs typeface="Consolas"/>
              </a:rPr>
              <a:t>(lst):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Use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list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comprehension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add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index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each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element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[i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enumerate</a:t>
            </a:r>
            <a:r>
              <a:rPr sz="1050" dirty="0">
                <a:latin typeface="Consolas"/>
                <a:cs typeface="Consolas"/>
              </a:rPr>
              <a:t>(lst)]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44973" y="2043071"/>
          <a:ext cx="6295385" cy="2048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70"/>
                <a:gridCol w="323849"/>
                <a:gridCol w="1179195"/>
                <a:gridCol w="220344"/>
                <a:gridCol w="220344"/>
                <a:gridCol w="220344"/>
                <a:gridCol w="3380739"/>
              </a:tblGrid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[133]: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add_indexes([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Out[133]: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[0,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1,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2,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3,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4]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238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[134]: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add_indexes([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Out[134]: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[1,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3,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5,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7,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9]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[135]: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add_indexes([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2772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Out[135]: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22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[5,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22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5,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5,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5,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5]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384453" y="6805571"/>
          <a:ext cx="5543550" cy="1464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82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math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cone_volume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(height,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radius):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radius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volume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math.pi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(radius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**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height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868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round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(volume,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1406371" y="8264526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4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cone_volume(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06371" y="8588359"/>
            <a:ext cx="5521960" cy="904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12.57</a:t>
            </a:r>
            <a:endParaRPr sz="1050">
              <a:latin typeface="Consolas"/>
              <a:cs typeface="Consolas"/>
            </a:endParaRPr>
          </a:p>
          <a:p>
            <a:pPr marL="36830" marR="3838575" indent="120650">
              <a:lnSpc>
                <a:spcPct val="202400"/>
              </a:lnSpc>
              <a:spcBef>
                <a:spcPts val="6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3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cone_volume(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15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6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565.49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72/95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64022" y="4540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[139]: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90651" y="409534"/>
            <a:ext cx="5553075" cy="323850"/>
            <a:chOff x="1390649" y="409532"/>
            <a:chExt cx="5553075" cy="323850"/>
          </a:xfrm>
        </p:grpSpPr>
        <p:sp>
          <p:nvSpPr>
            <p:cNvPr id="6" name="object 6"/>
            <p:cNvSpPr/>
            <p:nvPr/>
          </p:nvSpPr>
          <p:spPr>
            <a:xfrm>
              <a:off x="1395412" y="414295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391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4500" y="419100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7955" y="3930392"/>
            <a:ext cx="112709" cy="659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7955" y="4254241"/>
            <a:ext cx="112709" cy="659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281" y="4578091"/>
            <a:ext cx="112709" cy="659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64022" y="49307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[140]: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90651" y="4886282"/>
            <a:ext cx="5553075" cy="819150"/>
            <a:chOff x="1390649" y="4886282"/>
            <a:chExt cx="5553075" cy="819150"/>
          </a:xfrm>
        </p:grpSpPr>
        <p:sp>
          <p:nvSpPr>
            <p:cNvPr id="13" name="object 13"/>
            <p:cNvSpPr/>
            <p:nvPr/>
          </p:nvSpPr>
          <p:spPr>
            <a:xfrm>
              <a:off x="1395412" y="4891044"/>
              <a:ext cx="5543550" cy="809625"/>
            </a:xfrm>
            <a:custGeom>
              <a:avLst/>
              <a:gdLst/>
              <a:ahLst/>
              <a:cxnLst/>
              <a:rect l="l" t="t" r="r" b="b"/>
              <a:pathLst>
                <a:path w="5543550" h="809625">
                  <a:moveTo>
                    <a:pt x="0" y="7953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676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676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1736" y="6924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795337"/>
                  </a:lnTo>
                  <a:lnTo>
                    <a:pt x="5529262" y="809624"/>
                  </a:lnTo>
                  <a:lnTo>
                    <a:pt x="14287" y="809624"/>
                  </a:lnTo>
                  <a:lnTo>
                    <a:pt x="0" y="797128"/>
                  </a:lnTo>
                  <a:lnTo>
                    <a:pt x="0" y="7953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4500" y="4895850"/>
              <a:ext cx="9525" cy="800100"/>
            </a:xfrm>
            <a:custGeom>
              <a:avLst/>
              <a:gdLst/>
              <a:ahLst/>
              <a:cxnLst/>
              <a:rect l="l" t="t" r="r" b="b"/>
              <a:pathLst>
                <a:path w="9525" h="800100">
                  <a:moveTo>
                    <a:pt x="0" y="8000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800099"/>
                  </a:lnTo>
                  <a:lnTo>
                    <a:pt x="0" y="8000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4022" y="585468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[141]: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95412" y="5824496"/>
            <a:ext cx="5543550" cy="314325"/>
          </a:xfrm>
          <a:custGeom>
            <a:avLst/>
            <a:gdLst/>
            <a:ahLst/>
            <a:cxnLst/>
            <a:rect l="l" t="t" r="r" b="b"/>
            <a:pathLst>
              <a:path w="5543550" h="314325">
                <a:moveTo>
                  <a:pt x="0" y="300037"/>
                </a:moveTo>
                <a:lnTo>
                  <a:pt x="0" y="14287"/>
                </a:lnTo>
                <a:lnTo>
                  <a:pt x="0" y="12430"/>
                </a:lnTo>
                <a:lnTo>
                  <a:pt x="362" y="10563"/>
                </a:lnTo>
                <a:lnTo>
                  <a:pt x="1087" y="8705"/>
                </a:lnTo>
                <a:lnTo>
                  <a:pt x="1812" y="6991"/>
                </a:lnTo>
                <a:lnTo>
                  <a:pt x="2844" y="5429"/>
                </a:lnTo>
                <a:lnTo>
                  <a:pt x="4184" y="4095"/>
                </a:lnTo>
                <a:lnTo>
                  <a:pt x="5524" y="2752"/>
                </a:lnTo>
                <a:lnTo>
                  <a:pt x="7069" y="1714"/>
                </a:lnTo>
                <a:lnTo>
                  <a:pt x="8819" y="971"/>
                </a:lnTo>
                <a:lnTo>
                  <a:pt x="10570" y="295"/>
                </a:lnTo>
                <a:lnTo>
                  <a:pt x="12392" y="0"/>
                </a:lnTo>
                <a:lnTo>
                  <a:pt x="14287" y="0"/>
                </a:lnTo>
                <a:lnTo>
                  <a:pt x="5529262" y="0"/>
                </a:lnTo>
                <a:lnTo>
                  <a:pt x="5531156" y="0"/>
                </a:lnTo>
                <a:lnTo>
                  <a:pt x="5532978" y="295"/>
                </a:lnTo>
                <a:lnTo>
                  <a:pt x="5534728" y="971"/>
                </a:lnTo>
                <a:lnTo>
                  <a:pt x="5536479" y="1714"/>
                </a:lnTo>
                <a:lnTo>
                  <a:pt x="5538024" y="2752"/>
                </a:lnTo>
                <a:lnTo>
                  <a:pt x="5539364" y="4095"/>
                </a:lnTo>
                <a:lnTo>
                  <a:pt x="5540703" y="5429"/>
                </a:lnTo>
                <a:lnTo>
                  <a:pt x="5543549" y="14287"/>
                </a:lnTo>
                <a:lnTo>
                  <a:pt x="5543549" y="300037"/>
                </a:lnTo>
                <a:lnTo>
                  <a:pt x="5529262" y="314324"/>
                </a:lnTo>
                <a:lnTo>
                  <a:pt x="14287" y="314324"/>
                </a:lnTo>
                <a:lnTo>
                  <a:pt x="0" y="301894"/>
                </a:lnTo>
                <a:lnTo>
                  <a:pt x="0" y="3000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4022" y="65881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[142]: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90651" y="6543634"/>
            <a:ext cx="5553075" cy="323850"/>
            <a:chOff x="1390649" y="6543632"/>
            <a:chExt cx="5553075" cy="323850"/>
          </a:xfrm>
        </p:grpSpPr>
        <p:sp>
          <p:nvSpPr>
            <p:cNvPr id="19" name="object 19"/>
            <p:cNvSpPr/>
            <p:nvPr/>
          </p:nvSpPr>
          <p:spPr>
            <a:xfrm>
              <a:off x="1395412" y="6548394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114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114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43549" y="301894"/>
                  </a:lnTo>
                  <a:lnTo>
                    <a:pt x="5543186" y="303685"/>
                  </a:lnTo>
                  <a:lnTo>
                    <a:pt x="5542461" y="305400"/>
                  </a:lnTo>
                  <a:lnTo>
                    <a:pt x="5541736" y="307181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467"/>
                  </a:lnTo>
                  <a:lnTo>
                    <a:pt x="1087" y="305400"/>
                  </a:lnTo>
                  <a:lnTo>
                    <a:pt x="362" y="303685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14500" y="6553200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64022" y="73120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[143]: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90651" y="7267532"/>
            <a:ext cx="5553075" cy="323850"/>
            <a:chOff x="1390649" y="7267532"/>
            <a:chExt cx="5553075" cy="323850"/>
          </a:xfrm>
        </p:grpSpPr>
        <p:sp>
          <p:nvSpPr>
            <p:cNvPr id="23" name="object 23"/>
            <p:cNvSpPr/>
            <p:nvPr/>
          </p:nvSpPr>
          <p:spPr>
            <a:xfrm>
              <a:off x="1395412" y="7272294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676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676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1736" y="6924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43549" y="301894"/>
                  </a:lnTo>
                  <a:lnTo>
                    <a:pt x="5543186" y="303685"/>
                  </a:lnTo>
                  <a:lnTo>
                    <a:pt x="5542461" y="305400"/>
                  </a:lnTo>
                  <a:lnTo>
                    <a:pt x="5541736" y="307181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467"/>
                  </a:lnTo>
                  <a:lnTo>
                    <a:pt x="1087" y="305400"/>
                  </a:lnTo>
                  <a:lnTo>
                    <a:pt x="362" y="303685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4500" y="7277100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4170" y="777859"/>
            <a:ext cx="6212840" cy="397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75" baseline="2645" dirty="0">
                <a:solidFill>
                  <a:srgbClr val="D84215"/>
                </a:solidFill>
                <a:latin typeface="Consolas"/>
                <a:cs typeface="Consolas"/>
              </a:rPr>
              <a:t>Out[139]:</a:t>
            </a:r>
            <a:r>
              <a:rPr sz="1575" spc="277" baseline="2645" dirty="0">
                <a:solidFill>
                  <a:srgbClr val="D8421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0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779145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spc="-35" dirty="0">
                <a:latin typeface="Arial"/>
                <a:cs typeface="Arial"/>
              </a:rPr>
              <a:t>115</a:t>
            </a:r>
            <a:endParaRPr sz="1650">
              <a:latin typeface="Arial"/>
              <a:cs typeface="Arial"/>
            </a:endParaRPr>
          </a:p>
          <a:p>
            <a:pPr marL="779145" marR="297815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This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Triangular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Sequence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generated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pattern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dots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form a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triangle.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 first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 numbers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 the sequence,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 dots,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are: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1,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6,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15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779145" marR="31750">
              <a:lnSpc>
                <a:spcPct val="119000"/>
              </a:lnSpc>
            </a:pPr>
            <a:r>
              <a:rPr sz="1050" b="1" dirty="0">
                <a:latin typeface="Arial"/>
                <a:cs typeface="Arial"/>
              </a:rPr>
              <a:t>This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means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first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triangle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has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just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one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dot,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second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one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has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three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dots,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third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one has 6 dots 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so on.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779145" marR="5080">
              <a:lnSpc>
                <a:spcPct val="119000"/>
              </a:lnSpc>
              <a:spcBef>
                <a:spcPts val="5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dots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with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its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corresponding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triangle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 sequence.</a:t>
            </a:r>
            <a:endParaRPr sz="1050">
              <a:latin typeface="Arial"/>
              <a:cs typeface="Arial"/>
            </a:endParaRPr>
          </a:p>
          <a:p>
            <a:pPr marL="779145" marR="449961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Examples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triangle(1)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triangle(6)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3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21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triangle(215)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3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23220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4170" y="61690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Out[141]: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30635" y="6178534"/>
            <a:ext cx="990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4170" y="6911962"/>
            <a:ext cx="93853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75" baseline="2645" dirty="0">
                <a:solidFill>
                  <a:srgbClr val="D84215"/>
                </a:solidFill>
                <a:latin typeface="Consolas"/>
                <a:cs typeface="Consolas"/>
              </a:rPr>
              <a:t>Out[142]:</a:t>
            </a:r>
            <a:r>
              <a:rPr sz="1575" spc="254" baseline="2645" dirty="0">
                <a:solidFill>
                  <a:srgbClr val="D8421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21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4170" y="76263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Out[143]: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30635" y="7635859"/>
            <a:ext cx="39243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23220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06371" y="454025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4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cone_volume(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18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14502" y="5829301"/>
            <a:ext cx="9525" cy="304800"/>
          </a:xfrm>
          <a:custGeom>
            <a:avLst/>
            <a:gdLst/>
            <a:ahLst/>
            <a:cxnLst/>
            <a:rect l="l" t="t" r="r" b="b"/>
            <a:pathLst>
              <a:path w="9525" h="304800">
                <a:moveTo>
                  <a:pt x="0" y="304799"/>
                </a:moveTo>
                <a:lnTo>
                  <a:pt x="0" y="0"/>
                </a:lnTo>
                <a:lnTo>
                  <a:pt x="9524" y="0"/>
                </a:lnTo>
                <a:lnTo>
                  <a:pt x="9524" y="304799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06371" y="4930778"/>
            <a:ext cx="552196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triangle</a:t>
            </a:r>
            <a:r>
              <a:rPr sz="1050" dirty="0">
                <a:latin typeface="Consolas"/>
                <a:cs typeface="Consolas"/>
              </a:rPr>
              <a:t>(n):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&lt;</a:t>
            </a:r>
            <a:r>
              <a:rPr sz="1050" b="1" spc="-2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941069" algn="l"/>
                <a:tab pos="94170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)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//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06371" y="5854701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triangle(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06371" y="6588127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triangle(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6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06371" y="7312028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triangle(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215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73/95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4928" y="1853941"/>
            <a:ext cx="112709" cy="65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0765" y="2177791"/>
            <a:ext cx="112709" cy="65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4928" y="2501640"/>
            <a:ext cx="112709" cy="659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30636" y="558880"/>
            <a:ext cx="4998085" cy="20901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spc="-35" dirty="0">
                <a:latin typeface="Arial"/>
                <a:cs typeface="Arial"/>
              </a:rPr>
              <a:t>116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between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(excluding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one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number)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 returns 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missing </a:t>
            </a:r>
            <a:r>
              <a:rPr sz="1050" b="1" spc="-10" dirty="0">
                <a:latin typeface="Arial"/>
                <a:cs typeface="Arial"/>
              </a:rPr>
              <a:t>number.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missing_num([1,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6,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7,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8,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9,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10])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missing_num([7,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6,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9,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8])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10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missing_num([10,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6,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8,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9])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022" y="5397487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[147]: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57170" y="7711817"/>
            <a:ext cx="112709" cy="659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659" y="8035667"/>
            <a:ext cx="112709" cy="659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8447" y="8359516"/>
            <a:ext cx="112709" cy="659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964" y="8683366"/>
            <a:ext cx="112709" cy="6599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390651" y="5353008"/>
            <a:ext cx="5553075" cy="323850"/>
            <a:chOff x="1390649" y="5353006"/>
            <a:chExt cx="5553075" cy="323850"/>
          </a:xfrm>
        </p:grpSpPr>
        <p:sp>
          <p:nvSpPr>
            <p:cNvPr id="14" name="object 14"/>
            <p:cNvSpPr/>
            <p:nvPr/>
          </p:nvSpPr>
          <p:spPr>
            <a:xfrm>
              <a:off x="1395412" y="5357769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4500" y="5362575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30637" y="6226256"/>
            <a:ext cx="5338445" cy="2604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spc="-35" dirty="0">
                <a:latin typeface="Arial"/>
                <a:cs typeface="Arial"/>
              </a:rPr>
              <a:t>117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arguments.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Add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end of the list, then remove the first element of the list. The function should then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 updated list.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next_in_line([5,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6,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7,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8,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9],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1)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[6,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7,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8,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9,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next_in_line([7,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6,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23,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17],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10)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[6,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23,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17,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10]</a:t>
            </a:r>
            <a:endParaRPr sz="1050">
              <a:latin typeface="Arial"/>
              <a:cs typeface="Arial"/>
            </a:endParaRPr>
          </a:p>
          <a:p>
            <a:pPr marL="12700" marR="229362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next_in_line([1, 10, 20, 42 ], 6)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dirty="0">
                <a:latin typeface="Arial"/>
                <a:cs typeface="Arial"/>
              </a:rPr>
              <a:t>[10, 20, 42, 6]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next_in_line([],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6)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"No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has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been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selected"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4170" y="571181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Out[147]: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0635" y="5721335"/>
            <a:ext cx="990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7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44972" y="2814594"/>
          <a:ext cx="6294119" cy="2494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70"/>
                <a:gridCol w="181610"/>
                <a:gridCol w="142240"/>
                <a:gridCol w="299084"/>
                <a:gridCol w="4253230"/>
                <a:gridCol w="667385"/>
              </a:tblGrid>
              <a:tr h="23438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[144]: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 gridSpan="2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missing_num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(lst):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8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  <a:tabLst>
                          <a:tab pos="2310130" algn="l"/>
                        </a:tabLst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total_sum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))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8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  <a:tabLst>
                          <a:tab pos="1649730" algn="l"/>
                        </a:tabLst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given_sum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(lst)	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given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8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missing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total_sum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given_sum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7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9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35280">
                        <a:lnSpc>
                          <a:spcPts val="99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missing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3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[145]: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missing_num([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190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Out[145]: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[146]: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missing_num([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77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Out[146]: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/>
                </a:tc>
                <a:tc gridSpan="5">
                  <a:txBody>
                    <a:bodyPr/>
                    <a:lstStyle/>
                    <a:p>
                      <a:pPr marL="47625">
                        <a:lnSpc>
                          <a:spcPts val="122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1714502" y="2819400"/>
            <a:ext cx="9525" cy="952500"/>
          </a:xfrm>
          <a:custGeom>
            <a:avLst/>
            <a:gdLst/>
            <a:ahLst/>
            <a:cxnLst/>
            <a:rect l="l" t="t" r="r" b="b"/>
            <a:pathLst>
              <a:path w="9525" h="952500">
                <a:moveTo>
                  <a:pt x="0" y="952499"/>
                </a:moveTo>
                <a:lnTo>
                  <a:pt x="0" y="0"/>
                </a:lnTo>
                <a:lnTo>
                  <a:pt x="9524" y="0"/>
                </a:lnTo>
                <a:lnTo>
                  <a:pt x="9524" y="952499"/>
                </a:lnTo>
                <a:lnTo>
                  <a:pt x="0" y="9524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06371" y="5397499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8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missing_num([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4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6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9</a:t>
            </a:r>
            <a:r>
              <a:rPr sz="1050" dirty="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74/95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64022" y="4540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[148]: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90651" y="409534"/>
            <a:ext cx="5553075" cy="1295399"/>
            <a:chOff x="1390649" y="409531"/>
            <a:chExt cx="5553075" cy="1295400"/>
          </a:xfrm>
        </p:grpSpPr>
        <p:sp>
          <p:nvSpPr>
            <p:cNvPr id="6" name="object 6"/>
            <p:cNvSpPr/>
            <p:nvPr/>
          </p:nvSpPr>
          <p:spPr>
            <a:xfrm>
              <a:off x="1395412" y="414294"/>
              <a:ext cx="5543550" cy="1285875"/>
            </a:xfrm>
            <a:custGeom>
              <a:avLst/>
              <a:gdLst/>
              <a:ahLst/>
              <a:cxnLst/>
              <a:rect l="l" t="t" r="r" b="b"/>
              <a:pathLst>
                <a:path w="5543550" h="1285875">
                  <a:moveTo>
                    <a:pt x="0" y="1271587"/>
                  </a:moveTo>
                  <a:lnTo>
                    <a:pt x="0" y="14287"/>
                  </a:lnTo>
                  <a:lnTo>
                    <a:pt x="0" y="12430"/>
                  </a:lnTo>
                  <a:lnTo>
                    <a:pt x="362" y="10563"/>
                  </a:lnTo>
                  <a:lnTo>
                    <a:pt x="1087" y="8782"/>
                  </a:lnTo>
                  <a:lnTo>
                    <a:pt x="1812" y="7067"/>
                  </a:lnTo>
                  <a:lnTo>
                    <a:pt x="2844" y="5505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505"/>
                  </a:lnTo>
                  <a:lnTo>
                    <a:pt x="5543549" y="14287"/>
                  </a:lnTo>
                  <a:lnTo>
                    <a:pt x="5543549" y="1271587"/>
                  </a:lnTo>
                  <a:lnTo>
                    <a:pt x="5534728" y="1284684"/>
                  </a:lnTo>
                  <a:lnTo>
                    <a:pt x="5532978" y="1285427"/>
                  </a:lnTo>
                  <a:lnTo>
                    <a:pt x="5531156" y="1285798"/>
                  </a:lnTo>
                  <a:lnTo>
                    <a:pt x="5529262" y="1285874"/>
                  </a:lnTo>
                  <a:lnTo>
                    <a:pt x="14287" y="1285874"/>
                  </a:lnTo>
                  <a:lnTo>
                    <a:pt x="12392" y="1285798"/>
                  </a:lnTo>
                  <a:lnTo>
                    <a:pt x="10570" y="1285427"/>
                  </a:lnTo>
                  <a:lnTo>
                    <a:pt x="8819" y="1284684"/>
                  </a:lnTo>
                  <a:lnTo>
                    <a:pt x="7069" y="1283941"/>
                  </a:lnTo>
                  <a:lnTo>
                    <a:pt x="0" y="1273444"/>
                  </a:lnTo>
                  <a:lnTo>
                    <a:pt x="0" y="127158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4500" y="419100"/>
              <a:ext cx="9525" cy="1276350"/>
            </a:xfrm>
            <a:custGeom>
              <a:avLst/>
              <a:gdLst/>
              <a:ahLst/>
              <a:cxnLst/>
              <a:rect l="l" t="t" r="r" b="b"/>
              <a:pathLst>
                <a:path w="9525" h="1276350">
                  <a:moveTo>
                    <a:pt x="0" y="12763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1276349"/>
                  </a:lnTo>
                  <a:lnTo>
                    <a:pt x="0" y="12763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4022" y="186371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[149]: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90651" y="1819233"/>
            <a:ext cx="5553075" cy="323850"/>
            <a:chOff x="1390649" y="1819231"/>
            <a:chExt cx="5553075" cy="323850"/>
          </a:xfrm>
        </p:grpSpPr>
        <p:sp>
          <p:nvSpPr>
            <p:cNvPr id="10" name="object 10"/>
            <p:cNvSpPr/>
            <p:nvPr/>
          </p:nvSpPr>
          <p:spPr>
            <a:xfrm>
              <a:off x="1395412" y="1823994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391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4500" y="1828800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4022" y="25876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[150]: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90651" y="2552656"/>
            <a:ext cx="5553075" cy="323850"/>
            <a:chOff x="1390649" y="2552656"/>
            <a:chExt cx="5553075" cy="323850"/>
          </a:xfrm>
        </p:grpSpPr>
        <p:sp>
          <p:nvSpPr>
            <p:cNvPr id="14" name="object 14"/>
            <p:cNvSpPr/>
            <p:nvPr/>
          </p:nvSpPr>
          <p:spPr>
            <a:xfrm>
              <a:off x="1395412" y="2557419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391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4500" y="256222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4022" y="3321035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[151]: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90651" y="3276558"/>
            <a:ext cx="5553075" cy="323850"/>
            <a:chOff x="1390649" y="3276556"/>
            <a:chExt cx="5553075" cy="323850"/>
          </a:xfrm>
        </p:grpSpPr>
        <p:sp>
          <p:nvSpPr>
            <p:cNvPr id="18" name="object 18"/>
            <p:cNvSpPr/>
            <p:nvPr/>
          </p:nvSpPr>
          <p:spPr>
            <a:xfrm>
              <a:off x="1395412" y="3281319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114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114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43549" y="301894"/>
                  </a:lnTo>
                  <a:lnTo>
                    <a:pt x="5543186" y="303685"/>
                  </a:lnTo>
                  <a:lnTo>
                    <a:pt x="5542461" y="305400"/>
                  </a:lnTo>
                  <a:lnTo>
                    <a:pt x="5541736" y="307181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467"/>
                  </a:lnTo>
                  <a:lnTo>
                    <a:pt x="1087" y="305400"/>
                  </a:lnTo>
                  <a:lnTo>
                    <a:pt x="362" y="303685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14500" y="328612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64022" y="40449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[152]: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2156" y="7473691"/>
            <a:ext cx="112709" cy="659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2156" y="9092940"/>
            <a:ext cx="112709" cy="6599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390651" y="4000457"/>
            <a:ext cx="5553075" cy="333375"/>
            <a:chOff x="1390649" y="4000456"/>
            <a:chExt cx="5553075" cy="333375"/>
          </a:xfrm>
        </p:grpSpPr>
        <p:sp>
          <p:nvSpPr>
            <p:cNvPr id="24" name="object 24"/>
            <p:cNvSpPr/>
            <p:nvPr/>
          </p:nvSpPr>
          <p:spPr>
            <a:xfrm>
              <a:off x="1395412" y="4005219"/>
              <a:ext cx="5543550" cy="323850"/>
            </a:xfrm>
            <a:custGeom>
              <a:avLst/>
              <a:gdLst/>
              <a:ahLst/>
              <a:cxnLst/>
              <a:rect l="l" t="t" r="r" b="b"/>
              <a:pathLst>
                <a:path w="5543550" h="323850">
                  <a:moveTo>
                    <a:pt x="0" y="309562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676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676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1736" y="6924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309562"/>
                  </a:lnTo>
                  <a:lnTo>
                    <a:pt x="5534728" y="322659"/>
                  </a:lnTo>
                  <a:lnTo>
                    <a:pt x="5532978" y="323478"/>
                  </a:lnTo>
                  <a:lnTo>
                    <a:pt x="5531156" y="323849"/>
                  </a:lnTo>
                  <a:lnTo>
                    <a:pt x="5529262" y="323849"/>
                  </a:lnTo>
                  <a:lnTo>
                    <a:pt x="14287" y="323849"/>
                  </a:lnTo>
                  <a:lnTo>
                    <a:pt x="12392" y="323849"/>
                  </a:lnTo>
                  <a:lnTo>
                    <a:pt x="10570" y="323478"/>
                  </a:lnTo>
                  <a:lnTo>
                    <a:pt x="8819" y="322659"/>
                  </a:lnTo>
                  <a:lnTo>
                    <a:pt x="7069" y="321992"/>
                  </a:lnTo>
                  <a:lnTo>
                    <a:pt x="0" y="311419"/>
                  </a:lnTo>
                  <a:lnTo>
                    <a:pt x="0" y="30956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4500" y="4010024"/>
              <a:ext cx="9525" cy="314325"/>
            </a:xfrm>
            <a:custGeom>
              <a:avLst/>
              <a:gdLst/>
              <a:ahLst/>
              <a:cxnLst/>
              <a:rect l="l" t="t" r="r" b="b"/>
              <a:pathLst>
                <a:path w="9525" h="314325">
                  <a:moveTo>
                    <a:pt x="0" y="31432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14324"/>
                  </a:lnTo>
                  <a:lnTo>
                    <a:pt x="0" y="31432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30637" y="4883229"/>
            <a:ext cx="5244465" cy="4397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spc="-35" dirty="0">
                <a:latin typeface="Arial"/>
                <a:cs typeface="Arial"/>
              </a:rPr>
              <a:t>118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dictionaries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sum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people's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budgets.</a:t>
            </a:r>
            <a:endParaRPr sz="1050">
              <a:latin typeface="Arial"/>
              <a:cs typeface="Arial"/>
            </a:endParaRPr>
          </a:p>
          <a:p>
            <a:pPr marL="12700" marR="434149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Examples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get_budgets([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{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'name':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'John',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'age':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21,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'budget':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23000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},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{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'name':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'Steve',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'age':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32,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'budget':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40000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},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{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'name':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'Martin',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'age':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16,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'budget':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2700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])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3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65700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get_budgets([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{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'name':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'John',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'age':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21,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'budget':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29000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},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{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'name':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'Steve',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'age':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32,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'budget':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32000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},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{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'name':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'Martin',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'age':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16,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'budget':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1600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])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3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62600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4170" y="2178037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Out[149]: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4170" y="29019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Out[150]: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4170" y="3635360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Out[151]: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4170" y="43592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Out[152]: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06371" y="454027"/>
            <a:ext cx="5521960" cy="1143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next_in_line</a:t>
            </a:r>
            <a:r>
              <a:rPr sz="1050" dirty="0">
                <a:latin typeface="Consolas"/>
                <a:cs typeface="Consolas"/>
              </a:rPr>
              <a:t>(lst,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lst: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941069" algn="l"/>
                <a:tab pos="941705" algn="l"/>
                <a:tab pos="1821180" algn="l"/>
              </a:tabLst>
            </a:pPr>
            <a:r>
              <a:rPr sz="1050" dirty="0">
                <a:latin typeface="Consolas"/>
                <a:cs typeface="Consolas"/>
              </a:rPr>
              <a:t>lst.pop(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)	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Remove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2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first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element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941069" algn="l"/>
                <a:tab pos="941705" algn="l"/>
                <a:tab pos="2188210" algn="l"/>
              </a:tabLst>
            </a:pPr>
            <a:r>
              <a:rPr sz="1050" dirty="0">
                <a:latin typeface="Consolas"/>
                <a:cs typeface="Consolas"/>
              </a:rPr>
              <a:t>lst.append(num)	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Add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number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end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941069" algn="l"/>
                <a:tab pos="94170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lst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941069" algn="l"/>
                <a:tab pos="94170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"No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list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has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been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selected"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6371" y="1863728"/>
            <a:ext cx="5521960" cy="27263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7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next_in_line([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6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7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9</a:t>
            </a:r>
            <a:r>
              <a:rPr sz="1050" dirty="0">
                <a:latin typeface="Consolas"/>
                <a:cs typeface="Consolas"/>
              </a:rPr>
              <a:t>],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[6,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7,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8,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9,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72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7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next_in_line([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7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6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23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17</a:t>
            </a:r>
            <a:r>
              <a:rPr sz="1050" dirty="0">
                <a:latin typeface="Consolas"/>
                <a:cs typeface="Consolas"/>
              </a:rPr>
              <a:t>],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[6,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23,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17,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79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7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next_in_line([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42</a:t>
            </a:r>
            <a:r>
              <a:rPr sz="1050" spc="-1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],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6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Consolas"/>
                <a:cs typeface="Consolas"/>
              </a:rPr>
              <a:t>[10,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20,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42,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6]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7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4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next_in_line([],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6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'No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list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has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been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selected'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75/95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64022" y="4540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[153]: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022" y="3321035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[154]: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90651" y="3276558"/>
            <a:ext cx="5553075" cy="323850"/>
            <a:chOff x="1390649" y="3276556"/>
            <a:chExt cx="5553075" cy="323850"/>
          </a:xfrm>
        </p:grpSpPr>
        <p:sp>
          <p:nvSpPr>
            <p:cNvPr id="7" name="object 7"/>
            <p:cNvSpPr/>
            <p:nvPr/>
          </p:nvSpPr>
          <p:spPr>
            <a:xfrm>
              <a:off x="1395412" y="3281318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7067"/>
                  </a:lnTo>
                  <a:lnTo>
                    <a:pt x="2844" y="5505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505"/>
                  </a:lnTo>
                  <a:lnTo>
                    <a:pt x="5541736" y="7067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0" y="301828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4500" y="328612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4022" y="40449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[155]: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5412" y="4014745"/>
            <a:ext cx="5543550" cy="314325"/>
          </a:xfrm>
          <a:custGeom>
            <a:avLst/>
            <a:gdLst/>
            <a:ahLst/>
            <a:cxnLst/>
            <a:rect l="l" t="t" r="r" b="b"/>
            <a:pathLst>
              <a:path w="5543550" h="314325">
                <a:moveTo>
                  <a:pt x="0" y="300037"/>
                </a:moveTo>
                <a:lnTo>
                  <a:pt x="0" y="14287"/>
                </a:lnTo>
                <a:lnTo>
                  <a:pt x="0" y="12353"/>
                </a:lnTo>
                <a:lnTo>
                  <a:pt x="362" y="10496"/>
                </a:lnTo>
                <a:lnTo>
                  <a:pt x="1087" y="8705"/>
                </a:lnTo>
                <a:lnTo>
                  <a:pt x="1812" y="6991"/>
                </a:lnTo>
                <a:lnTo>
                  <a:pt x="2844" y="5429"/>
                </a:lnTo>
                <a:lnTo>
                  <a:pt x="4184" y="4095"/>
                </a:lnTo>
                <a:lnTo>
                  <a:pt x="5524" y="2752"/>
                </a:lnTo>
                <a:lnTo>
                  <a:pt x="7069" y="1714"/>
                </a:lnTo>
                <a:lnTo>
                  <a:pt x="8819" y="971"/>
                </a:lnTo>
                <a:lnTo>
                  <a:pt x="10570" y="295"/>
                </a:lnTo>
                <a:lnTo>
                  <a:pt x="12392" y="0"/>
                </a:lnTo>
                <a:lnTo>
                  <a:pt x="14287" y="0"/>
                </a:lnTo>
                <a:lnTo>
                  <a:pt x="5529262" y="0"/>
                </a:lnTo>
                <a:lnTo>
                  <a:pt x="5531156" y="0"/>
                </a:lnTo>
                <a:lnTo>
                  <a:pt x="5532978" y="295"/>
                </a:lnTo>
                <a:lnTo>
                  <a:pt x="5534728" y="971"/>
                </a:lnTo>
                <a:lnTo>
                  <a:pt x="5536479" y="1714"/>
                </a:lnTo>
                <a:lnTo>
                  <a:pt x="5538024" y="2752"/>
                </a:lnTo>
                <a:lnTo>
                  <a:pt x="5539364" y="4095"/>
                </a:lnTo>
                <a:lnTo>
                  <a:pt x="5540703" y="5429"/>
                </a:lnTo>
                <a:lnTo>
                  <a:pt x="5543549" y="14287"/>
                </a:lnTo>
                <a:lnTo>
                  <a:pt x="5543549" y="300037"/>
                </a:lnTo>
                <a:lnTo>
                  <a:pt x="5529262" y="314324"/>
                </a:lnTo>
                <a:lnTo>
                  <a:pt x="14287" y="314324"/>
                </a:lnTo>
                <a:lnTo>
                  <a:pt x="0" y="301894"/>
                </a:lnTo>
                <a:lnTo>
                  <a:pt x="0" y="3000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0779" y="6178290"/>
            <a:ext cx="112709" cy="659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2300" y="6502140"/>
            <a:ext cx="112709" cy="659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9609" y="6825992"/>
            <a:ext cx="112709" cy="659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3551" y="7149842"/>
            <a:ext cx="112709" cy="659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2276" y="7473691"/>
            <a:ext cx="112709" cy="659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430637" y="4883229"/>
            <a:ext cx="4671695" cy="2709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spc="-35" dirty="0">
                <a:latin typeface="Arial"/>
                <a:cs typeface="Arial"/>
              </a:rPr>
              <a:t>119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with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its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letters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alphabetical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order.</a:t>
            </a:r>
            <a:endParaRPr sz="1050">
              <a:latin typeface="Arial"/>
              <a:cs typeface="Arial"/>
            </a:endParaRPr>
          </a:p>
          <a:p>
            <a:pPr marL="12700" marR="253809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Examples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alphabet_soup("hello")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"ehllo"</a:t>
            </a:r>
            <a:endParaRPr sz="1050">
              <a:latin typeface="Arial"/>
              <a:cs typeface="Arial"/>
            </a:endParaRPr>
          </a:p>
          <a:p>
            <a:pPr marL="12700" marR="191516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alphabet_soup("edabit")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dirty="0">
                <a:latin typeface="Arial"/>
                <a:cs typeface="Arial"/>
              </a:rPr>
              <a:t>"abdeit"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alphabet_soup("hacker")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dirty="0">
                <a:latin typeface="Arial"/>
                <a:cs typeface="Arial"/>
              </a:rPr>
              <a:t>"acehkr"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alphabet_soup("geek")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dirty="0">
                <a:latin typeface="Arial"/>
                <a:cs typeface="Arial"/>
              </a:rPr>
              <a:t>"eegk"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alphabet_soup("javascript")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"aacijprstv"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4022" y="78263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[156]: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90651" y="7781882"/>
            <a:ext cx="5553075" cy="485775"/>
            <a:chOff x="1390649" y="7781880"/>
            <a:chExt cx="5553075" cy="485775"/>
          </a:xfrm>
        </p:grpSpPr>
        <p:sp>
          <p:nvSpPr>
            <p:cNvPr id="19" name="object 19"/>
            <p:cNvSpPr/>
            <p:nvPr/>
          </p:nvSpPr>
          <p:spPr>
            <a:xfrm>
              <a:off x="1395412" y="7786643"/>
              <a:ext cx="5543550" cy="476250"/>
            </a:xfrm>
            <a:custGeom>
              <a:avLst/>
              <a:gdLst/>
              <a:ahLst/>
              <a:cxnLst/>
              <a:rect l="l" t="t" r="r" b="b"/>
              <a:pathLst>
                <a:path w="5543550" h="476250">
                  <a:moveTo>
                    <a:pt x="0" y="461962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629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3549" y="14287"/>
                  </a:lnTo>
                  <a:lnTo>
                    <a:pt x="5543549" y="461962"/>
                  </a:lnTo>
                  <a:lnTo>
                    <a:pt x="5534728" y="475059"/>
                  </a:lnTo>
                  <a:lnTo>
                    <a:pt x="5532978" y="475802"/>
                  </a:lnTo>
                  <a:lnTo>
                    <a:pt x="5531156" y="476173"/>
                  </a:lnTo>
                  <a:lnTo>
                    <a:pt x="5529262" y="476249"/>
                  </a:lnTo>
                  <a:lnTo>
                    <a:pt x="14287" y="476249"/>
                  </a:lnTo>
                  <a:lnTo>
                    <a:pt x="12392" y="476173"/>
                  </a:lnTo>
                  <a:lnTo>
                    <a:pt x="10570" y="475802"/>
                  </a:lnTo>
                  <a:lnTo>
                    <a:pt x="8819" y="475059"/>
                  </a:lnTo>
                  <a:lnTo>
                    <a:pt x="7069" y="474316"/>
                  </a:lnTo>
                  <a:lnTo>
                    <a:pt x="0" y="463819"/>
                  </a:lnTo>
                  <a:lnTo>
                    <a:pt x="0" y="46196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14500" y="7791449"/>
              <a:ext cx="9525" cy="466725"/>
            </a:xfrm>
            <a:custGeom>
              <a:avLst/>
              <a:gdLst/>
              <a:ahLst/>
              <a:cxnLst/>
              <a:rect l="l" t="t" r="r" b="b"/>
              <a:pathLst>
                <a:path w="9525" h="466725">
                  <a:moveTo>
                    <a:pt x="0" y="46672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466724"/>
                  </a:lnTo>
                  <a:lnTo>
                    <a:pt x="0" y="46672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64022" y="8426437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[157]: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90651" y="8381955"/>
            <a:ext cx="5553075" cy="323850"/>
            <a:chOff x="1390649" y="8381955"/>
            <a:chExt cx="5553075" cy="323850"/>
          </a:xfrm>
        </p:grpSpPr>
        <p:sp>
          <p:nvSpPr>
            <p:cNvPr id="23" name="object 23"/>
            <p:cNvSpPr/>
            <p:nvPr/>
          </p:nvSpPr>
          <p:spPr>
            <a:xfrm>
              <a:off x="1395412" y="8386718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629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953"/>
                  </a:lnTo>
                  <a:lnTo>
                    <a:pt x="5531156" y="314324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324"/>
                  </a:lnTo>
                  <a:lnTo>
                    <a:pt x="10570" y="313953"/>
                  </a:lnTo>
                  <a:lnTo>
                    <a:pt x="8819" y="313134"/>
                  </a:lnTo>
                  <a:lnTo>
                    <a:pt x="7069" y="312391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4500" y="839152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4022" y="9150334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[158]: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390651" y="9105855"/>
            <a:ext cx="5553075" cy="333375"/>
            <a:chOff x="1390649" y="9105855"/>
            <a:chExt cx="5553075" cy="333375"/>
          </a:xfrm>
        </p:grpSpPr>
        <p:sp>
          <p:nvSpPr>
            <p:cNvPr id="27" name="object 27"/>
            <p:cNvSpPr/>
            <p:nvPr/>
          </p:nvSpPr>
          <p:spPr>
            <a:xfrm>
              <a:off x="1395412" y="9110618"/>
              <a:ext cx="5543550" cy="323850"/>
            </a:xfrm>
            <a:custGeom>
              <a:avLst/>
              <a:gdLst/>
              <a:ahLst/>
              <a:cxnLst/>
              <a:rect l="l" t="t" r="r" b="b"/>
              <a:pathLst>
                <a:path w="5543550" h="323850">
                  <a:moveTo>
                    <a:pt x="0" y="309562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309562"/>
                  </a:lnTo>
                  <a:lnTo>
                    <a:pt x="5543549" y="311419"/>
                  </a:lnTo>
                  <a:lnTo>
                    <a:pt x="5543186" y="313210"/>
                  </a:lnTo>
                  <a:lnTo>
                    <a:pt x="5542461" y="314925"/>
                  </a:lnTo>
                  <a:lnTo>
                    <a:pt x="5541736" y="316706"/>
                  </a:lnTo>
                  <a:lnTo>
                    <a:pt x="5534728" y="322659"/>
                  </a:lnTo>
                  <a:lnTo>
                    <a:pt x="5532978" y="323402"/>
                  </a:lnTo>
                  <a:lnTo>
                    <a:pt x="5531156" y="323773"/>
                  </a:lnTo>
                  <a:lnTo>
                    <a:pt x="5529262" y="323849"/>
                  </a:lnTo>
                  <a:lnTo>
                    <a:pt x="14287" y="323849"/>
                  </a:lnTo>
                  <a:lnTo>
                    <a:pt x="12392" y="323773"/>
                  </a:lnTo>
                  <a:lnTo>
                    <a:pt x="10570" y="323402"/>
                  </a:lnTo>
                  <a:lnTo>
                    <a:pt x="8819" y="322659"/>
                  </a:lnTo>
                  <a:lnTo>
                    <a:pt x="7069" y="321992"/>
                  </a:lnTo>
                  <a:lnTo>
                    <a:pt x="1087" y="314925"/>
                  </a:lnTo>
                  <a:lnTo>
                    <a:pt x="362" y="313210"/>
                  </a:lnTo>
                  <a:lnTo>
                    <a:pt x="0" y="311419"/>
                  </a:lnTo>
                  <a:lnTo>
                    <a:pt x="0" y="30956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4500" y="9115424"/>
              <a:ext cx="9525" cy="314325"/>
            </a:xfrm>
            <a:custGeom>
              <a:avLst/>
              <a:gdLst/>
              <a:ahLst/>
              <a:cxnLst/>
              <a:rect l="l" t="t" r="r" b="b"/>
              <a:pathLst>
                <a:path w="9525" h="314325">
                  <a:moveTo>
                    <a:pt x="0" y="31432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14324"/>
                  </a:lnTo>
                  <a:lnTo>
                    <a:pt x="0" y="31432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64170" y="3635360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Out[154]: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30635" y="3644886"/>
            <a:ext cx="39243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65700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4170" y="43592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Out[155]: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30635" y="4368786"/>
            <a:ext cx="39243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62600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4170" y="874076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Out[157]: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4170" y="9464659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Out[158]: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384453" y="404770"/>
          <a:ext cx="5543550" cy="280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02907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get_budgets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(lst):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7114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total_budget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(person[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'budget'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person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lst)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4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total_budget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4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4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cases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4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budgets1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4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'name'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'John'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'age'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'budget'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23000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},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4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'name'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'Steve'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'age'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'budget'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40000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},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4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'name'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'Martin'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'age'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'budget'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2700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}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4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4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4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budgets2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4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'name'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'John'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'age'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'budget'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29000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},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4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'name'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'Steve'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'age'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'budget'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32000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},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45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'name'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'Martin'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'age'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'budget'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1600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}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09388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1714502" y="4019550"/>
            <a:ext cx="9525" cy="304800"/>
          </a:xfrm>
          <a:custGeom>
            <a:avLst/>
            <a:gdLst/>
            <a:ahLst/>
            <a:cxnLst/>
            <a:rect l="l" t="t" r="r" b="b"/>
            <a:pathLst>
              <a:path w="9525" h="304800">
                <a:moveTo>
                  <a:pt x="0" y="304799"/>
                </a:moveTo>
                <a:lnTo>
                  <a:pt x="0" y="0"/>
                </a:lnTo>
                <a:lnTo>
                  <a:pt x="9524" y="0"/>
                </a:lnTo>
                <a:lnTo>
                  <a:pt x="9524" y="304799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06371" y="3321052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get_budgets(budgets1)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06371" y="4044952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get_budgets(budgets2)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06371" y="7826376"/>
            <a:ext cx="552196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alphabet_soup</a:t>
            </a:r>
            <a:r>
              <a:rPr sz="1050" dirty="0">
                <a:latin typeface="Consolas"/>
                <a:cs typeface="Consolas"/>
              </a:rPr>
              <a:t>(txt):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''</a:t>
            </a:r>
            <a:r>
              <a:rPr sz="1050" dirty="0">
                <a:latin typeface="Consolas"/>
                <a:cs typeface="Consolas"/>
              </a:rPr>
              <a:t>.join(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sorted</a:t>
            </a:r>
            <a:r>
              <a:rPr sz="1050" dirty="0">
                <a:latin typeface="Consolas"/>
                <a:cs typeface="Consolas"/>
              </a:rPr>
              <a:t>(txt))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06371" y="8455147"/>
            <a:ext cx="5521960" cy="1234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alphabet_soup(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"hello"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'ehllo'</a:t>
            </a:r>
            <a:endParaRPr sz="1050">
              <a:latin typeface="Consolas"/>
              <a:cs typeface="Consolas"/>
            </a:endParaRPr>
          </a:p>
          <a:p>
            <a:pPr marL="36830" marR="3472179" indent="120650">
              <a:lnSpc>
                <a:spcPct val="202400"/>
              </a:lnSpc>
              <a:spcBef>
                <a:spcPts val="6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29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alphabet_soup(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"edabit"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'abdeit'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76/95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4022" y="4540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[159]: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90651" y="409531"/>
            <a:ext cx="5553075" cy="323850"/>
            <a:chOff x="1390649" y="409531"/>
            <a:chExt cx="5553075" cy="323850"/>
          </a:xfrm>
        </p:grpSpPr>
        <p:sp>
          <p:nvSpPr>
            <p:cNvPr id="5" name="object 5"/>
            <p:cNvSpPr/>
            <p:nvPr/>
          </p:nvSpPr>
          <p:spPr>
            <a:xfrm>
              <a:off x="1395412" y="414293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953"/>
                  </a:lnTo>
                  <a:lnTo>
                    <a:pt x="5531156" y="314324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324"/>
                  </a:lnTo>
                  <a:lnTo>
                    <a:pt x="10570" y="313953"/>
                  </a:lnTo>
                  <a:lnTo>
                    <a:pt x="8819" y="313134"/>
                  </a:lnTo>
                  <a:lnTo>
                    <a:pt x="7069" y="312315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4500" y="419100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4022" y="11779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[160]: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90651" y="1133431"/>
            <a:ext cx="5553075" cy="333375"/>
            <a:chOff x="1390649" y="1133431"/>
            <a:chExt cx="5553075" cy="333375"/>
          </a:xfrm>
        </p:grpSpPr>
        <p:sp>
          <p:nvSpPr>
            <p:cNvPr id="9" name="object 9"/>
            <p:cNvSpPr/>
            <p:nvPr/>
          </p:nvSpPr>
          <p:spPr>
            <a:xfrm>
              <a:off x="1395412" y="1138193"/>
              <a:ext cx="5543550" cy="323850"/>
            </a:xfrm>
            <a:custGeom>
              <a:avLst/>
              <a:gdLst/>
              <a:ahLst/>
              <a:cxnLst/>
              <a:rect l="l" t="t" r="r" b="b"/>
              <a:pathLst>
                <a:path w="5543550" h="323850">
                  <a:moveTo>
                    <a:pt x="0" y="309562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629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3549" y="14287"/>
                  </a:lnTo>
                  <a:lnTo>
                    <a:pt x="5543549" y="309562"/>
                  </a:lnTo>
                  <a:lnTo>
                    <a:pt x="5534728" y="322659"/>
                  </a:lnTo>
                  <a:lnTo>
                    <a:pt x="5532978" y="323402"/>
                  </a:lnTo>
                  <a:lnTo>
                    <a:pt x="5531156" y="323773"/>
                  </a:lnTo>
                  <a:lnTo>
                    <a:pt x="5529262" y="323849"/>
                  </a:lnTo>
                  <a:lnTo>
                    <a:pt x="14287" y="323849"/>
                  </a:lnTo>
                  <a:lnTo>
                    <a:pt x="12392" y="323773"/>
                  </a:lnTo>
                  <a:lnTo>
                    <a:pt x="10570" y="323402"/>
                  </a:lnTo>
                  <a:lnTo>
                    <a:pt x="8819" y="322659"/>
                  </a:lnTo>
                  <a:lnTo>
                    <a:pt x="7069" y="321916"/>
                  </a:lnTo>
                  <a:lnTo>
                    <a:pt x="0" y="311419"/>
                  </a:lnTo>
                  <a:lnTo>
                    <a:pt x="0" y="30956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4500" y="1142999"/>
              <a:ext cx="9525" cy="314325"/>
            </a:xfrm>
            <a:custGeom>
              <a:avLst/>
              <a:gdLst/>
              <a:ahLst/>
              <a:cxnLst/>
              <a:rect l="l" t="t" r="r" b="b"/>
              <a:pathLst>
                <a:path w="9525" h="314325">
                  <a:moveTo>
                    <a:pt x="0" y="31432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14324"/>
                  </a:lnTo>
                  <a:lnTo>
                    <a:pt x="0" y="31432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4022" y="19018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[161]: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8783" y="4740015"/>
            <a:ext cx="112709" cy="659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2131" y="6092566"/>
            <a:ext cx="112709" cy="659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6294" y="6416415"/>
            <a:ext cx="112709" cy="659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7108" y="6740265"/>
            <a:ext cx="112709" cy="6599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390651" y="1866856"/>
            <a:ext cx="5553075" cy="323850"/>
            <a:chOff x="1390649" y="1866856"/>
            <a:chExt cx="5553075" cy="323850"/>
          </a:xfrm>
        </p:grpSpPr>
        <p:sp>
          <p:nvSpPr>
            <p:cNvPr id="17" name="object 17"/>
            <p:cNvSpPr/>
            <p:nvPr/>
          </p:nvSpPr>
          <p:spPr>
            <a:xfrm>
              <a:off x="1395412" y="1871618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676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676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1736" y="6924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391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14500" y="187642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30635" y="2740104"/>
            <a:ext cx="5441950" cy="41852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120</a:t>
            </a:r>
            <a:endParaRPr sz="1650">
              <a:latin typeface="Arial"/>
              <a:cs typeface="Arial"/>
            </a:endParaRPr>
          </a:p>
          <a:p>
            <a:pPr marL="12700" marR="132715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Suppose that you invest $10,000 for 10 years at an interest rate of 6% compounded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monthly. </a:t>
            </a:r>
            <a:r>
              <a:rPr sz="1050" b="1" dirty="0">
                <a:latin typeface="Arial"/>
                <a:cs typeface="Arial"/>
              </a:rPr>
              <a:t>What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will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value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your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investment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year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period?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b="1" dirty="0">
                <a:latin typeface="Arial"/>
                <a:cs typeface="Arial"/>
              </a:rPr>
              <a:t>Create a function that accepts the principal p, the term in years t, the interest rate </a:t>
            </a:r>
            <a:r>
              <a:rPr sz="1050" b="1" spc="-30" dirty="0">
                <a:latin typeface="Arial"/>
                <a:cs typeface="Arial"/>
              </a:rPr>
              <a:t>r, 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compounding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periods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year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n.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value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at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end of term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rounded to the nearest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cent.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For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example: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compound_interest(10000,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0.06,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12)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18193.97</a:t>
            </a:r>
            <a:endParaRPr sz="1050">
              <a:latin typeface="Arial"/>
              <a:cs typeface="Arial"/>
            </a:endParaRPr>
          </a:p>
          <a:p>
            <a:pPr marL="12700" marR="393065">
              <a:lnSpc>
                <a:spcPct val="119000"/>
              </a:lnSpc>
              <a:spcBef>
                <a:spcPts val="1050"/>
              </a:spcBef>
            </a:pPr>
            <a:r>
              <a:rPr sz="1050" b="1" dirty="0">
                <a:latin typeface="Arial"/>
                <a:cs typeface="Arial"/>
              </a:rPr>
              <a:t>Note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interest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decimal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n=12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because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with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monthly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compounding there are 12 periods per </a:t>
            </a:r>
            <a:r>
              <a:rPr sz="1050" b="1" spc="-15" dirty="0">
                <a:latin typeface="Arial"/>
                <a:cs typeface="Arial"/>
              </a:rPr>
              <a:t>year. </a:t>
            </a:r>
            <a:r>
              <a:rPr sz="1050" b="1" dirty="0">
                <a:latin typeface="Arial"/>
                <a:cs typeface="Arial"/>
              </a:rPr>
              <a:t>Compounding can also be done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annually,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quarterly,</a:t>
            </a:r>
            <a:r>
              <a:rPr sz="1050" b="1" dirty="0">
                <a:latin typeface="Arial"/>
                <a:cs typeface="Arial"/>
              </a:rPr>
              <a:t> </a:t>
            </a:r>
            <a:r>
              <a:rPr sz="1050" b="1" spc="-15" dirty="0">
                <a:latin typeface="Arial"/>
                <a:cs typeface="Arial"/>
              </a:rPr>
              <a:t>weekly,</a:t>
            </a:r>
            <a:r>
              <a:rPr sz="1050" b="1" dirty="0">
                <a:latin typeface="Arial"/>
                <a:cs typeface="Arial"/>
              </a:rPr>
              <a:t> or </a:t>
            </a:r>
            <a:r>
              <a:rPr sz="1050" b="1" spc="-15" dirty="0">
                <a:latin typeface="Arial"/>
                <a:cs typeface="Arial"/>
              </a:rPr>
              <a:t>daily.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compound_interest(100,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0.05,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105.0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compound_interest(3500,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15,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0.1,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15399.26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compound_interest(100000,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20,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0.15,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365)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2007316.26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4022" y="70929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[162]: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90651" y="7048456"/>
            <a:ext cx="5553075" cy="971551"/>
            <a:chOff x="1390649" y="7048455"/>
            <a:chExt cx="5553075" cy="971550"/>
          </a:xfrm>
        </p:grpSpPr>
        <p:sp>
          <p:nvSpPr>
            <p:cNvPr id="22" name="object 22"/>
            <p:cNvSpPr/>
            <p:nvPr/>
          </p:nvSpPr>
          <p:spPr>
            <a:xfrm>
              <a:off x="1395412" y="7053218"/>
              <a:ext cx="5543550" cy="962025"/>
            </a:xfrm>
            <a:custGeom>
              <a:avLst/>
              <a:gdLst/>
              <a:ahLst/>
              <a:cxnLst/>
              <a:rect l="l" t="t" r="r" b="b"/>
              <a:pathLst>
                <a:path w="5543550" h="962025">
                  <a:moveTo>
                    <a:pt x="0" y="94773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1736" y="6924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947737"/>
                  </a:lnTo>
                  <a:lnTo>
                    <a:pt x="5529262" y="962024"/>
                  </a:lnTo>
                  <a:lnTo>
                    <a:pt x="14287" y="962024"/>
                  </a:lnTo>
                  <a:lnTo>
                    <a:pt x="0" y="949528"/>
                  </a:lnTo>
                  <a:lnTo>
                    <a:pt x="0" y="9477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14500" y="7058025"/>
              <a:ext cx="9525" cy="952500"/>
            </a:xfrm>
            <a:custGeom>
              <a:avLst/>
              <a:gdLst/>
              <a:ahLst/>
              <a:cxnLst/>
              <a:rect l="l" t="t" r="r" b="b"/>
              <a:pathLst>
                <a:path w="9525" h="952500">
                  <a:moveTo>
                    <a:pt x="0" y="9524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99"/>
                  </a:lnTo>
                  <a:lnTo>
                    <a:pt x="0" y="9524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64022" y="8178785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[163]: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90651" y="8134305"/>
            <a:ext cx="5553075" cy="323850"/>
            <a:chOff x="1390649" y="8134305"/>
            <a:chExt cx="5553075" cy="323850"/>
          </a:xfrm>
        </p:grpSpPr>
        <p:sp>
          <p:nvSpPr>
            <p:cNvPr id="26" name="object 26"/>
            <p:cNvSpPr/>
            <p:nvPr/>
          </p:nvSpPr>
          <p:spPr>
            <a:xfrm>
              <a:off x="1395412" y="8139068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430"/>
                  </a:lnTo>
                  <a:lnTo>
                    <a:pt x="362" y="10563"/>
                  </a:lnTo>
                  <a:lnTo>
                    <a:pt x="1087" y="8782"/>
                  </a:lnTo>
                  <a:lnTo>
                    <a:pt x="1812" y="7067"/>
                  </a:lnTo>
                  <a:lnTo>
                    <a:pt x="2844" y="5505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505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14500" y="8143875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64022" y="890268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[164]: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390651" y="8867731"/>
            <a:ext cx="5553075" cy="323850"/>
            <a:chOff x="1390649" y="8867730"/>
            <a:chExt cx="5553075" cy="323850"/>
          </a:xfrm>
        </p:grpSpPr>
        <p:sp>
          <p:nvSpPr>
            <p:cNvPr id="30" name="object 30"/>
            <p:cNvSpPr/>
            <p:nvPr/>
          </p:nvSpPr>
          <p:spPr>
            <a:xfrm>
              <a:off x="1395412" y="8872492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953"/>
                  </a:lnTo>
                  <a:lnTo>
                    <a:pt x="5531156" y="314324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324"/>
                  </a:lnTo>
                  <a:lnTo>
                    <a:pt x="10570" y="313953"/>
                  </a:lnTo>
                  <a:lnTo>
                    <a:pt x="8819" y="313134"/>
                  </a:lnTo>
                  <a:lnTo>
                    <a:pt x="7069" y="312391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4500" y="8877299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64170" y="7683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Out[159]: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4170" y="14922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Out[160]: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4170" y="22256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Out[161]: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4170" y="849311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Out[163]: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4170" y="92170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Out[164]: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06371" y="259756"/>
            <a:ext cx="5521960" cy="2267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0730">
              <a:lnSpc>
                <a:spcPct val="100000"/>
              </a:lnSpc>
              <a:spcBef>
                <a:spcPts val="100"/>
              </a:spcBef>
            </a:pPr>
            <a:endParaRPr sz="800">
              <a:latin typeface="Arial MT"/>
              <a:cs typeface="Arial MT"/>
            </a:endParaRPr>
          </a:p>
          <a:p>
            <a:pPr marL="36830" marR="3472179" indent="120650">
              <a:lnSpc>
                <a:spcPct val="202400"/>
              </a:lnSpc>
              <a:spcBef>
                <a:spcPts val="5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29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alphabet_soup(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"hacker"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'acehkr'</a:t>
            </a:r>
            <a:endParaRPr sz="1050">
              <a:latin typeface="Consolas"/>
              <a:cs typeface="Consolas"/>
            </a:endParaRPr>
          </a:p>
          <a:p>
            <a:pPr marL="36830" marR="3618865" indent="120650">
              <a:lnSpc>
                <a:spcPct val="202400"/>
              </a:lnSpc>
              <a:spcBef>
                <a:spcPts val="6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29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alphabet_soup(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"geek"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'eegk'</a:t>
            </a:r>
            <a:endParaRPr sz="1050">
              <a:latin typeface="Consolas"/>
              <a:cs typeface="Consolas"/>
            </a:endParaRPr>
          </a:p>
          <a:p>
            <a:pPr marL="36830" marR="3178810" indent="120650">
              <a:lnSpc>
                <a:spcPct val="208300"/>
              </a:lnSpc>
              <a:spcBef>
                <a:spcPts val="52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29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alphabet_soup(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"javascript"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'aacijprstv'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06371" y="7092950"/>
            <a:ext cx="5521960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compound_interest</a:t>
            </a:r>
            <a:r>
              <a:rPr sz="1050" dirty="0">
                <a:latin typeface="Consolas"/>
                <a:cs typeface="Consolas"/>
              </a:rPr>
              <a:t>(p,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Calculate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compound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interest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using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formula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  <a:tabLst>
                <a:tab pos="648335" algn="l"/>
              </a:tabLst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3	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spc="-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(r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/</a:t>
            </a:r>
            <a:r>
              <a:rPr sz="1050" b="1" spc="-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n))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**</a:t>
            </a:r>
            <a:r>
              <a:rPr sz="1050" b="1" spc="-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(n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t)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4"/>
              <a:tabLst>
                <a:tab pos="648335" algn="l"/>
                <a:tab pos="64897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Round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result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nearest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cent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4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round</a:t>
            </a:r>
            <a:r>
              <a:rPr sz="1050" dirty="0">
                <a:latin typeface="Consolas"/>
                <a:cs typeface="Consolas"/>
              </a:rPr>
              <a:t>(a,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06371" y="8226547"/>
            <a:ext cx="5521960" cy="1234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6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compound_interest(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10000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0.06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12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18193.97</a:t>
            </a:r>
            <a:endParaRPr sz="1050">
              <a:latin typeface="Consolas"/>
              <a:cs typeface="Consolas"/>
            </a:endParaRPr>
          </a:p>
          <a:p>
            <a:pPr marL="36830" marR="2665095" indent="120650">
              <a:lnSpc>
                <a:spcPct val="202400"/>
              </a:lnSpc>
              <a:spcBef>
                <a:spcPts val="6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6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compound_interest(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100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0.05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105.0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77/95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4022" y="4540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[165]: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90651" y="409531"/>
            <a:ext cx="5553075" cy="323850"/>
            <a:chOff x="1390649" y="409530"/>
            <a:chExt cx="5553075" cy="323850"/>
          </a:xfrm>
        </p:grpSpPr>
        <p:sp>
          <p:nvSpPr>
            <p:cNvPr id="5" name="object 5"/>
            <p:cNvSpPr/>
            <p:nvPr/>
          </p:nvSpPr>
          <p:spPr>
            <a:xfrm>
              <a:off x="1395412" y="414293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676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676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1736" y="6924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467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4500" y="419100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4022" y="11779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[166]: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5095" y="3120766"/>
            <a:ext cx="112709" cy="659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3251" y="3444616"/>
            <a:ext cx="112709" cy="659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6064" y="3768465"/>
            <a:ext cx="112709" cy="659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8368" y="4092315"/>
            <a:ext cx="112709" cy="6599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390651" y="1133430"/>
            <a:ext cx="5553075" cy="333375"/>
            <a:chOff x="1390649" y="1133430"/>
            <a:chExt cx="5553075" cy="333375"/>
          </a:xfrm>
        </p:grpSpPr>
        <p:sp>
          <p:nvSpPr>
            <p:cNvPr id="13" name="object 13"/>
            <p:cNvSpPr/>
            <p:nvPr/>
          </p:nvSpPr>
          <p:spPr>
            <a:xfrm>
              <a:off x="1395412" y="1138193"/>
              <a:ext cx="5543550" cy="323850"/>
            </a:xfrm>
            <a:custGeom>
              <a:avLst/>
              <a:gdLst/>
              <a:ahLst/>
              <a:cxnLst/>
              <a:rect l="l" t="t" r="r" b="b"/>
              <a:pathLst>
                <a:path w="5543550" h="323850">
                  <a:moveTo>
                    <a:pt x="0" y="309562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309562"/>
                  </a:lnTo>
                  <a:lnTo>
                    <a:pt x="5529262" y="323849"/>
                  </a:lnTo>
                  <a:lnTo>
                    <a:pt x="14287" y="323849"/>
                  </a:lnTo>
                  <a:lnTo>
                    <a:pt x="0" y="311419"/>
                  </a:lnTo>
                  <a:lnTo>
                    <a:pt x="0" y="30956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4500" y="1142999"/>
              <a:ext cx="9525" cy="314325"/>
            </a:xfrm>
            <a:custGeom>
              <a:avLst/>
              <a:gdLst/>
              <a:ahLst/>
              <a:cxnLst/>
              <a:rect l="l" t="t" r="r" b="b"/>
              <a:pathLst>
                <a:path w="9525" h="314325">
                  <a:moveTo>
                    <a:pt x="0" y="31432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14324"/>
                  </a:lnTo>
                  <a:lnTo>
                    <a:pt x="0" y="31432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30636" y="2016205"/>
            <a:ext cx="4721225" cy="2223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121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elements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only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integers.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return_only_integer([9,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"space",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"car",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"lion",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16])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[9,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16]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return_only_integer(["hello",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81,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"basketball",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123,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"fox"])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[81,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123]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return_only_integer([10,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"121",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56,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20,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"car",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"lion"])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[10,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56,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20,3]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return_only_integer(["String",</a:t>
            </a:r>
            <a:r>
              <a:rPr sz="1050" b="1" spc="-15" dirty="0">
                <a:latin typeface="Arial"/>
                <a:cs typeface="Arial"/>
              </a:rPr>
              <a:t> True, </a:t>
            </a:r>
            <a:r>
              <a:rPr sz="1050" b="1" dirty="0">
                <a:latin typeface="Arial"/>
                <a:cs typeface="Arial"/>
              </a:rPr>
              <a:t>3.3,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1])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[1]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4022" y="44354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[167]: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90651" y="4400504"/>
            <a:ext cx="5553075" cy="647700"/>
            <a:chOff x="1390649" y="4400505"/>
            <a:chExt cx="5553075" cy="647700"/>
          </a:xfrm>
        </p:grpSpPr>
        <p:sp>
          <p:nvSpPr>
            <p:cNvPr id="18" name="object 18"/>
            <p:cNvSpPr/>
            <p:nvPr/>
          </p:nvSpPr>
          <p:spPr>
            <a:xfrm>
              <a:off x="1395412" y="4405267"/>
              <a:ext cx="5543550" cy="638175"/>
            </a:xfrm>
            <a:custGeom>
              <a:avLst/>
              <a:gdLst/>
              <a:ahLst/>
              <a:cxnLst/>
              <a:rect l="l" t="t" r="r" b="b"/>
              <a:pathLst>
                <a:path w="5543550" h="638175">
                  <a:moveTo>
                    <a:pt x="0" y="62388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7067"/>
                  </a:lnTo>
                  <a:lnTo>
                    <a:pt x="2844" y="5505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505"/>
                  </a:lnTo>
                  <a:lnTo>
                    <a:pt x="5541736" y="7067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623887"/>
                  </a:lnTo>
                  <a:lnTo>
                    <a:pt x="5534728" y="636984"/>
                  </a:lnTo>
                  <a:lnTo>
                    <a:pt x="5532978" y="637727"/>
                  </a:lnTo>
                  <a:lnTo>
                    <a:pt x="5531156" y="638098"/>
                  </a:lnTo>
                  <a:lnTo>
                    <a:pt x="5529262" y="638174"/>
                  </a:lnTo>
                  <a:lnTo>
                    <a:pt x="14287" y="638174"/>
                  </a:lnTo>
                  <a:lnTo>
                    <a:pt x="12392" y="638098"/>
                  </a:lnTo>
                  <a:lnTo>
                    <a:pt x="10570" y="637727"/>
                  </a:lnTo>
                  <a:lnTo>
                    <a:pt x="8819" y="636984"/>
                  </a:lnTo>
                  <a:lnTo>
                    <a:pt x="7069" y="636241"/>
                  </a:lnTo>
                  <a:lnTo>
                    <a:pt x="0" y="625744"/>
                  </a:lnTo>
                  <a:lnTo>
                    <a:pt x="0" y="62388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14500" y="4410075"/>
              <a:ext cx="9525" cy="628650"/>
            </a:xfrm>
            <a:custGeom>
              <a:avLst/>
              <a:gdLst/>
              <a:ahLst/>
              <a:cxnLst/>
              <a:rect l="l" t="t" r="r" b="b"/>
              <a:pathLst>
                <a:path w="9525" h="628650">
                  <a:moveTo>
                    <a:pt x="0" y="6286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628649"/>
                  </a:lnTo>
                  <a:lnTo>
                    <a:pt x="0" y="6286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64022" y="5206987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[168]: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90651" y="5162505"/>
            <a:ext cx="5553075" cy="323850"/>
            <a:chOff x="1390649" y="5162505"/>
            <a:chExt cx="5553075" cy="323850"/>
          </a:xfrm>
        </p:grpSpPr>
        <p:sp>
          <p:nvSpPr>
            <p:cNvPr id="22" name="object 22"/>
            <p:cNvSpPr/>
            <p:nvPr/>
          </p:nvSpPr>
          <p:spPr>
            <a:xfrm>
              <a:off x="1395412" y="5167267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391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14500" y="517207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64022" y="5930884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[169]: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90651" y="5886407"/>
            <a:ext cx="5553075" cy="323850"/>
            <a:chOff x="1390649" y="5886405"/>
            <a:chExt cx="5553075" cy="323850"/>
          </a:xfrm>
        </p:grpSpPr>
        <p:sp>
          <p:nvSpPr>
            <p:cNvPr id="26" name="object 26"/>
            <p:cNvSpPr/>
            <p:nvPr/>
          </p:nvSpPr>
          <p:spPr>
            <a:xfrm>
              <a:off x="1395412" y="5891167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7067"/>
                  </a:lnTo>
                  <a:lnTo>
                    <a:pt x="2844" y="5505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505"/>
                  </a:lnTo>
                  <a:lnTo>
                    <a:pt x="5541736" y="7067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14500" y="5895975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64022" y="6654787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[170]: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390651" y="6619830"/>
            <a:ext cx="5553075" cy="323850"/>
            <a:chOff x="1390649" y="6619830"/>
            <a:chExt cx="5553075" cy="323850"/>
          </a:xfrm>
        </p:grpSpPr>
        <p:sp>
          <p:nvSpPr>
            <p:cNvPr id="30" name="object 30"/>
            <p:cNvSpPr/>
            <p:nvPr/>
          </p:nvSpPr>
          <p:spPr>
            <a:xfrm>
              <a:off x="1395412" y="6624592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14500" y="6629399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64022" y="73882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[171]: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90651" y="7343732"/>
            <a:ext cx="5553075" cy="323850"/>
            <a:chOff x="1390649" y="7343730"/>
            <a:chExt cx="5553075" cy="323850"/>
          </a:xfrm>
        </p:grpSpPr>
        <p:sp>
          <p:nvSpPr>
            <p:cNvPr id="34" name="object 34"/>
            <p:cNvSpPr/>
            <p:nvPr/>
          </p:nvSpPr>
          <p:spPr>
            <a:xfrm>
              <a:off x="1395412" y="7348492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14500" y="7353299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64170" y="7683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Out[165]: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4170" y="14922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Out[166]: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4170" y="552131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Out[168]: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4170" y="6245209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Out[169]: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4170" y="696911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Out[170]: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4172" y="7712059"/>
            <a:ext cx="5727065" cy="2600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75" baseline="2645" dirty="0">
                <a:solidFill>
                  <a:srgbClr val="D84215"/>
                </a:solidFill>
                <a:latin typeface="Consolas"/>
                <a:cs typeface="Consolas"/>
              </a:rPr>
              <a:t>Out[171]:</a:t>
            </a:r>
            <a:r>
              <a:rPr sz="1575" spc="277" baseline="2645" dirty="0">
                <a:solidFill>
                  <a:srgbClr val="D8421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[1]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779145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122</a:t>
            </a:r>
            <a:endParaRPr sz="165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  <a:spcBef>
                <a:spcPts val="109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three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parameters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where: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860425" indent="-81915">
              <a:lnSpc>
                <a:spcPct val="100000"/>
              </a:lnSpc>
              <a:buChar char="-"/>
              <a:tabLst>
                <a:tab pos="861060" algn="l"/>
              </a:tabLst>
            </a:pPr>
            <a:r>
              <a:rPr sz="1050" b="1" dirty="0">
                <a:latin typeface="Arial"/>
                <a:cs typeface="Arial"/>
              </a:rPr>
              <a:t>x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start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range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(inclusive).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 marL="860425" indent="-81915">
              <a:lnSpc>
                <a:spcPct val="100000"/>
              </a:lnSpc>
              <a:buChar char="-"/>
              <a:tabLst>
                <a:tab pos="861060" algn="l"/>
              </a:tabLst>
            </a:pPr>
            <a:r>
              <a:rPr sz="1050" b="1" dirty="0">
                <a:latin typeface="Arial"/>
                <a:cs typeface="Arial"/>
              </a:rPr>
              <a:t>y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range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(inclusive).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 marL="860425" indent="-81915">
              <a:lnSpc>
                <a:spcPct val="100000"/>
              </a:lnSpc>
              <a:buChar char="-"/>
              <a:tabLst>
                <a:tab pos="861060" algn="l"/>
              </a:tabLst>
            </a:pPr>
            <a:r>
              <a:rPr sz="1050" b="1" dirty="0">
                <a:latin typeface="Arial"/>
                <a:cs typeface="Arial"/>
              </a:rPr>
              <a:t>n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divisor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checked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against.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779145" marR="5080">
              <a:lnSpc>
                <a:spcPct val="119000"/>
              </a:lnSpc>
            </a:pPr>
            <a:r>
              <a:rPr sz="1050" b="1" dirty="0">
                <a:latin typeface="Arial"/>
                <a:cs typeface="Arial"/>
              </a:rPr>
              <a:t>Return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ordered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with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range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divisible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third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parameter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06371" y="227700"/>
            <a:ext cx="5521960" cy="153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0730">
              <a:lnSpc>
                <a:spcPct val="100000"/>
              </a:lnSpc>
              <a:spcBef>
                <a:spcPts val="100"/>
              </a:spcBef>
            </a:pPr>
            <a:endParaRPr sz="800">
              <a:latin typeface="Arial MT"/>
              <a:cs typeface="Arial MT"/>
            </a:endParaRPr>
          </a:p>
          <a:p>
            <a:pPr marL="36830" marR="2592070" indent="120650">
              <a:lnSpc>
                <a:spcPct val="202400"/>
              </a:lnSpc>
              <a:spcBef>
                <a:spcPts val="5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6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compound_interest(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3500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15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0.1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4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15399.26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7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6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compound_interest(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100000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0.15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365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2007316.26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06371" y="4435475"/>
            <a:ext cx="5521960" cy="497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return_only_integer</a:t>
            </a:r>
            <a:r>
              <a:rPr sz="1050" dirty="0">
                <a:latin typeface="Consolas"/>
                <a:cs typeface="Consolas"/>
              </a:rPr>
              <a:t>(lst):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Use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list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comprehension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filter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out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integers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[x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x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lst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isinstance</a:t>
            </a:r>
            <a:r>
              <a:rPr sz="1050" dirty="0">
                <a:latin typeface="Consolas"/>
                <a:cs typeface="Consolas"/>
              </a:rPr>
              <a:t>(x,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int</a:t>
            </a:r>
            <a:r>
              <a:rPr sz="1050" dirty="0">
                <a:latin typeface="Consolas"/>
                <a:cs typeface="Consolas"/>
              </a:rPr>
              <a:t>)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and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not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isinstance</a:t>
            </a:r>
            <a:r>
              <a:rPr sz="1050" dirty="0">
                <a:latin typeface="Consolas"/>
                <a:cs typeface="Consolas"/>
              </a:rPr>
              <a:t>(x,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06371" y="5207000"/>
            <a:ext cx="5521960" cy="2389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7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return_only_integer([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9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"space"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"car"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"lion"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16</a:t>
            </a:r>
            <a:r>
              <a:rPr sz="1050" dirty="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[9,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16]</a:t>
            </a:r>
            <a:endParaRPr sz="1050">
              <a:latin typeface="Consolas"/>
              <a:cs typeface="Consolas"/>
            </a:endParaRPr>
          </a:p>
          <a:p>
            <a:pPr marL="36830" marR="758825" indent="120650">
              <a:lnSpc>
                <a:spcPct val="202400"/>
              </a:lnSpc>
              <a:spcBef>
                <a:spcPts val="6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6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return_only_integer([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"hello"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81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"basketball"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123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"fox"</a:t>
            </a:r>
            <a:r>
              <a:rPr sz="1050" dirty="0">
                <a:latin typeface="Consolas"/>
                <a:cs typeface="Consolas"/>
              </a:rPr>
              <a:t>])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[81,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123]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72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7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return_only_integer([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"121"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56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"car"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"lion"</a:t>
            </a:r>
            <a:r>
              <a:rPr sz="1050" dirty="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[10,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56,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20,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79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6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return_only_integer([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"String"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3.3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78/95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0636" y="443230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16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0635" y="4692652"/>
            <a:ext cx="36982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Factorial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Number.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393" y="5083177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5412" y="5043486"/>
            <a:ext cx="5543550" cy="1781175"/>
          </a:xfrm>
          <a:custGeom>
            <a:avLst/>
            <a:gdLst/>
            <a:ahLst/>
            <a:cxnLst/>
            <a:rect l="l" t="t" r="r" b="b"/>
            <a:pathLst>
              <a:path w="5543550" h="1781175">
                <a:moveTo>
                  <a:pt x="0" y="1766887"/>
                </a:moveTo>
                <a:lnTo>
                  <a:pt x="0" y="14287"/>
                </a:lnTo>
                <a:lnTo>
                  <a:pt x="0" y="12385"/>
                </a:lnTo>
                <a:lnTo>
                  <a:pt x="362" y="10557"/>
                </a:lnTo>
                <a:lnTo>
                  <a:pt x="1087" y="8803"/>
                </a:lnTo>
                <a:lnTo>
                  <a:pt x="1812" y="7059"/>
                </a:lnTo>
                <a:lnTo>
                  <a:pt x="2844" y="5515"/>
                </a:lnTo>
                <a:lnTo>
                  <a:pt x="4184" y="4176"/>
                </a:lnTo>
                <a:lnTo>
                  <a:pt x="5524" y="2837"/>
                </a:lnTo>
                <a:lnTo>
                  <a:pt x="7069" y="1804"/>
                </a:lnTo>
                <a:lnTo>
                  <a:pt x="8819" y="1079"/>
                </a:lnTo>
                <a:lnTo>
                  <a:pt x="10570" y="358"/>
                </a:lnTo>
                <a:lnTo>
                  <a:pt x="12392" y="0"/>
                </a:lnTo>
                <a:lnTo>
                  <a:pt x="14287" y="0"/>
                </a:lnTo>
                <a:lnTo>
                  <a:pt x="5529262" y="0"/>
                </a:lnTo>
                <a:lnTo>
                  <a:pt x="5531156" y="0"/>
                </a:lnTo>
                <a:lnTo>
                  <a:pt x="5532978" y="358"/>
                </a:lnTo>
                <a:lnTo>
                  <a:pt x="5542461" y="8808"/>
                </a:lnTo>
                <a:lnTo>
                  <a:pt x="5543186" y="10557"/>
                </a:lnTo>
                <a:lnTo>
                  <a:pt x="5543549" y="12385"/>
                </a:lnTo>
                <a:lnTo>
                  <a:pt x="5543549" y="14287"/>
                </a:lnTo>
                <a:lnTo>
                  <a:pt x="5543549" y="1766887"/>
                </a:lnTo>
                <a:lnTo>
                  <a:pt x="5534728" y="1780077"/>
                </a:lnTo>
                <a:lnTo>
                  <a:pt x="5532978" y="1780807"/>
                </a:lnTo>
                <a:lnTo>
                  <a:pt x="5531156" y="1781170"/>
                </a:lnTo>
                <a:lnTo>
                  <a:pt x="5529262" y="1781174"/>
                </a:lnTo>
                <a:lnTo>
                  <a:pt x="14287" y="1781174"/>
                </a:lnTo>
                <a:lnTo>
                  <a:pt x="0" y="1768775"/>
                </a:lnTo>
                <a:lnTo>
                  <a:pt x="0" y="17668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0636" y="754072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17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0636" y="8035927"/>
            <a:ext cx="376999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Display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multiplication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spc="-15" dirty="0">
                <a:latin typeface="Arial"/>
                <a:cs typeface="Arial"/>
              </a:rPr>
              <a:t>Table.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0635" y="3534080"/>
            <a:ext cx="2592070" cy="8220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Consolas"/>
                <a:cs typeface="Consolas"/>
              </a:rPr>
              <a:t>Prime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numbers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between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and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are: </a:t>
            </a:r>
            <a:r>
              <a:rPr sz="1050" spc="-57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7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0635" y="6864353"/>
            <a:ext cx="178562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Enter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number: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The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factorial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24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84453" y="404813"/>
          <a:ext cx="5543550" cy="3046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41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Python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program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display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all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prime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within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interval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lower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upper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"Prime</a:t>
                      </a:r>
                      <a:r>
                        <a:rPr sz="1000" spc="-2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between"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lower,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"and"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upper,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"are:"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2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(lower,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upper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all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prime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are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greater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than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2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i)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14755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break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90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714502" y="5048250"/>
            <a:ext cx="9525" cy="1771650"/>
          </a:xfrm>
          <a:custGeom>
            <a:avLst/>
            <a:gdLst/>
            <a:ahLst/>
            <a:cxnLst/>
            <a:rect l="l" t="t" r="r" b="b"/>
            <a:pathLst>
              <a:path w="9525" h="1771650">
                <a:moveTo>
                  <a:pt x="0" y="1771649"/>
                </a:moveTo>
                <a:lnTo>
                  <a:pt x="0" y="0"/>
                </a:lnTo>
                <a:lnTo>
                  <a:pt x="9524" y="0"/>
                </a:lnTo>
                <a:lnTo>
                  <a:pt x="9524" y="1771649"/>
                </a:lnTo>
                <a:lnTo>
                  <a:pt x="0" y="177164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06371" y="5083178"/>
            <a:ext cx="5521960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AutoNum type="arabicPlain"/>
              <a:tabLst>
                <a:tab pos="355600" algn="l"/>
              </a:tabLst>
            </a:pP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2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input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"Enter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a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number: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dirty="0">
                <a:latin typeface="Consolas"/>
                <a:cs typeface="Consolas"/>
              </a:rPr>
              <a:t>))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355600" algn="l"/>
              </a:tabLst>
            </a:pPr>
            <a:r>
              <a:rPr sz="1050" dirty="0">
                <a:latin typeface="Consolas"/>
                <a:cs typeface="Consolas"/>
              </a:rPr>
              <a:t>factorial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4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105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"Factirial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does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not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exist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for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negative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numbers"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elif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sz="1050" b="1" spc="-2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"Factorial</a:t>
            </a:r>
            <a:r>
              <a:rPr sz="1050" spc="-2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0</a:t>
            </a:r>
            <a:r>
              <a:rPr sz="1050" spc="-2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is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1"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range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):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941069" algn="l"/>
                <a:tab pos="941705" algn="l"/>
              </a:tabLst>
            </a:pPr>
            <a:r>
              <a:rPr sz="1050" dirty="0">
                <a:latin typeface="Consolas"/>
                <a:cs typeface="Consolas"/>
              </a:rPr>
              <a:t>factorial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4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factorial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sz="1050" dirty="0">
                <a:latin typeface="Consolas"/>
                <a:cs typeface="Consolas"/>
              </a:rPr>
              <a:t>i</a:t>
            </a:r>
            <a:endParaRPr sz="1050">
              <a:latin typeface="Consolas"/>
              <a:cs typeface="Consolas"/>
            </a:endParaRPr>
          </a:p>
          <a:p>
            <a:pPr marL="648335" indent="-56451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f'The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factorial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{num}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is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{factorial}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'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r>
              <a:rPr dirty="0"/>
              <a:t>7/95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30637" y="112192"/>
            <a:ext cx="4264025" cy="411651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006600">
              <a:lnSpc>
                <a:spcPct val="100000"/>
              </a:lnSpc>
              <a:spcBef>
                <a:spcPts val="490"/>
              </a:spcBef>
            </a:pP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50" b="1" dirty="0">
                <a:latin typeface="Arial"/>
                <a:cs typeface="Arial"/>
              </a:rPr>
              <a:t>Return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empty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there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divisible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by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n.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1331" y="1063365"/>
            <a:ext cx="112709" cy="65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7168" y="1387215"/>
            <a:ext cx="112709" cy="65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5494" y="1711067"/>
            <a:ext cx="112709" cy="659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30635" y="673084"/>
            <a:ext cx="2100580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list_operation(1,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[3,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6,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9]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list_operation(7,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9,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2)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[8]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list_operation(15,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20,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7)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[]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022" y="21494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[172]: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2234" y="6692640"/>
            <a:ext cx="112709" cy="659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2234" y="7016492"/>
            <a:ext cx="112709" cy="659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1799" y="7340342"/>
            <a:ext cx="112709" cy="659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1799" y="7664191"/>
            <a:ext cx="112709" cy="6599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390651" y="2104982"/>
            <a:ext cx="5553075" cy="657226"/>
            <a:chOff x="1390649" y="2104980"/>
            <a:chExt cx="5553075" cy="657225"/>
          </a:xfrm>
        </p:grpSpPr>
        <p:sp>
          <p:nvSpPr>
            <p:cNvPr id="14" name="object 14"/>
            <p:cNvSpPr/>
            <p:nvPr/>
          </p:nvSpPr>
          <p:spPr>
            <a:xfrm>
              <a:off x="1395412" y="2109742"/>
              <a:ext cx="5543550" cy="647700"/>
            </a:xfrm>
            <a:custGeom>
              <a:avLst/>
              <a:gdLst/>
              <a:ahLst/>
              <a:cxnLst/>
              <a:rect l="l" t="t" r="r" b="b"/>
              <a:pathLst>
                <a:path w="5543550" h="647700">
                  <a:moveTo>
                    <a:pt x="0" y="633412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629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3549" y="14287"/>
                  </a:lnTo>
                  <a:lnTo>
                    <a:pt x="5543549" y="633412"/>
                  </a:lnTo>
                  <a:lnTo>
                    <a:pt x="5529262" y="647699"/>
                  </a:lnTo>
                  <a:lnTo>
                    <a:pt x="14287" y="647699"/>
                  </a:lnTo>
                  <a:lnTo>
                    <a:pt x="0" y="635269"/>
                  </a:lnTo>
                  <a:lnTo>
                    <a:pt x="0" y="63341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4500" y="2114549"/>
              <a:ext cx="9525" cy="638175"/>
            </a:xfrm>
            <a:custGeom>
              <a:avLst/>
              <a:gdLst/>
              <a:ahLst/>
              <a:cxnLst/>
              <a:rect l="l" t="t" r="r" b="b"/>
              <a:pathLst>
                <a:path w="9525" h="638175">
                  <a:moveTo>
                    <a:pt x="0" y="63817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638174"/>
                  </a:lnTo>
                  <a:lnTo>
                    <a:pt x="0" y="63817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30637" y="5207082"/>
            <a:ext cx="5427345" cy="3789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123</a:t>
            </a:r>
            <a:endParaRPr sz="1650">
              <a:latin typeface="Arial"/>
              <a:cs typeface="Arial"/>
            </a:endParaRPr>
          </a:p>
          <a:p>
            <a:pPr marL="12700" marR="5080" algn="just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Create a function that takes in two lists and returns </a:t>
            </a:r>
            <a:r>
              <a:rPr sz="1050" b="1" spc="-15" dirty="0">
                <a:latin typeface="Arial"/>
                <a:cs typeface="Arial"/>
              </a:rPr>
              <a:t>True </a:t>
            </a:r>
            <a:r>
              <a:rPr sz="1050" b="1" dirty="0">
                <a:latin typeface="Arial"/>
                <a:cs typeface="Arial"/>
              </a:rPr>
              <a:t>if the second list follows the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first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by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one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element,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False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otherwise.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other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words,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determine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second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 the first list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shifted to the right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by 1.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simon_says([1,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2],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[5,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1])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spc="-15" dirty="0">
                <a:latin typeface="Arial"/>
                <a:cs typeface="Arial"/>
              </a:rPr>
              <a:t>True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simon_says([1,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2],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[5,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5])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False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simon_says([1,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5],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[0,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4])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0" dirty="0">
                <a:latin typeface="Segoe UI Symbol"/>
                <a:cs typeface="Segoe UI Symbol"/>
              </a:rPr>
              <a:t> </a:t>
            </a:r>
            <a:r>
              <a:rPr sz="1050" b="1" spc="-15" dirty="0">
                <a:latin typeface="Arial"/>
                <a:cs typeface="Arial"/>
              </a:rPr>
              <a:t>True</a:t>
            </a:r>
            <a:endParaRPr sz="1050">
              <a:latin typeface="Arial"/>
              <a:cs typeface="Arial"/>
            </a:endParaRPr>
          </a:p>
          <a:p>
            <a:pPr marL="12700" marR="241998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simon_says([1,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5],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[5,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3])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False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Notes: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93980" indent="-81915">
              <a:lnSpc>
                <a:spcPct val="100000"/>
              </a:lnSpc>
              <a:buChar char="-"/>
              <a:tabLst>
                <a:tab pos="94615" algn="l"/>
              </a:tabLst>
            </a:pPr>
            <a:r>
              <a:rPr sz="1050" b="1" dirty="0">
                <a:latin typeface="Arial"/>
                <a:cs typeface="Arial"/>
              </a:rPr>
              <a:t>Both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input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will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same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length,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will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have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minimum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length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-"/>
            </a:pPr>
            <a:endParaRPr sz="900">
              <a:latin typeface="Arial"/>
              <a:cs typeface="Arial"/>
            </a:endParaRPr>
          </a:p>
          <a:p>
            <a:pPr marL="12700" marR="494030">
              <a:lnSpc>
                <a:spcPct val="119000"/>
              </a:lnSpc>
              <a:buChar char="-"/>
              <a:tabLst>
                <a:tab pos="94615" algn="l"/>
              </a:tabLst>
            </a:pP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values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0-indexed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element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second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n-1th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indexed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element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 the first list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do not </a:t>
            </a:r>
            <a:r>
              <a:rPr sz="1050" b="1" spc="-10" dirty="0">
                <a:latin typeface="Arial"/>
                <a:cs typeface="Arial"/>
              </a:rPr>
              <a:t>matter.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4022" y="916938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[176]: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90651" y="9134429"/>
            <a:ext cx="5553075" cy="647700"/>
            <a:chOff x="1390649" y="9134429"/>
            <a:chExt cx="5553075" cy="647700"/>
          </a:xfrm>
        </p:grpSpPr>
        <p:sp>
          <p:nvSpPr>
            <p:cNvPr id="19" name="object 19"/>
            <p:cNvSpPr/>
            <p:nvPr/>
          </p:nvSpPr>
          <p:spPr>
            <a:xfrm>
              <a:off x="1395412" y="9139191"/>
              <a:ext cx="5543550" cy="638175"/>
            </a:xfrm>
            <a:custGeom>
              <a:avLst/>
              <a:gdLst/>
              <a:ahLst/>
              <a:cxnLst/>
              <a:rect l="l" t="t" r="r" b="b"/>
              <a:pathLst>
                <a:path w="5543550" h="638175">
                  <a:moveTo>
                    <a:pt x="0" y="62388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1736" y="6924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623887"/>
                  </a:lnTo>
                  <a:lnTo>
                    <a:pt x="5543549" y="625744"/>
                  </a:lnTo>
                  <a:lnTo>
                    <a:pt x="5543186" y="627535"/>
                  </a:lnTo>
                  <a:lnTo>
                    <a:pt x="5542461" y="629250"/>
                  </a:lnTo>
                  <a:lnTo>
                    <a:pt x="5541736" y="631031"/>
                  </a:lnTo>
                  <a:lnTo>
                    <a:pt x="5534728" y="636984"/>
                  </a:lnTo>
                  <a:lnTo>
                    <a:pt x="5532978" y="637727"/>
                  </a:lnTo>
                  <a:lnTo>
                    <a:pt x="5531156" y="638098"/>
                  </a:lnTo>
                  <a:lnTo>
                    <a:pt x="5529262" y="638174"/>
                  </a:lnTo>
                  <a:lnTo>
                    <a:pt x="14287" y="638174"/>
                  </a:lnTo>
                  <a:lnTo>
                    <a:pt x="12392" y="638098"/>
                  </a:lnTo>
                  <a:lnTo>
                    <a:pt x="10570" y="637727"/>
                  </a:lnTo>
                  <a:lnTo>
                    <a:pt x="8819" y="636984"/>
                  </a:lnTo>
                  <a:lnTo>
                    <a:pt x="7069" y="636317"/>
                  </a:lnTo>
                  <a:lnTo>
                    <a:pt x="1087" y="629250"/>
                  </a:lnTo>
                  <a:lnTo>
                    <a:pt x="362" y="627535"/>
                  </a:lnTo>
                  <a:lnTo>
                    <a:pt x="0" y="625744"/>
                  </a:lnTo>
                  <a:lnTo>
                    <a:pt x="0" y="62388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14500" y="9143999"/>
              <a:ext cx="9525" cy="628650"/>
            </a:xfrm>
            <a:custGeom>
              <a:avLst/>
              <a:gdLst/>
              <a:ahLst/>
              <a:cxnLst/>
              <a:rect l="l" t="t" r="r" b="b"/>
              <a:pathLst>
                <a:path w="9525" h="628650">
                  <a:moveTo>
                    <a:pt x="0" y="6286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628649"/>
                  </a:lnTo>
                  <a:lnTo>
                    <a:pt x="0" y="6286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06371" y="2149475"/>
            <a:ext cx="5521960" cy="497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list_operation</a:t>
            </a:r>
            <a:r>
              <a:rPr sz="1050" dirty="0">
                <a:latin typeface="Consolas"/>
                <a:cs typeface="Consolas"/>
              </a:rPr>
              <a:t>(x,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y,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Use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list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comprehension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generate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list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of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numbers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divisible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[num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range</a:t>
            </a:r>
            <a:r>
              <a:rPr sz="1050" dirty="0">
                <a:latin typeface="Consolas"/>
                <a:cs typeface="Consolas"/>
              </a:rPr>
              <a:t>(x,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y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sz="1050" b="1" spc="-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)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1050" b="1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%</a:t>
            </a:r>
            <a:r>
              <a:rPr sz="1050" b="1" spc="-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]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44972" y="2881268"/>
          <a:ext cx="6294119" cy="2039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70"/>
                <a:gridCol w="323849"/>
                <a:gridCol w="5219700"/>
              </a:tblGrid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[173]: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list_operation(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Out[173]: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[3,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6,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9]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[174]: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list_operation(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Out[174]: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[8]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238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[175]: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list_operation(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2677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Out[175]: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22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1406371" y="9169400"/>
            <a:ext cx="5560695" cy="497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simon_says</a:t>
            </a:r>
            <a:r>
              <a:rPr sz="1050" dirty="0">
                <a:latin typeface="Consolas"/>
                <a:cs typeface="Consolas"/>
              </a:rPr>
              <a:t>(list1,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list2):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Check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if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second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list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is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first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list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shifted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right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b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list1[: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-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]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sz="1050" b="1" spc="-2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list2[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:]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79/95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5224" y="4949566"/>
            <a:ext cx="112709" cy="65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5883" y="5273416"/>
            <a:ext cx="112709" cy="65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30635" y="3464005"/>
            <a:ext cx="5442585" cy="2282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124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A group of friends have decided to start a secret </a:t>
            </a:r>
            <a:r>
              <a:rPr sz="1050" b="1" spc="-10" dirty="0">
                <a:latin typeface="Arial"/>
                <a:cs typeface="Arial"/>
              </a:rPr>
              <a:t>society. </a:t>
            </a:r>
            <a:r>
              <a:rPr sz="1050" b="1" dirty="0">
                <a:latin typeface="Arial"/>
                <a:cs typeface="Arial"/>
              </a:rPr>
              <a:t>The name will be the first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letter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each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their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names,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sorted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alphabetical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order. </a:t>
            </a: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 list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 names 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 the name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 the secret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society.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society_name(["Adam",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"Sarah",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"Malcolm"])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"AMS"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society_name(["Harry",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"Newt",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"Luna",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"Cho"])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"CHLN"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society_name(["Phoebe",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"Chandler",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"Rachel",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"Ross",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"Monica",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"Joey"])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022" y="59499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[181]: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90651" y="5905456"/>
            <a:ext cx="5553075" cy="819150"/>
            <a:chOff x="1390649" y="5905454"/>
            <a:chExt cx="5553075" cy="819150"/>
          </a:xfrm>
        </p:grpSpPr>
        <p:sp>
          <p:nvSpPr>
            <p:cNvPr id="7" name="object 7"/>
            <p:cNvSpPr/>
            <p:nvPr/>
          </p:nvSpPr>
          <p:spPr>
            <a:xfrm>
              <a:off x="1395412" y="5910217"/>
              <a:ext cx="5543550" cy="809625"/>
            </a:xfrm>
            <a:custGeom>
              <a:avLst/>
              <a:gdLst/>
              <a:ahLst/>
              <a:cxnLst/>
              <a:rect l="l" t="t" r="r" b="b"/>
              <a:pathLst>
                <a:path w="5543550" h="809625">
                  <a:moveTo>
                    <a:pt x="0" y="79533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676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676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1736" y="6924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795337"/>
                  </a:lnTo>
                  <a:lnTo>
                    <a:pt x="5529262" y="809624"/>
                  </a:lnTo>
                  <a:lnTo>
                    <a:pt x="14287" y="809624"/>
                  </a:lnTo>
                  <a:lnTo>
                    <a:pt x="0" y="797194"/>
                  </a:lnTo>
                  <a:lnTo>
                    <a:pt x="0" y="7953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4500" y="5915025"/>
              <a:ext cx="9525" cy="800100"/>
            </a:xfrm>
            <a:custGeom>
              <a:avLst/>
              <a:gdLst/>
              <a:ahLst/>
              <a:cxnLst/>
              <a:rect l="l" t="t" r="r" b="b"/>
              <a:pathLst>
                <a:path w="9525" h="800100">
                  <a:moveTo>
                    <a:pt x="0" y="8000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800099"/>
                  </a:lnTo>
                  <a:lnTo>
                    <a:pt x="0" y="8000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4022" y="6873859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[182]: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90651" y="6838906"/>
            <a:ext cx="5553075" cy="323850"/>
            <a:chOff x="1390649" y="6838904"/>
            <a:chExt cx="5553075" cy="323850"/>
          </a:xfrm>
        </p:grpSpPr>
        <p:sp>
          <p:nvSpPr>
            <p:cNvPr id="11" name="object 11"/>
            <p:cNvSpPr/>
            <p:nvPr/>
          </p:nvSpPr>
          <p:spPr>
            <a:xfrm>
              <a:off x="1395412" y="6843666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4500" y="684847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64022" y="7607287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[183]: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90651" y="7562805"/>
            <a:ext cx="5553075" cy="323850"/>
            <a:chOff x="1390649" y="7562804"/>
            <a:chExt cx="5553075" cy="323850"/>
          </a:xfrm>
        </p:grpSpPr>
        <p:sp>
          <p:nvSpPr>
            <p:cNvPr id="15" name="object 15"/>
            <p:cNvSpPr/>
            <p:nvPr/>
          </p:nvSpPr>
          <p:spPr>
            <a:xfrm>
              <a:off x="1395412" y="7567566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43549" y="301894"/>
                  </a:lnTo>
                  <a:lnTo>
                    <a:pt x="5543186" y="303685"/>
                  </a:lnTo>
                  <a:lnTo>
                    <a:pt x="5542461" y="305400"/>
                  </a:lnTo>
                  <a:lnTo>
                    <a:pt x="5541736" y="307181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467"/>
                  </a:lnTo>
                  <a:lnTo>
                    <a:pt x="1087" y="305400"/>
                  </a:lnTo>
                  <a:lnTo>
                    <a:pt x="362" y="303685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14500" y="757237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64022" y="833118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[184]: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90651" y="8286704"/>
            <a:ext cx="5553075" cy="333375"/>
            <a:chOff x="1390649" y="8286704"/>
            <a:chExt cx="5553075" cy="333375"/>
          </a:xfrm>
        </p:grpSpPr>
        <p:sp>
          <p:nvSpPr>
            <p:cNvPr id="19" name="object 19"/>
            <p:cNvSpPr/>
            <p:nvPr/>
          </p:nvSpPr>
          <p:spPr>
            <a:xfrm>
              <a:off x="1395412" y="8291466"/>
              <a:ext cx="5543550" cy="323850"/>
            </a:xfrm>
            <a:custGeom>
              <a:avLst/>
              <a:gdLst/>
              <a:ahLst/>
              <a:cxnLst/>
              <a:rect l="l" t="t" r="r" b="b"/>
              <a:pathLst>
                <a:path w="5543550" h="323850">
                  <a:moveTo>
                    <a:pt x="0" y="309562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676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676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1736" y="6924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309562"/>
                  </a:lnTo>
                  <a:lnTo>
                    <a:pt x="5534728" y="322659"/>
                  </a:lnTo>
                  <a:lnTo>
                    <a:pt x="5532978" y="323478"/>
                  </a:lnTo>
                  <a:lnTo>
                    <a:pt x="5531156" y="323849"/>
                  </a:lnTo>
                  <a:lnTo>
                    <a:pt x="5529262" y="323849"/>
                  </a:lnTo>
                  <a:lnTo>
                    <a:pt x="14287" y="323849"/>
                  </a:lnTo>
                  <a:lnTo>
                    <a:pt x="12392" y="323849"/>
                  </a:lnTo>
                  <a:lnTo>
                    <a:pt x="10570" y="323478"/>
                  </a:lnTo>
                  <a:lnTo>
                    <a:pt x="8819" y="322659"/>
                  </a:lnTo>
                  <a:lnTo>
                    <a:pt x="7069" y="321992"/>
                  </a:lnTo>
                  <a:lnTo>
                    <a:pt x="0" y="311419"/>
                  </a:lnTo>
                  <a:lnTo>
                    <a:pt x="0" y="30956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14500" y="8296274"/>
              <a:ext cx="9525" cy="314325"/>
            </a:xfrm>
            <a:custGeom>
              <a:avLst/>
              <a:gdLst/>
              <a:ahLst/>
              <a:cxnLst/>
              <a:rect l="l" t="t" r="r" b="b"/>
              <a:pathLst>
                <a:path w="9525" h="314325">
                  <a:moveTo>
                    <a:pt x="0" y="31432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14324"/>
                  </a:lnTo>
                  <a:lnTo>
                    <a:pt x="0" y="31432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30635" y="9169479"/>
            <a:ext cx="5444490" cy="10976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125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An isogram is a word that has no duplicate letters. Create a function that takes a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either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5" dirty="0">
                <a:latin typeface="Arial"/>
                <a:cs typeface="Arial"/>
              </a:rPr>
              <a:t>True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False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depending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whether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it's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"isogram".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4170" y="7188184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Out[182]: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4170" y="792161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Out[183]: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4170" y="8645509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Out[184]: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14502" y="1876425"/>
            <a:ext cx="9525" cy="304800"/>
          </a:xfrm>
          <a:custGeom>
            <a:avLst/>
            <a:gdLst/>
            <a:ahLst/>
            <a:cxnLst/>
            <a:rect l="l" t="t" r="r" b="b"/>
            <a:pathLst>
              <a:path w="9525" h="304800">
                <a:moveTo>
                  <a:pt x="0" y="304799"/>
                </a:moveTo>
                <a:lnTo>
                  <a:pt x="0" y="0"/>
                </a:lnTo>
                <a:lnTo>
                  <a:pt x="9524" y="0"/>
                </a:lnTo>
                <a:lnTo>
                  <a:pt x="9524" y="304799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4502" y="2600327"/>
            <a:ext cx="9525" cy="304800"/>
          </a:xfrm>
          <a:custGeom>
            <a:avLst/>
            <a:gdLst/>
            <a:ahLst/>
            <a:cxnLst/>
            <a:rect l="l" t="t" r="r" b="b"/>
            <a:pathLst>
              <a:path w="9525" h="304800">
                <a:moveTo>
                  <a:pt x="0" y="304799"/>
                </a:moveTo>
                <a:lnTo>
                  <a:pt x="0" y="0"/>
                </a:lnTo>
                <a:lnTo>
                  <a:pt x="9524" y="0"/>
                </a:lnTo>
                <a:lnTo>
                  <a:pt x="9524" y="304799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92249" y="184306"/>
          <a:ext cx="6646542" cy="3002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995"/>
                <a:gridCol w="340994"/>
                <a:gridCol w="1088389"/>
                <a:gridCol w="4114164"/>
              </a:tblGrid>
              <a:tr h="229985">
                <a:tc>
                  <a:txBody>
                    <a:bodyPr/>
                    <a:lstStyle/>
                    <a:p>
                      <a:pPr marL="31750">
                        <a:lnSpc>
                          <a:spcPts val="885"/>
                        </a:lnSpc>
                      </a:pP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>
                        <a:lnSpc>
                          <a:spcPts val="885"/>
                        </a:lnSpc>
                      </a:pP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[177]: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simon_says([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Out[177]: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True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23849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[178]: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simon_says([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Out[178]: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/>
                </a:tc>
                <a:tc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False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[179]: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spc="32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simon_says([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Out[179]: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True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[180]: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spc="32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simon_says([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277259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Out[180]: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 gridSpan="2">
                  <a:txBody>
                    <a:bodyPr/>
                    <a:lstStyle/>
                    <a:p>
                      <a:pPr marL="47625">
                        <a:lnSpc>
                          <a:spcPts val="122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False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1406371" y="5949952"/>
            <a:ext cx="556069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society_name</a:t>
            </a:r>
            <a:r>
              <a:rPr sz="1050" dirty="0">
                <a:latin typeface="Consolas"/>
                <a:cs typeface="Consolas"/>
              </a:rPr>
              <a:t>(names):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Extract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first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letter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of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each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name,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sort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them,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and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join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into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secret_name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''</a:t>
            </a:r>
            <a:r>
              <a:rPr sz="1050" dirty="0">
                <a:latin typeface="Consolas"/>
                <a:cs typeface="Consolas"/>
              </a:rPr>
              <a:t>.join(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sorted</a:t>
            </a:r>
            <a:r>
              <a:rPr sz="1050" dirty="0">
                <a:latin typeface="Consolas"/>
                <a:cs typeface="Consolas"/>
              </a:rPr>
              <a:t>([name[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]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name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names]))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secret_name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06371" y="6873876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5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society_name([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"Adam"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"Sarah"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"Malcolm"</a:t>
            </a:r>
            <a:r>
              <a:rPr sz="1050" dirty="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06372" y="7197709"/>
            <a:ext cx="5561965" cy="164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'AMS'</a:t>
            </a:r>
            <a:endParaRPr sz="1050">
              <a:latin typeface="Consolas"/>
              <a:cs typeface="Consolas"/>
            </a:endParaRPr>
          </a:p>
          <a:p>
            <a:pPr marL="36830" marR="1824989" indent="120650">
              <a:lnSpc>
                <a:spcPct val="202400"/>
              </a:lnSpc>
              <a:spcBef>
                <a:spcPts val="67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6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society_name([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"Harry"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"Newt"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"Luna"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"Cho"</a:t>
            </a:r>
            <a:r>
              <a:rPr sz="1050" dirty="0">
                <a:latin typeface="Consolas"/>
                <a:cs typeface="Consolas"/>
              </a:rPr>
              <a:t>])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'CHLN'</a:t>
            </a:r>
            <a:endParaRPr sz="1050">
              <a:latin typeface="Consolas"/>
              <a:cs typeface="Consolas"/>
            </a:endParaRPr>
          </a:p>
          <a:p>
            <a:pPr marL="36830" indent="120650">
              <a:lnSpc>
                <a:spcPct val="202400"/>
              </a:lnSpc>
              <a:spcBef>
                <a:spcPts val="6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7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society_name([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"Phoebe"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"Chandler"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"Rachel"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"Ross"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"Monica"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"Joey"</a:t>
            </a:r>
            <a:r>
              <a:rPr sz="1050" dirty="0">
                <a:latin typeface="Consolas"/>
                <a:cs typeface="Consolas"/>
              </a:rPr>
              <a:t>]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'CJMPRR'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80/95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0665" y="415665"/>
            <a:ext cx="112709" cy="65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7470" y="739515"/>
            <a:ext cx="112709" cy="65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5666" y="1387215"/>
            <a:ext cx="112709" cy="659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64021" y="349234"/>
            <a:ext cx="3875404" cy="26295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145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is_isogram("Algorism")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30" dirty="0">
                <a:latin typeface="Segoe UI Symbol"/>
                <a:cs typeface="Segoe UI Symbol"/>
              </a:rPr>
              <a:t> </a:t>
            </a:r>
            <a:r>
              <a:rPr sz="1050" b="1" spc="-15" dirty="0">
                <a:latin typeface="Arial"/>
                <a:cs typeface="Arial"/>
              </a:rPr>
              <a:t>True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is_isogram("PasSword")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3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False</a:t>
            </a:r>
            <a:endParaRPr sz="1050">
              <a:latin typeface="Arial"/>
              <a:cs typeface="Arial"/>
            </a:endParaRPr>
          </a:p>
          <a:p>
            <a:pPr marL="779145" marR="826769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- Not case sensitive.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is_isogram("Consecutive")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False </a:t>
            </a:r>
            <a:r>
              <a:rPr sz="1050" b="1" spc="-27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Notes</a:t>
            </a:r>
            <a:endParaRPr sz="1050">
              <a:latin typeface="Arial"/>
              <a:cs typeface="Arial"/>
            </a:endParaRPr>
          </a:p>
          <a:p>
            <a:pPr marL="779145" marR="508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Ignore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letter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case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(should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not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case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sensitive).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test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cases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contain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valid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one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word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strings.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[185]: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022" y="5645137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[186]: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90651" y="5600655"/>
            <a:ext cx="5553075" cy="323850"/>
            <a:chOff x="1390649" y="5600654"/>
            <a:chExt cx="5553075" cy="323850"/>
          </a:xfrm>
        </p:grpSpPr>
        <p:sp>
          <p:nvSpPr>
            <p:cNvPr id="10" name="object 10"/>
            <p:cNvSpPr/>
            <p:nvPr/>
          </p:nvSpPr>
          <p:spPr>
            <a:xfrm>
              <a:off x="1395412" y="5605416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629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43549" y="301894"/>
                  </a:lnTo>
                  <a:lnTo>
                    <a:pt x="5543186" y="303685"/>
                  </a:lnTo>
                  <a:lnTo>
                    <a:pt x="5542461" y="305400"/>
                  </a:lnTo>
                  <a:lnTo>
                    <a:pt x="5541736" y="307181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467"/>
                  </a:lnTo>
                  <a:lnTo>
                    <a:pt x="1087" y="305400"/>
                  </a:lnTo>
                  <a:lnTo>
                    <a:pt x="362" y="303685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4500" y="561022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4022" y="6369034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[187]: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95412" y="6329316"/>
            <a:ext cx="5543550" cy="323850"/>
          </a:xfrm>
          <a:custGeom>
            <a:avLst/>
            <a:gdLst/>
            <a:ahLst/>
            <a:cxnLst/>
            <a:rect l="l" t="t" r="r" b="b"/>
            <a:pathLst>
              <a:path w="5543550" h="323850">
                <a:moveTo>
                  <a:pt x="0" y="309562"/>
                </a:moveTo>
                <a:lnTo>
                  <a:pt x="0" y="14287"/>
                </a:lnTo>
                <a:lnTo>
                  <a:pt x="0" y="12277"/>
                </a:lnTo>
                <a:lnTo>
                  <a:pt x="362" y="10420"/>
                </a:lnTo>
                <a:lnTo>
                  <a:pt x="1087" y="8705"/>
                </a:lnTo>
                <a:lnTo>
                  <a:pt x="1812" y="6924"/>
                </a:lnTo>
                <a:lnTo>
                  <a:pt x="2844" y="5429"/>
                </a:lnTo>
                <a:lnTo>
                  <a:pt x="4184" y="4171"/>
                </a:lnTo>
                <a:lnTo>
                  <a:pt x="5524" y="2752"/>
                </a:lnTo>
                <a:lnTo>
                  <a:pt x="7069" y="1714"/>
                </a:lnTo>
                <a:lnTo>
                  <a:pt x="8819" y="1038"/>
                </a:lnTo>
                <a:lnTo>
                  <a:pt x="10570" y="371"/>
                </a:lnTo>
                <a:lnTo>
                  <a:pt x="12392" y="0"/>
                </a:lnTo>
                <a:lnTo>
                  <a:pt x="14287" y="0"/>
                </a:lnTo>
                <a:lnTo>
                  <a:pt x="5529262" y="0"/>
                </a:lnTo>
                <a:lnTo>
                  <a:pt x="5531156" y="0"/>
                </a:lnTo>
                <a:lnTo>
                  <a:pt x="5532978" y="371"/>
                </a:lnTo>
                <a:lnTo>
                  <a:pt x="5534728" y="1038"/>
                </a:lnTo>
                <a:lnTo>
                  <a:pt x="5536479" y="1714"/>
                </a:lnTo>
                <a:lnTo>
                  <a:pt x="5538024" y="2752"/>
                </a:lnTo>
                <a:lnTo>
                  <a:pt x="5539364" y="4171"/>
                </a:lnTo>
                <a:lnTo>
                  <a:pt x="5540703" y="5429"/>
                </a:lnTo>
                <a:lnTo>
                  <a:pt x="5541736" y="6924"/>
                </a:lnTo>
                <a:lnTo>
                  <a:pt x="5542461" y="8705"/>
                </a:lnTo>
                <a:lnTo>
                  <a:pt x="5543186" y="10420"/>
                </a:lnTo>
                <a:lnTo>
                  <a:pt x="5543549" y="12277"/>
                </a:lnTo>
                <a:lnTo>
                  <a:pt x="5543549" y="14287"/>
                </a:lnTo>
                <a:lnTo>
                  <a:pt x="5543549" y="309562"/>
                </a:lnTo>
                <a:lnTo>
                  <a:pt x="5543549" y="311353"/>
                </a:lnTo>
                <a:lnTo>
                  <a:pt x="5543186" y="313134"/>
                </a:lnTo>
                <a:lnTo>
                  <a:pt x="5542461" y="314848"/>
                </a:lnTo>
                <a:lnTo>
                  <a:pt x="5541736" y="316630"/>
                </a:lnTo>
                <a:lnTo>
                  <a:pt x="5534728" y="322659"/>
                </a:lnTo>
                <a:lnTo>
                  <a:pt x="5532978" y="323402"/>
                </a:lnTo>
                <a:lnTo>
                  <a:pt x="5531156" y="323773"/>
                </a:lnTo>
                <a:lnTo>
                  <a:pt x="5529262" y="323849"/>
                </a:lnTo>
                <a:lnTo>
                  <a:pt x="14287" y="323849"/>
                </a:lnTo>
                <a:lnTo>
                  <a:pt x="12392" y="323773"/>
                </a:lnTo>
                <a:lnTo>
                  <a:pt x="10570" y="323402"/>
                </a:lnTo>
                <a:lnTo>
                  <a:pt x="8819" y="322659"/>
                </a:lnTo>
                <a:lnTo>
                  <a:pt x="7069" y="321916"/>
                </a:lnTo>
                <a:lnTo>
                  <a:pt x="1087" y="314848"/>
                </a:lnTo>
                <a:lnTo>
                  <a:pt x="362" y="313134"/>
                </a:lnTo>
                <a:lnTo>
                  <a:pt x="0" y="311353"/>
                </a:lnTo>
                <a:lnTo>
                  <a:pt x="0" y="3095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4022" y="70929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[188]: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7290" y="9226292"/>
            <a:ext cx="112709" cy="659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0201" y="9550142"/>
            <a:ext cx="112709" cy="659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9998" y="9873991"/>
            <a:ext cx="112709" cy="659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9185" y="10197841"/>
            <a:ext cx="112709" cy="6599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390651" y="7057980"/>
            <a:ext cx="5553075" cy="323850"/>
            <a:chOff x="1390649" y="7057979"/>
            <a:chExt cx="5553075" cy="323850"/>
          </a:xfrm>
        </p:grpSpPr>
        <p:sp>
          <p:nvSpPr>
            <p:cNvPr id="20" name="object 20"/>
            <p:cNvSpPr/>
            <p:nvPr/>
          </p:nvSpPr>
          <p:spPr>
            <a:xfrm>
              <a:off x="1395412" y="7062741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848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1736" y="6848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14500" y="7067550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30637" y="7931232"/>
            <a:ext cx="5427345" cy="2398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126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5" dirty="0">
                <a:latin typeface="Arial"/>
                <a:cs typeface="Arial"/>
              </a:rPr>
              <a:t>True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False,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depending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whether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characters are in order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 not.</a:t>
            </a:r>
            <a:endParaRPr sz="1050">
              <a:latin typeface="Arial"/>
              <a:cs typeface="Arial"/>
            </a:endParaRPr>
          </a:p>
          <a:p>
            <a:pPr marL="12700" marR="375348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Examples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is_in_order("abc")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0" dirty="0">
                <a:latin typeface="Segoe UI Symbol"/>
                <a:cs typeface="Segoe UI Symbol"/>
              </a:rPr>
              <a:t> </a:t>
            </a:r>
            <a:r>
              <a:rPr sz="1050" b="1" spc="-15" dirty="0">
                <a:latin typeface="Arial"/>
                <a:cs typeface="Arial"/>
              </a:rPr>
              <a:t>True</a:t>
            </a:r>
            <a:endParaRPr sz="1050">
              <a:latin typeface="Arial"/>
              <a:cs typeface="Arial"/>
            </a:endParaRPr>
          </a:p>
          <a:p>
            <a:pPr marL="12700" marR="353123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is_in_order("edabit")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False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is_in_order("123")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spc="-15" dirty="0">
                <a:latin typeface="Arial"/>
                <a:cs typeface="Arial"/>
              </a:rPr>
              <a:t>True 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is_in_order("xyzz")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5" dirty="0">
                <a:latin typeface="Segoe UI Symbol"/>
                <a:cs typeface="Segoe UI Symbol"/>
              </a:rPr>
              <a:t> </a:t>
            </a:r>
            <a:r>
              <a:rPr sz="1050" b="1" spc="-15" dirty="0">
                <a:latin typeface="Arial"/>
                <a:cs typeface="Arial"/>
              </a:rPr>
              <a:t>True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4170" y="595946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Out[186]: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30635" y="5968985"/>
            <a:ext cx="31877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True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4170" y="6683359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Out[187]: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30635" y="6692886"/>
            <a:ext cx="39243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False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4170" y="7416787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Out[188]: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30635" y="7426310"/>
            <a:ext cx="39243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False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384453" y="2728867"/>
          <a:ext cx="5543550" cy="2773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192022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is_isogram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(word):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6882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882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word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word.lower()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882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882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Create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store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unique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letters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word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882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unique_letters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set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882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882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882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letter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word: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882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letter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already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set,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it's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isogram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882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letter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unique_letters: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882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False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882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Otherwise,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add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882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unique_letters.add(letter)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6882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467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1714502" y="6334125"/>
            <a:ext cx="9525" cy="314325"/>
          </a:xfrm>
          <a:custGeom>
            <a:avLst/>
            <a:gdLst/>
            <a:ahLst/>
            <a:cxnLst/>
            <a:rect l="l" t="t" r="r" b="b"/>
            <a:pathLst>
              <a:path w="9525" h="314325">
                <a:moveTo>
                  <a:pt x="0" y="314324"/>
                </a:moveTo>
                <a:lnTo>
                  <a:pt x="0" y="0"/>
                </a:lnTo>
                <a:lnTo>
                  <a:pt x="9524" y="0"/>
                </a:lnTo>
                <a:lnTo>
                  <a:pt x="9524" y="314324"/>
                </a:lnTo>
                <a:lnTo>
                  <a:pt x="0" y="31432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06371" y="5645151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is_isogram(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"Algorism"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6371" y="6369051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is_isogram(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"PasSword"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06371" y="7092952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is_isogram(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"Consecutive"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81/95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30636" y="349237"/>
            <a:ext cx="25444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Notes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spc="-30" dirty="0">
                <a:latin typeface="Arial"/>
                <a:cs typeface="Arial"/>
              </a:rPr>
              <a:t>You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don't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have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handle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empty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022" y="3435337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[192]: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90651" y="3390855"/>
            <a:ext cx="5553075" cy="323850"/>
            <a:chOff x="1390649" y="3390853"/>
            <a:chExt cx="5553075" cy="323850"/>
          </a:xfrm>
        </p:grpSpPr>
        <p:sp>
          <p:nvSpPr>
            <p:cNvPr id="7" name="object 7"/>
            <p:cNvSpPr/>
            <p:nvPr/>
          </p:nvSpPr>
          <p:spPr>
            <a:xfrm>
              <a:off x="1395412" y="3395616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848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1736" y="6848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43549" y="301828"/>
                  </a:lnTo>
                  <a:lnTo>
                    <a:pt x="5543186" y="303609"/>
                  </a:lnTo>
                  <a:lnTo>
                    <a:pt x="5542461" y="305323"/>
                  </a:lnTo>
                  <a:lnTo>
                    <a:pt x="5541736" y="307105"/>
                  </a:lnTo>
                  <a:lnTo>
                    <a:pt x="5534728" y="313058"/>
                  </a:lnTo>
                  <a:lnTo>
                    <a:pt x="5532978" y="313801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01"/>
                  </a:lnTo>
                  <a:lnTo>
                    <a:pt x="8819" y="313058"/>
                  </a:lnTo>
                  <a:lnTo>
                    <a:pt x="7069" y="312391"/>
                  </a:lnTo>
                  <a:lnTo>
                    <a:pt x="5524" y="311353"/>
                  </a:lnTo>
                  <a:lnTo>
                    <a:pt x="4184" y="310010"/>
                  </a:lnTo>
                  <a:lnTo>
                    <a:pt x="2844" y="308667"/>
                  </a:lnTo>
                  <a:lnTo>
                    <a:pt x="1812" y="307105"/>
                  </a:lnTo>
                  <a:lnTo>
                    <a:pt x="1087" y="305323"/>
                  </a:lnTo>
                  <a:lnTo>
                    <a:pt x="362" y="303609"/>
                  </a:lnTo>
                  <a:lnTo>
                    <a:pt x="0" y="301828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4500" y="340042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4022" y="4159234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[193]: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5412" y="4119516"/>
            <a:ext cx="5543550" cy="323850"/>
          </a:xfrm>
          <a:custGeom>
            <a:avLst/>
            <a:gdLst/>
            <a:ahLst/>
            <a:cxnLst/>
            <a:rect l="l" t="t" r="r" b="b"/>
            <a:pathLst>
              <a:path w="5543550" h="323850">
                <a:moveTo>
                  <a:pt x="0" y="309562"/>
                </a:moveTo>
                <a:lnTo>
                  <a:pt x="0" y="14287"/>
                </a:lnTo>
                <a:lnTo>
                  <a:pt x="0" y="12277"/>
                </a:lnTo>
                <a:lnTo>
                  <a:pt x="362" y="10420"/>
                </a:lnTo>
                <a:lnTo>
                  <a:pt x="1087" y="8705"/>
                </a:lnTo>
                <a:lnTo>
                  <a:pt x="1812" y="6924"/>
                </a:lnTo>
                <a:lnTo>
                  <a:pt x="2844" y="5362"/>
                </a:lnTo>
                <a:lnTo>
                  <a:pt x="4184" y="4095"/>
                </a:lnTo>
                <a:lnTo>
                  <a:pt x="5524" y="2752"/>
                </a:lnTo>
                <a:lnTo>
                  <a:pt x="7069" y="1714"/>
                </a:lnTo>
                <a:lnTo>
                  <a:pt x="8819" y="971"/>
                </a:lnTo>
                <a:lnTo>
                  <a:pt x="10570" y="295"/>
                </a:lnTo>
                <a:lnTo>
                  <a:pt x="12392" y="0"/>
                </a:lnTo>
                <a:lnTo>
                  <a:pt x="14287" y="0"/>
                </a:lnTo>
                <a:lnTo>
                  <a:pt x="5529262" y="0"/>
                </a:lnTo>
                <a:lnTo>
                  <a:pt x="5531156" y="0"/>
                </a:lnTo>
                <a:lnTo>
                  <a:pt x="5532978" y="295"/>
                </a:lnTo>
                <a:lnTo>
                  <a:pt x="5534728" y="971"/>
                </a:lnTo>
                <a:lnTo>
                  <a:pt x="5536479" y="1714"/>
                </a:lnTo>
                <a:lnTo>
                  <a:pt x="5538024" y="2752"/>
                </a:lnTo>
                <a:lnTo>
                  <a:pt x="5539364" y="4095"/>
                </a:lnTo>
                <a:lnTo>
                  <a:pt x="5540703" y="5362"/>
                </a:lnTo>
                <a:lnTo>
                  <a:pt x="5541736" y="6924"/>
                </a:lnTo>
                <a:lnTo>
                  <a:pt x="5542461" y="8705"/>
                </a:lnTo>
                <a:lnTo>
                  <a:pt x="5543186" y="10420"/>
                </a:lnTo>
                <a:lnTo>
                  <a:pt x="5543549" y="12277"/>
                </a:lnTo>
                <a:lnTo>
                  <a:pt x="5543549" y="14287"/>
                </a:lnTo>
                <a:lnTo>
                  <a:pt x="5543549" y="309562"/>
                </a:lnTo>
                <a:lnTo>
                  <a:pt x="5534728" y="322659"/>
                </a:lnTo>
                <a:lnTo>
                  <a:pt x="5532978" y="323402"/>
                </a:lnTo>
                <a:lnTo>
                  <a:pt x="5531156" y="323773"/>
                </a:lnTo>
                <a:lnTo>
                  <a:pt x="5529262" y="323849"/>
                </a:lnTo>
                <a:lnTo>
                  <a:pt x="14287" y="323849"/>
                </a:lnTo>
                <a:lnTo>
                  <a:pt x="12392" y="323773"/>
                </a:lnTo>
                <a:lnTo>
                  <a:pt x="10570" y="323402"/>
                </a:lnTo>
                <a:lnTo>
                  <a:pt x="8819" y="322659"/>
                </a:lnTo>
                <a:lnTo>
                  <a:pt x="7069" y="321916"/>
                </a:lnTo>
                <a:lnTo>
                  <a:pt x="0" y="311419"/>
                </a:lnTo>
                <a:lnTo>
                  <a:pt x="0" y="3095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2535" y="6483090"/>
            <a:ext cx="112709" cy="659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6698" y="6806940"/>
            <a:ext cx="112709" cy="659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9186" y="7130790"/>
            <a:ext cx="112709" cy="659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2535" y="7454640"/>
            <a:ext cx="112709" cy="659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5593" y="7778492"/>
            <a:ext cx="112709" cy="659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64023" y="4997531"/>
            <a:ext cx="6006465" cy="3340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145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127</a:t>
            </a:r>
            <a:endParaRPr sz="1650">
              <a:latin typeface="Arial"/>
              <a:cs typeface="Arial"/>
            </a:endParaRPr>
          </a:p>
          <a:p>
            <a:pPr marL="779145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Create a function that takes a number as an argument and returns </a:t>
            </a:r>
            <a:r>
              <a:rPr sz="1050" b="1" spc="-15" dirty="0">
                <a:latin typeface="Arial"/>
                <a:cs typeface="Arial"/>
              </a:rPr>
              <a:t>True </a:t>
            </a:r>
            <a:r>
              <a:rPr sz="1050" b="1" dirty="0">
                <a:latin typeface="Arial"/>
                <a:cs typeface="Arial"/>
              </a:rPr>
              <a:t>or False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depending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whether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symmetrical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not.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symmetrical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when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it is the same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 its reverse.</a:t>
            </a:r>
            <a:endParaRPr sz="1050">
              <a:latin typeface="Arial"/>
              <a:cs typeface="Arial"/>
            </a:endParaRPr>
          </a:p>
          <a:p>
            <a:pPr marL="779145" marR="324739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Examples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is_symmetrical(7227)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spc="-15" dirty="0">
                <a:latin typeface="Arial"/>
                <a:cs typeface="Arial"/>
              </a:rPr>
              <a:t>True 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is_symmetrical(12567)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False</a:t>
            </a:r>
            <a:endParaRPr sz="1050">
              <a:latin typeface="Arial"/>
              <a:cs typeface="Arial"/>
            </a:endParaRPr>
          </a:p>
          <a:p>
            <a:pPr marL="779145" marR="308419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is_symmetrical(44444444)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0" dirty="0">
                <a:latin typeface="Segoe UI Symbol"/>
                <a:cs typeface="Segoe UI Symbol"/>
              </a:rPr>
              <a:t> </a:t>
            </a:r>
            <a:r>
              <a:rPr sz="1050" b="1" spc="-15" dirty="0">
                <a:latin typeface="Arial"/>
                <a:cs typeface="Arial"/>
              </a:rPr>
              <a:t>True </a:t>
            </a:r>
            <a:r>
              <a:rPr sz="1050" b="1" spc="-27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is_symmetrical(9939)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dirty="0">
                <a:latin typeface="Arial"/>
                <a:cs typeface="Arial"/>
              </a:rPr>
              <a:t>False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spc="-15" dirty="0">
                <a:latin typeface="Arial"/>
                <a:cs typeface="Arial"/>
              </a:rPr>
              <a:t>is_symmetrical(1112111)</a:t>
            </a:r>
            <a:r>
              <a:rPr sz="1050" b="1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spc="-15" dirty="0">
                <a:latin typeface="Arial"/>
                <a:cs typeface="Arial"/>
              </a:rPr>
              <a:t>True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[194]: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4022" y="9378935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[195]: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90651" y="9334455"/>
            <a:ext cx="5553075" cy="323850"/>
            <a:chOff x="1390649" y="9334453"/>
            <a:chExt cx="5553075" cy="323850"/>
          </a:xfrm>
        </p:grpSpPr>
        <p:sp>
          <p:nvSpPr>
            <p:cNvPr id="19" name="object 19"/>
            <p:cNvSpPr/>
            <p:nvPr/>
          </p:nvSpPr>
          <p:spPr>
            <a:xfrm>
              <a:off x="1395412" y="9339215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391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14500" y="934402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64170" y="374966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Out[192]: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0635" y="3759185"/>
            <a:ext cx="31877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True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4170" y="4473559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Out[193]: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30635" y="4483086"/>
            <a:ext cx="31877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True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4170" y="969326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Out[195]: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30635" y="9702786"/>
            <a:ext cx="31877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True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644972" y="1176291"/>
          <a:ext cx="6294755" cy="2113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70"/>
                <a:gridCol w="341630"/>
                <a:gridCol w="5202555"/>
              </a:tblGrid>
              <a:tr h="2343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[189]: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is_in_order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(s):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.join(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sorted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(s))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123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[190]: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is_in_order(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"abc"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190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Out[190]: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True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[191]: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is_in_order(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"edabit"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2677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Out[191]: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/>
                </a:tc>
                <a:tc gridSpan="2">
                  <a:txBody>
                    <a:bodyPr/>
                    <a:lstStyle/>
                    <a:p>
                      <a:pPr marL="47625">
                        <a:lnSpc>
                          <a:spcPts val="122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False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1714502" y="4124325"/>
            <a:ext cx="9525" cy="314325"/>
          </a:xfrm>
          <a:custGeom>
            <a:avLst/>
            <a:gdLst/>
            <a:ahLst/>
            <a:cxnLst/>
            <a:rect l="l" t="t" r="r" b="b"/>
            <a:pathLst>
              <a:path w="9525" h="314325">
                <a:moveTo>
                  <a:pt x="0" y="314324"/>
                </a:moveTo>
                <a:lnTo>
                  <a:pt x="0" y="0"/>
                </a:lnTo>
                <a:lnTo>
                  <a:pt x="9524" y="0"/>
                </a:lnTo>
                <a:lnTo>
                  <a:pt x="9524" y="314324"/>
                </a:lnTo>
                <a:lnTo>
                  <a:pt x="0" y="31432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06371" y="3435352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is_in_order(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"123"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06371" y="4159251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is_in_order(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"xyzz"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384453" y="8081917"/>
          <a:ext cx="5543550" cy="1267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24861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is_symmetrical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Convert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num_str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str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Check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equal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reverse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38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num_str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num_str[::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1406371" y="9378952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is_symmetrical(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7227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82/95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64022" y="4540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[196]: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90651" y="409528"/>
            <a:ext cx="5553075" cy="323850"/>
            <a:chOff x="1390649" y="409528"/>
            <a:chExt cx="5553075" cy="323850"/>
          </a:xfrm>
        </p:grpSpPr>
        <p:sp>
          <p:nvSpPr>
            <p:cNvPr id="6" name="object 6"/>
            <p:cNvSpPr/>
            <p:nvPr/>
          </p:nvSpPr>
          <p:spPr>
            <a:xfrm>
              <a:off x="1395412" y="414291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43549" y="301894"/>
                  </a:lnTo>
                  <a:lnTo>
                    <a:pt x="5543186" y="303685"/>
                  </a:lnTo>
                  <a:lnTo>
                    <a:pt x="5542461" y="305400"/>
                  </a:lnTo>
                  <a:lnTo>
                    <a:pt x="5541736" y="307181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467"/>
                  </a:lnTo>
                  <a:lnTo>
                    <a:pt x="1087" y="305400"/>
                  </a:lnTo>
                  <a:lnTo>
                    <a:pt x="362" y="303685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4500" y="419100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4022" y="11779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[197]: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95412" y="1138192"/>
            <a:ext cx="5543550" cy="323850"/>
          </a:xfrm>
          <a:custGeom>
            <a:avLst/>
            <a:gdLst/>
            <a:ahLst/>
            <a:cxnLst/>
            <a:rect l="l" t="t" r="r" b="b"/>
            <a:pathLst>
              <a:path w="5543550" h="323850">
                <a:moveTo>
                  <a:pt x="0" y="309562"/>
                </a:moveTo>
                <a:lnTo>
                  <a:pt x="0" y="14287"/>
                </a:lnTo>
                <a:lnTo>
                  <a:pt x="0" y="12277"/>
                </a:lnTo>
                <a:lnTo>
                  <a:pt x="362" y="10420"/>
                </a:lnTo>
                <a:lnTo>
                  <a:pt x="1087" y="8705"/>
                </a:lnTo>
                <a:lnTo>
                  <a:pt x="1812" y="6924"/>
                </a:lnTo>
                <a:lnTo>
                  <a:pt x="2844" y="5429"/>
                </a:lnTo>
                <a:lnTo>
                  <a:pt x="4184" y="4171"/>
                </a:lnTo>
                <a:lnTo>
                  <a:pt x="5524" y="2752"/>
                </a:lnTo>
                <a:lnTo>
                  <a:pt x="7069" y="1714"/>
                </a:lnTo>
                <a:lnTo>
                  <a:pt x="8819" y="1038"/>
                </a:lnTo>
                <a:lnTo>
                  <a:pt x="10570" y="371"/>
                </a:lnTo>
                <a:lnTo>
                  <a:pt x="12392" y="0"/>
                </a:lnTo>
                <a:lnTo>
                  <a:pt x="14287" y="0"/>
                </a:lnTo>
                <a:lnTo>
                  <a:pt x="5529262" y="0"/>
                </a:lnTo>
                <a:lnTo>
                  <a:pt x="5531156" y="0"/>
                </a:lnTo>
                <a:lnTo>
                  <a:pt x="5532978" y="371"/>
                </a:lnTo>
                <a:lnTo>
                  <a:pt x="5534728" y="1038"/>
                </a:lnTo>
                <a:lnTo>
                  <a:pt x="5536479" y="1714"/>
                </a:lnTo>
                <a:lnTo>
                  <a:pt x="5538024" y="2752"/>
                </a:lnTo>
                <a:lnTo>
                  <a:pt x="5539364" y="4171"/>
                </a:lnTo>
                <a:lnTo>
                  <a:pt x="5540703" y="5429"/>
                </a:lnTo>
                <a:lnTo>
                  <a:pt x="5541736" y="6924"/>
                </a:lnTo>
                <a:lnTo>
                  <a:pt x="5542461" y="8705"/>
                </a:lnTo>
                <a:lnTo>
                  <a:pt x="5543186" y="10420"/>
                </a:lnTo>
                <a:lnTo>
                  <a:pt x="5543549" y="12277"/>
                </a:lnTo>
                <a:lnTo>
                  <a:pt x="5543549" y="14287"/>
                </a:lnTo>
                <a:lnTo>
                  <a:pt x="5543549" y="309562"/>
                </a:lnTo>
                <a:lnTo>
                  <a:pt x="5543549" y="311419"/>
                </a:lnTo>
                <a:lnTo>
                  <a:pt x="5543186" y="313210"/>
                </a:lnTo>
                <a:lnTo>
                  <a:pt x="5542461" y="314925"/>
                </a:lnTo>
                <a:lnTo>
                  <a:pt x="5541736" y="316706"/>
                </a:lnTo>
                <a:lnTo>
                  <a:pt x="5534728" y="322735"/>
                </a:lnTo>
                <a:lnTo>
                  <a:pt x="5532978" y="323478"/>
                </a:lnTo>
                <a:lnTo>
                  <a:pt x="5531156" y="323849"/>
                </a:lnTo>
                <a:lnTo>
                  <a:pt x="5529262" y="323849"/>
                </a:lnTo>
                <a:lnTo>
                  <a:pt x="14287" y="323849"/>
                </a:lnTo>
                <a:lnTo>
                  <a:pt x="12392" y="323849"/>
                </a:lnTo>
                <a:lnTo>
                  <a:pt x="10570" y="323478"/>
                </a:lnTo>
                <a:lnTo>
                  <a:pt x="8819" y="322735"/>
                </a:lnTo>
                <a:lnTo>
                  <a:pt x="7069" y="322068"/>
                </a:lnTo>
                <a:lnTo>
                  <a:pt x="1087" y="314925"/>
                </a:lnTo>
                <a:lnTo>
                  <a:pt x="362" y="313210"/>
                </a:lnTo>
                <a:lnTo>
                  <a:pt x="0" y="311419"/>
                </a:lnTo>
                <a:lnTo>
                  <a:pt x="0" y="3095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4022" y="19018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[199]: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0651" y="1866853"/>
            <a:ext cx="5553075" cy="323850"/>
            <a:chOff x="1390649" y="1866853"/>
            <a:chExt cx="5553075" cy="323850"/>
          </a:xfrm>
        </p:grpSpPr>
        <p:sp>
          <p:nvSpPr>
            <p:cNvPr id="12" name="object 12"/>
            <p:cNvSpPr/>
            <p:nvPr/>
          </p:nvSpPr>
          <p:spPr>
            <a:xfrm>
              <a:off x="1395412" y="1871616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7067"/>
                  </a:lnTo>
                  <a:lnTo>
                    <a:pt x="2844" y="5505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505"/>
                  </a:lnTo>
                  <a:lnTo>
                    <a:pt x="5541736" y="7067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4500" y="187642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4022" y="26352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[200]: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031" y="4759066"/>
            <a:ext cx="112709" cy="659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8552" y="5082916"/>
            <a:ext cx="112709" cy="659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65204" y="5406765"/>
            <a:ext cx="112709" cy="659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0600" y="5730615"/>
            <a:ext cx="112709" cy="6599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390651" y="2590754"/>
            <a:ext cx="5553075" cy="323850"/>
            <a:chOff x="1390649" y="2590753"/>
            <a:chExt cx="5553075" cy="323850"/>
          </a:xfrm>
        </p:grpSpPr>
        <p:sp>
          <p:nvSpPr>
            <p:cNvPr id="20" name="object 20"/>
            <p:cNvSpPr/>
            <p:nvPr/>
          </p:nvSpPr>
          <p:spPr>
            <a:xfrm>
              <a:off x="1395412" y="2595516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7067"/>
                  </a:lnTo>
                  <a:lnTo>
                    <a:pt x="2844" y="5505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505"/>
                  </a:lnTo>
                  <a:lnTo>
                    <a:pt x="5541736" y="7067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0" y="301828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14500" y="260032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64021" y="3464007"/>
            <a:ext cx="6001385" cy="28429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145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128</a:t>
            </a:r>
            <a:endParaRPr sz="1650">
              <a:latin typeface="Arial"/>
              <a:cs typeface="Arial"/>
            </a:endParaRPr>
          </a:p>
          <a:p>
            <a:pPr marL="779145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separated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comma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space,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product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numbers.</a:t>
            </a:r>
            <a:endParaRPr sz="1050">
              <a:latin typeface="Arial"/>
              <a:cs typeface="Arial"/>
            </a:endParaRPr>
          </a:p>
          <a:p>
            <a:pPr marL="779145" marR="355346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Examples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multiply_nums("2,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3")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3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multiply_nums("1,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4")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24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multiply_nums("54,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75,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453,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0")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multiply_nums("10,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-2")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-20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[201]: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4022" y="830261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[202]: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95412" y="8272415"/>
            <a:ext cx="5543550" cy="314325"/>
          </a:xfrm>
          <a:custGeom>
            <a:avLst/>
            <a:gdLst/>
            <a:ahLst/>
            <a:cxnLst/>
            <a:rect l="l" t="t" r="r" b="b"/>
            <a:pathLst>
              <a:path w="5543550" h="314325">
                <a:moveTo>
                  <a:pt x="0" y="300037"/>
                </a:moveTo>
                <a:lnTo>
                  <a:pt x="0" y="14287"/>
                </a:lnTo>
                <a:lnTo>
                  <a:pt x="0" y="12353"/>
                </a:lnTo>
                <a:lnTo>
                  <a:pt x="362" y="10496"/>
                </a:lnTo>
                <a:lnTo>
                  <a:pt x="1087" y="8782"/>
                </a:lnTo>
                <a:lnTo>
                  <a:pt x="1812" y="6991"/>
                </a:lnTo>
                <a:lnTo>
                  <a:pt x="2844" y="5429"/>
                </a:lnTo>
                <a:lnTo>
                  <a:pt x="4184" y="4171"/>
                </a:lnTo>
                <a:lnTo>
                  <a:pt x="5524" y="2752"/>
                </a:lnTo>
                <a:lnTo>
                  <a:pt x="7069" y="1714"/>
                </a:lnTo>
                <a:lnTo>
                  <a:pt x="8819" y="1038"/>
                </a:lnTo>
                <a:lnTo>
                  <a:pt x="10570" y="371"/>
                </a:lnTo>
                <a:lnTo>
                  <a:pt x="12392" y="0"/>
                </a:lnTo>
                <a:lnTo>
                  <a:pt x="14287" y="0"/>
                </a:lnTo>
                <a:lnTo>
                  <a:pt x="5529262" y="0"/>
                </a:lnTo>
                <a:lnTo>
                  <a:pt x="5531156" y="0"/>
                </a:lnTo>
                <a:lnTo>
                  <a:pt x="5532978" y="371"/>
                </a:lnTo>
                <a:lnTo>
                  <a:pt x="5534728" y="1038"/>
                </a:lnTo>
                <a:lnTo>
                  <a:pt x="5536479" y="1714"/>
                </a:lnTo>
                <a:lnTo>
                  <a:pt x="5538024" y="2752"/>
                </a:lnTo>
                <a:lnTo>
                  <a:pt x="5539364" y="4171"/>
                </a:lnTo>
                <a:lnTo>
                  <a:pt x="5540703" y="5429"/>
                </a:lnTo>
                <a:lnTo>
                  <a:pt x="5541736" y="6991"/>
                </a:lnTo>
                <a:lnTo>
                  <a:pt x="5542461" y="8782"/>
                </a:lnTo>
                <a:lnTo>
                  <a:pt x="5543186" y="10496"/>
                </a:lnTo>
                <a:lnTo>
                  <a:pt x="5543549" y="12353"/>
                </a:lnTo>
                <a:lnTo>
                  <a:pt x="5543549" y="14287"/>
                </a:lnTo>
                <a:lnTo>
                  <a:pt x="5543549" y="300037"/>
                </a:lnTo>
                <a:lnTo>
                  <a:pt x="5534728" y="313134"/>
                </a:lnTo>
                <a:lnTo>
                  <a:pt x="5532978" y="313877"/>
                </a:lnTo>
                <a:lnTo>
                  <a:pt x="5531156" y="314248"/>
                </a:lnTo>
                <a:lnTo>
                  <a:pt x="5529262" y="314324"/>
                </a:lnTo>
                <a:lnTo>
                  <a:pt x="14287" y="314324"/>
                </a:lnTo>
                <a:lnTo>
                  <a:pt x="12392" y="314248"/>
                </a:lnTo>
                <a:lnTo>
                  <a:pt x="10570" y="313877"/>
                </a:lnTo>
                <a:lnTo>
                  <a:pt x="8819" y="313134"/>
                </a:lnTo>
                <a:lnTo>
                  <a:pt x="7069" y="312391"/>
                </a:lnTo>
                <a:lnTo>
                  <a:pt x="0" y="301894"/>
                </a:lnTo>
                <a:lnTo>
                  <a:pt x="0" y="3000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4022" y="90360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[203]: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390651" y="8991553"/>
            <a:ext cx="5553075" cy="323850"/>
            <a:chOff x="1390649" y="8991553"/>
            <a:chExt cx="5553075" cy="323850"/>
          </a:xfrm>
        </p:grpSpPr>
        <p:sp>
          <p:nvSpPr>
            <p:cNvPr id="27" name="object 27"/>
            <p:cNvSpPr/>
            <p:nvPr/>
          </p:nvSpPr>
          <p:spPr>
            <a:xfrm>
              <a:off x="1395412" y="8996315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4500" y="9001125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64170" y="7683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Out[196]: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30635" y="777861"/>
            <a:ext cx="39243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False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4170" y="14922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Out[197]: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30635" y="1501761"/>
            <a:ext cx="31877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True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4170" y="22256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Out[199]: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30635" y="2235187"/>
            <a:ext cx="31877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True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4170" y="29495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Out[200]: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30635" y="2959084"/>
            <a:ext cx="31877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True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4172" y="8626460"/>
            <a:ext cx="86550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75" baseline="2645" dirty="0">
                <a:solidFill>
                  <a:srgbClr val="D84215"/>
                </a:solidFill>
                <a:latin typeface="Consolas"/>
                <a:cs typeface="Consolas"/>
              </a:rPr>
              <a:t>Out[202]:</a:t>
            </a:r>
            <a:r>
              <a:rPr sz="1575" spc="254" baseline="2645" dirty="0">
                <a:solidFill>
                  <a:srgbClr val="D8421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6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4170" y="93503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Out[203]: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30637" y="9359886"/>
            <a:ext cx="17208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24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06371" y="454025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is_symmetrical(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12567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14502" y="1143000"/>
            <a:ext cx="9525" cy="314325"/>
          </a:xfrm>
          <a:custGeom>
            <a:avLst/>
            <a:gdLst/>
            <a:ahLst/>
            <a:cxnLst/>
            <a:rect l="l" t="t" r="r" b="b"/>
            <a:pathLst>
              <a:path w="9525" h="314325">
                <a:moveTo>
                  <a:pt x="0" y="314324"/>
                </a:moveTo>
                <a:lnTo>
                  <a:pt x="0" y="0"/>
                </a:lnTo>
                <a:lnTo>
                  <a:pt x="9524" y="0"/>
                </a:lnTo>
                <a:lnTo>
                  <a:pt x="9524" y="314324"/>
                </a:lnTo>
                <a:lnTo>
                  <a:pt x="0" y="31432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14502" y="8277227"/>
            <a:ext cx="9525" cy="304800"/>
          </a:xfrm>
          <a:custGeom>
            <a:avLst/>
            <a:gdLst/>
            <a:ahLst/>
            <a:cxnLst/>
            <a:rect l="l" t="t" r="r" b="b"/>
            <a:pathLst>
              <a:path w="9525" h="304800">
                <a:moveTo>
                  <a:pt x="0" y="304799"/>
                </a:moveTo>
                <a:lnTo>
                  <a:pt x="0" y="0"/>
                </a:lnTo>
                <a:lnTo>
                  <a:pt x="9524" y="0"/>
                </a:lnTo>
                <a:lnTo>
                  <a:pt x="9524" y="304799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406371" y="1177928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is_symmetrical(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44444444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06371" y="1901825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is_symmetrical(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44444444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06371" y="2635253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is_symmetrical(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1112111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1384454" y="6034041"/>
          <a:ext cx="5580380" cy="21336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56530"/>
              </a:tblGrid>
              <a:tr h="202916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 marR="304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multiply_nums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(nums_str):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7115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Split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comma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space,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then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convert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intege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5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nums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(num)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nums_str.split(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",</a:t>
                      </a:r>
                      <a:r>
                        <a:rPr sz="1000" spc="-1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5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5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Initialize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with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5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5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5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Multiply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all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together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5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nums: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5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 marR="304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15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763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 marR="304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1406371" y="8302627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4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multiply_nums(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"2,</a:t>
            </a:r>
            <a:r>
              <a:rPr sz="1050" spc="-3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3"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06371" y="9036052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6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multiply_nums(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"1,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2,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3,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4"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83/95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8485" y="3120766"/>
            <a:ext cx="112709" cy="65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5843" y="3444616"/>
            <a:ext cx="112709" cy="65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5843" y="3768465"/>
            <a:ext cx="112709" cy="65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4021" y="2016206"/>
            <a:ext cx="4593590" cy="295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145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129</a:t>
            </a:r>
            <a:endParaRPr sz="165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  <a:spcBef>
                <a:spcPts val="109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squares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every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digit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number.</a:t>
            </a:r>
            <a:endParaRPr sz="1050">
              <a:latin typeface="Arial"/>
              <a:cs typeface="Arial"/>
            </a:endParaRPr>
          </a:p>
          <a:p>
            <a:pPr marL="779145" marR="1923414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Examples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square_digits(9119)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30" dirty="0">
                <a:latin typeface="Segoe UI Symbol"/>
                <a:cs typeface="Segoe UI Symbol"/>
              </a:rPr>
              <a:t> </a:t>
            </a:r>
            <a:r>
              <a:rPr sz="1050" b="1" spc="-20" dirty="0">
                <a:latin typeface="Arial"/>
                <a:cs typeface="Arial"/>
              </a:rPr>
              <a:t>811181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square_digits(2483)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4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416649</a:t>
            </a:r>
            <a:endParaRPr sz="1050">
              <a:latin typeface="Arial"/>
              <a:cs typeface="Arial"/>
            </a:endParaRPr>
          </a:p>
          <a:p>
            <a:pPr marL="779145" marR="204978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square_digits(3212)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9414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Notes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receives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integer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must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</a:t>
            </a:r>
            <a:r>
              <a:rPr sz="1050" b="1" spc="-10" dirty="0">
                <a:latin typeface="Arial"/>
                <a:cs typeface="Arial"/>
              </a:rPr>
              <a:t> integer.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[206]: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022" y="7797787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[207]: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90651" y="7753302"/>
            <a:ext cx="5553075" cy="323850"/>
            <a:chOff x="1390649" y="7753302"/>
            <a:chExt cx="5553075" cy="323850"/>
          </a:xfrm>
        </p:grpSpPr>
        <p:sp>
          <p:nvSpPr>
            <p:cNvPr id="8" name="object 8"/>
            <p:cNvSpPr/>
            <p:nvPr/>
          </p:nvSpPr>
          <p:spPr>
            <a:xfrm>
              <a:off x="1395412" y="7758065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0" y="301828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4500" y="776287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4022" y="852168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[208]: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0651" y="8477203"/>
            <a:ext cx="5553075" cy="323850"/>
            <a:chOff x="1390649" y="8477202"/>
            <a:chExt cx="5553075" cy="323850"/>
          </a:xfrm>
        </p:grpSpPr>
        <p:sp>
          <p:nvSpPr>
            <p:cNvPr id="12" name="object 12"/>
            <p:cNvSpPr/>
            <p:nvPr/>
          </p:nvSpPr>
          <p:spPr>
            <a:xfrm>
              <a:off x="1395412" y="8481965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391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4500" y="848677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4022" y="9245587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[209]: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95412" y="9215390"/>
            <a:ext cx="5543550" cy="314325"/>
          </a:xfrm>
          <a:custGeom>
            <a:avLst/>
            <a:gdLst/>
            <a:ahLst/>
            <a:cxnLst/>
            <a:rect l="l" t="t" r="r" b="b"/>
            <a:pathLst>
              <a:path w="5543550" h="314325">
                <a:moveTo>
                  <a:pt x="0" y="300037"/>
                </a:moveTo>
                <a:lnTo>
                  <a:pt x="0" y="14287"/>
                </a:lnTo>
                <a:lnTo>
                  <a:pt x="0" y="12353"/>
                </a:lnTo>
                <a:lnTo>
                  <a:pt x="362" y="10496"/>
                </a:lnTo>
                <a:lnTo>
                  <a:pt x="1087" y="8705"/>
                </a:lnTo>
                <a:lnTo>
                  <a:pt x="1812" y="6991"/>
                </a:lnTo>
                <a:lnTo>
                  <a:pt x="2844" y="5429"/>
                </a:lnTo>
                <a:lnTo>
                  <a:pt x="4184" y="4095"/>
                </a:lnTo>
                <a:lnTo>
                  <a:pt x="5524" y="2752"/>
                </a:lnTo>
                <a:lnTo>
                  <a:pt x="7069" y="1714"/>
                </a:lnTo>
                <a:lnTo>
                  <a:pt x="8819" y="1038"/>
                </a:lnTo>
                <a:lnTo>
                  <a:pt x="10570" y="371"/>
                </a:lnTo>
                <a:lnTo>
                  <a:pt x="12392" y="0"/>
                </a:lnTo>
                <a:lnTo>
                  <a:pt x="14287" y="0"/>
                </a:lnTo>
                <a:lnTo>
                  <a:pt x="5529262" y="0"/>
                </a:lnTo>
                <a:lnTo>
                  <a:pt x="5531156" y="0"/>
                </a:lnTo>
                <a:lnTo>
                  <a:pt x="5532978" y="371"/>
                </a:lnTo>
                <a:lnTo>
                  <a:pt x="5534728" y="1038"/>
                </a:lnTo>
                <a:lnTo>
                  <a:pt x="5536479" y="1714"/>
                </a:lnTo>
                <a:lnTo>
                  <a:pt x="5538024" y="2752"/>
                </a:lnTo>
                <a:lnTo>
                  <a:pt x="5539364" y="4095"/>
                </a:lnTo>
                <a:lnTo>
                  <a:pt x="5540703" y="5429"/>
                </a:lnTo>
                <a:lnTo>
                  <a:pt x="5543549" y="14287"/>
                </a:lnTo>
                <a:lnTo>
                  <a:pt x="5543549" y="300037"/>
                </a:lnTo>
                <a:lnTo>
                  <a:pt x="5543549" y="301894"/>
                </a:lnTo>
                <a:lnTo>
                  <a:pt x="5543186" y="303761"/>
                </a:lnTo>
                <a:lnTo>
                  <a:pt x="5542461" y="305466"/>
                </a:lnTo>
                <a:lnTo>
                  <a:pt x="5541736" y="307257"/>
                </a:lnTo>
                <a:lnTo>
                  <a:pt x="5534728" y="313210"/>
                </a:lnTo>
                <a:lnTo>
                  <a:pt x="5532978" y="313953"/>
                </a:lnTo>
                <a:lnTo>
                  <a:pt x="5531156" y="314324"/>
                </a:lnTo>
                <a:lnTo>
                  <a:pt x="5529262" y="314324"/>
                </a:lnTo>
                <a:lnTo>
                  <a:pt x="14287" y="314324"/>
                </a:lnTo>
                <a:lnTo>
                  <a:pt x="12392" y="314324"/>
                </a:lnTo>
                <a:lnTo>
                  <a:pt x="10570" y="313953"/>
                </a:lnTo>
                <a:lnTo>
                  <a:pt x="8819" y="313210"/>
                </a:lnTo>
                <a:lnTo>
                  <a:pt x="7069" y="312543"/>
                </a:lnTo>
                <a:lnTo>
                  <a:pt x="1087" y="305466"/>
                </a:lnTo>
                <a:lnTo>
                  <a:pt x="362" y="303761"/>
                </a:lnTo>
                <a:lnTo>
                  <a:pt x="0" y="301894"/>
                </a:lnTo>
                <a:lnTo>
                  <a:pt x="0" y="3000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4170" y="811211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Out[207]: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4170" y="88360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Out[208]: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4170" y="955991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Out[209]: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0635" y="9569435"/>
            <a:ext cx="31877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9414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92248" y="184306"/>
          <a:ext cx="6645274" cy="1545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995"/>
                <a:gridCol w="144780"/>
                <a:gridCol w="178434"/>
                <a:gridCol w="5219065"/>
              </a:tblGrid>
              <a:tr h="229983">
                <a:tc>
                  <a:txBody>
                    <a:bodyPr/>
                    <a:lstStyle/>
                    <a:p>
                      <a:pPr marL="31750">
                        <a:lnSpc>
                          <a:spcPts val="885"/>
                        </a:lnSpc>
                      </a:pP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 algn="ctr">
                        <a:lnSpc>
                          <a:spcPts val="885"/>
                        </a:lnSpc>
                      </a:pP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[204]: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multiply_nums(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"54,</a:t>
                      </a:r>
                      <a:r>
                        <a:rPr sz="1000" spc="-3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75,</a:t>
                      </a:r>
                      <a:r>
                        <a:rPr sz="1000" spc="-3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453,</a:t>
                      </a:r>
                      <a:r>
                        <a:rPr sz="1000" spc="-2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0"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Out[204]: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23849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[205]: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multiply_nums(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"10,</a:t>
                      </a:r>
                      <a:r>
                        <a:rPr sz="1000" spc="-65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-2"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267735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Out[205]: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/>
                </a:tc>
                <a:tc gridSpan="3">
                  <a:txBody>
                    <a:bodyPr/>
                    <a:lstStyle/>
                    <a:p>
                      <a:pPr marL="47625">
                        <a:lnSpc>
                          <a:spcPts val="122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-20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384453" y="4719591"/>
          <a:ext cx="5543550" cy="2989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195308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square_digits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7171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Convert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iterate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through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its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digits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71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num_str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str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71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71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Initialize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empty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store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squared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digits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71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result_str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71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71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Iterate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through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digits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71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digit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num_str: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71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1605" algn="ctr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Square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digit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convert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back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integer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71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squared_digit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(digit)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**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71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71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Append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squared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digit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71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result_str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str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(squared_digit)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71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171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8349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(result_str)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1714502" y="9220202"/>
            <a:ext cx="9525" cy="304800"/>
          </a:xfrm>
          <a:custGeom>
            <a:avLst/>
            <a:gdLst/>
            <a:ahLst/>
            <a:cxnLst/>
            <a:rect l="l" t="t" r="r" b="b"/>
            <a:pathLst>
              <a:path w="9525" h="304800">
                <a:moveTo>
                  <a:pt x="0" y="304799"/>
                </a:moveTo>
                <a:lnTo>
                  <a:pt x="0" y="0"/>
                </a:lnTo>
                <a:lnTo>
                  <a:pt x="9524" y="0"/>
                </a:lnTo>
                <a:lnTo>
                  <a:pt x="9524" y="304799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06371" y="7797802"/>
            <a:ext cx="5521960" cy="1640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square_digits(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9119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811181</a:t>
            </a:r>
            <a:endParaRPr sz="1050">
              <a:latin typeface="Consolas"/>
              <a:cs typeface="Consolas"/>
            </a:endParaRPr>
          </a:p>
          <a:p>
            <a:pPr marL="36830" marR="3765550" indent="120650">
              <a:lnSpc>
                <a:spcPct val="202400"/>
              </a:lnSpc>
              <a:spcBef>
                <a:spcPts val="6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29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square_digits(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2483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416649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72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2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square_digits(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3212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84/95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6526" y="1663441"/>
            <a:ext cx="112709" cy="65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8265" y="1987291"/>
            <a:ext cx="112709" cy="65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3112" y="2311140"/>
            <a:ext cx="112709" cy="659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6526" y="2634990"/>
            <a:ext cx="112709" cy="65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30637" y="558880"/>
            <a:ext cx="4642485" cy="2223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130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sorts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removes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duplicate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items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it.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setify([1,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5])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setify([4,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4])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[4]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setify([5,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7,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8,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9,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15])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[5,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7,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8,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9,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15]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setify([3,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1])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3]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4972" y="2947940"/>
          <a:ext cx="6294119" cy="4163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70"/>
                <a:gridCol w="323849"/>
                <a:gridCol w="2718435"/>
                <a:gridCol w="2501265"/>
              </a:tblGrid>
              <a:tr h="2343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[210]: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setify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(lst):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unique_set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set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sorted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(lst))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Convert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set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back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(unique_set)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123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[211]: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setify([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190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Out[211]: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[1,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3,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5]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[212]: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setify([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Out[212]: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[4]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[213]: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setify([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Out[213]: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[5,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7,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8,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9,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10,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15]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[214]: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setify([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])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2772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Out[214]: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22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[1,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22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2,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3]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85/95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8833" y="1663441"/>
            <a:ext cx="112709" cy="65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1321" y="1987291"/>
            <a:ext cx="112709" cy="65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995" y="2311140"/>
            <a:ext cx="112709" cy="659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571624" y="2981280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099"/>
                </a:moveTo>
                <a:lnTo>
                  <a:pt x="16523" y="38023"/>
                </a:lnTo>
                <a:lnTo>
                  <a:pt x="14093" y="37509"/>
                </a:lnTo>
                <a:lnTo>
                  <a:pt x="11759" y="36461"/>
                </a:lnTo>
                <a:lnTo>
                  <a:pt x="9425" y="35566"/>
                </a:lnTo>
                <a:lnTo>
                  <a:pt x="0" y="21507"/>
                </a:lnTo>
                <a:lnTo>
                  <a:pt x="0" y="16449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07"/>
                </a:lnTo>
                <a:lnTo>
                  <a:pt x="26340" y="36461"/>
                </a:lnTo>
                <a:lnTo>
                  <a:pt x="24006" y="37509"/>
                </a:lnTo>
                <a:lnTo>
                  <a:pt x="21576" y="38023"/>
                </a:lnTo>
                <a:lnTo>
                  <a:pt x="1905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1624" y="3362280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099"/>
                </a:moveTo>
                <a:lnTo>
                  <a:pt x="0" y="21507"/>
                </a:lnTo>
                <a:lnTo>
                  <a:pt x="0" y="16449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07"/>
                </a:lnTo>
                <a:lnTo>
                  <a:pt x="1905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4021" y="558879"/>
            <a:ext cx="6127115" cy="3439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145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131</a:t>
            </a:r>
            <a:endParaRPr sz="165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  <a:spcBef>
                <a:spcPts val="109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mean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digits.</a:t>
            </a:r>
            <a:endParaRPr sz="1050">
              <a:latin typeface="Arial"/>
              <a:cs typeface="Arial"/>
            </a:endParaRPr>
          </a:p>
          <a:p>
            <a:pPr marL="779145" marR="447230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Examples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mean(42)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mean(12345)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3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779145" marR="439864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mean(666)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6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Notes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Arial"/>
              <a:cs typeface="Arial"/>
            </a:endParaRPr>
          </a:p>
          <a:p>
            <a:pPr marL="1045844" marR="5080">
              <a:lnSpc>
                <a:spcPct val="119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mean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digits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sum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digits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/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how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many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digits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there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(e.g.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mean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digits 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512 is (5+1+2)/3(number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 digits) =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8/3=2).</a:t>
            </a:r>
            <a:endParaRPr sz="1050">
              <a:latin typeface="Arial"/>
              <a:cs typeface="Arial"/>
            </a:endParaRPr>
          </a:p>
          <a:p>
            <a:pPr marL="1045844">
              <a:lnSpc>
                <a:spcPct val="100000"/>
              </a:lnSpc>
              <a:spcBef>
                <a:spcPts val="240"/>
              </a:spcBef>
            </a:pP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mean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will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always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</a:t>
            </a:r>
            <a:r>
              <a:rPr sz="1050" b="1" spc="-10" dirty="0">
                <a:latin typeface="Arial"/>
                <a:cs typeface="Arial"/>
              </a:rPr>
              <a:t> integer.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[215]: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0636" y="8283654"/>
            <a:ext cx="5391150" cy="1807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132</a:t>
            </a:r>
            <a:endParaRPr sz="1650">
              <a:latin typeface="Arial"/>
              <a:cs typeface="Arial"/>
            </a:endParaRPr>
          </a:p>
          <a:p>
            <a:pPr marL="12700" marR="4953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integer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number,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where: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278765" marR="5080" indent="-148590">
              <a:lnSpc>
                <a:spcPct val="119000"/>
              </a:lnSpc>
              <a:buFont typeface="Arial MT"/>
              <a:buAutoNum type="arabicPeriod"/>
              <a:tabLst>
                <a:tab pos="279400" algn="l"/>
              </a:tabLst>
            </a:pP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divided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evenly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amplify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by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(i.e.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times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number).</a:t>
            </a:r>
            <a:endParaRPr sz="1050">
              <a:latin typeface="Arial"/>
              <a:cs typeface="Arial"/>
            </a:endParaRPr>
          </a:p>
          <a:p>
            <a:pPr marL="279400" indent="-148590">
              <a:lnSpc>
                <a:spcPct val="100000"/>
              </a:lnSpc>
              <a:spcBef>
                <a:spcPts val="240"/>
              </a:spcBef>
              <a:buFont typeface="Arial MT"/>
              <a:buAutoNum type="arabicPeriod"/>
              <a:tabLst>
                <a:tab pos="279400" algn="l"/>
              </a:tabLst>
            </a:pP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cannot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divided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evenly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simply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number.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84453" y="3728993"/>
          <a:ext cx="5543550" cy="2151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05525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mean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7335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Convert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iterate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through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its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digits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35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n_str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str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35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35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Calculate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digits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35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digit_sum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(digit)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digit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n_str)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35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35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Calculate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mean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by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dividing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by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digits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35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digit_count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(n_str)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35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digit_mean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digit_sum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000" b="1" spc="-2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digit_count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3350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208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(digit_mean)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4973" y="5957839"/>
          <a:ext cx="6294753" cy="2048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70"/>
                <a:gridCol w="145414"/>
                <a:gridCol w="179069"/>
                <a:gridCol w="5219700"/>
              </a:tblGrid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[216]: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mean(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190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Out[216]: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[217]: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mean(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12345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Out[217]: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[218]: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mean(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666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2772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Out[218]: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22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86/95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174" y="415665"/>
            <a:ext cx="112709" cy="65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174" y="739515"/>
            <a:ext cx="112709" cy="65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7337" y="1063365"/>
            <a:ext cx="112709" cy="659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571624" y="1924005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576"/>
                </a:lnTo>
                <a:lnTo>
                  <a:pt x="0" y="21507"/>
                </a:lnTo>
                <a:lnTo>
                  <a:pt x="0" y="16449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07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1624" y="2114505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099"/>
                </a:moveTo>
                <a:lnTo>
                  <a:pt x="0" y="21507"/>
                </a:lnTo>
                <a:lnTo>
                  <a:pt x="0" y="16449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07"/>
                </a:lnTo>
                <a:lnTo>
                  <a:pt x="1905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1624" y="2305005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099"/>
                </a:moveTo>
                <a:lnTo>
                  <a:pt x="0" y="21507"/>
                </a:lnTo>
                <a:lnTo>
                  <a:pt x="0" y="16449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07"/>
                </a:lnTo>
                <a:lnTo>
                  <a:pt x="1905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30636" y="349235"/>
            <a:ext cx="5377815" cy="2261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amplify(4)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[1,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40]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amplify(3)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[1,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amplify(25)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[1,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40,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6, 7,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80,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9,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20" dirty="0">
                <a:latin typeface="Arial"/>
                <a:cs typeface="Arial"/>
              </a:rPr>
              <a:t>11,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120,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13, 14,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15,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160,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17,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18,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19,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200, 21,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b="1" dirty="0">
                <a:latin typeface="Arial"/>
                <a:cs typeface="Arial"/>
              </a:rPr>
              <a:t>22,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23,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240,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25]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Notes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278765" marR="1392555">
              <a:lnSpc>
                <a:spcPct val="119000"/>
              </a:lnSpc>
            </a:pP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integer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will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always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equal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greater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1.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Include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 (see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example above).</a:t>
            </a:r>
            <a:endParaRPr sz="1050">
              <a:latin typeface="Arial"/>
              <a:cs typeface="Arial"/>
            </a:endParaRPr>
          </a:p>
          <a:p>
            <a:pPr marL="278765" marR="5080">
              <a:lnSpc>
                <a:spcPct val="119000"/>
              </a:lnSpc>
            </a:pPr>
            <a:r>
              <a:rPr sz="1050" b="1" spc="-40" dirty="0">
                <a:latin typeface="Arial"/>
                <a:cs typeface="Arial"/>
              </a:rPr>
              <a:t>To </a:t>
            </a:r>
            <a:r>
              <a:rPr sz="1050" b="1" dirty="0">
                <a:latin typeface="Arial"/>
                <a:cs typeface="Arial"/>
              </a:rPr>
              <a:t>perform this problem with its intended purpose, try doing it with list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comprehensions.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that's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difficult,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just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solve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challenge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any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way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you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can.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0635" y="5826112"/>
            <a:ext cx="5236845" cy="44858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40,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5,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6,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7,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80,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9,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10,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11,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120,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13,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14,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15,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160,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17,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18,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19,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200,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21,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22,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23,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240,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25]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133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that's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unique.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4971" y="2757439"/>
          <a:ext cx="6297290" cy="673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70"/>
                <a:gridCol w="323849"/>
                <a:gridCol w="299084"/>
                <a:gridCol w="1980564"/>
                <a:gridCol w="1981835"/>
                <a:gridCol w="294004"/>
                <a:gridCol w="147320"/>
                <a:gridCol w="520064"/>
              </a:tblGrid>
              <a:tr h="2343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[219]: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amplify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Use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1000" i="1" spc="-2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comprehension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generate</a:t>
                      </a:r>
                      <a:r>
                        <a:rPr sz="1000" i="1" spc="-3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2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18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[n</a:t>
                      </a:r>
                      <a:r>
                        <a:rPr sz="1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1000" spc="-1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1000" b="1" spc="-1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spc="-1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spc="-2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44971" y="3519440"/>
          <a:ext cx="6297294" cy="2410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70"/>
                <a:gridCol w="323849"/>
                <a:gridCol w="5222875"/>
              </a:tblGrid>
              <a:tr h="3238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[220]: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amplify(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Out[220]: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[1,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2,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3,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40]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[221]: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amplify(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Out[221]: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[1,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2,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3]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[222]: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amplify(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2438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Out[222]: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[1,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2,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06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87/95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3469" y="739515"/>
            <a:ext cx="112709" cy="65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0584" y="1063365"/>
            <a:ext cx="112709" cy="65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9991" y="1387215"/>
            <a:ext cx="112709" cy="659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64022" y="349233"/>
            <a:ext cx="6185535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145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unique([3,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7,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3])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unique([0,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0.77,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0])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0.77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unique([0,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1])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Notes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</a:pPr>
            <a:r>
              <a:rPr sz="1050" b="1" spc="-20" dirty="0">
                <a:latin typeface="Arial"/>
                <a:cs typeface="Arial"/>
              </a:rPr>
              <a:t>Test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cases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will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always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have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exactly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one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unique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number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while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others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same.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[223]: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022" y="5206987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[224]: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90651" y="5172026"/>
            <a:ext cx="5553075" cy="323850"/>
            <a:chOff x="1390649" y="5172026"/>
            <a:chExt cx="5553075" cy="323850"/>
          </a:xfrm>
        </p:grpSpPr>
        <p:sp>
          <p:nvSpPr>
            <p:cNvPr id="10" name="object 10"/>
            <p:cNvSpPr/>
            <p:nvPr/>
          </p:nvSpPr>
          <p:spPr>
            <a:xfrm>
              <a:off x="1395412" y="5176789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1736" y="6924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0" y="301828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4500" y="5181599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4022" y="59404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[225]: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90651" y="5895928"/>
            <a:ext cx="5553075" cy="323850"/>
            <a:chOff x="1390649" y="5895926"/>
            <a:chExt cx="5553075" cy="323850"/>
          </a:xfrm>
        </p:grpSpPr>
        <p:sp>
          <p:nvSpPr>
            <p:cNvPr id="14" name="object 14"/>
            <p:cNvSpPr/>
            <p:nvPr/>
          </p:nvSpPr>
          <p:spPr>
            <a:xfrm>
              <a:off x="1395412" y="5900689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391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4500" y="5905500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4022" y="6664310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[226]: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95412" y="6634115"/>
            <a:ext cx="5543550" cy="314325"/>
          </a:xfrm>
          <a:custGeom>
            <a:avLst/>
            <a:gdLst/>
            <a:ahLst/>
            <a:cxnLst/>
            <a:rect l="l" t="t" r="r" b="b"/>
            <a:pathLst>
              <a:path w="5543550" h="314325">
                <a:moveTo>
                  <a:pt x="0" y="300037"/>
                </a:moveTo>
                <a:lnTo>
                  <a:pt x="0" y="14287"/>
                </a:lnTo>
                <a:lnTo>
                  <a:pt x="0" y="12353"/>
                </a:lnTo>
                <a:lnTo>
                  <a:pt x="362" y="10496"/>
                </a:lnTo>
                <a:lnTo>
                  <a:pt x="1087" y="8629"/>
                </a:lnTo>
                <a:lnTo>
                  <a:pt x="1812" y="6924"/>
                </a:lnTo>
                <a:lnTo>
                  <a:pt x="2844" y="5362"/>
                </a:lnTo>
                <a:lnTo>
                  <a:pt x="4184" y="4095"/>
                </a:lnTo>
                <a:lnTo>
                  <a:pt x="5524" y="2752"/>
                </a:lnTo>
                <a:lnTo>
                  <a:pt x="7069" y="1714"/>
                </a:lnTo>
                <a:lnTo>
                  <a:pt x="8819" y="971"/>
                </a:lnTo>
                <a:lnTo>
                  <a:pt x="10570" y="295"/>
                </a:lnTo>
                <a:lnTo>
                  <a:pt x="12392" y="0"/>
                </a:lnTo>
                <a:lnTo>
                  <a:pt x="14287" y="0"/>
                </a:lnTo>
                <a:lnTo>
                  <a:pt x="5529262" y="0"/>
                </a:lnTo>
                <a:lnTo>
                  <a:pt x="5531156" y="0"/>
                </a:lnTo>
                <a:lnTo>
                  <a:pt x="5532978" y="295"/>
                </a:lnTo>
                <a:lnTo>
                  <a:pt x="5534728" y="971"/>
                </a:lnTo>
                <a:lnTo>
                  <a:pt x="5536479" y="1714"/>
                </a:lnTo>
                <a:lnTo>
                  <a:pt x="5538024" y="2752"/>
                </a:lnTo>
                <a:lnTo>
                  <a:pt x="5539364" y="4095"/>
                </a:lnTo>
                <a:lnTo>
                  <a:pt x="5540703" y="5362"/>
                </a:lnTo>
                <a:lnTo>
                  <a:pt x="5543549" y="14287"/>
                </a:lnTo>
                <a:lnTo>
                  <a:pt x="5543549" y="300037"/>
                </a:lnTo>
                <a:lnTo>
                  <a:pt x="5534728" y="313134"/>
                </a:lnTo>
                <a:lnTo>
                  <a:pt x="5532978" y="313953"/>
                </a:lnTo>
                <a:lnTo>
                  <a:pt x="5531156" y="314324"/>
                </a:lnTo>
                <a:lnTo>
                  <a:pt x="5529262" y="314324"/>
                </a:lnTo>
                <a:lnTo>
                  <a:pt x="14287" y="314324"/>
                </a:lnTo>
                <a:lnTo>
                  <a:pt x="12392" y="314324"/>
                </a:lnTo>
                <a:lnTo>
                  <a:pt x="10570" y="313953"/>
                </a:lnTo>
                <a:lnTo>
                  <a:pt x="8819" y="313134"/>
                </a:lnTo>
                <a:lnTo>
                  <a:pt x="7069" y="312467"/>
                </a:lnTo>
                <a:lnTo>
                  <a:pt x="0" y="301894"/>
                </a:lnTo>
                <a:lnTo>
                  <a:pt x="0" y="3000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4172" y="5540361"/>
            <a:ext cx="86550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75" baseline="2645" dirty="0">
                <a:solidFill>
                  <a:srgbClr val="D84215"/>
                </a:solidFill>
                <a:latin typeface="Consolas"/>
                <a:cs typeface="Consolas"/>
              </a:rPr>
              <a:t>Out[224]:</a:t>
            </a:r>
            <a:r>
              <a:rPr sz="1575" spc="254" baseline="2645" dirty="0">
                <a:solidFill>
                  <a:srgbClr val="D8421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7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4170" y="62547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Out[225]: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0635" y="6264261"/>
            <a:ext cx="31877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0.77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4171" y="6988161"/>
            <a:ext cx="6162675" cy="3181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75" baseline="2645" dirty="0">
                <a:solidFill>
                  <a:srgbClr val="D84215"/>
                </a:solidFill>
                <a:latin typeface="Consolas"/>
                <a:cs typeface="Consolas"/>
              </a:rPr>
              <a:t>Out[226]:</a:t>
            </a:r>
            <a:r>
              <a:rPr sz="1575" spc="277" baseline="2645" dirty="0">
                <a:solidFill>
                  <a:srgbClr val="D8421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0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onsolas"/>
              <a:cs typeface="Consolas"/>
            </a:endParaRPr>
          </a:p>
          <a:p>
            <a:pPr marL="779145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134</a:t>
            </a:r>
            <a:endParaRPr sz="1650">
              <a:latin typeface="Arial"/>
              <a:cs typeface="Arial"/>
            </a:endParaRPr>
          </a:p>
          <a:p>
            <a:pPr marL="779145" marR="5080">
              <a:lnSpc>
                <a:spcPct val="119000"/>
              </a:lnSpc>
              <a:spcBef>
                <a:spcPts val="855"/>
              </a:spcBef>
            </a:pPr>
            <a:r>
              <a:rPr sz="1050" b="1" spc="-20" dirty="0">
                <a:latin typeface="Arial"/>
                <a:cs typeface="Arial"/>
              </a:rPr>
              <a:t>Your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task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Circle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constructor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creates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circle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with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radius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provided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by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argument.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circles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constructed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must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have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two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getters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getArea()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(PIr^2)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 </a:t>
            </a:r>
            <a:r>
              <a:rPr sz="1050" b="1" spc="-27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getPerimeter() (2PI*r) which give both respective areas and perimeter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(circumference).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779145" marR="17780">
              <a:lnSpc>
                <a:spcPct val="119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For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help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with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this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class,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have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provided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you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with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Rectangle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constructor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which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you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use as a base example.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 marL="779145" marR="431165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circy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=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Circle(11)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circy.getArea()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384453" y="2462165"/>
          <a:ext cx="5543550" cy="2655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196051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unique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(numbers):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7236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Use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dictionary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count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occurrences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each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36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count_dict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{}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36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36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Count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occurrences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each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36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numbers: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36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count_dict: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36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count_dict[num]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36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36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count_dict[num]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36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36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Find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unique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(occurs</a:t>
                      </a:r>
                      <a:r>
                        <a:rPr sz="1000" i="1" spc="-1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only</a:t>
                      </a:r>
                      <a:r>
                        <a:rPr sz="1000" i="1" spc="-15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once)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36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num,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count</a:t>
                      </a:r>
                      <a:r>
                        <a:rPr sz="1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count_dict.items():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7236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count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2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1917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num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1714502" y="6638927"/>
            <a:ext cx="9525" cy="304800"/>
          </a:xfrm>
          <a:custGeom>
            <a:avLst/>
            <a:gdLst/>
            <a:ahLst/>
            <a:cxnLst/>
            <a:rect l="l" t="t" r="r" b="b"/>
            <a:pathLst>
              <a:path w="9525" h="304800">
                <a:moveTo>
                  <a:pt x="0" y="304799"/>
                </a:moveTo>
                <a:lnTo>
                  <a:pt x="0" y="0"/>
                </a:lnTo>
                <a:lnTo>
                  <a:pt x="9524" y="0"/>
                </a:lnTo>
                <a:lnTo>
                  <a:pt x="9524" y="304799"/>
                </a:lnTo>
                <a:lnTo>
                  <a:pt x="0" y="3047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06371" y="5207002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7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unique([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7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r>
              <a:rPr sz="1050" dirty="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06371" y="5940427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7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unique([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0.77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06371" y="6664327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7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unique([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88/95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7393" y="454025"/>
            <a:ext cx="6121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[22]: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90651" y="409574"/>
            <a:ext cx="5553075" cy="809625"/>
            <a:chOff x="1390649" y="409572"/>
            <a:chExt cx="5553075" cy="809625"/>
          </a:xfrm>
        </p:grpSpPr>
        <p:sp>
          <p:nvSpPr>
            <p:cNvPr id="6" name="object 6"/>
            <p:cNvSpPr/>
            <p:nvPr/>
          </p:nvSpPr>
          <p:spPr>
            <a:xfrm>
              <a:off x="1395412" y="414334"/>
              <a:ext cx="5543550" cy="800100"/>
            </a:xfrm>
            <a:custGeom>
              <a:avLst/>
              <a:gdLst/>
              <a:ahLst/>
              <a:cxnLst/>
              <a:rect l="l" t="t" r="r" b="b"/>
              <a:pathLst>
                <a:path w="5543550" h="800100">
                  <a:moveTo>
                    <a:pt x="0" y="785812"/>
                  </a:moveTo>
                  <a:lnTo>
                    <a:pt x="0" y="14287"/>
                  </a:lnTo>
                  <a:lnTo>
                    <a:pt x="0" y="12390"/>
                  </a:lnTo>
                  <a:lnTo>
                    <a:pt x="362" y="10567"/>
                  </a:lnTo>
                  <a:lnTo>
                    <a:pt x="1087" y="8813"/>
                  </a:lnTo>
                  <a:lnTo>
                    <a:pt x="1812" y="7059"/>
                  </a:lnTo>
                  <a:lnTo>
                    <a:pt x="2844" y="5515"/>
                  </a:lnTo>
                  <a:lnTo>
                    <a:pt x="4184" y="4181"/>
                  </a:lnTo>
                  <a:lnTo>
                    <a:pt x="5524" y="2841"/>
                  </a:lnTo>
                  <a:lnTo>
                    <a:pt x="7069" y="1808"/>
                  </a:lnTo>
                  <a:lnTo>
                    <a:pt x="8819" y="1083"/>
                  </a:lnTo>
                  <a:lnTo>
                    <a:pt x="10570" y="362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62"/>
                  </a:lnTo>
                  <a:lnTo>
                    <a:pt x="5534728" y="1083"/>
                  </a:lnTo>
                  <a:lnTo>
                    <a:pt x="5536479" y="1808"/>
                  </a:lnTo>
                  <a:lnTo>
                    <a:pt x="5538024" y="2841"/>
                  </a:lnTo>
                  <a:lnTo>
                    <a:pt x="5539364" y="4181"/>
                  </a:lnTo>
                  <a:lnTo>
                    <a:pt x="5540703" y="5515"/>
                  </a:lnTo>
                  <a:lnTo>
                    <a:pt x="5543549" y="14287"/>
                  </a:lnTo>
                  <a:lnTo>
                    <a:pt x="5543549" y="785812"/>
                  </a:lnTo>
                  <a:lnTo>
                    <a:pt x="5534728" y="799002"/>
                  </a:lnTo>
                  <a:lnTo>
                    <a:pt x="5532978" y="799732"/>
                  </a:lnTo>
                  <a:lnTo>
                    <a:pt x="5531156" y="800095"/>
                  </a:lnTo>
                  <a:lnTo>
                    <a:pt x="5529262" y="800099"/>
                  </a:lnTo>
                  <a:lnTo>
                    <a:pt x="14287" y="800099"/>
                  </a:lnTo>
                  <a:lnTo>
                    <a:pt x="0" y="787700"/>
                  </a:lnTo>
                  <a:lnTo>
                    <a:pt x="0" y="78581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4500" y="419100"/>
              <a:ext cx="9525" cy="790575"/>
            </a:xfrm>
            <a:custGeom>
              <a:avLst/>
              <a:gdLst/>
              <a:ahLst/>
              <a:cxnLst/>
              <a:rect l="l" t="t" r="r" b="b"/>
              <a:pathLst>
                <a:path w="9525" h="790575">
                  <a:moveTo>
                    <a:pt x="0" y="79057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790574"/>
                  </a:lnTo>
                  <a:lnTo>
                    <a:pt x="0" y="79057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30636" y="4089360"/>
            <a:ext cx="117792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18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0636" y="4640369"/>
            <a:ext cx="5311140" cy="2687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Python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Program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Print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Fibonacci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sequence.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50" b="1" dirty="0">
                <a:latin typeface="Arial"/>
                <a:cs typeface="Arial"/>
              </a:rPr>
              <a:t>Fibonacci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sequence: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latin typeface="Arial MT"/>
                <a:cs typeface="Arial MT"/>
              </a:rPr>
              <a:t>The Fibonacci sequence is a series of numbers where each number is the sum of the two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preceding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ones,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typically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starting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with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0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So,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sequence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begins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with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0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 </a:t>
            </a:r>
            <a:r>
              <a:rPr sz="1050" spc="-28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 next number is obtained by adding the previous two numbers. This pattern continues 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indefinitely,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generating a sequence that looks like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this: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 MT"/>
                <a:cs typeface="Arial MT"/>
              </a:rPr>
              <a:t>0,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5,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8,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13,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21,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34,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55,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89,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144,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so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on.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2700" marR="207645">
              <a:lnSpc>
                <a:spcPct val="119000"/>
              </a:lnSpc>
            </a:pPr>
            <a:r>
              <a:rPr sz="1050" spc="-10" dirty="0">
                <a:latin typeface="Arial MT"/>
                <a:cs typeface="Arial MT"/>
              </a:rPr>
              <a:t>Mathematically,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Fibonacci sequence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can be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defined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using the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following recurrence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relation: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50" spc="-15" dirty="0">
                <a:latin typeface="Lucida Sans Unicode"/>
                <a:cs typeface="Lucida Sans Unicode"/>
              </a:rPr>
              <a:t>𝐹</a:t>
            </a:r>
            <a:r>
              <a:rPr sz="1050" spc="-180" dirty="0">
                <a:latin typeface="Lucida Sans Unicode"/>
                <a:cs typeface="Lucida Sans Unicode"/>
              </a:rPr>
              <a:t> </a:t>
            </a:r>
            <a:r>
              <a:rPr sz="1150" spc="35" dirty="0">
                <a:latin typeface="Microsoft Sans Serif"/>
                <a:cs typeface="Microsoft Sans Serif"/>
              </a:rPr>
              <a:t>(</a:t>
            </a:r>
            <a:r>
              <a:rPr sz="1150" spc="-10" dirty="0">
                <a:latin typeface="Microsoft Sans Serif"/>
                <a:cs typeface="Microsoft Sans Serif"/>
              </a:rPr>
              <a:t>0</a:t>
            </a:r>
            <a:r>
              <a:rPr sz="1150" spc="35" dirty="0">
                <a:latin typeface="Microsoft Sans Serif"/>
                <a:cs typeface="Microsoft Sans Serif"/>
              </a:rPr>
              <a:t>)</a:t>
            </a:r>
            <a:r>
              <a:rPr sz="1150" spc="70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=</a:t>
            </a:r>
            <a:r>
              <a:rPr sz="1150" spc="7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0</a:t>
            </a:r>
            <a:r>
              <a:rPr sz="1150" spc="20" dirty="0">
                <a:latin typeface="Microsoft Sans Serif"/>
                <a:cs typeface="Microsoft Sans Serif"/>
              </a:rPr>
              <a:t> </a:t>
            </a:r>
            <a:r>
              <a:rPr sz="1050" spc="-15" dirty="0">
                <a:latin typeface="Lucida Sans Unicode"/>
                <a:cs typeface="Lucida Sans Unicode"/>
              </a:rPr>
              <a:t>𝐹</a:t>
            </a:r>
            <a:r>
              <a:rPr sz="1050" spc="-180" dirty="0">
                <a:latin typeface="Lucida Sans Unicode"/>
                <a:cs typeface="Lucida Sans Unicode"/>
              </a:rPr>
              <a:t> </a:t>
            </a:r>
            <a:r>
              <a:rPr sz="1150" spc="35" dirty="0">
                <a:latin typeface="Microsoft Sans Serif"/>
                <a:cs typeface="Microsoft Sans Serif"/>
              </a:rPr>
              <a:t>(</a:t>
            </a:r>
            <a:r>
              <a:rPr sz="1150" spc="-10" dirty="0">
                <a:latin typeface="Microsoft Sans Serif"/>
                <a:cs typeface="Microsoft Sans Serif"/>
              </a:rPr>
              <a:t>1</a:t>
            </a:r>
            <a:r>
              <a:rPr sz="1150" spc="35" dirty="0">
                <a:latin typeface="Microsoft Sans Serif"/>
                <a:cs typeface="Microsoft Sans Serif"/>
              </a:rPr>
              <a:t>)</a:t>
            </a:r>
            <a:r>
              <a:rPr sz="1150" spc="70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=</a:t>
            </a:r>
            <a:r>
              <a:rPr sz="1150" spc="7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1</a:t>
            </a:r>
            <a:r>
              <a:rPr sz="1150" spc="20" dirty="0">
                <a:latin typeface="Microsoft Sans Serif"/>
                <a:cs typeface="Microsoft Sans Serif"/>
              </a:rPr>
              <a:t> </a:t>
            </a:r>
            <a:r>
              <a:rPr sz="1050" spc="-15" dirty="0">
                <a:latin typeface="Lucida Sans Unicode"/>
                <a:cs typeface="Lucida Sans Unicode"/>
              </a:rPr>
              <a:t>𝐹</a:t>
            </a:r>
            <a:r>
              <a:rPr sz="1050" spc="-180" dirty="0">
                <a:latin typeface="Lucida Sans Unicode"/>
                <a:cs typeface="Lucida Sans Unicode"/>
              </a:rPr>
              <a:t> </a:t>
            </a:r>
            <a:r>
              <a:rPr sz="1150" spc="35" dirty="0">
                <a:latin typeface="Microsoft Sans Serif"/>
                <a:cs typeface="Microsoft Sans Serif"/>
              </a:rPr>
              <a:t>(</a:t>
            </a:r>
            <a:r>
              <a:rPr sz="1050" spc="-220" dirty="0">
                <a:latin typeface="Lucida Sans Unicode"/>
                <a:cs typeface="Lucida Sans Unicode"/>
              </a:rPr>
              <a:t>𝑛</a:t>
            </a:r>
            <a:r>
              <a:rPr sz="1150" spc="35" dirty="0">
                <a:latin typeface="Microsoft Sans Serif"/>
                <a:cs typeface="Microsoft Sans Serif"/>
              </a:rPr>
              <a:t>)</a:t>
            </a:r>
            <a:r>
              <a:rPr sz="1150" spc="70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=</a:t>
            </a:r>
            <a:r>
              <a:rPr sz="1150" spc="70" dirty="0">
                <a:latin typeface="Microsoft Sans Serif"/>
                <a:cs typeface="Microsoft Sans Serif"/>
              </a:rPr>
              <a:t> </a:t>
            </a:r>
            <a:r>
              <a:rPr sz="1050" spc="-15" dirty="0">
                <a:latin typeface="Lucida Sans Unicode"/>
                <a:cs typeface="Lucida Sans Unicode"/>
              </a:rPr>
              <a:t>𝐹</a:t>
            </a:r>
            <a:r>
              <a:rPr sz="1050" spc="-180" dirty="0">
                <a:latin typeface="Lucida Sans Unicode"/>
                <a:cs typeface="Lucida Sans Unicode"/>
              </a:rPr>
              <a:t> </a:t>
            </a:r>
            <a:r>
              <a:rPr sz="1150" spc="35" dirty="0">
                <a:latin typeface="Microsoft Sans Serif"/>
                <a:cs typeface="Microsoft Sans Serif"/>
              </a:rPr>
              <a:t>(</a:t>
            </a:r>
            <a:r>
              <a:rPr sz="1050" spc="-220" dirty="0">
                <a:latin typeface="Lucida Sans Unicode"/>
                <a:cs typeface="Lucida Sans Unicode"/>
              </a:rPr>
              <a:t>𝑛</a:t>
            </a:r>
            <a:r>
              <a:rPr sz="1050" spc="-30" dirty="0">
                <a:latin typeface="Lucida Sans Unicode"/>
                <a:cs typeface="Lucida Sans Unicode"/>
              </a:rPr>
              <a:t> </a:t>
            </a:r>
            <a:r>
              <a:rPr sz="1000" spc="65" dirty="0">
                <a:latin typeface="Lucida Sans Unicode"/>
                <a:cs typeface="Lucida Sans Unicode"/>
              </a:rPr>
              <a:t>−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1</a:t>
            </a:r>
            <a:r>
              <a:rPr sz="1150" spc="35" dirty="0">
                <a:latin typeface="Microsoft Sans Serif"/>
                <a:cs typeface="Microsoft Sans Serif"/>
              </a:rPr>
              <a:t>)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+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050" spc="-15" dirty="0">
                <a:latin typeface="Lucida Sans Unicode"/>
                <a:cs typeface="Lucida Sans Unicode"/>
              </a:rPr>
              <a:t>𝐹</a:t>
            </a:r>
            <a:r>
              <a:rPr sz="1050" spc="-180" dirty="0">
                <a:latin typeface="Lucida Sans Unicode"/>
                <a:cs typeface="Lucida Sans Unicode"/>
              </a:rPr>
              <a:t> </a:t>
            </a:r>
            <a:r>
              <a:rPr sz="1150" spc="35" dirty="0">
                <a:latin typeface="Microsoft Sans Serif"/>
                <a:cs typeface="Microsoft Sans Serif"/>
              </a:rPr>
              <a:t>(</a:t>
            </a:r>
            <a:r>
              <a:rPr sz="1050" spc="-220" dirty="0">
                <a:latin typeface="Lucida Sans Unicode"/>
                <a:cs typeface="Lucida Sans Unicode"/>
              </a:rPr>
              <a:t>𝑛</a:t>
            </a:r>
            <a:r>
              <a:rPr sz="1050" spc="-30" dirty="0">
                <a:latin typeface="Lucida Sans Unicode"/>
                <a:cs typeface="Lucida Sans Unicode"/>
              </a:rPr>
              <a:t> </a:t>
            </a:r>
            <a:r>
              <a:rPr sz="1000" spc="65" dirty="0">
                <a:latin typeface="Lucida Sans Unicode"/>
                <a:cs typeface="Lucida Sans Unicode"/>
              </a:rPr>
              <a:t>−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2</a:t>
            </a:r>
            <a:r>
              <a:rPr sz="1150" spc="35" dirty="0">
                <a:latin typeface="Microsoft Sans Serif"/>
                <a:cs typeface="Microsoft Sans Serif"/>
              </a:rPr>
              <a:t>)</a:t>
            </a:r>
            <a:r>
              <a:rPr sz="1050" spc="-45" dirty="0">
                <a:latin typeface="Lucida Sans Unicode"/>
                <a:cs typeface="Lucida Sans Unicode"/>
              </a:rPr>
              <a:t>𝑓</a:t>
            </a:r>
            <a:r>
              <a:rPr sz="1050" spc="-285" dirty="0">
                <a:latin typeface="Lucida Sans Unicode"/>
                <a:cs typeface="Lucida Sans Unicode"/>
              </a:rPr>
              <a:t>𝑜</a:t>
            </a:r>
            <a:r>
              <a:rPr sz="1050" spc="-365" dirty="0">
                <a:latin typeface="Lucida Sans Unicode"/>
                <a:cs typeface="Lucida Sans Unicode"/>
              </a:rPr>
              <a:t>𝑟</a:t>
            </a:r>
            <a:r>
              <a:rPr sz="1050" spc="-220" dirty="0">
                <a:latin typeface="Lucida Sans Unicode"/>
                <a:cs typeface="Lucida Sans Unicode"/>
              </a:rPr>
              <a:t>𝑛</a:t>
            </a:r>
            <a:r>
              <a:rPr sz="1050" spc="45" dirty="0">
                <a:latin typeface="Lucida Sans Unicode"/>
                <a:cs typeface="Lucida Sans Unicode"/>
              </a:rPr>
              <a:t> </a:t>
            </a:r>
            <a:r>
              <a:rPr sz="1150" spc="190" dirty="0">
                <a:latin typeface="Microsoft Sans Serif"/>
                <a:cs typeface="Microsoft Sans Serif"/>
              </a:rPr>
              <a:t>&gt;</a:t>
            </a:r>
            <a:r>
              <a:rPr sz="1150" spc="7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1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0635" y="1384300"/>
            <a:ext cx="259207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Display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multiplication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table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of: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19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11585" y="1689100"/>
          <a:ext cx="943608" cy="1761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/>
                <a:gridCol w="146685"/>
                <a:gridCol w="146684"/>
                <a:gridCol w="146684"/>
                <a:gridCol w="288290"/>
              </a:tblGrid>
              <a:tr h="179721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X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=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X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=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X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=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57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X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=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76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X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=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95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X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=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114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X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=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133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X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=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152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197693">
                <a:tc>
                  <a:txBody>
                    <a:bodyPr/>
                    <a:lstStyle/>
                    <a:p>
                      <a:pPr marL="31750">
                        <a:lnSpc>
                          <a:spcPts val="106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X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=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171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430636" y="2882903"/>
            <a:ext cx="9785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19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X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=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190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6371" y="454026"/>
            <a:ext cx="5521960" cy="6604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7480" marR="127254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7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input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"Display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multiplication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table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of: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dirty="0">
                <a:latin typeface="Consolas"/>
                <a:cs typeface="Consolas"/>
              </a:rPr>
              <a:t>))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3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range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11</a:t>
            </a:r>
            <a:r>
              <a:rPr sz="1050" dirty="0">
                <a:latin typeface="Consolas"/>
                <a:cs typeface="Consolas"/>
              </a:rPr>
              <a:t>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 startAt="3"/>
              <a:tabLst>
                <a:tab pos="648335" algn="l"/>
                <a:tab pos="648970" algn="l"/>
              </a:tabLst>
            </a:pP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print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f"</a:t>
            </a:r>
            <a:r>
              <a:rPr sz="1050" dirty="0">
                <a:latin typeface="Consolas"/>
                <a:cs typeface="Consolas"/>
              </a:rPr>
              <a:t>{num}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X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{i}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=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{num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sz="1050" dirty="0">
                <a:latin typeface="Consolas"/>
                <a:cs typeface="Consolas"/>
              </a:rPr>
              <a:t>i}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r>
              <a:rPr dirty="0"/>
              <a:t>8/95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97337" y="112192"/>
            <a:ext cx="3649345" cy="411651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739900">
              <a:lnSpc>
                <a:spcPct val="100000"/>
              </a:lnSpc>
              <a:spcBef>
                <a:spcPts val="490"/>
              </a:spcBef>
            </a:pP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50" b="1" dirty="0">
                <a:latin typeface="Arial"/>
                <a:cs typeface="Arial"/>
              </a:rPr>
              <a:t>Should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380.132711084365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1624" y="438104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099"/>
                </a:moveTo>
                <a:lnTo>
                  <a:pt x="0" y="21507"/>
                </a:lnTo>
                <a:lnTo>
                  <a:pt x="0" y="16449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07"/>
                </a:lnTo>
                <a:lnTo>
                  <a:pt x="1905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1624" y="1409653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099"/>
                </a:moveTo>
                <a:lnTo>
                  <a:pt x="0" y="21507"/>
                </a:lnTo>
                <a:lnTo>
                  <a:pt x="0" y="16449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07"/>
                </a:lnTo>
                <a:lnTo>
                  <a:pt x="1905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0635" y="673084"/>
            <a:ext cx="2545080" cy="1488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circy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=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Circle(4.44)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spc="-5" dirty="0">
                <a:latin typeface="Arial"/>
                <a:cs typeface="Arial"/>
              </a:rPr>
              <a:t>circy.getPerimeter()</a:t>
            </a:r>
            <a:endParaRPr sz="1050">
              <a:latin typeface="Arial"/>
              <a:cs typeface="Arial"/>
            </a:endParaRPr>
          </a:p>
          <a:p>
            <a:pPr marL="12700" marR="48260" indent="26670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Should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27.897342763877365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Notes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Round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results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up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nearest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integer.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022" y="23209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[227]: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90651" y="2285951"/>
            <a:ext cx="5553075" cy="2266950"/>
            <a:chOff x="1390649" y="2285951"/>
            <a:chExt cx="5553075" cy="2266950"/>
          </a:xfrm>
        </p:grpSpPr>
        <p:sp>
          <p:nvSpPr>
            <p:cNvPr id="9" name="object 9"/>
            <p:cNvSpPr/>
            <p:nvPr/>
          </p:nvSpPr>
          <p:spPr>
            <a:xfrm>
              <a:off x="1395412" y="2290713"/>
              <a:ext cx="5543550" cy="2257425"/>
            </a:xfrm>
            <a:custGeom>
              <a:avLst/>
              <a:gdLst/>
              <a:ahLst/>
              <a:cxnLst/>
              <a:rect l="l" t="t" r="r" b="b"/>
              <a:pathLst>
                <a:path w="5543550" h="2257425">
                  <a:moveTo>
                    <a:pt x="0" y="22431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2243137"/>
                  </a:lnTo>
                  <a:lnTo>
                    <a:pt x="5534728" y="2256157"/>
                  </a:lnTo>
                  <a:lnTo>
                    <a:pt x="5532978" y="2256977"/>
                  </a:lnTo>
                  <a:lnTo>
                    <a:pt x="5531156" y="2257348"/>
                  </a:lnTo>
                  <a:lnTo>
                    <a:pt x="5529262" y="2257424"/>
                  </a:lnTo>
                  <a:lnTo>
                    <a:pt x="14287" y="2257424"/>
                  </a:lnTo>
                  <a:lnTo>
                    <a:pt x="12392" y="2257348"/>
                  </a:lnTo>
                  <a:lnTo>
                    <a:pt x="10570" y="2256977"/>
                  </a:lnTo>
                  <a:lnTo>
                    <a:pt x="8819" y="2256157"/>
                  </a:lnTo>
                  <a:lnTo>
                    <a:pt x="7069" y="2255415"/>
                  </a:lnTo>
                  <a:lnTo>
                    <a:pt x="0" y="2244994"/>
                  </a:lnTo>
                  <a:lnTo>
                    <a:pt x="0" y="22431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4500" y="2295524"/>
              <a:ext cx="9525" cy="2247900"/>
            </a:xfrm>
            <a:custGeom>
              <a:avLst/>
              <a:gdLst/>
              <a:ahLst/>
              <a:cxnLst/>
              <a:rect l="l" t="t" r="r" b="b"/>
              <a:pathLst>
                <a:path w="9525" h="2247900">
                  <a:moveTo>
                    <a:pt x="0" y="22478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2247899"/>
                  </a:lnTo>
                  <a:lnTo>
                    <a:pt x="0" y="22478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4022" y="4711685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[228]: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4159" y="8702415"/>
            <a:ext cx="112709" cy="659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3351" y="9026265"/>
            <a:ext cx="112709" cy="659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96440" y="9540617"/>
            <a:ext cx="112709" cy="659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64021" y="5521312"/>
            <a:ext cx="1012190" cy="74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145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380</a:t>
            </a:r>
            <a:endParaRPr sz="1050">
              <a:latin typeface="Consolas"/>
              <a:cs typeface="Consolas"/>
            </a:endParaRPr>
          </a:p>
          <a:p>
            <a:pPr marL="77914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69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[229]: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0635" y="6730985"/>
            <a:ext cx="5400040" cy="329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62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Consolas"/>
                <a:cs typeface="Consolas"/>
              </a:rPr>
              <a:t>28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135</a:t>
            </a:r>
            <a:endParaRPr sz="1650">
              <a:latin typeface="Arial"/>
              <a:cs typeface="Arial"/>
            </a:endParaRPr>
          </a:p>
          <a:p>
            <a:pPr marL="12700" marR="6604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sorted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from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shortest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longest.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sort_by_length(["Google",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"Apple",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"Microsoft"])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["Apple",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"Google",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"Microsoft"]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1050"/>
              </a:spcBef>
            </a:pPr>
            <a:r>
              <a:rPr sz="1050" b="1" dirty="0">
                <a:latin typeface="Arial"/>
                <a:cs typeface="Arial"/>
              </a:rPr>
              <a:t>sort_by_length(["Leonardo",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"Michelangelo",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"Raphael",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"Donatello"])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["Raphael",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"Leonardo",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"Donatello", "Michelangelo"]</a:t>
            </a:r>
            <a:endParaRPr sz="1050">
              <a:latin typeface="Arial"/>
              <a:cs typeface="Arial"/>
            </a:endParaRPr>
          </a:p>
          <a:p>
            <a:pPr marL="12700" marR="410845">
              <a:lnSpc>
                <a:spcPct val="202400"/>
              </a:lnSpc>
            </a:pPr>
            <a:r>
              <a:rPr sz="1050" b="1" spc="-5" dirty="0">
                <a:latin typeface="Arial"/>
                <a:cs typeface="Arial"/>
              </a:rPr>
              <a:t>sort_by_length(["Turing",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"Einstein",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"Jung"])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["Jung",</a:t>
            </a:r>
            <a:r>
              <a:rPr sz="1050" b="1" spc="-10" dirty="0">
                <a:latin typeface="Arial"/>
                <a:cs typeface="Arial"/>
              </a:rPr>
              <a:t> "Turing",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"Einstein"]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Notes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6371" y="2320926"/>
            <a:ext cx="5560695" cy="17947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7480" marR="4391025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3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sz="105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math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354965" indent="-19812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3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class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Circle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3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u="sng" spc="1150" dirty="0">
                <a:solidFill>
                  <a:srgbClr val="008000"/>
                </a:solidFill>
                <a:uFill>
                  <a:solidFill>
                    <a:srgbClr val="0000FE"/>
                  </a:solidFill>
                </a:u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init</a:t>
            </a:r>
            <a:r>
              <a:rPr sz="1050" u="sng" spc="515" dirty="0">
                <a:uFill>
                  <a:solidFill>
                    <a:srgbClr val="0000FE"/>
                  </a:solidFill>
                </a:u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1A1A1A"/>
                </a:solidFill>
                <a:latin typeface="Consolas"/>
                <a:cs typeface="Consolas"/>
              </a:rPr>
              <a:t>self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radius):</a:t>
            </a:r>
            <a:endParaRPr sz="1050">
              <a:latin typeface="Consolas"/>
              <a:cs typeface="Consolas"/>
            </a:endParaRPr>
          </a:p>
          <a:p>
            <a:pPr marL="157480" marR="3144520">
              <a:lnSpc>
                <a:spcPct val="101200"/>
              </a:lnSpc>
              <a:buClr>
                <a:srgbClr val="454545"/>
              </a:buClr>
              <a:buAutoNum type="arabicPlain" startAt="3"/>
              <a:tabLst>
                <a:tab pos="941069" algn="l"/>
                <a:tab pos="941705" algn="l"/>
              </a:tabLst>
            </a:pPr>
            <a:r>
              <a:rPr sz="1050" dirty="0">
                <a:solidFill>
                  <a:srgbClr val="1A1A1A"/>
                </a:solidFill>
                <a:latin typeface="Consolas"/>
                <a:cs typeface="Consolas"/>
              </a:rPr>
              <a:t>self</a:t>
            </a:r>
            <a:r>
              <a:rPr sz="1050" dirty="0">
                <a:latin typeface="Consolas"/>
                <a:cs typeface="Consolas"/>
              </a:rPr>
              <a:t>.radius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5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radius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6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7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getArea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1A1A1A"/>
                </a:solidFill>
                <a:latin typeface="Consolas"/>
                <a:cs typeface="Consolas"/>
              </a:rPr>
              <a:t>self</a:t>
            </a:r>
            <a:r>
              <a:rPr sz="1050" dirty="0">
                <a:latin typeface="Consolas"/>
                <a:cs typeface="Consolas"/>
              </a:rPr>
              <a:t>):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7"/>
              <a:tabLst>
                <a:tab pos="941069" algn="l"/>
                <a:tab pos="941705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Calculate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and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return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area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of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circle</a:t>
            </a:r>
            <a:endParaRPr sz="1050">
              <a:latin typeface="Consolas"/>
              <a:cs typeface="Consolas"/>
            </a:endParaRPr>
          </a:p>
          <a:p>
            <a:pPr marL="84455" marR="1823720" indent="73025">
              <a:lnSpc>
                <a:spcPct val="101200"/>
              </a:lnSpc>
              <a:buClr>
                <a:srgbClr val="454545"/>
              </a:buClr>
              <a:buFont typeface="Consolas"/>
              <a:buAutoNum type="arabicPlain" startAt="7"/>
              <a:tabLst>
                <a:tab pos="941069" algn="l"/>
                <a:tab pos="94170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round</a:t>
            </a:r>
            <a:r>
              <a:rPr sz="1050" dirty="0">
                <a:latin typeface="Consolas"/>
                <a:cs typeface="Consolas"/>
              </a:rPr>
              <a:t>(math.pi</a:t>
            </a:r>
            <a:r>
              <a:rPr sz="1050" spc="-3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sz="1050" b="1" spc="-3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1A1A1A"/>
                </a:solidFill>
                <a:latin typeface="Consolas"/>
                <a:cs typeface="Consolas"/>
              </a:rPr>
              <a:t>self</a:t>
            </a:r>
            <a:r>
              <a:rPr sz="1050" dirty="0">
                <a:latin typeface="Consolas"/>
                <a:cs typeface="Consolas"/>
              </a:rPr>
              <a:t>.radius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**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10</a:t>
            </a:r>
            <a:endParaRPr sz="1050">
              <a:latin typeface="Consolas"/>
              <a:cs typeface="Consolas"/>
            </a:endParaRPr>
          </a:p>
          <a:p>
            <a:pPr marL="648335" indent="-56451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11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getPerimeter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1A1A1A"/>
                </a:solidFill>
                <a:latin typeface="Consolas"/>
                <a:cs typeface="Consolas"/>
              </a:rPr>
              <a:t>self</a:t>
            </a:r>
            <a:r>
              <a:rPr sz="1050" dirty="0">
                <a:latin typeface="Consolas"/>
                <a:cs typeface="Consolas"/>
              </a:rPr>
              <a:t>):</a:t>
            </a:r>
            <a:endParaRPr sz="1050">
              <a:latin typeface="Consolas"/>
              <a:cs typeface="Consolas"/>
            </a:endParaRPr>
          </a:p>
          <a:p>
            <a:pPr marL="941069" indent="-85725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11"/>
              <a:tabLst>
                <a:tab pos="941069" algn="l"/>
                <a:tab pos="941705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Calculate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and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return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perimeter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(circumference)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of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cir</a:t>
            </a:r>
            <a:endParaRPr sz="1050">
              <a:latin typeface="Consolas"/>
              <a:cs typeface="Consolas"/>
            </a:endParaRPr>
          </a:p>
          <a:p>
            <a:pPr marL="941069" indent="-85725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11"/>
              <a:tabLst>
                <a:tab pos="941069" algn="l"/>
                <a:tab pos="94170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round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spc="-2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math.pi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1A1A1A"/>
                </a:solidFill>
                <a:latin typeface="Consolas"/>
                <a:cs typeface="Consolas"/>
              </a:rPr>
              <a:t>self</a:t>
            </a:r>
            <a:r>
              <a:rPr sz="1050" dirty="0">
                <a:latin typeface="Consolas"/>
                <a:cs typeface="Consolas"/>
              </a:rPr>
              <a:t>.radius)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384453" y="4662440"/>
          <a:ext cx="5543550" cy="871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87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Test</a:t>
                      </a:r>
                      <a:r>
                        <a:rPr sz="1000" i="1" spc="-40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007878"/>
                          </a:solidFill>
                          <a:latin typeface="Consolas"/>
                          <a:cs typeface="Consolas"/>
                        </a:rPr>
                        <a:t>cases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circy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Circle(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(circy.getArea())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862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(circy.getPerimeter())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384453" y="6034038"/>
          <a:ext cx="5543550" cy="683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87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circy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Circle(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4.44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(circy.getArea())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387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(circy.getPerimeter())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89/95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30637" y="112192"/>
            <a:ext cx="5414645" cy="411651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006600">
              <a:lnSpc>
                <a:spcPct val="100000"/>
              </a:lnSpc>
              <a:spcBef>
                <a:spcPts val="490"/>
              </a:spcBef>
            </a:pP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test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cases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contain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with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different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lengths,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you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won't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have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deal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022" y="7397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[230]: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5412" y="709566"/>
            <a:ext cx="5543550" cy="638175"/>
          </a:xfrm>
          <a:custGeom>
            <a:avLst/>
            <a:gdLst/>
            <a:ahLst/>
            <a:cxnLst/>
            <a:rect l="l" t="t" r="r" b="b"/>
            <a:pathLst>
              <a:path w="5543550" h="638175">
                <a:moveTo>
                  <a:pt x="0" y="623887"/>
                </a:moveTo>
                <a:lnTo>
                  <a:pt x="0" y="14287"/>
                </a:lnTo>
                <a:lnTo>
                  <a:pt x="0" y="12353"/>
                </a:lnTo>
                <a:lnTo>
                  <a:pt x="362" y="10496"/>
                </a:lnTo>
                <a:lnTo>
                  <a:pt x="1087" y="8705"/>
                </a:lnTo>
                <a:lnTo>
                  <a:pt x="1812" y="6991"/>
                </a:lnTo>
                <a:lnTo>
                  <a:pt x="2844" y="5429"/>
                </a:lnTo>
                <a:lnTo>
                  <a:pt x="4184" y="4171"/>
                </a:lnTo>
                <a:lnTo>
                  <a:pt x="5524" y="2828"/>
                </a:lnTo>
                <a:lnTo>
                  <a:pt x="7069" y="1790"/>
                </a:lnTo>
                <a:lnTo>
                  <a:pt x="8819" y="1038"/>
                </a:lnTo>
                <a:lnTo>
                  <a:pt x="10570" y="371"/>
                </a:lnTo>
                <a:lnTo>
                  <a:pt x="12392" y="0"/>
                </a:lnTo>
                <a:lnTo>
                  <a:pt x="14287" y="0"/>
                </a:lnTo>
                <a:lnTo>
                  <a:pt x="5529262" y="0"/>
                </a:lnTo>
                <a:lnTo>
                  <a:pt x="5531156" y="0"/>
                </a:lnTo>
                <a:lnTo>
                  <a:pt x="5532978" y="371"/>
                </a:lnTo>
                <a:lnTo>
                  <a:pt x="5534728" y="1038"/>
                </a:lnTo>
                <a:lnTo>
                  <a:pt x="5536479" y="1790"/>
                </a:lnTo>
                <a:lnTo>
                  <a:pt x="5538024" y="2828"/>
                </a:lnTo>
                <a:lnTo>
                  <a:pt x="5539364" y="4171"/>
                </a:lnTo>
                <a:lnTo>
                  <a:pt x="5540703" y="5429"/>
                </a:lnTo>
                <a:lnTo>
                  <a:pt x="5543549" y="14287"/>
                </a:lnTo>
                <a:lnTo>
                  <a:pt x="5543549" y="623887"/>
                </a:lnTo>
                <a:lnTo>
                  <a:pt x="5529262" y="638174"/>
                </a:lnTo>
                <a:lnTo>
                  <a:pt x="14287" y="638174"/>
                </a:lnTo>
                <a:lnTo>
                  <a:pt x="0" y="625744"/>
                </a:lnTo>
                <a:lnTo>
                  <a:pt x="0" y="62388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4022" y="151128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[231]: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90651" y="1466803"/>
            <a:ext cx="5553075" cy="323850"/>
            <a:chOff x="1390649" y="1466801"/>
            <a:chExt cx="5553075" cy="323850"/>
          </a:xfrm>
        </p:grpSpPr>
        <p:sp>
          <p:nvSpPr>
            <p:cNvPr id="8" name="object 8"/>
            <p:cNvSpPr/>
            <p:nvPr/>
          </p:nvSpPr>
          <p:spPr>
            <a:xfrm>
              <a:off x="1395412" y="1471563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1736" y="6924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0" y="301828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4500" y="147637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4022" y="2235187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[232]: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0651" y="2190700"/>
            <a:ext cx="5553075" cy="333375"/>
            <a:chOff x="1390649" y="2190700"/>
            <a:chExt cx="5553075" cy="333375"/>
          </a:xfrm>
        </p:grpSpPr>
        <p:sp>
          <p:nvSpPr>
            <p:cNvPr id="12" name="object 12"/>
            <p:cNvSpPr/>
            <p:nvPr/>
          </p:nvSpPr>
          <p:spPr>
            <a:xfrm>
              <a:off x="1395412" y="2195463"/>
              <a:ext cx="5543550" cy="323850"/>
            </a:xfrm>
            <a:custGeom>
              <a:avLst/>
              <a:gdLst/>
              <a:ahLst/>
              <a:cxnLst/>
              <a:rect l="l" t="t" r="r" b="b"/>
              <a:pathLst>
                <a:path w="5543550" h="323850">
                  <a:moveTo>
                    <a:pt x="0" y="309562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309562"/>
                  </a:lnTo>
                  <a:lnTo>
                    <a:pt x="5534728" y="322659"/>
                  </a:lnTo>
                  <a:lnTo>
                    <a:pt x="5532978" y="323402"/>
                  </a:lnTo>
                  <a:lnTo>
                    <a:pt x="5531156" y="323773"/>
                  </a:lnTo>
                  <a:lnTo>
                    <a:pt x="5529262" y="323849"/>
                  </a:lnTo>
                  <a:lnTo>
                    <a:pt x="14287" y="323849"/>
                  </a:lnTo>
                  <a:lnTo>
                    <a:pt x="0" y="311419"/>
                  </a:lnTo>
                  <a:lnTo>
                    <a:pt x="0" y="30956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4500" y="2200274"/>
              <a:ext cx="9525" cy="314325"/>
            </a:xfrm>
            <a:custGeom>
              <a:avLst/>
              <a:gdLst/>
              <a:ahLst/>
              <a:cxnLst/>
              <a:rect l="l" t="t" r="r" b="b"/>
              <a:pathLst>
                <a:path w="9525" h="314325">
                  <a:moveTo>
                    <a:pt x="0" y="31432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14324"/>
                  </a:lnTo>
                  <a:lnTo>
                    <a:pt x="0" y="31432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4022" y="2959084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[233]: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8639" y="5282940"/>
            <a:ext cx="112709" cy="6599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571624" y="5629228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099"/>
                </a:moveTo>
                <a:lnTo>
                  <a:pt x="0" y="21507"/>
                </a:lnTo>
                <a:lnTo>
                  <a:pt x="0" y="16449"/>
                </a:lnTo>
                <a:lnTo>
                  <a:pt x="483" y="13992"/>
                </a:lnTo>
                <a:lnTo>
                  <a:pt x="2416" y="9305"/>
                </a:lnTo>
                <a:lnTo>
                  <a:pt x="3793" y="7219"/>
                </a:lnTo>
                <a:lnTo>
                  <a:pt x="5579" y="5505"/>
                </a:lnTo>
                <a:lnTo>
                  <a:pt x="7365" y="3648"/>
                </a:lnTo>
                <a:lnTo>
                  <a:pt x="9425" y="2305"/>
                </a:lnTo>
                <a:lnTo>
                  <a:pt x="14093" y="447"/>
                </a:lnTo>
                <a:lnTo>
                  <a:pt x="16523" y="0"/>
                </a:lnTo>
                <a:lnTo>
                  <a:pt x="21576" y="0"/>
                </a:lnTo>
                <a:lnTo>
                  <a:pt x="24006" y="447"/>
                </a:lnTo>
                <a:lnTo>
                  <a:pt x="28674" y="2305"/>
                </a:lnTo>
                <a:lnTo>
                  <a:pt x="30734" y="3648"/>
                </a:lnTo>
                <a:lnTo>
                  <a:pt x="32520" y="5505"/>
                </a:lnTo>
                <a:lnTo>
                  <a:pt x="34306" y="7219"/>
                </a:lnTo>
                <a:lnTo>
                  <a:pt x="35683" y="9305"/>
                </a:lnTo>
                <a:lnTo>
                  <a:pt x="37616" y="13992"/>
                </a:lnTo>
                <a:lnTo>
                  <a:pt x="38099" y="16449"/>
                </a:lnTo>
                <a:lnTo>
                  <a:pt x="38100" y="19049"/>
                </a:lnTo>
                <a:lnTo>
                  <a:pt x="38099" y="21507"/>
                </a:lnTo>
                <a:lnTo>
                  <a:pt x="21576" y="38023"/>
                </a:lnTo>
                <a:lnTo>
                  <a:pt x="1905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1624" y="5819728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099"/>
                </a:moveTo>
                <a:lnTo>
                  <a:pt x="0" y="21507"/>
                </a:lnTo>
                <a:lnTo>
                  <a:pt x="0" y="16449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07"/>
                </a:lnTo>
                <a:lnTo>
                  <a:pt x="1905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6965" y="6121140"/>
            <a:ext cx="112709" cy="65999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571624" y="6467427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099"/>
                </a:moveTo>
                <a:lnTo>
                  <a:pt x="0" y="21507"/>
                </a:lnTo>
                <a:lnTo>
                  <a:pt x="0" y="16516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07"/>
                </a:lnTo>
                <a:lnTo>
                  <a:pt x="1905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1624" y="6657927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099"/>
                </a:moveTo>
                <a:lnTo>
                  <a:pt x="0" y="21507"/>
                </a:lnTo>
                <a:lnTo>
                  <a:pt x="0" y="16449"/>
                </a:lnTo>
                <a:lnTo>
                  <a:pt x="483" y="13992"/>
                </a:lnTo>
                <a:lnTo>
                  <a:pt x="2416" y="9372"/>
                </a:lnTo>
                <a:lnTo>
                  <a:pt x="3793" y="7296"/>
                </a:lnTo>
                <a:lnTo>
                  <a:pt x="5579" y="5581"/>
                </a:lnTo>
                <a:lnTo>
                  <a:pt x="7365" y="3724"/>
                </a:lnTo>
                <a:lnTo>
                  <a:pt x="9425" y="2381"/>
                </a:lnTo>
                <a:lnTo>
                  <a:pt x="14093" y="447"/>
                </a:lnTo>
                <a:lnTo>
                  <a:pt x="16523" y="0"/>
                </a:lnTo>
                <a:lnTo>
                  <a:pt x="21576" y="0"/>
                </a:lnTo>
                <a:lnTo>
                  <a:pt x="24006" y="447"/>
                </a:lnTo>
                <a:lnTo>
                  <a:pt x="28674" y="2381"/>
                </a:lnTo>
                <a:lnTo>
                  <a:pt x="30734" y="3724"/>
                </a:lnTo>
                <a:lnTo>
                  <a:pt x="32520" y="5581"/>
                </a:lnTo>
                <a:lnTo>
                  <a:pt x="34306" y="7296"/>
                </a:lnTo>
                <a:lnTo>
                  <a:pt x="35683" y="9372"/>
                </a:lnTo>
                <a:lnTo>
                  <a:pt x="37616" y="13992"/>
                </a:lnTo>
                <a:lnTo>
                  <a:pt x="38099" y="16449"/>
                </a:lnTo>
                <a:lnTo>
                  <a:pt x="38100" y="19049"/>
                </a:lnTo>
                <a:lnTo>
                  <a:pt x="38099" y="21507"/>
                </a:lnTo>
                <a:lnTo>
                  <a:pt x="21576" y="38023"/>
                </a:lnTo>
                <a:lnTo>
                  <a:pt x="1905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8639" y="6959342"/>
            <a:ext cx="112709" cy="65999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1571624" y="7305627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099"/>
                </a:moveTo>
                <a:lnTo>
                  <a:pt x="0" y="21507"/>
                </a:lnTo>
                <a:lnTo>
                  <a:pt x="0" y="16449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07"/>
                </a:lnTo>
                <a:lnTo>
                  <a:pt x="1905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71624" y="7496127"/>
            <a:ext cx="38100" cy="38099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099"/>
                </a:moveTo>
                <a:lnTo>
                  <a:pt x="0" y="21507"/>
                </a:lnTo>
                <a:lnTo>
                  <a:pt x="0" y="16449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07"/>
                </a:lnTo>
                <a:lnTo>
                  <a:pt x="1905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1390651" y="2924125"/>
            <a:ext cx="5553075" cy="323850"/>
            <a:chOff x="1390649" y="2924125"/>
            <a:chExt cx="5553075" cy="323850"/>
          </a:xfrm>
        </p:grpSpPr>
        <p:sp>
          <p:nvSpPr>
            <p:cNvPr id="25" name="object 25"/>
            <p:cNvSpPr/>
            <p:nvPr/>
          </p:nvSpPr>
          <p:spPr>
            <a:xfrm>
              <a:off x="1395412" y="2928888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43549" y="301894"/>
                  </a:lnTo>
                  <a:lnTo>
                    <a:pt x="5543186" y="303761"/>
                  </a:lnTo>
                  <a:lnTo>
                    <a:pt x="5542461" y="305466"/>
                  </a:lnTo>
                  <a:lnTo>
                    <a:pt x="5541736" y="307181"/>
                  </a:lnTo>
                  <a:lnTo>
                    <a:pt x="5534728" y="313134"/>
                  </a:lnTo>
                  <a:lnTo>
                    <a:pt x="5532978" y="313953"/>
                  </a:lnTo>
                  <a:lnTo>
                    <a:pt x="5531156" y="314324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324"/>
                  </a:lnTo>
                  <a:lnTo>
                    <a:pt x="10570" y="313953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14500" y="2933699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430635" y="3797379"/>
            <a:ext cx="5375275" cy="4471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136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Create a function that validates whether three given integers form a Pythagorean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triplet.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sum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squares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two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smallest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integers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must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equal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square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largest number to be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validated.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R="4732020" algn="r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 marL="278765" marR="3850004" indent="-26670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is_triplet(3,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5)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5" dirty="0">
                <a:latin typeface="Segoe UI Symbol"/>
                <a:cs typeface="Segoe UI Symbol"/>
              </a:rPr>
              <a:t> </a:t>
            </a:r>
            <a:r>
              <a:rPr sz="1050" b="1" spc="-15" dirty="0">
                <a:latin typeface="Arial"/>
                <a:cs typeface="Arial"/>
              </a:rPr>
              <a:t>True </a:t>
            </a:r>
            <a:r>
              <a:rPr sz="1050" b="1" spc="-27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3²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+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4²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=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25</a:t>
            </a:r>
            <a:endParaRPr sz="1050">
              <a:latin typeface="Arial"/>
              <a:cs typeface="Arial"/>
            </a:endParaRPr>
          </a:p>
          <a:p>
            <a:pPr marR="4669155" algn="r">
              <a:lnSpc>
                <a:spcPct val="100000"/>
              </a:lnSpc>
              <a:spcBef>
                <a:spcPts val="240"/>
              </a:spcBef>
            </a:pPr>
            <a:r>
              <a:rPr sz="1050" b="1" dirty="0">
                <a:latin typeface="Arial"/>
                <a:cs typeface="Arial"/>
              </a:rPr>
              <a:t>5²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=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25</a:t>
            </a:r>
            <a:endParaRPr sz="1050">
              <a:latin typeface="Arial"/>
              <a:cs typeface="Arial"/>
            </a:endParaRPr>
          </a:p>
          <a:p>
            <a:pPr marL="278765" marR="3702050" indent="-26670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is_triplet(13,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12)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5" dirty="0">
                <a:latin typeface="Segoe UI Symbol"/>
                <a:cs typeface="Segoe UI Symbol"/>
              </a:rPr>
              <a:t> </a:t>
            </a:r>
            <a:r>
              <a:rPr sz="1050" b="1" spc="-15" dirty="0">
                <a:latin typeface="Arial"/>
                <a:cs typeface="Arial"/>
              </a:rPr>
              <a:t>True </a:t>
            </a:r>
            <a:r>
              <a:rPr sz="1050" b="1" spc="-27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5²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+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12²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=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169</a:t>
            </a:r>
            <a:endParaRPr sz="1050">
              <a:latin typeface="Arial"/>
              <a:cs typeface="Arial"/>
            </a:endParaRPr>
          </a:p>
          <a:p>
            <a:pPr marL="278765">
              <a:lnSpc>
                <a:spcPct val="100000"/>
              </a:lnSpc>
              <a:spcBef>
                <a:spcPts val="240"/>
              </a:spcBef>
            </a:pPr>
            <a:r>
              <a:rPr sz="1050" b="1" dirty="0">
                <a:latin typeface="Arial"/>
                <a:cs typeface="Arial"/>
              </a:rPr>
              <a:t>13²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=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169</a:t>
            </a:r>
            <a:endParaRPr sz="1050">
              <a:latin typeface="Arial"/>
              <a:cs typeface="Arial"/>
            </a:endParaRPr>
          </a:p>
          <a:p>
            <a:pPr marL="278765" marR="3790950" indent="-26670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is_triplet(1,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3)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False </a:t>
            </a:r>
            <a:r>
              <a:rPr sz="1050" b="1" spc="-27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1²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+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2²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=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278765">
              <a:lnSpc>
                <a:spcPct val="100000"/>
              </a:lnSpc>
              <a:spcBef>
                <a:spcPts val="240"/>
              </a:spcBef>
            </a:pPr>
            <a:r>
              <a:rPr sz="1050" b="1" dirty="0">
                <a:latin typeface="Arial"/>
                <a:cs typeface="Arial"/>
              </a:rPr>
              <a:t>3²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=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9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Notes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Numbers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may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sorted</a:t>
            </a:r>
            <a:r>
              <a:rPr sz="1050" b="1" spc="-10" dirty="0">
                <a:latin typeface="Arial"/>
                <a:cs typeface="Arial"/>
              </a:rPr>
              <a:t> order.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4022" y="84740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[234]: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95412" y="8434337"/>
            <a:ext cx="5543550" cy="962025"/>
          </a:xfrm>
          <a:custGeom>
            <a:avLst/>
            <a:gdLst/>
            <a:ahLst/>
            <a:cxnLst/>
            <a:rect l="l" t="t" r="r" b="b"/>
            <a:pathLst>
              <a:path w="5543550" h="962025">
                <a:moveTo>
                  <a:pt x="0" y="947737"/>
                </a:moveTo>
                <a:lnTo>
                  <a:pt x="0" y="14287"/>
                </a:lnTo>
                <a:lnTo>
                  <a:pt x="0" y="12353"/>
                </a:lnTo>
                <a:lnTo>
                  <a:pt x="362" y="10496"/>
                </a:lnTo>
                <a:lnTo>
                  <a:pt x="1087" y="8705"/>
                </a:lnTo>
                <a:lnTo>
                  <a:pt x="1812" y="6991"/>
                </a:lnTo>
                <a:lnTo>
                  <a:pt x="2844" y="5429"/>
                </a:lnTo>
                <a:lnTo>
                  <a:pt x="4184" y="4171"/>
                </a:lnTo>
                <a:lnTo>
                  <a:pt x="5524" y="2752"/>
                </a:lnTo>
                <a:lnTo>
                  <a:pt x="7069" y="1714"/>
                </a:lnTo>
                <a:lnTo>
                  <a:pt x="8819" y="971"/>
                </a:lnTo>
                <a:lnTo>
                  <a:pt x="10570" y="295"/>
                </a:lnTo>
                <a:lnTo>
                  <a:pt x="12392" y="0"/>
                </a:lnTo>
                <a:lnTo>
                  <a:pt x="14287" y="0"/>
                </a:lnTo>
                <a:lnTo>
                  <a:pt x="5529262" y="0"/>
                </a:lnTo>
                <a:lnTo>
                  <a:pt x="5531156" y="0"/>
                </a:lnTo>
                <a:lnTo>
                  <a:pt x="5532978" y="295"/>
                </a:lnTo>
                <a:lnTo>
                  <a:pt x="5534728" y="971"/>
                </a:lnTo>
                <a:lnTo>
                  <a:pt x="5536479" y="1714"/>
                </a:lnTo>
                <a:lnTo>
                  <a:pt x="5538024" y="2752"/>
                </a:lnTo>
                <a:lnTo>
                  <a:pt x="5539364" y="4171"/>
                </a:lnTo>
                <a:lnTo>
                  <a:pt x="5540703" y="5429"/>
                </a:lnTo>
                <a:lnTo>
                  <a:pt x="5543549" y="14287"/>
                </a:lnTo>
                <a:lnTo>
                  <a:pt x="5543549" y="947737"/>
                </a:lnTo>
                <a:lnTo>
                  <a:pt x="5534728" y="960834"/>
                </a:lnTo>
                <a:lnTo>
                  <a:pt x="5532978" y="961577"/>
                </a:lnTo>
                <a:lnTo>
                  <a:pt x="5531156" y="961948"/>
                </a:lnTo>
                <a:lnTo>
                  <a:pt x="5529262" y="962024"/>
                </a:lnTo>
                <a:lnTo>
                  <a:pt x="14287" y="962024"/>
                </a:lnTo>
                <a:lnTo>
                  <a:pt x="12392" y="961948"/>
                </a:lnTo>
                <a:lnTo>
                  <a:pt x="10570" y="961577"/>
                </a:lnTo>
                <a:lnTo>
                  <a:pt x="8819" y="960834"/>
                </a:lnTo>
                <a:lnTo>
                  <a:pt x="7069" y="960167"/>
                </a:lnTo>
                <a:lnTo>
                  <a:pt x="1087" y="953023"/>
                </a:lnTo>
                <a:lnTo>
                  <a:pt x="362" y="951309"/>
                </a:lnTo>
                <a:lnTo>
                  <a:pt x="0" y="949594"/>
                </a:lnTo>
                <a:lnTo>
                  <a:pt x="0" y="947737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64022" y="955991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[235]: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90651" y="9515427"/>
            <a:ext cx="5553075" cy="323850"/>
            <a:chOff x="1390649" y="9515425"/>
            <a:chExt cx="5553075" cy="323850"/>
          </a:xfrm>
        </p:grpSpPr>
        <p:sp>
          <p:nvSpPr>
            <p:cNvPr id="32" name="object 32"/>
            <p:cNvSpPr/>
            <p:nvPr/>
          </p:nvSpPr>
          <p:spPr>
            <a:xfrm>
              <a:off x="1395412" y="9520187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676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676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1736" y="6924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43549" y="301894"/>
                  </a:lnTo>
                  <a:lnTo>
                    <a:pt x="5543186" y="303685"/>
                  </a:lnTo>
                  <a:lnTo>
                    <a:pt x="5542461" y="305400"/>
                  </a:lnTo>
                  <a:lnTo>
                    <a:pt x="5541736" y="307181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467"/>
                  </a:lnTo>
                  <a:lnTo>
                    <a:pt x="1087" y="305400"/>
                  </a:lnTo>
                  <a:lnTo>
                    <a:pt x="362" y="303685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14500" y="9524999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64170" y="1825609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Out[231]: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4170" y="254951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Out[232]: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4170" y="32829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Out[233]: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4170" y="9874237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Out[235]: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30635" y="9883762"/>
            <a:ext cx="31877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True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01442" y="1063626"/>
            <a:ext cx="257937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Using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sorted()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function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with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cu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42171" y="8959851"/>
            <a:ext cx="493966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Check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if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sum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of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squares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of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two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smaller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numbers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equals</a:t>
            </a:r>
            <a:r>
              <a:rPr sz="1050" i="1" spc="-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sorted_numbers[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1050" dirty="0">
                <a:latin typeface="Consolas"/>
                <a:cs typeface="Consolas"/>
              </a:rPr>
              <a:t>]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**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spc="-1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+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sorted_numbers[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]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**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1050" spc="-1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sorted_nu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14502" y="714375"/>
            <a:ext cx="9525" cy="628650"/>
          </a:xfrm>
          <a:custGeom>
            <a:avLst/>
            <a:gdLst/>
            <a:ahLst/>
            <a:cxnLst/>
            <a:rect l="l" t="t" r="r" b="b"/>
            <a:pathLst>
              <a:path w="9525" h="628650">
                <a:moveTo>
                  <a:pt x="0" y="628649"/>
                </a:moveTo>
                <a:lnTo>
                  <a:pt x="0" y="0"/>
                </a:lnTo>
                <a:lnTo>
                  <a:pt x="9524" y="0"/>
                </a:lnTo>
                <a:lnTo>
                  <a:pt x="9524" y="628649"/>
                </a:lnTo>
                <a:lnTo>
                  <a:pt x="0" y="62864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14502" y="8439150"/>
            <a:ext cx="9525" cy="952500"/>
          </a:xfrm>
          <a:custGeom>
            <a:avLst/>
            <a:gdLst/>
            <a:ahLst/>
            <a:cxnLst/>
            <a:rect l="l" t="t" r="r" b="b"/>
            <a:pathLst>
              <a:path w="9525" h="952500">
                <a:moveTo>
                  <a:pt x="0" y="952499"/>
                </a:moveTo>
                <a:lnTo>
                  <a:pt x="0" y="0"/>
                </a:lnTo>
                <a:lnTo>
                  <a:pt x="9524" y="0"/>
                </a:lnTo>
                <a:lnTo>
                  <a:pt x="9524" y="952499"/>
                </a:lnTo>
                <a:lnTo>
                  <a:pt x="0" y="9524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406371" y="739778"/>
            <a:ext cx="2641600" cy="498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7480" marR="518159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3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sort_by_length</a:t>
            </a:r>
            <a:r>
              <a:rPr sz="1050" dirty="0">
                <a:latin typeface="Consolas"/>
                <a:cs typeface="Consolas"/>
              </a:rPr>
              <a:t>(lst):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  <a:tabLst>
                <a:tab pos="648335" algn="l"/>
              </a:tabLst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3	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sorted</a:t>
            </a:r>
            <a:r>
              <a:rPr sz="1050" dirty="0">
                <a:latin typeface="Consolas"/>
                <a:cs typeface="Consolas"/>
              </a:rPr>
              <a:t>(lst,</a:t>
            </a:r>
            <a:r>
              <a:rPr sz="1050" spc="-4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key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len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06371" y="1511303"/>
            <a:ext cx="5521960" cy="1971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5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sort_by_length([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"Google"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"Apple"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"Microsoft"</a:t>
            </a:r>
            <a:r>
              <a:rPr sz="1050" dirty="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['Apple',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'Google',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'Microsoft']</a:t>
            </a:r>
            <a:endParaRPr sz="1050">
              <a:latin typeface="Consolas"/>
              <a:cs typeface="Consolas"/>
            </a:endParaRPr>
          </a:p>
          <a:p>
            <a:pPr marL="36830" marR="172085" indent="120650">
              <a:lnSpc>
                <a:spcPct val="202400"/>
              </a:lnSpc>
              <a:spcBef>
                <a:spcPts val="6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6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sort_by_length([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"Leonardo"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"Michelangelo"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"Raphael"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"Donatello"</a:t>
            </a:r>
            <a:r>
              <a:rPr sz="1050" dirty="0">
                <a:latin typeface="Consolas"/>
                <a:cs typeface="Consolas"/>
              </a:rPr>
              <a:t>])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['Raphael',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'Leonardo',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'Donatello',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'Michelangelo']</a:t>
            </a:r>
            <a:endParaRPr sz="1050">
              <a:latin typeface="Consolas"/>
              <a:cs typeface="Consolas"/>
            </a:endParaRPr>
          </a:p>
          <a:p>
            <a:pPr marL="36830" marR="1785620" indent="120650">
              <a:lnSpc>
                <a:spcPct val="208300"/>
              </a:lnSpc>
              <a:spcBef>
                <a:spcPts val="52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5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sort_by_length([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"Turing"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"Einstein"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"Jung"</a:t>
            </a:r>
            <a:r>
              <a:rPr sz="1050" dirty="0">
                <a:latin typeface="Consolas"/>
                <a:cs typeface="Consolas"/>
              </a:rPr>
              <a:t>])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['Jung',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'Turing',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'Einstein']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06371" y="8474076"/>
            <a:ext cx="3374390" cy="660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is_triplet</a:t>
            </a:r>
            <a:r>
              <a:rPr sz="1050" dirty="0">
                <a:latin typeface="Consolas"/>
                <a:cs typeface="Consolas"/>
              </a:rPr>
              <a:t>(a,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Sort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numbers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in</a:t>
            </a:r>
            <a:r>
              <a:rPr sz="1050" i="1" spc="-2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ascending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order</a:t>
            </a:r>
            <a:endParaRPr sz="1050">
              <a:latin typeface="Consolas"/>
              <a:cs typeface="Consolas"/>
            </a:endParaRPr>
          </a:p>
          <a:p>
            <a:pPr marL="157480" marR="224154">
              <a:lnSpc>
                <a:spcPct val="101200"/>
              </a:lnSpc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sorted_numbers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2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sorted</a:t>
            </a:r>
            <a:r>
              <a:rPr sz="1050" dirty="0">
                <a:latin typeface="Consolas"/>
                <a:cs typeface="Consolas"/>
              </a:rPr>
              <a:t>([a,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c])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06371" y="9559927"/>
            <a:ext cx="55219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5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is_triplet(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4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90/95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1126" y="3311266"/>
            <a:ext cx="112709" cy="65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1126" y="3635116"/>
            <a:ext cx="112709" cy="65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1126" y="3958965"/>
            <a:ext cx="112709" cy="65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30635" y="2016207"/>
            <a:ext cx="5368290" cy="2733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137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three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integer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arguments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(a,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c)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amount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integers which are 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equal value.</a:t>
            </a:r>
            <a:endParaRPr sz="1050">
              <a:latin typeface="Arial"/>
              <a:cs typeface="Arial"/>
            </a:endParaRPr>
          </a:p>
          <a:p>
            <a:pPr marL="12700" marR="425767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Examples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equal(3,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3)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equal(1,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1)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 marR="425767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equal(3,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4,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1)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2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0 </a:t>
            </a:r>
            <a:r>
              <a:rPr sz="1050" b="1" spc="-27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Notes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20" dirty="0">
                <a:latin typeface="Arial"/>
                <a:cs typeface="Arial"/>
              </a:rPr>
              <a:t>Your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must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0,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3.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022" y="494981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[238]: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90651" y="4914853"/>
            <a:ext cx="5553075" cy="1295399"/>
            <a:chOff x="1390649" y="4914850"/>
            <a:chExt cx="5553075" cy="1295400"/>
          </a:xfrm>
        </p:grpSpPr>
        <p:sp>
          <p:nvSpPr>
            <p:cNvPr id="8" name="object 8"/>
            <p:cNvSpPr/>
            <p:nvPr/>
          </p:nvSpPr>
          <p:spPr>
            <a:xfrm>
              <a:off x="1395412" y="4919612"/>
              <a:ext cx="5543550" cy="1285875"/>
            </a:xfrm>
            <a:custGeom>
              <a:avLst/>
              <a:gdLst/>
              <a:ahLst/>
              <a:cxnLst/>
              <a:rect l="l" t="t" r="r" b="b"/>
              <a:pathLst>
                <a:path w="5543550" h="1285875">
                  <a:moveTo>
                    <a:pt x="0" y="127158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1271587"/>
                  </a:lnTo>
                  <a:lnTo>
                    <a:pt x="5529262" y="1285874"/>
                  </a:lnTo>
                  <a:lnTo>
                    <a:pt x="14287" y="1285874"/>
                  </a:lnTo>
                  <a:lnTo>
                    <a:pt x="0" y="1273378"/>
                  </a:lnTo>
                  <a:lnTo>
                    <a:pt x="0" y="127158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4500" y="4924424"/>
              <a:ext cx="9525" cy="1276350"/>
            </a:xfrm>
            <a:custGeom>
              <a:avLst/>
              <a:gdLst/>
              <a:ahLst/>
              <a:cxnLst/>
              <a:rect l="l" t="t" r="r" b="b"/>
              <a:pathLst>
                <a:path w="9525" h="1276350">
                  <a:moveTo>
                    <a:pt x="0" y="127634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1276349"/>
                  </a:lnTo>
                  <a:lnTo>
                    <a:pt x="0" y="127634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30635" y="8655129"/>
            <a:ext cx="4735830" cy="15485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138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converts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dictionary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into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keys-values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tuples.</a:t>
            </a:r>
            <a:endParaRPr sz="1050">
              <a:latin typeface="Arial"/>
              <a:cs typeface="Arial"/>
            </a:endParaRPr>
          </a:p>
          <a:p>
            <a:pPr marL="12700" marR="391477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Examples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dict_to_list({  "D":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1,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92250" y="184308"/>
          <a:ext cx="6645909" cy="1545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995"/>
                <a:gridCol w="340994"/>
                <a:gridCol w="5201920"/>
              </a:tblGrid>
              <a:tr h="229981">
                <a:tc>
                  <a:txBody>
                    <a:bodyPr/>
                    <a:lstStyle/>
                    <a:p>
                      <a:pPr marL="31750">
                        <a:lnSpc>
                          <a:spcPts val="885"/>
                        </a:lnSpc>
                      </a:pP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885"/>
                        </a:lnSpc>
                      </a:pP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[236]: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is_triplet(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Out[236]: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True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23849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[237]: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is_triplet(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267735"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Out[237]: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/>
                </a:tc>
                <a:tc gridSpan="2">
                  <a:txBody>
                    <a:bodyPr/>
                    <a:lstStyle/>
                    <a:p>
                      <a:pPr marL="47625">
                        <a:lnSpc>
                          <a:spcPts val="122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False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406371" y="4949827"/>
            <a:ext cx="5521960" cy="1143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equal</a:t>
            </a:r>
            <a:r>
              <a:rPr sz="1050" dirty="0">
                <a:latin typeface="Consolas"/>
                <a:cs typeface="Consolas"/>
              </a:rPr>
              <a:t>(a,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10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sz="1050" b="1" spc="-1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941069" algn="l"/>
                <a:tab pos="94170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elif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or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or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==</a:t>
            </a:r>
            <a:r>
              <a:rPr sz="1050" b="1" spc="-5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941069" algn="l"/>
                <a:tab pos="94170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105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941069" algn="l"/>
                <a:tab pos="941705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44971" y="6329311"/>
          <a:ext cx="6295387" cy="2039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70"/>
                <a:gridCol w="145414"/>
                <a:gridCol w="179069"/>
                <a:gridCol w="666115"/>
                <a:gridCol w="220344"/>
                <a:gridCol w="4333875"/>
              </a:tblGrid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[239]: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equal(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Out[239]: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[240]: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equal(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4190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Out[240]: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61593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314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spc="-65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2F3F9E"/>
                          </a:solidFill>
                          <a:latin typeface="Consolas"/>
                          <a:cs typeface="Consolas"/>
                        </a:rPr>
                        <a:t>[241]: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equal(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  <a:tr h="2677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D84215"/>
                          </a:solidFill>
                          <a:latin typeface="Consolas"/>
                          <a:cs typeface="Consolas"/>
                        </a:rPr>
                        <a:t>Out[241]: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22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91/95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9644" y="1063368"/>
            <a:ext cx="112709" cy="65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9644" y="2682616"/>
            <a:ext cx="112709" cy="659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30635" y="349235"/>
            <a:ext cx="3300729" cy="31341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"B": 2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"C": 3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})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[("B",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2),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("C",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3),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("D",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1)]</a:t>
            </a:r>
            <a:endParaRPr sz="1050">
              <a:latin typeface="Arial"/>
              <a:cs typeface="Arial"/>
            </a:endParaRPr>
          </a:p>
          <a:p>
            <a:pPr marL="12700" marR="247967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dict_to_list({  "likes":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2,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"dislikes":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3,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"followers":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</a:t>
            </a:r>
            <a:endParaRPr sz="1050">
              <a:latin typeface="Arial"/>
              <a:cs typeface="Arial"/>
            </a:endParaRPr>
          </a:p>
          <a:p>
            <a:pPr marL="12700" marR="20320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})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[("dislikes",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3),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("followers",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10),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("likes",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2)]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Notes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Return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elements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alphabetical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order.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022" y="369251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[242]: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90651" y="3648025"/>
            <a:ext cx="5553075" cy="1457325"/>
            <a:chOff x="1390649" y="3648025"/>
            <a:chExt cx="5553075" cy="1457325"/>
          </a:xfrm>
        </p:grpSpPr>
        <p:sp>
          <p:nvSpPr>
            <p:cNvPr id="9" name="object 9"/>
            <p:cNvSpPr/>
            <p:nvPr/>
          </p:nvSpPr>
          <p:spPr>
            <a:xfrm>
              <a:off x="1395412" y="3652787"/>
              <a:ext cx="5543550" cy="1447800"/>
            </a:xfrm>
            <a:custGeom>
              <a:avLst/>
              <a:gdLst/>
              <a:ahLst/>
              <a:cxnLst/>
              <a:rect l="l" t="t" r="r" b="b"/>
              <a:pathLst>
                <a:path w="5543550" h="1447800">
                  <a:moveTo>
                    <a:pt x="0" y="1433512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1736" y="6924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1433512"/>
                  </a:lnTo>
                  <a:lnTo>
                    <a:pt x="5534728" y="1446609"/>
                  </a:lnTo>
                  <a:lnTo>
                    <a:pt x="5532978" y="1447352"/>
                  </a:lnTo>
                  <a:lnTo>
                    <a:pt x="5531156" y="1447723"/>
                  </a:lnTo>
                  <a:lnTo>
                    <a:pt x="5529262" y="1447799"/>
                  </a:lnTo>
                  <a:lnTo>
                    <a:pt x="14287" y="1447799"/>
                  </a:lnTo>
                  <a:lnTo>
                    <a:pt x="12392" y="1447723"/>
                  </a:lnTo>
                  <a:lnTo>
                    <a:pt x="10570" y="1447352"/>
                  </a:lnTo>
                  <a:lnTo>
                    <a:pt x="8819" y="1446609"/>
                  </a:lnTo>
                  <a:lnTo>
                    <a:pt x="7069" y="1445866"/>
                  </a:lnTo>
                  <a:lnTo>
                    <a:pt x="5524" y="1444828"/>
                  </a:lnTo>
                  <a:lnTo>
                    <a:pt x="4184" y="1443485"/>
                  </a:lnTo>
                  <a:lnTo>
                    <a:pt x="2844" y="1442142"/>
                  </a:lnTo>
                  <a:lnTo>
                    <a:pt x="1812" y="1440579"/>
                  </a:lnTo>
                  <a:lnTo>
                    <a:pt x="1087" y="1438874"/>
                  </a:lnTo>
                  <a:lnTo>
                    <a:pt x="362" y="1437160"/>
                  </a:lnTo>
                  <a:lnTo>
                    <a:pt x="0" y="1435369"/>
                  </a:lnTo>
                  <a:lnTo>
                    <a:pt x="0" y="143351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4500" y="3657599"/>
              <a:ext cx="9525" cy="1438275"/>
            </a:xfrm>
            <a:custGeom>
              <a:avLst/>
              <a:gdLst/>
              <a:ahLst/>
              <a:cxnLst/>
              <a:rect l="l" t="t" r="r" b="b"/>
              <a:pathLst>
                <a:path w="9525" h="1438275">
                  <a:moveTo>
                    <a:pt x="0" y="143827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1438274"/>
                  </a:lnTo>
                  <a:lnTo>
                    <a:pt x="0" y="143827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4022" y="5264137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[243]: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4022" y="66357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[244]: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9185" y="10064491"/>
            <a:ext cx="112709" cy="659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430637" y="8769430"/>
            <a:ext cx="5340985" cy="1428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139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855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creates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dictionary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with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each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20" dirty="0">
                <a:latin typeface="Arial"/>
                <a:cs typeface="Arial"/>
              </a:rPr>
              <a:t>(key,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value)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pair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(lower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case,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upper case) versions of a </a:t>
            </a:r>
            <a:r>
              <a:rPr sz="1050" b="1" spc="-10" dirty="0">
                <a:latin typeface="Arial"/>
                <a:cs typeface="Arial"/>
              </a:rPr>
              <a:t>letter,</a:t>
            </a:r>
            <a:r>
              <a:rPr sz="1050" b="1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respectively.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mapping(["p",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"s"])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{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"p":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"P",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"s":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"S"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4170" y="6226160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Out[243]: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0635" y="6235686"/>
            <a:ext cx="222504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[('B',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2),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('C',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3),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('D',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1)]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4170" y="8245460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Out[244]: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0635" y="8254986"/>
            <a:ext cx="3691254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onsolas"/>
                <a:cs typeface="Consolas"/>
              </a:rPr>
              <a:t>[('dislikes',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3),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('followers',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10),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('likes',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2)]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6371" y="3692525"/>
            <a:ext cx="5521960" cy="985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dict_to_list</a:t>
            </a:r>
            <a:r>
              <a:rPr sz="1050" dirty="0">
                <a:latin typeface="Consolas"/>
                <a:cs typeface="Consolas"/>
              </a:rPr>
              <a:t>(input_dict):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Sort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dictionary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by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keys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in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alphabetical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order</a:t>
            </a:r>
            <a:endParaRPr sz="1050">
              <a:latin typeface="Consolas"/>
              <a:cs typeface="Consolas"/>
            </a:endParaRPr>
          </a:p>
          <a:p>
            <a:pPr marL="157480" marR="1931670">
              <a:lnSpc>
                <a:spcPct val="101200"/>
              </a:lnSpc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sorted_dict</a:t>
            </a:r>
            <a:r>
              <a:rPr sz="1050" spc="-5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5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8000"/>
                </a:solidFill>
                <a:latin typeface="Consolas"/>
                <a:cs typeface="Consolas"/>
              </a:rPr>
              <a:t>sorted</a:t>
            </a:r>
            <a:r>
              <a:rPr sz="1050" dirty="0">
                <a:latin typeface="Consolas"/>
                <a:cs typeface="Consolas"/>
              </a:rPr>
              <a:t>(input_dict.items())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 startAt="5"/>
              <a:tabLst>
                <a:tab pos="648335" algn="l"/>
                <a:tab pos="648970" algn="l"/>
              </a:tabLst>
            </a:pP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#</a:t>
            </a:r>
            <a:r>
              <a:rPr sz="1050" i="1" spc="-15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Convert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the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sorted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dictionary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to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a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list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of</a:t>
            </a:r>
            <a:r>
              <a:rPr sz="1050" i="1" spc="-10" dirty="0">
                <a:solidFill>
                  <a:srgbClr val="007878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007878"/>
                </a:solidFill>
                <a:latin typeface="Consolas"/>
                <a:cs typeface="Consolas"/>
              </a:rPr>
              <a:t>tuples</a:t>
            </a:r>
            <a:endParaRPr sz="1050">
              <a:latin typeface="Consolas"/>
              <a:cs typeface="Consolas"/>
            </a:endParaRPr>
          </a:p>
          <a:p>
            <a:pPr marL="157480" marR="978535">
              <a:lnSpc>
                <a:spcPct val="101200"/>
              </a:lnSpc>
              <a:buClr>
                <a:srgbClr val="454545"/>
              </a:buClr>
              <a:buAutoNum type="arabicPlain" startAt="5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result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1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[(key,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value)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key,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value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sorted_dict] </a:t>
            </a:r>
            <a:r>
              <a:rPr sz="1050" spc="-56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7</a:t>
            </a:r>
            <a:endParaRPr sz="105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  <a:tabLst>
                <a:tab pos="648335" algn="l"/>
              </a:tabLst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8	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result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384453" y="5214890"/>
          <a:ext cx="5543550" cy="1069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87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dict_to_list({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"D"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"B"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"C"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86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})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384453" y="6596012"/>
          <a:ext cx="5543550" cy="1860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24864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dict_to_list({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4254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"likes"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"dislikes"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,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"followers"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10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51384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})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92/95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3894" y="415666"/>
            <a:ext cx="112709" cy="65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3822" y="739516"/>
            <a:ext cx="112709" cy="65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30635" y="112190"/>
            <a:ext cx="4366260" cy="742511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006600">
              <a:lnSpc>
                <a:spcPct val="100000"/>
              </a:lnSpc>
              <a:spcBef>
                <a:spcPts val="490"/>
              </a:spcBef>
            </a:pP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50" b="1" dirty="0">
                <a:latin typeface="Arial"/>
                <a:cs typeface="Arial"/>
              </a:rPr>
              <a:t>mapping(["a",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"b",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"c"])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0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{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"a":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"A",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"b":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"B",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"c":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"C"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mapping(["a",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"v",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"y",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"z"])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{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"a":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"A",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"v":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"V",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"y":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"Y",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"z":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"Z"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0636" y="996936"/>
            <a:ext cx="36569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Notes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of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letters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input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will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always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lowercase.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022" y="1730362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[245]: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90651" y="1685877"/>
            <a:ext cx="5553075" cy="971551"/>
            <a:chOff x="1390649" y="1685875"/>
            <a:chExt cx="5553075" cy="971550"/>
          </a:xfrm>
        </p:grpSpPr>
        <p:sp>
          <p:nvSpPr>
            <p:cNvPr id="9" name="object 9"/>
            <p:cNvSpPr/>
            <p:nvPr/>
          </p:nvSpPr>
          <p:spPr>
            <a:xfrm>
              <a:off x="1395412" y="1690637"/>
              <a:ext cx="5543550" cy="962025"/>
            </a:xfrm>
            <a:custGeom>
              <a:avLst/>
              <a:gdLst/>
              <a:ahLst/>
              <a:cxnLst/>
              <a:rect l="l" t="t" r="r" b="b"/>
              <a:pathLst>
                <a:path w="5543550" h="962025">
                  <a:moveTo>
                    <a:pt x="0" y="94773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676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676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1736" y="6924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947737"/>
                  </a:lnTo>
                  <a:lnTo>
                    <a:pt x="5529262" y="962024"/>
                  </a:lnTo>
                  <a:lnTo>
                    <a:pt x="14287" y="962024"/>
                  </a:lnTo>
                  <a:lnTo>
                    <a:pt x="0" y="949528"/>
                  </a:lnTo>
                  <a:lnTo>
                    <a:pt x="0" y="9477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4500" y="1695450"/>
              <a:ext cx="9525" cy="952500"/>
            </a:xfrm>
            <a:custGeom>
              <a:avLst/>
              <a:gdLst/>
              <a:ahLst/>
              <a:cxnLst/>
              <a:rect l="l" t="t" r="r" b="b"/>
              <a:pathLst>
                <a:path w="9525" h="952500">
                  <a:moveTo>
                    <a:pt x="0" y="9524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952499"/>
                  </a:lnTo>
                  <a:lnTo>
                    <a:pt x="0" y="9524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4022" y="2816210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[246]: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90651" y="2771726"/>
            <a:ext cx="5553075" cy="323850"/>
            <a:chOff x="1390649" y="2771724"/>
            <a:chExt cx="5553075" cy="323850"/>
          </a:xfrm>
        </p:grpSpPr>
        <p:sp>
          <p:nvSpPr>
            <p:cNvPr id="13" name="object 13"/>
            <p:cNvSpPr/>
            <p:nvPr/>
          </p:nvSpPr>
          <p:spPr>
            <a:xfrm>
              <a:off x="1395412" y="2776487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7067"/>
                  </a:lnTo>
                  <a:lnTo>
                    <a:pt x="2844" y="5505"/>
                  </a:lnTo>
                  <a:lnTo>
                    <a:pt x="4184" y="4171"/>
                  </a:lnTo>
                  <a:lnTo>
                    <a:pt x="5524" y="2828"/>
                  </a:lnTo>
                  <a:lnTo>
                    <a:pt x="7069" y="1790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90"/>
                  </a:lnTo>
                  <a:lnTo>
                    <a:pt x="5538024" y="2828"/>
                  </a:lnTo>
                  <a:lnTo>
                    <a:pt x="5539364" y="4171"/>
                  </a:lnTo>
                  <a:lnTo>
                    <a:pt x="5540703" y="5505"/>
                  </a:lnTo>
                  <a:lnTo>
                    <a:pt x="5541736" y="7067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0" y="301828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4500" y="2781299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4022" y="35401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[247]: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90651" y="3505152"/>
            <a:ext cx="5553075" cy="323850"/>
            <a:chOff x="1390649" y="3505150"/>
            <a:chExt cx="5553075" cy="323850"/>
          </a:xfrm>
        </p:grpSpPr>
        <p:sp>
          <p:nvSpPr>
            <p:cNvPr id="17" name="object 17"/>
            <p:cNvSpPr/>
            <p:nvPr/>
          </p:nvSpPr>
          <p:spPr>
            <a:xfrm>
              <a:off x="1395412" y="3509912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43549" y="301894"/>
                  </a:lnTo>
                  <a:lnTo>
                    <a:pt x="5543186" y="303761"/>
                  </a:lnTo>
                  <a:lnTo>
                    <a:pt x="5542461" y="305466"/>
                  </a:lnTo>
                  <a:lnTo>
                    <a:pt x="5541736" y="307181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087" y="305466"/>
                  </a:lnTo>
                  <a:lnTo>
                    <a:pt x="362" y="303761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14500" y="3514725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4022" y="4264010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[248]: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5800" y="6206866"/>
            <a:ext cx="112709" cy="659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95857" y="6530716"/>
            <a:ext cx="112709" cy="659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9419" y="6854566"/>
            <a:ext cx="112709" cy="6599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390651" y="4229051"/>
            <a:ext cx="5553075" cy="323850"/>
            <a:chOff x="1390649" y="4229049"/>
            <a:chExt cx="5553075" cy="323850"/>
          </a:xfrm>
        </p:grpSpPr>
        <p:sp>
          <p:nvSpPr>
            <p:cNvPr id="24" name="object 24"/>
            <p:cNvSpPr/>
            <p:nvPr/>
          </p:nvSpPr>
          <p:spPr>
            <a:xfrm>
              <a:off x="1395412" y="4233812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391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4500" y="423862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64023" y="5102307"/>
            <a:ext cx="5565775" cy="2970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145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140</a:t>
            </a:r>
            <a:endParaRPr sz="165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  <a:spcBef>
                <a:spcPts val="1095"/>
              </a:spcBef>
            </a:pPr>
            <a:r>
              <a:rPr sz="1050" b="1" spc="-5" dirty="0">
                <a:latin typeface="Arial"/>
                <a:cs typeface="Arial"/>
              </a:rPr>
              <a:t>Write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function,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replaces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vowels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with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specified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vowel.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 marL="779145" marR="5080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vow_replace("apples and bananas", "u")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dirty="0">
                <a:latin typeface="Arial"/>
                <a:cs typeface="Arial"/>
              </a:rPr>
              <a:t>"upplus und bununus"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vow_replace("cheese casserole", "o")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dirty="0">
                <a:latin typeface="Arial"/>
                <a:cs typeface="Arial"/>
              </a:rPr>
              <a:t>"chooso cossorolo"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vow_replace("stuffed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jalapeno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poppers",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"e")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1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"steffed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jelepene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peppers"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Notes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  <a:spcBef>
                <a:spcPts val="5"/>
              </a:spcBef>
            </a:pPr>
            <a:r>
              <a:rPr sz="1050" b="1" dirty="0">
                <a:latin typeface="Arial"/>
                <a:cs typeface="Arial"/>
              </a:rPr>
              <a:t>All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words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will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lowercase.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Y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considered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vowel.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[249]: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4170" y="3130535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Out[246]: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4170" y="38544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Out[247]: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4170" y="45878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Out[248]: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06371" y="1730375"/>
            <a:ext cx="5521960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198120">
              <a:lnSpc>
                <a:spcPct val="100000"/>
              </a:lnSpc>
              <a:spcBef>
                <a:spcPts val="100"/>
              </a:spcBef>
              <a:buClr>
                <a:srgbClr val="454545"/>
              </a:buClr>
              <a:buFont typeface="Consolas"/>
              <a:buAutoNum type="arabicPlain"/>
              <a:tabLst>
                <a:tab pos="35560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mapping</a:t>
            </a:r>
            <a:r>
              <a:rPr sz="1050" dirty="0">
                <a:latin typeface="Consolas"/>
                <a:cs typeface="Consolas"/>
              </a:rPr>
              <a:t>(letters):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648335" algn="l"/>
                <a:tab pos="648970" algn="l"/>
              </a:tabLst>
            </a:pPr>
            <a:r>
              <a:rPr sz="1050" dirty="0">
                <a:latin typeface="Consolas"/>
                <a:cs typeface="Consolas"/>
              </a:rPr>
              <a:t>result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4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{}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0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letter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0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letters:</a:t>
            </a:r>
            <a:endParaRPr sz="1050">
              <a:latin typeface="Consolas"/>
              <a:cs typeface="Consolas"/>
            </a:endParaRPr>
          </a:p>
          <a:p>
            <a:pPr marL="941069" indent="-784225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AutoNum type="arabicPlain"/>
              <a:tabLst>
                <a:tab pos="941069" algn="l"/>
                <a:tab pos="941705" algn="l"/>
              </a:tabLst>
            </a:pPr>
            <a:r>
              <a:rPr sz="1050" dirty="0">
                <a:latin typeface="Consolas"/>
                <a:cs typeface="Consolas"/>
              </a:rPr>
              <a:t>result[letter]</a:t>
            </a:r>
            <a:r>
              <a:rPr sz="1050" spc="-4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sz="1050" b="1" spc="-40" dirty="0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letter.upper()</a:t>
            </a:r>
            <a:endParaRPr sz="1050">
              <a:latin typeface="Consolas"/>
              <a:cs typeface="Consolas"/>
            </a:endParaRPr>
          </a:p>
          <a:p>
            <a:pPr marL="648335" indent="-491490">
              <a:lnSpc>
                <a:spcPct val="100000"/>
              </a:lnSpc>
              <a:spcBef>
                <a:spcPts val="15"/>
              </a:spcBef>
              <a:buClr>
                <a:srgbClr val="454545"/>
              </a:buClr>
              <a:buFont typeface="Consolas"/>
              <a:buAutoNum type="arabicPlain"/>
              <a:tabLst>
                <a:tab pos="648335" algn="l"/>
                <a:tab pos="648970" algn="l"/>
              </a:tabLst>
            </a:pPr>
            <a:r>
              <a:rPr sz="10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10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result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06371" y="2816228"/>
            <a:ext cx="5521960" cy="1985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4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mapping([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"p"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"s"</a:t>
            </a:r>
            <a:r>
              <a:rPr sz="1050" dirty="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{'p':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'P',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's':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'S'}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72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5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mapping([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"a"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"b"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"c"</a:t>
            </a:r>
            <a:r>
              <a:rPr sz="1050" dirty="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{'a':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'A',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'b':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'B',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'c':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'C'}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157480">
              <a:lnSpc>
                <a:spcPct val="100000"/>
              </a:lnSpc>
              <a:spcBef>
                <a:spcPts val="72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6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mapping([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"a"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"v"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"y"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"z"</a:t>
            </a:r>
            <a:r>
              <a:rPr sz="1050" dirty="0">
                <a:latin typeface="Consolas"/>
                <a:cs typeface="Consolas"/>
              </a:rPr>
              <a:t>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{'a':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'A',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'v':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'V',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'y':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'Y',</a:t>
            </a:r>
            <a:r>
              <a:rPr sz="1050" spc="-1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'z':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'Z'}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384453" y="7805690"/>
          <a:ext cx="5543550" cy="2255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89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4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vow_replace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(string,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vowel):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vowels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"aeiou"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char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string: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char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vowels: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vowel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2019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char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86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5" name="object 35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93/95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4022" y="4540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[250]: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90651" y="409524"/>
            <a:ext cx="5553075" cy="323850"/>
            <a:chOff x="1390649" y="409524"/>
            <a:chExt cx="5553075" cy="323850"/>
          </a:xfrm>
        </p:grpSpPr>
        <p:sp>
          <p:nvSpPr>
            <p:cNvPr id="5" name="object 5"/>
            <p:cNvSpPr/>
            <p:nvPr/>
          </p:nvSpPr>
          <p:spPr>
            <a:xfrm>
              <a:off x="1395412" y="414287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058"/>
                  </a:lnTo>
                  <a:lnTo>
                    <a:pt x="5532978" y="313801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01"/>
                  </a:lnTo>
                  <a:lnTo>
                    <a:pt x="8819" y="313058"/>
                  </a:lnTo>
                  <a:lnTo>
                    <a:pt x="7069" y="312391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4500" y="419100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4022" y="11779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[251]: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90651" y="1133424"/>
            <a:ext cx="5553075" cy="333375"/>
            <a:chOff x="1390649" y="1133424"/>
            <a:chExt cx="5553075" cy="333375"/>
          </a:xfrm>
        </p:grpSpPr>
        <p:sp>
          <p:nvSpPr>
            <p:cNvPr id="9" name="object 9"/>
            <p:cNvSpPr/>
            <p:nvPr/>
          </p:nvSpPr>
          <p:spPr>
            <a:xfrm>
              <a:off x="1395412" y="1138187"/>
              <a:ext cx="5543550" cy="323850"/>
            </a:xfrm>
            <a:custGeom>
              <a:avLst/>
              <a:gdLst/>
              <a:ahLst/>
              <a:cxnLst/>
              <a:rect l="l" t="t" r="r" b="b"/>
              <a:pathLst>
                <a:path w="5543550" h="323850">
                  <a:moveTo>
                    <a:pt x="0" y="309562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848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1736" y="6848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309562"/>
                  </a:lnTo>
                  <a:lnTo>
                    <a:pt x="5543549" y="311419"/>
                  </a:lnTo>
                  <a:lnTo>
                    <a:pt x="5543186" y="313210"/>
                  </a:lnTo>
                  <a:lnTo>
                    <a:pt x="5542461" y="314925"/>
                  </a:lnTo>
                  <a:lnTo>
                    <a:pt x="5541736" y="316706"/>
                  </a:lnTo>
                  <a:lnTo>
                    <a:pt x="5534728" y="322659"/>
                  </a:lnTo>
                  <a:lnTo>
                    <a:pt x="5532978" y="323402"/>
                  </a:lnTo>
                  <a:lnTo>
                    <a:pt x="5531156" y="323773"/>
                  </a:lnTo>
                  <a:lnTo>
                    <a:pt x="5529262" y="323849"/>
                  </a:lnTo>
                  <a:lnTo>
                    <a:pt x="14287" y="323849"/>
                  </a:lnTo>
                  <a:lnTo>
                    <a:pt x="12392" y="323773"/>
                  </a:lnTo>
                  <a:lnTo>
                    <a:pt x="10570" y="323402"/>
                  </a:lnTo>
                  <a:lnTo>
                    <a:pt x="8819" y="322659"/>
                  </a:lnTo>
                  <a:lnTo>
                    <a:pt x="7069" y="321992"/>
                  </a:lnTo>
                  <a:lnTo>
                    <a:pt x="1087" y="314925"/>
                  </a:lnTo>
                  <a:lnTo>
                    <a:pt x="362" y="313210"/>
                  </a:lnTo>
                  <a:lnTo>
                    <a:pt x="0" y="311419"/>
                  </a:lnTo>
                  <a:lnTo>
                    <a:pt x="0" y="309562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4500" y="1142999"/>
              <a:ext cx="9525" cy="314325"/>
            </a:xfrm>
            <a:custGeom>
              <a:avLst/>
              <a:gdLst/>
              <a:ahLst/>
              <a:cxnLst/>
              <a:rect l="l" t="t" r="r" b="b"/>
              <a:pathLst>
                <a:path w="9525" h="314325">
                  <a:moveTo>
                    <a:pt x="0" y="314324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14324"/>
                  </a:lnTo>
                  <a:lnTo>
                    <a:pt x="0" y="31432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4022" y="19018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[252]: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2969" y="4035165"/>
            <a:ext cx="112709" cy="659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9360" y="4359015"/>
            <a:ext cx="112709" cy="659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6963" y="4682867"/>
            <a:ext cx="112709" cy="6599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390651" y="1866849"/>
            <a:ext cx="5553075" cy="323850"/>
            <a:chOff x="1390649" y="1866849"/>
            <a:chExt cx="5553075" cy="323850"/>
          </a:xfrm>
        </p:grpSpPr>
        <p:sp>
          <p:nvSpPr>
            <p:cNvPr id="16" name="object 16"/>
            <p:cNvSpPr/>
            <p:nvPr/>
          </p:nvSpPr>
          <p:spPr>
            <a:xfrm>
              <a:off x="1395412" y="1871612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676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676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1736" y="6924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2981"/>
                  </a:lnTo>
                  <a:lnTo>
                    <a:pt x="5532978" y="313801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01"/>
                  </a:lnTo>
                  <a:lnTo>
                    <a:pt x="8819" y="312981"/>
                  </a:lnTo>
                  <a:lnTo>
                    <a:pt x="7069" y="312315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14500" y="1876425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4021" y="2740106"/>
            <a:ext cx="6115050" cy="270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9145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Program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141</a:t>
            </a:r>
            <a:endParaRPr sz="1650">
              <a:latin typeface="Arial"/>
              <a:cs typeface="Arial"/>
            </a:endParaRPr>
          </a:p>
          <a:p>
            <a:pPr marL="779145" marR="5080">
              <a:lnSpc>
                <a:spcPct val="119000"/>
              </a:lnSpc>
              <a:spcBef>
                <a:spcPts val="855"/>
              </a:spcBef>
            </a:pPr>
            <a:r>
              <a:rPr sz="1050" b="1" dirty="0">
                <a:latin typeface="Arial"/>
                <a:cs typeface="Arial"/>
              </a:rPr>
              <a:t>Create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function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that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takes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string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input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capitalizes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letter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its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ASCII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code </a:t>
            </a:r>
            <a:r>
              <a:rPr sz="1050" b="1" spc="-28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even and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returns its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lower case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version if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its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ASCII code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is odd.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  <a:p>
            <a:pPr marL="779145" marR="628015">
              <a:lnSpc>
                <a:spcPct val="202400"/>
              </a:lnSpc>
            </a:pPr>
            <a:r>
              <a:rPr sz="1050" b="1" dirty="0">
                <a:latin typeface="Arial"/>
                <a:cs typeface="Arial"/>
              </a:rPr>
              <a:t>ascii_capitalize("to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 not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to be!")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 </a:t>
            </a:r>
            <a:r>
              <a:rPr sz="1050" b="1" spc="-30" dirty="0">
                <a:latin typeface="Arial"/>
                <a:cs typeface="Arial"/>
              </a:rPr>
              <a:t>"To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oR NoT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40" dirty="0">
                <a:latin typeface="Arial"/>
                <a:cs typeface="Arial"/>
              </a:rPr>
              <a:t>To</a:t>
            </a:r>
            <a:r>
              <a:rPr sz="1050" b="1" dirty="0">
                <a:latin typeface="Arial"/>
                <a:cs typeface="Arial"/>
              </a:rPr>
              <a:t> Be!" 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ascii_capitalize("THE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LITTLE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MERMAID")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"THe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LiTTLe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meRmaiD"</a:t>
            </a:r>
            <a:endParaRPr sz="1050">
              <a:latin typeface="Arial"/>
              <a:cs typeface="Arial"/>
            </a:endParaRPr>
          </a:p>
          <a:p>
            <a:pPr marL="779145" marR="628015">
              <a:lnSpc>
                <a:spcPct val="119000"/>
              </a:lnSpc>
              <a:spcBef>
                <a:spcPts val="1050"/>
              </a:spcBef>
            </a:pPr>
            <a:r>
              <a:rPr sz="1050" b="1" dirty="0">
                <a:latin typeface="Arial"/>
                <a:cs typeface="Arial"/>
              </a:rPr>
              <a:t>ascii_capitalize("Oh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what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beautiful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morning.")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➞</a:t>
            </a:r>
            <a:r>
              <a:rPr sz="1050" spc="-5" dirty="0">
                <a:latin typeface="Segoe UI Symbol"/>
                <a:cs typeface="Segoe UI Symbol"/>
              </a:rPr>
              <a:t> </a:t>
            </a:r>
            <a:r>
              <a:rPr sz="1050" b="1" dirty="0">
                <a:latin typeface="Arial"/>
                <a:cs typeface="Arial"/>
              </a:rPr>
              <a:t>"oH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wHaT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</a:t>
            </a:r>
            <a:r>
              <a:rPr sz="1050" b="1" spc="-5" dirty="0">
                <a:latin typeface="Arial"/>
                <a:cs typeface="Arial"/>
              </a:rPr>
              <a:t> BeauTiFuL </a:t>
            </a:r>
            <a:r>
              <a:rPr sz="1050" b="1" spc="-28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moRNiNg."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6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[253]: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4022" y="71215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[254]: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90651" y="7077025"/>
            <a:ext cx="5553075" cy="323850"/>
            <a:chOff x="1390649" y="7077023"/>
            <a:chExt cx="5553075" cy="323850"/>
          </a:xfrm>
        </p:grpSpPr>
        <p:sp>
          <p:nvSpPr>
            <p:cNvPr id="21" name="object 21"/>
            <p:cNvSpPr/>
            <p:nvPr/>
          </p:nvSpPr>
          <p:spPr>
            <a:xfrm>
              <a:off x="1395412" y="7081786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353"/>
                  </a:lnTo>
                  <a:lnTo>
                    <a:pt x="362" y="10496"/>
                  </a:lnTo>
                  <a:lnTo>
                    <a:pt x="1087" y="8782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82"/>
                  </a:lnTo>
                  <a:lnTo>
                    <a:pt x="5543186" y="10496"/>
                  </a:lnTo>
                  <a:lnTo>
                    <a:pt x="5543549" y="12353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391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14500" y="7086599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64022" y="784541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[255]: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90651" y="7810449"/>
            <a:ext cx="5553075" cy="323850"/>
            <a:chOff x="1390649" y="7810448"/>
            <a:chExt cx="5553075" cy="323850"/>
          </a:xfrm>
        </p:grpSpPr>
        <p:sp>
          <p:nvSpPr>
            <p:cNvPr id="25" name="object 25"/>
            <p:cNvSpPr/>
            <p:nvPr/>
          </p:nvSpPr>
          <p:spPr>
            <a:xfrm>
              <a:off x="1395412" y="7815211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24"/>
                  </a:lnTo>
                  <a:lnTo>
                    <a:pt x="2844" y="5362"/>
                  </a:lnTo>
                  <a:lnTo>
                    <a:pt x="4184" y="4095"/>
                  </a:lnTo>
                  <a:lnTo>
                    <a:pt x="5524" y="2676"/>
                  </a:lnTo>
                  <a:lnTo>
                    <a:pt x="7069" y="1714"/>
                  </a:lnTo>
                  <a:lnTo>
                    <a:pt x="8819" y="1038"/>
                  </a:lnTo>
                  <a:lnTo>
                    <a:pt x="10570" y="371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371"/>
                  </a:lnTo>
                  <a:lnTo>
                    <a:pt x="5534728" y="1038"/>
                  </a:lnTo>
                  <a:lnTo>
                    <a:pt x="5536479" y="1714"/>
                  </a:lnTo>
                  <a:lnTo>
                    <a:pt x="5538024" y="2676"/>
                  </a:lnTo>
                  <a:lnTo>
                    <a:pt x="5539364" y="4095"/>
                  </a:lnTo>
                  <a:lnTo>
                    <a:pt x="5540703" y="5362"/>
                  </a:lnTo>
                  <a:lnTo>
                    <a:pt x="5541736" y="6924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43549" y="301894"/>
                  </a:lnTo>
                  <a:lnTo>
                    <a:pt x="5543186" y="303685"/>
                  </a:lnTo>
                  <a:lnTo>
                    <a:pt x="5542461" y="305400"/>
                  </a:lnTo>
                  <a:lnTo>
                    <a:pt x="5541736" y="307181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12392" y="314248"/>
                  </a:lnTo>
                  <a:lnTo>
                    <a:pt x="10570" y="313877"/>
                  </a:lnTo>
                  <a:lnTo>
                    <a:pt x="8819" y="313134"/>
                  </a:lnTo>
                  <a:lnTo>
                    <a:pt x="7069" y="312467"/>
                  </a:lnTo>
                  <a:lnTo>
                    <a:pt x="1087" y="305400"/>
                  </a:lnTo>
                  <a:lnTo>
                    <a:pt x="362" y="303685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14500" y="782002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64022" y="8578834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In</a:t>
            </a:r>
            <a:r>
              <a:rPr sz="1050" spc="-85" dirty="0">
                <a:solidFill>
                  <a:srgbClr val="2F3F9E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F3F9E"/>
                </a:solidFill>
                <a:latin typeface="Consolas"/>
                <a:cs typeface="Consolas"/>
              </a:rPr>
              <a:t>[256]: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90651" y="8534350"/>
            <a:ext cx="5553075" cy="323850"/>
            <a:chOff x="1390649" y="8534348"/>
            <a:chExt cx="5553075" cy="323850"/>
          </a:xfrm>
        </p:grpSpPr>
        <p:sp>
          <p:nvSpPr>
            <p:cNvPr id="29" name="object 29"/>
            <p:cNvSpPr/>
            <p:nvPr/>
          </p:nvSpPr>
          <p:spPr>
            <a:xfrm>
              <a:off x="1395412" y="8539111"/>
              <a:ext cx="5543550" cy="314325"/>
            </a:xfrm>
            <a:custGeom>
              <a:avLst/>
              <a:gdLst/>
              <a:ahLst/>
              <a:cxnLst/>
              <a:rect l="l" t="t" r="r" b="b"/>
              <a:pathLst>
                <a:path w="5543550" h="314325">
                  <a:moveTo>
                    <a:pt x="0" y="300037"/>
                  </a:moveTo>
                  <a:lnTo>
                    <a:pt x="0" y="14287"/>
                  </a:lnTo>
                  <a:lnTo>
                    <a:pt x="0" y="12277"/>
                  </a:lnTo>
                  <a:lnTo>
                    <a:pt x="362" y="10420"/>
                  </a:lnTo>
                  <a:lnTo>
                    <a:pt x="1087" y="8705"/>
                  </a:lnTo>
                  <a:lnTo>
                    <a:pt x="1812" y="6991"/>
                  </a:lnTo>
                  <a:lnTo>
                    <a:pt x="2844" y="5429"/>
                  </a:lnTo>
                  <a:lnTo>
                    <a:pt x="4184" y="4171"/>
                  </a:lnTo>
                  <a:lnTo>
                    <a:pt x="5524" y="2752"/>
                  </a:lnTo>
                  <a:lnTo>
                    <a:pt x="7069" y="1714"/>
                  </a:lnTo>
                  <a:lnTo>
                    <a:pt x="8819" y="971"/>
                  </a:lnTo>
                  <a:lnTo>
                    <a:pt x="10570" y="295"/>
                  </a:lnTo>
                  <a:lnTo>
                    <a:pt x="12392" y="0"/>
                  </a:lnTo>
                  <a:lnTo>
                    <a:pt x="14287" y="0"/>
                  </a:lnTo>
                  <a:lnTo>
                    <a:pt x="5529262" y="0"/>
                  </a:lnTo>
                  <a:lnTo>
                    <a:pt x="5531156" y="0"/>
                  </a:lnTo>
                  <a:lnTo>
                    <a:pt x="5532978" y="295"/>
                  </a:lnTo>
                  <a:lnTo>
                    <a:pt x="5534728" y="971"/>
                  </a:lnTo>
                  <a:lnTo>
                    <a:pt x="5536479" y="1714"/>
                  </a:lnTo>
                  <a:lnTo>
                    <a:pt x="5538024" y="2752"/>
                  </a:lnTo>
                  <a:lnTo>
                    <a:pt x="5539364" y="4171"/>
                  </a:lnTo>
                  <a:lnTo>
                    <a:pt x="5540703" y="5429"/>
                  </a:lnTo>
                  <a:lnTo>
                    <a:pt x="5541736" y="6991"/>
                  </a:lnTo>
                  <a:lnTo>
                    <a:pt x="5542461" y="8705"/>
                  </a:lnTo>
                  <a:lnTo>
                    <a:pt x="5543186" y="10420"/>
                  </a:lnTo>
                  <a:lnTo>
                    <a:pt x="5543549" y="12277"/>
                  </a:lnTo>
                  <a:lnTo>
                    <a:pt x="5543549" y="14287"/>
                  </a:lnTo>
                  <a:lnTo>
                    <a:pt x="5543549" y="300037"/>
                  </a:lnTo>
                  <a:lnTo>
                    <a:pt x="5534728" y="313134"/>
                  </a:lnTo>
                  <a:lnTo>
                    <a:pt x="5532978" y="313877"/>
                  </a:lnTo>
                  <a:lnTo>
                    <a:pt x="5531156" y="314248"/>
                  </a:lnTo>
                  <a:lnTo>
                    <a:pt x="5529262" y="314324"/>
                  </a:lnTo>
                  <a:lnTo>
                    <a:pt x="14287" y="314324"/>
                  </a:lnTo>
                  <a:lnTo>
                    <a:pt x="0" y="301894"/>
                  </a:lnTo>
                  <a:lnTo>
                    <a:pt x="0" y="300037"/>
                  </a:lnTo>
                  <a:close/>
                </a:path>
              </a:pathLst>
            </a:custGeom>
            <a:ln w="952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4500" y="8543924"/>
              <a:ext cx="9525" cy="304800"/>
            </a:xfrm>
            <a:custGeom>
              <a:avLst/>
              <a:gdLst/>
              <a:ahLst/>
              <a:cxnLst/>
              <a:rect l="l" t="t" r="r" b="b"/>
              <a:pathLst>
                <a:path w="9525" h="304800">
                  <a:moveTo>
                    <a:pt x="0" y="304799"/>
                  </a:moveTo>
                  <a:lnTo>
                    <a:pt x="0" y="0"/>
                  </a:lnTo>
                  <a:lnTo>
                    <a:pt x="9524" y="0"/>
                  </a:lnTo>
                  <a:lnTo>
                    <a:pt x="9524" y="304799"/>
                  </a:lnTo>
                  <a:lnTo>
                    <a:pt x="0" y="3047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64170" y="7683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Out[250]: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4170" y="14922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Out[251]: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4170" y="2225661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Out[252]: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4170" y="74358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Out[254]: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4170" y="8159736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Out[255]: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4170" y="8893159"/>
            <a:ext cx="6858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84215"/>
                </a:solidFill>
                <a:latin typeface="Consolas"/>
                <a:cs typeface="Consolas"/>
              </a:rPr>
              <a:t>Out[256]: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06371" y="161990"/>
            <a:ext cx="5521960" cy="2267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0730">
              <a:lnSpc>
                <a:spcPct val="100000"/>
              </a:lnSpc>
              <a:spcBef>
                <a:spcPts val="100"/>
              </a:spcBef>
            </a:pPr>
            <a:endParaRPr sz="800">
              <a:latin typeface="Arial MT"/>
              <a:cs typeface="Arial MT"/>
            </a:endParaRPr>
          </a:p>
          <a:p>
            <a:pPr marL="36830" marR="2372360" indent="120650">
              <a:lnSpc>
                <a:spcPct val="202400"/>
              </a:lnSpc>
              <a:spcBef>
                <a:spcPts val="5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6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vow_replace(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"apples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and</a:t>
            </a:r>
            <a:r>
              <a:rPr sz="1050" spc="-2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bananas"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"u"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'upplus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und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bununus'</a:t>
            </a:r>
            <a:endParaRPr sz="1050">
              <a:latin typeface="Consolas"/>
              <a:cs typeface="Consolas"/>
            </a:endParaRPr>
          </a:p>
          <a:p>
            <a:pPr marL="36830" marR="2519045" indent="120650">
              <a:lnSpc>
                <a:spcPct val="202400"/>
              </a:lnSpc>
              <a:spcBef>
                <a:spcPts val="6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5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vow_replace(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"cheese</a:t>
            </a:r>
            <a:r>
              <a:rPr sz="1050" spc="-2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casserole"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3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"o"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'chooso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cossorolo'</a:t>
            </a:r>
            <a:endParaRPr sz="1050">
              <a:latin typeface="Consolas"/>
              <a:cs typeface="Consolas"/>
            </a:endParaRPr>
          </a:p>
          <a:p>
            <a:pPr marL="36830" marR="1932305" indent="120650">
              <a:lnSpc>
                <a:spcPct val="208300"/>
              </a:lnSpc>
              <a:spcBef>
                <a:spcPts val="52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6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vow_replace(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"stuffed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jalapeno</a:t>
            </a:r>
            <a:r>
              <a:rPr sz="1050" spc="-2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poppers"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"e"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'steffed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jelepene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peppers'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384453" y="5176786"/>
          <a:ext cx="5543550" cy="2057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5219700"/>
              </a:tblGrid>
              <a:tr h="234389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ascii_capitalize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(input_str):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520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T w="19050">
                      <a:solidFill>
                        <a:srgbClr val="CFCFCF"/>
                      </a:solidFill>
                      <a:prstDash val="solid"/>
                    </a:lnT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""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000" b="1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char</a:t>
                      </a:r>
                      <a:r>
                        <a:rPr sz="1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b="1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input_str: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000" b="1" spc="-2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ord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(char)</a:t>
                      </a:r>
                      <a:r>
                        <a:rPr sz="1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000" spc="-2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1000" b="1" spc="-15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675890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char.upper()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: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675890" algn="r">
                        <a:lnSpc>
                          <a:spcPts val="1100"/>
                        </a:lnSpc>
                      </a:pP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r>
                        <a:rPr sz="1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b="1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+=</a:t>
                      </a:r>
                      <a:r>
                        <a:rPr sz="1000" b="1" spc="-40" dirty="0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char.lower()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197693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</a:tcPr>
                </a:tc>
              </a:tr>
              <a:tr h="241861">
                <a:tc>
                  <a:txBody>
                    <a:bodyPr/>
                    <a:lstStyle/>
                    <a:p>
                      <a:pPr marR="73660" algn="r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454545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CFCFCF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100"/>
                        </a:lnSpc>
                      </a:pPr>
                      <a:r>
                        <a:rPr sz="10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000" b="1" spc="-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dirty="0">
                          <a:latin typeface="Consolas"/>
                          <a:cs typeface="Consolas"/>
                        </a:rPr>
                        <a:t>result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28575">
                      <a:solidFill>
                        <a:srgbClr val="CFCFCF"/>
                      </a:solidFill>
                      <a:prstDash val="solid"/>
                    </a:lnR>
                    <a:lnB w="19050">
                      <a:solidFill>
                        <a:srgbClr val="CFCFC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1406371" y="7121524"/>
            <a:ext cx="5521960" cy="1977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7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ascii_capitalize(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"to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be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or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not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to</a:t>
            </a:r>
            <a:r>
              <a:rPr sz="1050" spc="-1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be!"</a:t>
            </a:r>
            <a:r>
              <a:rPr sz="1050" dirty="0"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36830">
              <a:lnSpc>
                <a:spcPct val="100000"/>
              </a:lnSpc>
            </a:pPr>
            <a:r>
              <a:rPr sz="1050" dirty="0">
                <a:latin typeface="Consolas"/>
                <a:cs typeface="Consolas"/>
              </a:rPr>
              <a:t>'To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Be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oR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NoT</a:t>
            </a:r>
            <a:r>
              <a:rPr sz="1050" spc="-2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To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Be!'</a:t>
            </a:r>
            <a:endParaRPr sz="1050">
              <a:latin typeface="Consolas"/>
              <a:cs typeface="Consolas"/>
            </a:endParaRPr>
          </a:p>
          <a:p>
            <a:pPr marL="36830" marR="2372360" indent="120650">
              <a:lnSpc>
                <a:spcPct val="202400"/>
              </a:lnSpc>
              <a:spcBef>
                <a:spcPts val="600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50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ascii_capitalize(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"THE</a:t>
            </a:r>
            <a:r>
              <a:rPr sz="1050" spc="-2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LITTLE</a:t>
            </a:r>
            <a:r>
              <a:rPr sz="1050" spc="-3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MERMAID"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'THe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LiTTLe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meRmaiD'</a:t>
            </a:r>
            <a:endParaRPr sz="1050">
              <a:latin typeface="Consolas"/>
              <a:cs typeface="Consolas"/>
            </a:endParaRPr>
          </a:p>
          <a:p>
            <a:pPr marL="36830" marR="1639570" indent="120650">
              <a:lnSpc>
                <a:spcPct val="202400"/>
              </a:lnSpc>
              <a:spcBef>
                <a:spcPts val="675"/>
              </a:spcBef>
            </a:pPr>
            <a:r>
              <a:rPr sz="1050" dirty="0">
                <a:solidFill>
                  <a:srgbClr val="454545"/>
                </a:solidFill>
                <a:latin typeface="Consolas"/>
                <a:cs typeface="Consolas"/>
              </a:rPr>
              <a:t>1</a:t>
            </a:r>
            <a:r>
              <a:rPr sz="1050" spc="365" dirty="0">
                <a:solidFill>
                  <a:srgbClr val="454545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ascii_capitalize(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"Oh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what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a</a:t>
            </a:r>
            <a:r>
              <a:rPr sz="1050" spc="-15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beautiful</a:t>
            </a:r>
            <a:r>
              <a:rPr sz="1050" spc="-20" dirty="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B92020"/>
                </a:solidFill>
                <a:latin typeface="Consolas"/>
                <a:cs typeface="Consolas"/>
              </a:rPr>
              <a:t>morning."</a:t>
            </a:r>
            <a:r>
              <a:rPr sz="1050" dirty="0">
                <a:latin typeface="Consolas"/>
                <a:cs typeface="Consolas"/>
              </a:rPr>
              <a:t>) </a:t>
            </a:r>
            <a:r>
              <a:rPr sz="1050" spc="-560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'oH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wHaT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BeauTiFuL</a:t>
            </a:r>
            <a:r>
              <a:rPr sz="1050" spc="-5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moRNiNg.'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94/95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5415493" y="9911203"/>
            <a:ext cx="1763183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/>
              <a:t>95/95</a:t>
            </a:r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3746500"/>
            <a:ext cx="4915930" cy="213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23974</Words>
  <Application>Microsoft Office PowerPoint</Application>
  <PresentationFormat>Custom</PresentationFormat>
  <Paragraphs>5316</Paragraphs>
  <Slides>96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Office Theme</vt:lpstr>
      <vt:lpstr>140+  BASIC  PYTHON PROGRAMS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140+  BASIC  PYTHON PROGRAMS</dc:title>
  <cp:lastModifiedBy>vimal</cp:lastModifiedBy>
  <cp:revision>10</cp:revision>
  <dcterms:created xsi:type="dcterms:W3CDTF">2024-06-24T03:04:19Z</dcterms:created>
  <dcterms:modified xsi:type="dcterms:W3CDTF">2024-06-24T04:32:01Z</dcterms:modified>
</cp:coreProperties>
</file>