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01E375-9832-4EC2-B20C-FA101160F14A}"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185372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01E375-9832-4EC2-B20C-FA101160F14A}"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157560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01E375-9832-4EC2-B20C-FA101160F14A}"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389306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01E375-9832-4EC2-B20C-FA101160F14A}"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401713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01E375-9832-4EC2-B20C-FA101160F14A}"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381834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101E375-9832-4EC2-B20C-FA101160F14A}"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2278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101E375-9832-4EC2-B20C-FA101160F14A}" type="datetimeFigureOut">
              <a:rPr lang="en-IN" smtClean="0"/>
              <a:t>07-12-2021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75410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101E375-9832-4EC2-B20C-FA101160F14A}" type="datetimeFigureOut">
              <a:rPr lang="en-IN" smtClean="0"/>
              <a:t>07-12-2021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54028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1E375-9832-4EC2-B20C-FA101160F14A}" type="datetimeFigureOut">
              <a:rPr lang="en-IN" smtClean="0"/>
              <a:t>07-12-2021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110275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1E375-9832-4EC2-B20C-FA101160F14A}"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3563280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1E375-9832-4EC2-B20C-FA101160F14A}"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7ED73-7770-46C9-A3F5-EBCD935C9D7D}" type="slidenum">
              <a:rPr lang="en-IN" smtClean="0"/>
              <a:t>‹#›</a:t>
            </a:fld>
            <a:endParaRPr lang="en-IN"/>
          </a:p>
        </p:txBody>
      </p:sp>
    </p:spTree>
    <p:extLst>
      <p:ext uri="{BB962C8B-B14F-4D97-AF65-F5344CB8AC3E}">
        <p14:creationId xmlns:p14="http://schemas.microsoft.com/office/powerpoint/2010/main" val="10118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1E375-9832-4EC2-B20C-FA101160F14A}" type="datetimeFigureOut">
              <a:rPr lang="en-IN" smtClean="0"/>
              <a:t>07-12-2021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7ED73-7770-46C9-A3F5-EBCD935C9D7D}" type="slidenum">
              <a:rPr lang="en-IN" smtClean="0"/>
              <a:t>‹#›</a:t>
            </a:fld>
            <a:endParaRPr lang="en-IN"/>
          </a:p>
        </p:txBody>
      </p:sp>
    </p:spTree>
    <p:extLst>
      <p:ext uri="{BB962C8B-B14F-4D97-AF65-F5344CB8AC3E}">
        <p14:creationId xmlns:p14="http://schemas.microsoft.com/office/powerpoint/2010/main" val="317661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postman.com/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067" y="-350837"/>
            <a:ext cx="9144000" cy="2387600"/>
          </a:xfrm>
        </p:spPr>
        <p:txBody>
          <a:bodyPr>
            <a:normAutofit/>
          </a:bodyPr>
          <a:lstStyle/>
          <a:p>
            <a:r>
              <a:rPr lang="en-US" sz="3200" b="1" u="sng" dirty="0" smtClean="0">
                <a:solidFill>
                  <a:schemeClr val="tx1">
                    <a:lumMod val="95000"/>
                    <a:lumOff val="5000"/>
                  </a:schemeClr>
                </a:solidFill>
                <a:latin typeface="Times New Roman" panose="02020603050405020304" pitchFamily="18" charset="0"/>
                <a:cs typeface="Times New Roman" panose="02020603050405020304" pitchFamily="18" charset="0"/>
              </a:rPr>
              <a:t>GROUP-4</a:t>
            </a:r>
            <a:endParaRPr lang="en-IN"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311400"/>
            <a:ext cx="9144000" cy="2946400"/>
          </a:xfrm>
        </p:spPr>
        <p:txBody>
          <a:bodyPr>
            <a:normAutofit/>
          </a:bodyPr>
          <a:lstStyle/>
          <a:p>
            <a:r>
              <a:rPr lang="en-US" sz="5400" b="1" u="sng" dirty="0" smtClean="0">
                <a:solidFill>
                  <a:srgbClr val="00B050"/>
                </a:solidFill>
                <a:latin typeface="Times New Roman" panose="02020603050405020304" pitchFamily="18" charset="0"/>
                <a:cs typeface="Times New Roman" panose="02020603050405020304" pitchFamily="18" charset="0"/>
              </a:rPr>
              <a:t>POSTMAN</a:t>
            </a:r>
            <a:endParaRPr lang="en-IN" sz="5400" b="1" u="sng"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141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u="sng" dirty="0" smtClean="0">
                <a:latin typeface="Bahnschrift SemiBold" panose="020B0502040204020203" pitchFamily="34" charset="0"/>
              </a:rPr>
              <a:t>Get Request</a:t>
            </a:r>
            <a:endParaRPr lang="en-IN" sz="3600" b="1" u="sng" dirty="0">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GET: This HTTP method is used to access the data from an API.</a:t>
            </a:r>
          </a:p>
          <a:p>
            <a:r>
              <a:rPr lang="en-US" sz="2400" dirty="0" smtClean="0">
                <a:latin typeface="Times New Roman" panose="02020603050405020304" pitchFamily="18" charset="0"/>
                <a:cs typeface="Times New Roman" panose="02020603050405020304" pitchFamily="18" charset="0"/>
              </a:rPr>
              <a:t>A GET request is used to obtain details from the server and does not have any impact on the server. </a:t>
            </a:r>
          </a:p>
          <a:p>
            <a:r>
              <a:rPr lang="en-US" sz="2400" dirty="0" smtClean="0">
                <a:latin typeface="Times New Roman" panose="02020603050405020304" pitchFamily="18" charset="0"/>
                <a:cs typeface="Times New Roman" panose="02020603050405020304" pitchFamily="18" charset="0"/>
              </a:rPr>
              <a:t>The GET request does not update any server data while it is triggered. </a:t>
            </a:r>
          </a:p>
          <a:p>
            <a:r>
              <a:rPr lang="en-US" sz="2400" dirty="0" smtClean="0">
                <a:latin typeface="Times New Roman" panose="02020603050405020304" pitchFamily="18" charset="0"/>
                <a:cs typeface="Times New Roman" panose="02020603050405020304" pitchFamily="18" charset="0"/>
              </a:rPr>
              <a:t>The server only sends its Response to the request.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069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Bahnschrift SemiBold" panose="020B0502040204020203" pitchFamily="34" charset="0"/>
              </a:rPr>
              <a:t>Steps:</a:t>
            </a:r>
            <a:endParaRPr lang="en-IN" sz="2800" b="1" u="sng" dirty="0">
              <a:latin typeface="Bahnschrift SemiBold" panose="020B0502040204020203" pitchFamily="34" charset="0"/>
            </a:endParaRPr>
          </a:p>
        </p:txBody>
      </p:sp>
      <p:pic>
        <p:nvPicPr>
          <p:cNvPr id="4" name="Content Placeholder 3"/>
          <p:cNvPicPr>
            <a:picLocks noGrp="1"/>
          </p:cNvPicPr>
          <p:nvPr>
            <p:ph idx="1"/>
          </p:nvPr>
        </p:nvPicPr>
        <p:blipFill>
          <a:blip r:embed="rId2"/>
          <a:stretch>
            <a:fillRect/>
          </a:stretch>
        </p:blipFill>
        <p:spPr>
          <a:xfrm>
            <a:off x="838200" y="1690688"/>
            <a:ext cx="4368800" cy="3363912"/>
          </a:xfrm>
          <a:prstGeom prst="rect">
            <a:avLst/>
          </a:prstGeom>
        </p:spPr>
      </p:pic>
      <p:pic>
        <p:nvPicPr>
          <p:cNvPr id="5" name="Picture 4"/>
          <p:cNvPicPr/>
          <p:nvPr/>
        </p:nvPicPr>
        <p:blipFill>
          <a:blip r:embed="rId3"/>
          <a:stretch>
            <a:fillRect/>
          </a:stretch>
        </p:blipFill>
        <p:spPr>
          <a:xfrm>
            <a:off x="5708014" y="1690688"/>
            <a:ext cx="5731510" cy="3440112"/>
          </a:xfrm>
          <a:prstGeom prst="rect">
            <a:avLst/>
          </a:prstGeom>
        </p:spPr>
      </p:pic>
    </p:spTree>
    <p:extLst>
      <p:ext uri="{BB962C8B-B14F-4D97-AF65-F5344CB8AC3E}">
        <p14:creationId xmlns:p14="http://schemas.microsoft.com/office/powerpoint/2010/main" val="917429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IN" sz="800" dirty="0"/>
          </a:p>
        </p:txBody>
      </p:sp>
      <p:pic>
        <p:nvPicPr>
          <p:cNvPr id="5" name="Content Placeholder 4"/>
          <p:cNvPicPr>
            <a:picLocks noGrp="1"/>
          </p:cNvPicPr>
          <p:nvPr>
            <p:ph idx="1"/>
          </p:nvPr>
        </p:nvPicPr>
        <p:blipFill>
          <a:blip r:embed="rId2"/>
          <a:stretch>
            <a:fillRect/>
          </a:stretch>
        </p:blipFill>
        <p:spPr>
          <a:xfrm>
            <a:off x="1047175" y="1803400"/>
            <a:ext cx="6056358" cy="3750733"/>
          </a:xfrm>
          <a:prstGeom prst="rect">
            <a:avLst/>
          </a:prstGeom>
        </p:spPr>
      </p:pic>
    </p:spTree>
    <p:extLst>
      <p:ext uri="{BB962C8B-B14F-4D97-AF65-F5344CB8AC3E}">
        <p14:creationId xmlns:p14="http://schemas.microsoft.com/office/powerpoint/2010/main" val="1195767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latin typeface="Bahnschrift SemiBold" panose="020B0502040204020203" pitchFamily="34" charset="0"/>
              </a:rPr>
              <a:t>Put Request</a:t>
            </a:r>
            <a:endParaRPr lang="en-IN" sz="4000"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PUT: This method is used to update the existing data.</a:t>
            </a:r>
          </a:p>
          <a:p>
            <a:r>
              <a:rPr lang="en-US" sz="2400" dirty="0" smtClean="0">
                <a:latin typeface="Times New Roman" panose="02020603050405020304" pitchFamily="18" charset="0"/>
                <a:cs typeface="Times New Roman" panose="02020603050405020304" pitchFamily="18" charset="0"/>
              </a:rPr>
              <a:t>PUT request can be used to create a new resource because we need to send a complete payload to the server where the server replaces the existing state of the resource with the latest payload .</a:t>
            </a:r>
          </a:p>
          <a:p>
            <a:r>
              <a:rPr lang="en-US" sz="2400" dirty="0" smtClean="0">
                <a:latin typeface="Times New Roman" panose="02020603050405020304" pitchFamily="18" charset="0"/>
                <a:cs typeface="Times New Roman" panose="02020603050405020304" pitchFamily="18" charset="0"/>
              </a:rPr>
              <a:t>It  can be used to create a new resource (Depends on API development) if the requested resource is not available.</a:t>
            </a:r>
          </a:p>
        </p:txBody>
      </p:sp>
    </p:spTree>
    <p:extLst>
      <p:ext uri="{BB962C8B-B14F-4D97-AF65-F5344CB8AC3E}">
        <p14:creationId xmlns:p14="http://schemas.microsoft.com/office/powerpoint/2010/main" val="266641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latin typeface="Bahnschrift SemiBold" panose="020B0502040204020203" pitchFamily="34" charset="0"/>
              </a:rPr>
              <a:t>Steps:</a:t>
            </a:r>
            <a:endParaRPr lang="en-IN" sz="3600" u="sng" dirty="0">
              <a:latin typeface="Bahnschrift SemiBold" panose="020B0502040204020203" pitchFamily="34" charset="0"/>
            </a:endParaRPr>
          </a:p>
        </p:txBody>
      </p:sp>
      <p:sp>
        <p:nvSpPr>
          <p:cNvPr id="3" name="Content Placeholder 2"/>
          <p:cNvSpPr>
            <a:spLocks noGrp="1"/>
          </p:cNvSpPr>
          <p:nvPr>
            <p:ph idx="1"/>
          </p:nvPr>
        </p:nvSpPr>
        <p:spPr/>
        <p:txBody>
          <a:bodyPr/>
          <a:lstStyle/>
          <a:p>
            <a:endParaRPr lang="en-IN" dirty="0" smtClean="0"/>
          </a:p>
          <a:p>
            <a:endParaRPr lang="en-IN" dirty="0"/>
          </a:p>
        </p:txBody>
      </p:sp>
      <p:pic>
        <p:nvPicPr>
          <p:cNvPr id="4" name="Picture 3"/>
          <p:cNvPicPr/>
          <p:nvPr/>
        </p:nvPicPr>
        <p:blipFill>
          <a:blip r:embed="rId2"/>
          <a:stretch>
            <a:fillRect/>
          </a:stretch>
        </p:blipFill>
        <p:spPr>
          <a:xfrm>
            <a:off x="838200" y="1825624"/>
            <a:ext cx="4572000" cy="3406775"/>
          </a:xfrm>
          <a:prstGeom prst="rect">
            <a:avLst/>
          </a:prstGeom>
        </p:spPr>
      </p:pic>
      <p:pic>
        <p:nvPicPr>
          <p:cNvPr id="5" name="Picture 4"/>
          <p:cNvPicPr/>
          <p:nvPr/>
        </p:nvPicPr>
        <p:blipFill>
          <a:blip r:embed="rId3"/>
          <a:stretch>
            <a:fillRect/>
          </a:stretch>
        </p:blipFill>
        <p:spPr>
          <a:xfrm>
            <a:off x="5812579" y="1825624"/>
            <a:ext cx="5731510" cy="3463077"/>
          </a:xfrm>
          <a:prstGeom prst="rect">
            <a:avLst/>
          </a:prstGeom>
        </p:spPr>
      </p:pic>
    </p:spTree>
    <p:extLst>
      <p:ext uri="{BB962C8B-B14F-4D97-AF65-F5344CB8AC3E}">
        <p14:creationId xmlns:p14="http://schemas.microsoft.com/office/powerpoint/2010/main" val="3035307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44525"/>
            <a:ext cx="10515600" cy="1325563"/>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Apply get request to retrieve the current data.</a:t>
            </a:r>
            <a:endParaRPr lang="en-IN" sz="18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295400" y="1656292"/>
            <a:ext cx="6070600" cy="3609975"/>
          </a:xfrm>
          <a:prstGeom prst="rect">
            <a:avLst/>
          </a:prstGeom>
        </p:spPr>
      </p:pic>
    </p:spTree>
    <p:extLst>
      <p:ext uri="{BB962C8B-B14F-4D97-AF65-F5344CB8AC3E}">
        <p14:creationId xmlns:p14="http://schemas.microsoft.com/office/powerpoint/2010/main" val="1537669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smtClean="0">
                <a:latin typeface="Bahnschrift SemiBold" panose="020B0502040204020203" pitchFamily="34" charset="0"/>
              </a:rPr>
              <a:t>Delete Request</a:t>
            </a:r>
            <a:endParaRPr lang="en-IN" sz="4000" u="sng" dirty="0">
              <a:latin typeface="Bahnschrift SemiBold" panose="020B0502040204020203" pitchFamily="34"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DELETE: This is used to remove or delete the existing data.</a:t>
            </a:r>
          </a:p>
          <a:p>
            <a:r>
              <a:rPr lang="en-US" sz="2400" dirty="0" smtClean="0">
                <a:latin typeface="Times New Roman" panose="02020603050405020304" pitchFamily="18" charset="0"/>
                <a:cs typeface="Times New Roman" panose="02020603050405020304" pitchFamily="18" charset="0"/>
              </a:rPr>
              <a:t>DELETE request deletes a resource already present in the server. </a:t>
            </a:r>
          </a:p>
          <a:p>
            <a:r>
              <a:rPr lang="en-US" sz="2400" dirty="0" smtClean="0">
                <a:latin typeface="Times New Roman" panose="02020603050405020304" pitchFamily="18" charset="0"/>
                <a:cs typeface="Times New Roman" panose="02020603050405020304" pitchFamily="18" charset="0"/>
              </a:rPr>
              <a:t>The DELETE method sends a request to the server for deleting the request mentioned in the endpoint. </a:t>
            </a:r>
          </a:p>
          <a:p>
            <a:r>
              <a:rPr lang="en-US" sz="2400" dirty="0" smtClean="0">
                <a:latin typeface="Times New Roman" panose="02020603050405020304" pitchFamily="18" charset="0"/>
                <a:cs typeface="Times New Roman" panose="02020603050405020304" pitchFamily="18" charset="0"/>
              </a:rPr>
              <a:t>Thus it is capable of updating data on the server.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39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latin typeface="Bahnschrift SemiBold" panose="020B0502040204020203" pitchFamily="34" charset="0"/>
              </a:rPr>
              <a:t>Steps:</a:t>
            </a:r>
            <a:endParaRPr lang="en-IN" sz="3600" u="sng" dirty="0">
              <a:latin typeface="Bahnschrift SemiBold" panose="020B0502040204020203" pitchFamily="34" charset="0"/>
            </a:endParaRPr>
          </a:p>
        </p:txBody>
      </p:sp>
      <p:pic>
        <p:nvPicPr>
          <p:cNvPr id="4" name="Content Placeholder 3"/>
          <p:cNvPicPr>
            <a:picLocks noGrp="1"/>
          </p:cNvPicPr>
          <p:nvPr>
            <p:ph idx="1"/>
          </p:nvPr>
        </p:nvPicPr>
        <p:blipFill>
          <a:blip r:embed="rId2"/>
          <a:stretch>
            <a:fillRect/>
          </a:stretch>
        </p:blipFill>
        <p:spPr>
          <a:xfrm>
            <a:off x="838199" y="1518972"/>
            <a:ext cx="5057775" cy="2244461"/>
          </a:xfrm>
          <a:prstGeom prst="rect">
            <a:avLst/>
          </a:prstGeom>
        </p:spPr>
      </p:pic>
      <p:pic>
        <p:nvPicPr>
          <p:cNvPr id="5" name="Picture 4"/>
          <p:cNvPicPr/>
          <p:nvPr/>
        </p:nvPicPr>
        <p:blipFill>
          <a:blip r:embed="rId3"/>
          <a:stretch>
            <a:fillRect/>
          </a:stretch>
        </p:blipFill>
        <p:spPr>
          <a:xfrm>
            <a:off x="838199" y="4133585"/>
            <a:ext cx="5057775" cy="2359025"/>
          </a:xfrm>
          <a:prstGeom prst="rect">
            <a:avLst/>
          </a:prstGeom>
        </p:spPr>
      </p:pic>
    </p:spTree>
    <p:extLst>
      <p:ext uri="{BB962C8B-B14F-4D97-AF65-F5344CB8AC3E}">
        <p14:creationId xmlns:p14="http://schemas.microsoft.com/office/powerpoint/2010/main" val="1622055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latin typeface="Bahnschrift SemiBold" panose="020B0502040204020203" pitchFamily="34" charset="0"/>
              </a:rPr>
              <a:t>INDEX</a:t>
            </a:r>
            <a:endParaRPr lang="en-IN" sz="4000" b="1" u="sng" dirty="0">
              <a:latin typeface="Bahnschrift SemiBold" panose="020B0502040204020203"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Installation</a:t>
            </a:r>
            <a:endParaRPr lang="en-IN" dirty="0" smtClean="0"/>
          </a:p>
          <a:p>
            <a:r>
              <a:rPr lang="en-US" dirty="0" smtClean="0">
                <a:latin typeface="Times New Roman" panose="02020603050405020304" pitchFamily="18" charset="0"/>
                <a:cs typeface="Times New Roman" panose="02020603050405020304" pitchFamily="18" charset="0"/>
              </a:rPr>
              <a:t>Need of Postman</a:t>
            </a:r>
          </a:p>
          <a:p>
            <a:r>
              <a:rPr lang="en-US" dirty="0" smtClean="0">
                <a:latin typeface="Times New Roman" panose="02020603050405020304" pitchFamily="18" charset="0"/>
                <a:cs typeface="Times New Roman" panose="02020603050405020304" pitchFamily="18" charset="0"/>
              </a:rPr>
              <a:t>Post Request</a:t>
            </a:r>
          </a:p>
          <a:p>
            <a:r>
              <a:rPr lang="en-US" dirty="0" smtClean="0">
                <a:latin typeface="Times New Roman" panose="02020603050405020304" pitchFamily="18" charset="0"/>
                <a:cs typeface="Times New Roman" panose="02020603050405020304" pitchFamily="18" charset="0"/>
              </a:rPr>
              <a:t>Ge</a:t>
            </a:r>
            <a:r>
              <a:rPr lang="en-US" dirty="0" smtClean="0">
                <a:latin typeface="Times New Roman" panose="02020603050405020304" pitchFamily="18" charset="0"/>
                <a:cs typeface="Times New Roman" panose="02020603050405020304" pitchFamily="18" charset="0"/>
              </a:rPr>
              <a:t>t Request</a:t>
            </a:r>
          </a:p>
          <a:p>
            <a:r>
              <a:rPr lang="en-US" dirty="0" smtClean="0">
                <a:latin typeface="Times New Roman" panose="02020603050405020304" pitchFamily="18" charset="0"/>
                <a:cs typeface="Times New Roman" panose="02020603050405020304" pitchFamily="18" charset="0"/>
              </a:rPr>
              <a:t>Put Request</a:t>
            </a:r>
          </a:p>
          <a:p>
            <a:r>
              <a:rPr lang="en-US" dirty="0" smtClean="0">
                <a:latin typeface="Times New Roman" panose="02020603050405020304" pitchFamily="18" charset="0"/>
                <a:cs typeface="Times New Roman" panose="02020603050405020304" pitchFamily="18" charset="0"/>
              </a:rPr>
              <a:t>Dele</a:t>
            </a:r>
            <a:r>
              <a:rPr lang="en-US" dirty="0" smtClean="0">
                <a:latin typeface="Times New Roman" panose="02020603050405020304" pitchFamily="18" charset="0"/>
                <a:cs typeface="Times New Roman" panose="02020603050405020304" pitchFamily="18" charset="0"/>
              </a:rPr>
              <a:t>te Request</a:t>
            </a: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93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smtClean="0">
                <a:latin typeface="Bahnschrift SemiBold" panose="020B0502040204020203" pitchFamily="34" charset="0"/>
              </a:rPr>
              <a:t>INTRODUCTION</a:t>
            </a:r>
            <a:endParaRPr lang="en-IN" sz="4000" u="sng" dirty="0">
              <a:latin typeface="Bahnschrift SemiBold" panose="020B0502040204020203" pitchFamily="34" charset="0"/>
            </a:endParaRPr>
          </a:p>
        </p:txBody>
      </p:sp>
      <p:sp>
        <p:nvSpPr>
          <p:cNvPr id="3" name="Content Placeholder 2"/>
          <p:cNvSpPr>
            <a:spLocks noGrp="1"/>
          </p:cNvSpPr>
          <p:nvPr>
            <p:ph idx="1"/>
          </p:nvPr>
        </p:nvSpPr>
        <p:spPr>
          <a:xfrm>
            <a:off x="838200" y="1498600"/>
            <a:ext cx="10515600" cy="4678363"/>
          </a:xfrm>
        </p:spPr>
        <p:txBody>
          <a:bodyPr>
            <a:normAutofit/>
          </a:bodyPr>
          <a:lstStyle/>
          <a:p>
            <a:r>
              <a:rPr lang="en-US" sz="2000" dirty="0" smtClean="0">
                <a:latin typeface="Times New Roman" panose="02020603050405020304" pitchFamily="18" charset="0"/>
                <a:cs typeface="Times New Roman" panose="02020603050405020304" pitchFamily="18" charset="0"/>
              </a:rPr>
              <a:t>Postman is an Application Programming Interface (API) testing tool. </a:t>
            </a:r>
          </a:p>
          <a:p>
            <a:r>
              <a:rPr lang="en-US" sz="2000" dirty="0" smtClean="0">
                <a:latin typeface="Times New Roman" panose="02020603050405020304" pitchFamily="18" charset="0"/>
                <a:cs typeface="Times New Roman" panose="02020603050405020304" pitchFamily="18" charset="0"/>
              </a:rPr>
              <a:t>API acts like an interface between a couple of applications and establishes a connection between them.</a:t>
            </a:r>
          </a:p>
          <a:p>
            <a:r>
              <a:rPr lang="en-US" sz="2000" dirty="0" smtClean="0">
                <a:latin typeface="Times New Roman" panose="02020603050405020304" pitchFamily="18" charset="0"/>
                <a:cs typeface="Times New Roman" panose="02020603050405020304" pitchFamily="18" charset="0"/>
              </a:rPr>
              <a:t>We require an API whenever we access an application like checking news over the phone, Facebook, and so on.</a:t>
            </a:r>
          </a:p>
          <a:p>
            <a:r>
              <a:rPr lang="en-US" sz="2000" dirty="0" smtClean="0">
                <a:latin typeface="Times New Roman" panose="02020603050405020304" pitchFamily="18" charset="0"/>
                <a:cs typeface="Times New Roman" panose="02020603050405020304" pitchFamily="18" charset="0"/>
              </a:rPr>
              <a:t>Postman is a simple Graphic User Interface for sending and viewing HTTP requests and responses.</a:t>
            </a:r>
          </a:p>
          <a:p>
            <a:r>
              <a:rPr lang="en-US" sz="2000" dirty="0" smtClean="0">
                <a:latin typeface="Times New Roman" panose="02020603050405020304" pitchFamily="18" charset="0"/>
                <a:cs typeface="Times New Roman" panose="02020603050405020304" pitchFamily="18" charset="0"/>
              </a:rPr>
              <a:t>While using Postman, for testing purposes, one doesn't need to write any HTTP client network code. Instead, we build test suites called collections and let Postman interact with the API.</a:t>
            </a:r>
          </a:p>
          <a:p>
            <a:r>
              <a:rPr lang="en-US" sz="2000" dirty="0" smtClean="0">
                <a:latin typeface="Times New Roman" panose="02020603050405020304" pitchFamily="18" charset="0"/>
                <a:cs typeface="Times New Roman" panose="02020603050405020304" pitchFamily="18" charset="0"/>
              </a:rPr>
              <a:t>Postman has the feature of sending and observing the Hypertext Transfer Protocol (HTTP) requests and responses. </a:t>
            </a:r>
          </a:p>
          <a:p>
            <a:r>
              <a:rPr lang="en-US" sz="2000" dirty="0" smtClean="0">
                <a:latin typeface="Times New Roman" panose="02020603050405020304" pitchFamily="18" charset="0"/>
                <a:cs typeface="Times New Roman" panose="02020603050405020304" pitchFamily="18" charset="0"/>
              </a:rPr>
              <a:t>It can build multiple HTTP requests − POST, PUT, GET, PATCH and translate them to code.</a:t>
            </a:r>
          </a:p>
          <a:p>
            <a:r>
              <a:rPr lang="en-US" sz="2000" dirty="0" smtClean="0">
                <a:latin typeface="Times New Roman" panose="02020603050405020304" pitchFamily="18" charset="0"/>
                <a:cs typeface="Times New Roman" panose="02020603050405020304" pitchFamily="18" charset="0"/>
              </a:rPr>
              <a:t>It has a graphical user interface (GUI) and can be used in platforms like Linux, Windows and Mac.</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766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Bahnschrift SemiBold" panose="020B0502040204020203" pitchFamily="34" charset="0"/>
              </a:rPr>
              <a:t>Installation</a:t>
            </a:r>
            <a:endParaRPr lang="en-IN" b="1" u="sng" dirty="0">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Go to the link </a:t>
            </a:r>
            <a:r>
              <a:rPr lang="en-US" sz="2000" dirty="0" smtClean="0">
                <a:latin typeface="Times New Roman" panose="02020603050405020304" pitchFamily="18" charset="0"/>
                <a:cs typeface="Times New Roman" panose="02020603050405020304" pitchFamily="18" charset="0"/>
                <a:hlinkClick r:id="rId2"/>
              </a:rPr>
              <a:t>https://www.postman.com/downloads/</a:t>
            </a:r>
            <a:r>
              <a:rPr lang="en-US" sz="2000" dirty="0" smtClean="0">
                <a:latin typeface="Times New Roman" panose="02020603050405020304" pitchFamily="18" charset="0"/>
                <a:cs typeface="Times New Roman" panose="02020603050405020304" pitchFamily="18" charset="0"/>
              </a:rPr>
              <a:t> and click download for Mac or Windows or Linux based on your operating system.</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534" y="2700867"/>
            <a:ext cx="6180666" cy="3476096"/>
          </a:xfrm>
          <a:prstGeom prst="rect">
            <a:avLst/>
          </a:prstGeom>
        </p:spPr>
      </p:pic>
    </p:spTree>
    <p:extLst>
      <p:ext uri="{BB962C8B-B14F-4D97-AF65-F5344CB8AC3E}">
        <p14:creationId xmlns:p14="http://schemas.microsoft.com/office/powerpoint/2010/main" val="2932397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Check the download progress on the bottom left if you are using the Chrome browser. Once the .exe file is downloaded, you need to install the application, as shown in the below image</a:t>
            </a:r>
            <a:r>
              <a:rPr lang="en-US" dirty="0" smtClean="0"/>
              <a:t>.</a:t>
            </a:r>
            <a:br>
              <a:rPr lang="en-US" dirty="0" smtClean="0"/>
            </a:br>
            <a:endParaRPr lang="en-IN" dirty="0"/>
          </a:p>
        </p:txBody>
      </p:sp>
      <p:sp>
        <p:nvSpPr>
          <p:cNvPr id="5" name="Content Placeholder 4"/>
          <p:cNvSpPr>
            <a:spLocks noGrp="1"/>
          </p:cNvSpPr>
          <p:nvPr>
            <p:ph idx="1"/>
          </p:nvPr>
        </p:nvSpPr>
        <p:spPr>
          <a:xfrm>
            <a:off x="838200" y="1027906"/>
            <a:ext cx="10515600" cy="5372894"/>
          </a:xfrm>
        </p:spPr>
        <p:txBody>
          <a:bodyPr/>
          <a:lstStyle/>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Create your account with all the required details and finally you will see the following page, and then you are ready to use Postman</a:t>
            </a:r>
            <a:r>
              <a:rPr lang="en-US" dirty="0" smtClean="0"/>
              <a:t>.</a:t>
            </a:r>
          </a:p>
          <a:p>
            <a:pPr marL="0" indent="0">
              <a:buNone/>
            </a:pPr>
            <a:endParaRPr lang="en-US" dirty="0" smtClean="0"/>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759" y="1159935"/>
            <a:ext cx="2644774" cy="218429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733" y="3936468"/>
            <a:ext cx="3911600" cy="2362731"/>
          </a:xfrm>
          <a:prstGeom prst="rect">
            <a:avLst/>
          </a:prstGeom>
        </p:spPr>
      </p:pic>
    </p:spTree>
    <p:extLst>
      <p:ext uri="{BB962C8B-B14F-4D97-AF65-F5344CB8AC3E}">
        <p14:creationId xmlns:p14="http://schemas.microsoft.com/office/powerpoint/2010/main" val="619751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smtClean="0">
                <a:latin typeface="Bahnschrift SemiBold" panose="020B0502040204020203" pitchFamily="34" charset="0"/>
              </a:rPr>
              <a:t>Need of Postman</a:t>
            </a:r>
            <a:endParaRPr lang="en-IN" sz="4000" u="sng" dirty="0">
              <a:latin typeface="Bahnschrift SemiBold" panose="020B0502040204020203" pitchFamily="34" charset="0"/>
            </a:endParaRPr>
          </a:p>
        </p:txBody>
      </p:sp>
      <p:sp>
        <p:nvSpPr>
          <p:cNvPr id="3" name="Content Placeholder 2"/>
          <p:cNvSpPr>
            <a:spLocks noGrp="1"/>
          </p:cNvSpPr>
          <p:nvPr>
            <p:ph idx="1"/>
          </p:nvPr>
        </p:nvSpPr>
        <p:spPr>
          <a:xfrm>
            <a:off x="838200" y="1380067"/>
            <a:ext cx="10515600" cy="4839229"/>
          </a:xfrm>
        </p:spPr>
        <p:txBody>
          <a:bodyPr>
            <a:no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Postman can be used for test development by addition of checkpoints to HTTP response codes and other parameters.</a:t>
            </a:r>
          </a:p>
          <a:p>
            <a:r>
              <a:rPr lang="en-US" sz="2000" dirty="0" smtClean="0">
                <a:latin typeface="Times New Roman" panose="02020603050405020304" pitchFamily="18" charset="0"/>
                <a:cs typeface="Times New Roman" panose="02020603050405020304" pitchFamily="18" charset="0"/>
              </a:rPr>
              <a:t>Postman can be integrated with the continuous integration and either continuous delivery or continuous deployment (CI/CD) pipeline.</a:t>
            </a:r>
          </a:p>
          <a:p>
            <a:r>
              <a:rPr lang="en-US" sz="2000" dirty="0" smtClean="0">
                <a:latin typeface="Times New Roman" panose="02020603050405020304" pitchFamily="18" charset="0"/>
                <a:cs typeface="Times New Roman" panose="02020603050405020304" pitchFamily="18" charset="0"/>
              </a:rPr>
              <a:t>Postman can be integrated with Newman or Collection Runner which allows executing tests in much iteration. Thus we can avoid repeated tests.</a:t>
            </a:r>
          </a:p>
          <a:p>
            <a:r>
              <a:rPr lang="en-US" sz="2000" dirty="0" smtClean="0">
                <a:latin typeface="Times New Roman" panose="02020603050405020304" pitchFamily="18" charset="0"/>
                <a:cs typeface="Times New Roman" panose="02020603050405020304" pitchFamily="18" charset="0"/>
              </a:rPr>
              <a:t>Postman has big community support. The Postman console allows debugging test steps.</a:t>
            </a:r>
          </a:p>
          <a:p>
            <a:r>
              <a:rPr lang="en-US" sz="2000" dirty="0" smtClean="0">
                <a:latin typeface="Times New Roman" panose="02020603050405020304" pitchFamily="18" charset="0"/>
                <a:cs typeface="Times New Roman" panose="02020603050405020304" pitchFamily="18" charset="0"/>
              </a:rPr>
              <a:t>With Postman, we can create more than one environment. Thus, a single collection can be used with various configurations.</a:t>
            </a:r>
          </a:p>
          <a:p>
            <a:r>
              <a:rPr lang="en-US" sz="2000" dirty="0" smtClean="0">
                <a:latin typeface="Times New Roman" panose="02020603050405020304" pitchFamily="18" charset="0"/>
                <a:cs typeface="Times New Roman" panose="02020603050405020304" pitchFamily="18" charset="0"/>
              </a:rPr>
              <a:t>Postman gives the option to import/export Environments and Collections, enabling easy sharing of files.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052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latin typeface="Bahnschrift SemiBold" panose="020B0502040204020203" pitchFamily="34" charset="0"/>
              </a:rPr>
              <a:t>Post Request</a:t>
            </a:r>
            <a:endParaRPr lang="en-IN" sz="3200" u="sng" dirty="0">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POST request is a method used to add information within the request body in the server. </a:t>
            </a:r>
          </a:p>
          <a:p>
            <a:r>
              <a:rPr lang="en-US" sz="2400" dirty="0" smtClean="0">
                <a:latin typeface="Times New Roman" panose="02020603050405020304" pitchFamily="18" charset="0"/>
                <a:cs typeface="Times New Roman" panose="02020603050405020304" pitchFamily="18" charset="0"/>
              </a:rPr>
              <a:t>It is commonly used for passing delicate information.</a:t>
            </a:r>
          </a:p>
          <a:p>
            <a:r>
              <a:rPr lang="en-US" sz="2400" dirty="0" smtClean="0">
                <a:latin typeface="Times New Roman" panose="02020603050405020304" pitchFamily="18" charset="0"/>
                <a:cs typeface="Times New Roman" panose="02020603050405020304" pitchFamily="18" charset="0"/>
              </a:rPr>
              <a:t>Once we send some the request body via POST method, the API in turn yields certain information to us in Response. Thus, a POST request is always accompanied with a body in a proper format</a:t>
            </a:r>
            <a:r>
              <a:rPr lang="en-US" sz="2400" dirty="0" smtClean="0"/>
              <a:t>.</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In general, when we submit a POST request, we expect to have some change on the server, such as updating, removing or inserting.</a:t>
            </a:r>
          </a:p>
          <a:p>
            <a:r>
              <a:rPr lang="en-US" sz="2400" dirty="0" smtClean="0">
                <a:latin typeface="Times New Roman" panose="02020603050405020304" pitchFamily="18" charset="0"/>
                <a:cs typeface="Times New Roman" panose="02020603050405020304" pitchFamily="18" charset="0"/>
              </a:rPr>
              <a:t>The POST request is a fundamental method, and this method is mostly used when a user wants to send some sensitive data to the server like to send a form or some confidential data.</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869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056"/>
            <a:ext cx="10515600" cy="1325563"/>
          </a:xfrm>
        </p:spPr>
        <p:txBody>
          <a:bodyPr>
            <a:normAutofit/>
          </a:bodyPr>
          <a:lstStyle/>
          <a:p>
            <a:r>
              <a:rPr lang="en-US" sz="3600" u="sng" dirty="0" smtClean="0">
                <a:latin typeface="Bahnschrift SemiBold" panose="020B0502040204020203" pitchFamily="34" charset="0"/>
              </a:rPr>
              <a:t>Steps:</a:t>
            </a:r>
            <a:endParaRPr lang="en-IN" sz="3600" u="sng" dirty="0">
              <a:latin typeface="Bahnschrift SemiBold" panose="020B0502040204020203" pitchFamily="34" charset="0"/>
            </a:endParaRPr>
          </a:p>
        </p:txBody>
      </p:sp>
      <p:sp>
        <p:nvSpPr>
          <p:cNvPr id="3" name="Content Placeholder 2"/>
          <p:cNvSpPr>
            <a:spLocks noGrp="1"/>
          </p:cNvSpPr>
          <p:nvPr>
            <p:ph idx="1"/>
          </p:nvPr>
        </p:nvSpPr>
        <p:spPr>
          <a:xfrm>
            <a:off x="838200" y="1470025"/>
            <a:ext cx="10515600" cy="4351338"/>
          </a:xfrm>
        </p:spPr>
        <p:txBody>
          <a:bodyPr>
            <a:normAutofit/>
          </a:bodyPr>
          <a:lstStyle/>
          <a:p>
            <a:pPr lvl="0"/>
            <a:r>
              <a:rPr lang="en-IN" sz="1600" dirty="0"/>
              <a:t>Select the </a:t>
            </a:r>
            <a:r>
              <a:rPr lang="en-IN" sz="1600" b="1" dirty="0"/>
              <a:t>POST</a:t>
            </a:r>
            <a:endParaRPr lang="en-IN" sz="1600" dirty="0"/>
          </a:p>
          <a:p>
            <a:pPr lvl="0"/>
            <a:r>
              <a:rPr lang="en-IN" sz="1600" dirty="0"/>
              <a:t>Invoke the </a:t>
            </a:r>
            <a:r>
              <a:rPr lang="en-IN" sz="1600" dirty="0" smtClean="0"/>
              <a:t>URL http</a:t>
            </a:r>
            <a:r>
              <a:rPr lang="en-IN" sz="1600" dirty="0"/>
              <a:t>://localhost:8080/books.</a:t>
            </a:r>
          </a:p>
          <a:p>
            <a:pPr lvl="0"/>
            <a:r>
              <a:rPr lang="en-IN" sz="1600" dirty="0"/>
              <a:t>Select the </a:t>
            </a:r>
            <a:r>
              <a:rPr lang="en-IN" sz="1600" b="1" dirty="0"/>
              <a:t>Body</a:t>
            </a:r>
            <a:endParaRPr lang="en-IN" sz="1600" dirty="0"/>
          </a:p>
          <a:p>
            <a:pPr lvl="0"/>
            <a:r>
              <a:rPr lang="en-IN" sz="1600" dirty="0"/>
              <a:t>Select he Content-Type </a:t>
            </a:r>
            <a:r>
              <a:rPr lang="en-IN" sz="1600" b="1" dirty="0"/>
              <a:t>JSON (application/</a:t>
            </a:r>
            <a:r>
              <a:rPr lang="en-IN" sz="1600" b="1" dirty="0" err="1"/>
              <a:t>json</a:t>
            </a:r>
            <a:r>
              <a:rPr lang="en-IN" sz="1600" b="1" dirty="0"/>
              <a:t>).</a:t>
            </a:r>
            <a:endParaRPr lang="en-IN" sz="1600" dirty="0"/>
          </a:p>
          <a:p>
            <a:pPr lvl="0"/>
            <a:r>
              <a:rPr lang="en-IN" sz="1600" dirty="0"/>
              <a:t>Insert the data. We have inserted the following data in the Body</a:t>
            </a:r>
            <a:r>
              <a:rPr lang="en-IN" sz="1600" dirty="0" smtClean="0"/>
              <a:t>:</a:t>
            </a:r>
            <a:endParaRPr lang="en-IN" sz="1600" dirty="0"/>
          </a:p>
          <a:p>
            <a:pPr lvl="0"/>
            <a:endParaRPr lang="en-IN" sz="2000" dirty="0"/>
          </a:p>
        </p:txBody>
      </p:sp>
      <p:pic>
        <p:nvPicPr>
          <p:cNvPr id="4" name="Picture 3"/>
          <p:cNvPicPr/>
          <p:nvPr/>
        </p:nvPicPr>
        <p:blipFill>
          <a:blip r:embed="rId2"/>
          <a:stretch>
            <a:fillRect/>
          </a:stretch>
        </p:blipFill>
        <p:spPr>
          <a:xfrm>
            <a:off x="1049866" y="3149600"/>
            <a:ext cx="5384800" cy="2671763"/>
          </a:xfrm>
          <a:prstGeom prst="rect">
            <a:avLst/>
          </a:prstGeom>
        </p:spPr>
      </p:pic>
    </p:spTree>
    <p:extLst>
      <p:ext uri="{BB962C8B-B14F-4D97-AF65-F5344CB8AC3E}">
        <p14:creationId xmlns:p14="http://schemas.microsoft.com/office/powerpoint/2010/main" val="1440164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99" y="432858"/>
            <a:ext cx="10515600" cy="1325563"/>
          </a:xfrm>
        </p:spPr>
        <p:txBody>
          <a:bodyPr>
            <a:norm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Click on the body and paste the content.</a:t>
            </a:r>
            <a:endParaRPr lang="en-IN" sz="2000" dirty="0">
              <a:latin typeface="Times New Roman" panose="02020603050405020304" pitchFamily="18" charset="0"/>
              <a:cs typeface="Times New Roman" panose="02020603050405020304" pitchFamily="18" charset="0"/>
            </a:endParaRPr>
          </a:p>
        </p:txBody>
      </p:sp>
      <p:pic>
        <p:nvPicPr>
          <p:cNvPr id="8" name="Content Placeholder 7"/>
          <p:cNvPicPr>
            <a:picLocks noGrp="1"/>
          </p:cNvPicPr>
          <p:nvPr>
            <p:ph idx="1"/>
          </p:nvPr>
        </p:nvPicPr>
        <p:blipFill>
          <a:blip r:embed="rId2"/>
          <a:stretch>
            <a:fillRect/>
          </a:stretch>
        </p:blipFill>
        <p:spPr>
          <a:xfrm>
            <a:off x="5842001" y="1758421"/>
            <a:ext cx="4851399" cy="3208072"/>
          </a:xfrm>
          <a:prstGeom prst="rect">
            <a:avLst/>
          </a:prstGeom>
        </p:spPr>
      </p:pic>
      <p:pic>
        <p:nvPicPr>
          <p:cNvPr id="9" name="Picture 8"/>
          <p:cNvPicPr/>
          <p:nvPr/>
        </p:nvPicPr>
        <p:blipFill>
          <a:blip r:embed="rId3"/>
          <a:stretch>
            <a:fillRect/>
          </a:stretch>
        </p:blipFill>
        <p:spPr>
          <a:xfrm>
            <a:off x="863599" y="1758421"/>
            <a:ext cx="4436534" cy="3208072"/>
          </a:xfrm>
          <a:prstGeom prst="rect">
            <a:avLst/>
          </a:prstGeom>
        </p:spPr>
      </p:pic>
    </p:spTree>
    <p:extLst>
      <p:ext uri="{BB962C8B-B14F-4D97-AF65-F5344CB8AC3E}">
        <p14:creationId xmlns:p14="http://schemas.microsoft.com/office/powerpoint/2010/main" val="3712074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737</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Bahnschrift SemiBold</vt:lpstr>
      <vt:lpstr>Calibri</vt:lpstr>
      <vt:lpstr>Calibri Light</vt:lpstr>
      <vt:lpstr>Times New Roman</vt:lpstr>
      <vt:lpstr>Office Theme</vt:lpstr>
      <vt:lpstr>GROUP-4</vt:lpstr>
      <vt:lpstr>INDEX</vt:lpstr>
      <vt:lpstr>INTRODUCTION</vt:lpstr>
      <vt:lpstr>Installation</vt:lpstr>
      <vt:lpstr>Check the download progress on the bottom left if you are using the Chrome browser. Once the .exe file is downloaded, you need to install the application, as shown in the below image. </vt:lpstr>
      <vt:lpstr>Need of Postman</vt:lpstr>
      <vt:lpstr>Post Request</vt:lpstr>
      <vt:lpstr>Steps:</vt:lpstr>
      <vt:lpstr>Click on the body and paste the content.</vt:lpstr>
      <vt:lpstr>Get Request</vt:lpstr>
      <vt:lpstr>Steps:</vt:lpstr>
      <vt:lpstr>.</vt:lpstr>
      <vt:lpstr>Put Request</vt:lpstr>
      <vt:lpstr>Steps:</vt:lpstr>
      <vt:lpstr>Apply get request to retrieve the current data.</vt:lpstr>
      <vt:lpstr>Delete Request</vt:lpstr>
      <vt:lpstr>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GROUP-4</dc:title>
  <dc:creator>HP</dc:creator>
  <cp:lastModifiedBy>HP</cp:lastModifiedBy>
  <cp:revision>19</cp:revision>
  <dcterms:created xsi:type="dcterms:W3CDTF">2021-12-07T04:42:26Z</dcterms:created>
  <dcterms:modified xsi:type="dcterms:W3CDTF">2021-12-07T08:03:37Z</dcterms:modified>
</cp:coreProperties>
</file>