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83" r:id="rId3"/>
    <p:sldId id="282" r:id="rId4"/>
    <p:sldId id="259" r:id="rId5"/>
    <p:sldId id="338" r:id="rId6"/>
    <p:sldId id="258" r:id="rId7"/>
    <p:sldId id="339" r:id="rId8"/>
    <p:sldId id="262" r:id="rId9"/>
    <p:sldId id="263" r:id="rId10"/>
    <p:sldId id="340" r:id="rId11"/>
    <p:sldId id="334" r:id="rId12"/>
    <p:sldId id="337" r:id="rId13"/>
    <p:sldId id="256" r:id="rId14"/>
    <p:sldId id="260" r:id="rId15"/>
    <p:sldId id="264" r:id="rId16"/>
    <p:sldId id="261" r:id="rId17"/>
    <p:sldId id="265" r:id="rId18"/>
    <p:sldId id="287" r:id="rId19"/>
    <p:sldId id="279" r:id="rId20"/>
    <p:sldId id="286" r:id="rId21"/>
    <p:sldId id="335" r:id="rId22"/>
    <p:sldId id="336"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D9097-A835-40E4-AC76-546744603756}" type="datetimeFigureOut">
              <a:rPr lang="en-IN" smtClean="0"/>
              <a:t>23-09-2022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74754-818F-4025-AA51-3A7570562B63}" type="slidenum">
              <a:rPr lang="en-IN" smtClean="0"/>
              <a:t>‹#›</a:t>
            </a:fld>
            <a:endParaRPr lang="en-IN"/>
          </a:p>
        </p:txBody>
      </p:sp>
    </p:spTree>
    <p:extLst>
      <p:ext uri="{BB962C8B-B14F-4D97-AF65-F5344CB8AC3E}">
        <p14:creationId xmlns:p14="http://schemas.microsoft.com/office/powerpoint/2010/main" val="2965985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D27D-92E4-48CE-854D-BDA3716CF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E4B36E-72AF-4475-AE07-70F348017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74B7C2-CB22-4CC5-BCF9-777E456EABFE}"/>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5" name="Footer Placeholder 4">
            <a:extLst>
              <a:ext uri="{FF2B5EF4-FFF2-40B4-BE49-F238E27FC236}">
                <a16:creationId xmlns:a16="http://schemas.microsoft.com/office/drawing/2014/main" id="{D8FC78E0-1778-437D-94BD-A3E2919A9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0D95F-BDDD-48A1-B132-035EA30BA38E}"/>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96306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59E3-F518-4863-90AB-F3F50CD00A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FD2721-1BA5-4CE1-84D8-9165099EC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C49A4-73D3-4326-AF50-BE1BC56626BC}"/>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5" name="Footer Placeholder 4">
            <a:extLst>
              <a:ext uri="{FF2B5EF4-FFF2-40B4-BE49-F238E27FC236}">
                <a16:creationId xmlns:a16="http://schemas.microsoft.com/office/drawing/2014/main" id="{EE21EFD4-719B-4AEF-B7BE-90B72C03F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B3E22-8D37-4A4A-94EC-66268CB3F3B2}"/>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121419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57726-AAC8-46B3-AD55-E1EC8FF33F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A4EDEF-EFEE-4237-9148-CA9C693EE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F761D-62DA-4956-90E0-AA658BEFEAD2}"/>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5" name="Footer Placeholder 4">
            <a:extLst>
              <a:ext uri="{FF2B5EF4-FFF2-40B4-BE49-F238E27FC236}">
                <a16:creationId xmlns:a16="http://schemas.microsoft.com/office/drawing/2014/main" id="{A89DA8C1-4821-4DD1-8A04-E3AD6C1AB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AE709-62A0-40B4-A035-F8D36E6B4909}"/>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118618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7741-1F93-4438-929C-400F0FC29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812F44-2B13-4418-B5DB-94F76C7E1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F2AF3-4F8D-4ED2-872A-25801E339A8A}"/>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5" name="Footer Placeholder 4">
            <a:extLst>
              <a:ext uri="{FF2B5EF4-FFF2-40B4-BE49-F238E27FC236}">
                <a16:creationId xmlns:a16="http://schemas.microsoft.com/office/drawing/2014/main" id="{608E3696-8146-40D8-BA04-51837BEA6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0AB9D-64FF-416E-9AB5-36EB7DDB8FC0}"/>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118539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4AFA-7A5B-4010-9094-C1A124287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74C0DD-703D-4963-A310-40816C05E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64986D-C09F-4245-97DD-98D9B717E29E}"/>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5" name="Footer Placeholder 4">
            <a:extLst>
              <a:ext uri="{FF2B5EF4-FFF2-40B4-BE49-F238E27FC236}">
                <a16:creationId xmlns:a16="http://schemas.microsoft.com/office/drawing/2014/main" id="{18515DB2-4E08-48AA-90E2-93C5DF3B7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B2B76-4505-496F-BA62-8C9520FA845E}"/>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4054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1FD4-B51A-4AAF-9AC9-1C279B0C1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C1E9B-14F8-417C-B608-BDA3A9A1A9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FBF2A-64B4-4E6F-B2F0-8A097C117F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BFFC6D-9664-4360-A1DE-BB43135CE355}"/>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6" name="Footer Placeholder 5">
            <a:extLst>
              <a:ext uri="{FF2B5EF4-FFF2-40B4-BE49-F238E27FC236}">
                <a16:creationId xmlns:a16="http://schemas.microsoft.com/office/drawing/2014/main" id="{5192A239-3DCB-4719-83E2-C369962B2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A67BD-D235-4A08-B829-C1C73CEF731E}"/>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129312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093E-2791-4D4B-AB01-1893AA05D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8A8AB4-4520-4996-B696-2F7822AED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5E4B-AC85-4EA9-85C6-B07DA4ED3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B0A9D1-6E5E-454C-833F-D108BFFB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589AB-E466-49FA-9F2C-0D6D9CB78B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E407C2-35B0-4929-89E0-E1E2761037B5}"/>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8" name="Footer Placeholder 7">
            <a:extLst>
              <a:ext uri="{FF2B5EF4-FFF2-40B4-BE49-F238E27FC236}">
                <a16:creationId xmlns:a16="http://schemas.microsoft.com/office/drawing/2014/main" id="{68D4F9FF-EB9F-4BDB-AB2C-628E87D86B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EAC687-B55F-4934-A7D3-99170F676720}"/>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17724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E76B-147A-417D-A863-E18C05DD3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0F8337-1909-400E-90C6-581C3F9DD28E}"/>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4" name="Footer Placeholder 3">
            <a:extLst>
              <a:ext uri="{FF2B5EF4-FFF2-40B4-BE49-F238E27FC236}">
                <a16:creationId xmlns:a16="http://schemas.microsoft.com/office/drawing/2014/main" id="{FCB78D2A-C10A-41DB-87FC-8DCCCC148A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360A68-9E4D-495D-A50C-9BAE5946688E}"/>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33818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36C693-56B4-45CC-B1C2-8CBE7381E9ED}"/>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3" name="Footer Placeholder 2">
            <a:extLst>
              <a:ext uri="{FF2B5EF4-FFF2-40B4-BE49-F238E27FC236}">
                <a16:creationId xmlns:a16="http://schemas.microsoft.com/office/drawing/2014/main" id="{748C8201-149E-49B6-80B6-1F60C56040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BAC568-153F-4C43-A32A-3015E164037C}"/>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42258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CA05-2FDE-434E-97AB-41953504C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4D1325-51BB-4F47-B02E-02AA6ECA4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619B2-760C-4FE0-BF69-E0065B55D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D4FBB-E945-4F6E-A7B1-BB2FA2EC1A7F}"/>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6" name="Footer Placeholder 5">
            <a:extLst>
              <a:ext uri="{FF2B5EF4-FFF2-40B4-BE49-F238E27FC236}">
                <a16:creationId xmlns:a16="http://schemas.microsoft.com/office/drawing/2014/main" id="{94E0F5EE-1A87-4092-A9DB-C23D37651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53687B-9EFF-4A78-9E3E-113C11EFCA4D}"/>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260006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EDA8-B420-45B2-8C86-811967584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036064-30FC-48E2-B274-9016763E9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1E1D84-7F29-4921-B07A-962E81ECC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BF873-8849-4972-93C2-4D126ABD67C7}"/>
              </a:ext>
            </a:extLst>
          </p:cNvPr>
          <p:cNvSpPr>
            <a:spLocks noGrp="1"/>
          </p:cNvSpPr>
          <p:nvPr>
            <p:ph type="dt" sz="half" idx="10"/>
          </p:nvPr>
        </p:nvSpPr>
        <p:spPr/>
        <p:txBody>
          <a:bodyPr/>
          <a:lstStyle/>
          <a:p>
            <a:fld id="{D9E6D8CC-C3A4-441B-BAF6-DB5D8C06F020}" type="datetimeFigureOut">
              <a:rPr lang="en-IN" smtClean="0"/>
              <a:t>23-09-2022</a:t>
            </a:fld>
            <a:endParaRPr lang="en-IN"/>
          </a:p>
        </p:txBody>
      </p:sp>
      <p:sp>
        <p:nvSpPr>
          <p:cNvPr id="6" name="Footer Placeholder 5">
            <a:extLst>
              <a:ext uri="{FF2B5EF4-FFF2-40B4-BE49-F238E27FC236}">
                <a16:creationId xmlns:a16="http://schemas.microsoft.com/office/drawing/2014/main" id="{3B6FF081-C6D8-4485-93F6-E316566B1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91516-6A80-4DBB-BF55-10CFA65F2060}"/>
              </a:ext>
            </a:extLst>
          </p:cNvPr>
          <p:cNvSpPr>
            <a:spLocks noGrp="1"/>
          </p:cNvSpPr>
          <p:nvPr>
            <p:ph type="sldNum" sz="quarter" idx="12"/>
          </p:nvPr>
        </p:nvSpPr>
        <p:spPr/>
        <p:txBody>
          <a:bodyPr/>
          <a:lstStyle/>
          <a:p>
            <a:fld id="{B792D88F-3474-4F51-824D-A281BA9BE203}" type="slidenum">
              <a:rPr lang="en-IN" smtClean="0"/>
              <a:t>‹#›</a:t>
            </a:fld>
            <a:endParaRPr lang="en-IN"/>
          </a:p>
        </p:txBody>
      </p:sp>
    </p:spTree>
    <p:extLst>
      <p:ext uri="{BB962C8B-B14F-4D97-AF65-F5344CB8AC3E}">
        <p14:creationId xmlns:p14="http://schemas.microsoft.com/office/powerpoint/2010/main" val="110238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B303B-CD58-4ABD-893C-8FA09A8E9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9CF9DE-B52D-4C6C-9EBC-FB7A7C0F8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C4391-39A2-4D3E-B8DE-42CC5B775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6D8CC-C3A4-441B-BAF6-DB5D8C06F020}" type="datetimeFigureOut">
              <a:rPr lang="en-IN" smtClean="0"/>
              <a:t>23-09-2022</a:t>
            </a:fld>
            <a:endParaRPr lang="en-IN"/>
          </a:p>
        </p:txBody>
      </p:sp>
      <p:sp>
        <p:nvSpPr>
          <p:cNvPr id="5" name="Footer Placeholder 4">
            <a:extLst>
              <a:ext uri="{FF2B5EF4-FFF2-40B4-BE49-F238E27FC236}">
                <a16:creationId xmlns:a16="http://schemas.microsoft.com/office/drawing/2014/main" id="{9BE9C3F7-92E6-4B82-B7AB-8C49C4181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C3B043-E78A-434B-8367-D5DB08077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2D88F-3474-4F51-824D-A281BA9BE203}" type="slidenum">
              <a:rPr lang="en-IN" smtClean="0"/>
              <a:t>‹#›</a:t>
            </a:fld>
            <a:endParaRPr lang="en-IN"/>
          </a:p>
        </p:txBody>
      </p:sp>
    </p:spTree>
    <p:extLst>
      <p:ext uri="{BB962C8B-B14F-4D97-AF65-F5344CB8AC3E}">
        <p14:creationId xmlns:p14="http://schemas.microsoft.com/office/powerpoint/2010/main" val="9511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1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xml" /><Relationship Id="rId4" Type="http://schemas.openxmlformats.org/officeDocument/2006/relationships/image" Target="../media/image28.png" /></Relationships>
</file>

<file path=ppt/slides/_rels/slide15.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2.xml" /><Relationship Id="rId4" Type="http://schemas.openxmlformats.org/officeDocument/2006/relationships/image" Target="../media/image31.png" /></Relationships>
</file>

<file path=ppt/slides/_rels/slide16.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hyperlink" Target="http://ec2-13-232-112-243.ap-south-1.compute.amazonaws.com:8080/" TargetMode="External" /><Relationship Id="rId2" Type="http://schemas.openxmlformats.org/officeDocument/2006/relationships/image" Target="../media/image39.png" /><Relationship Id="rId1" Type="http://schemas.openxmlformats.org/officeDocument/2006/relationships/slideLayout" Target="../slideLayouts/slideLayout9.xml" /><Relationship Id="rId4" Type="http://schemas.openxmlformats.org/officeDocument/2006/relationships/image" Target="../media/image40.png" /></Relationships>
</file>

<file path=ppt/slides/_rels/slide23.xml.rels><?xml version="1.0" encoding="UTF-8" standalone="yes"?>
<Relationships xmlns="http://schemas.openxmlformats.org/package/2006/relationships"><Relationship Id="rId2" Type="http://schemas.openxmlformats.org/officeDocument/2006/relationships/image" Target="../media/image41.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tags" Target="../tags/tag3.xml" /><Relationship Id="rId2" Type="http://schemas.openxmlformats.org/officeDocument/2006/relationships/tags" Target="../tags/tag2.xml" /><Relationship Id="rId1" Type="http://schemas.openxmlformats.org/officeDocument/2006/relationships/tags" Target="../tags/tag1.xml" /><Relationship Id="rId6" Type="http://schemas.openxmlformats.org/officeDocument/2006/relationships/slideLayout" Target="../slideLayouts/slideLayout1.xml" /><Relationship Id="rId5" Type="http://schemas.openxmlformats.org/officeDocument/2006/relationships/tags" Target="../tags/tag5.xml" /><Relationship Id="rId4" Type="http://schemas.openxmlformats.org/officeDocument/2006/relationships/tags" Target="../tags/tag4.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slideLayout" Target="../slideLayouts/slideLayout1.xml" /><Relationship Id="rId1" Type="http://schemas.openxmlformats.org/officeDocument/2006/relationships/tags" Target="../tags/tag6.xml"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 Id="rId4" Type="http://schemas.openxmlformats.org/officeDocument/2006/relationships/image" Target="../media/image12.png" /></Relationships>
</file>

<file path=ppt/slides/_rels/slide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7.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1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531375" y="352094"/>
            <a:ext cx="10975997" cy="198314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panose="020B0502020104020203"/>
              <a:buNone/>
            </a:pPr>
            <a:r>
              <a:rPr lang="en-US" sz="3600" dirty="0">
                <a:solidFill>
                  <a:schemeClr val="accent2"/>
                </a:solidFill>
                <a:effectLst>
                  <a:outerShdw blurRad="38100" dist="25400" dir="5400000" algn="ctr" rotWithShape="0">
                    <a:srgbClr val="6E747A">
                      <a:alpha val="43000"/>
                    </a:srgbClr>
                  </a:outerShdw>
                </a:effectLst>
              </a:rPr>
              <a:t>PREDICTION OF SUBSCRIPTION FOR A TERM DEPOSIT</a:t>
            </a:r>
          </a:p>
        </p:txBody>
      </p:sp>
      <p:pic>
        <p:nvPicPr>
          <p:cNvPr id="192"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0" y="5949315"/>
            <a:ext cx="2005330" cy="817880"/>
          </a:xfrm>
          <a:prstGeom prst="rect">
            <a:avLst/>
          </a:prstGeom>
          <a:noFill/>
        </p:spPr>
      </p:pic>
      <p:pic>
        <p:nvPicPr>
          <p:cNvPr id="63" name="Picture 1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0056724" y="6112040"/>
            <a:ext cx="1861362" cy="717220"/>
          </a:xfrm>
          <a:prstGeom prst="rect">
            <a:avLst/>
          </a:prstGeom>
          <a:noFill/>
        </p:spPr>
      </p:pic>
      <p:sp>
        <p:nvSpPr>
          <p:cNvPr id="123" name="TextBox 122"/>
          <p:cNvSpPr txBox="1"/>
          <p:nvPr/>
        </p:nvSpPr>
        <p:spPr>
          <a:xfrm>
            <a:off x="4110081" y="3377827"/>
            <a:ext cx="3818582" cy="2400657"/>
          </a:xfrm>
          <a:prstGeom prst="rect">
            <a:avLst/>
          </a:prstGeom>
          <a:noFill/>
        </p:spPr>
        <p:txBody>
          <a:bodyPr wrap="square" lIns="0" tIns="0" rIns="0" bIns="0" rtlCol="0" anchor="t">
            <a:spAutoFit/>
          </a:bodyPr>
          <a:lstStyle/>
          <a:p>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1. Swapnil Pattanshetty</a:t>
            </a:r>
          </a:p>
          <a:p>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2. Rani Priya</a:t>
            </a:r>
          </a:p>
          <a:p>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3. </a:t>
            </a:r>
            <a:r>
              <a:rPr lang="en-US" sz="2400" b="1" dirty="0" err="1">
                <a:solidFill>
                  <a:schemeClr val="tx1"/>
                </a:solidFill>
                <a:latin typeface="Times New Roman" panose="02020603050405020304" pitchFamily="18" charset="0"/>
                <a:ea typeface="Ebrima" panose="02000000000000000000" pitchFamily="2" charset="0"/>
                <a:cs typeface="Times New Roman" panose="02020603050405020304" pitchFamily="18" charset="0"/>
              </a:rPr>
              <a:t>Alzaman</a:t>
            </a:r>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 Siddiqui</a:t>
            </a:r>
          </a:p>
          <a:p>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4. </a:t>
            </a:r>
            <a:r>
              <a:rPr lang="en-US" sz="2400" b="1" dirty="0" err="1">
                <a:solidFill>
                  <a:schemeClr val="tx1"/>
                </a:solidFill>
                <a:latin typeface="Times New Roman" panose="02020603050405020304" pitchFamily="18" charset="0"/>
                <a:ea typeface="Ebrima" panose="02000000000000000000" pitchFamily="2" charset="0"/>
                <a:cs typeface="Times New Roman" panose="02020603050405020304" pitchFamily="18" charset="0"/>
              </a:rPr>
              <a:t>Kilani</a:t>
            </a:r>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 Teja</a:t>
            </a:r>
          </a:p>
          <a:p>
            <a:r>
              <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rPr>
              <a:t>5. Vimal </a:t>
            </a:r>
            <a:r>
              <a:rPr lang="en-US" sz="2400" b="1" dirty="0" err="1">
                <a:solidFill>
                  <a:schemeClr val="tx1"/>
                </a:solidFill>
                <a:latin typeface="Times New Roman" panose="02020603050405020304" pitchFamily="18" charset="0"/>
                <a:ea typeface="Ebrima" panose="02000000000000000000" pitchFamily="2" charset="0"/>
                <a:cs typeface="Times New Roman" panose="02020603050405020304" pitchFamily="18" charset="0"/>
              </a:rPr>
              <a:t>Kanth</a:t>
            </a:r>
            <a:endParaRPr lang="en-US" sz="2400" b="1" dirty="0">
              <a:solidFill>
                <a:schemeClr val="tx1"/>
              </a:solidFill>
              <a:latin typeface="Times New Roman" panose="02020603050405020304" pitchFamily="18" charset="0"/>
              <a:ea typeface="Ebrima" panose="02000000000000000000" pitchFamily="2" charset="0"/>
              <a:cs typeface="Times New Roman" panose="02020603050405020304" pitchFamily="18" charset="0"/>
            </a:endParaRPr>
          </a:p>
          <a:p>
            <a:endParaRPr lang="en-US" sz="3600" b="1" dirty="0">
              <a:solidFill>
                <a:schemeClr val="accent3">
                  <a:lumMod val="75000"/>
                </a:schemeClr>
              </a:solidFill>
              <a:latin typeface="Times New Roman" panose="02020603050405020304" pitchFamily="18" charset="0"/>
              <a:ea typeface="Ebrima" panose="02000000000000000000" pitchFamily="2" charset="0"/>
              <a:cs typeface="Times New Roman" panose="02020603050405020304" pitchFamily="18" charset="0"/>
            </a:endParaRPr>
          </a:p>
        </p:txBody>
      </p:sp>
      <p:sp>
        <p:nvSpPr>
          <p:cNvPr id="50" name="TextBox 49">
            <a:extLst>
              <a:ext uri="{FF2B5EF4-FFF2-40B4-BE49-F238E27FC236}">
                <a16:creationId xmlns:a16="http://schemas.microsoft.com/office/drawing/2014/main" id="{7A7976DF-838F-454C-832D-D78566B05459}"/>
              </a:ext>
            </a:extLst>
          </p:cNvPr>
          <p:cNvSpPr txBox="1"/>
          <p:nvPr/>
        </p:nvSpPr>
        <p:spPr>
          <a:xfrm>
            <a:off x="3350005" y="5025985"/>
            <a:ext cx="6239069" cy="923330"/>
          </a:xfrm>
          <a:prstGeom prst="rect">
            <a:avLst/>
          </a:prstGeom>
          <a:noFill/>
        </p:spPr>
        <p:txBody>
          <a:bodyPr wrap="square" lIns="0" tIns="0" rIns="0" bIns="0" rtlCol="0" anchor="t">
            <a:spAutoFit/>
          </a:bodyPr>
          <a:lstStyle/>
          <a:p>
            <a:endParaRPr lang="en-US" sz="3000" b="1" dirty="0">
              <a:solidFill>
                <a:schemeClr val="accent3">
                  <a:lumMod val="75000"/>
                </a:schemeClr>
              </a:solidFill>
              <a:latin typeface="+mj-lt"/>
              <a:ea typeface="Ebrima" panose="02000000000000000000" pitchFamily="2" charset="0"/>
              <a:cs typeface="Segoe UI" panose="020B0502040204020203" pitchFamily="34" charset="0"/>
            </a:endParaRPr>
          </a:p>
          <a:p>
            <a:r>
              <a:rPr lang="en-US" sz="2800" b="1" dirty="0">
                <a:solidFill>
                  <a:schemeClr val="tx1"/>
                </a:solidFill>
                <a:latin typeface="+mj-lt"/>
                <a:ea typeface="Ebrima" panose="02000000000000000000" pitchFamily="2" charset="0"/>
                <a:cs typeface="Segoe UI" panose="020B0502040204020203" pitchFamily="34" charset="0"/>
              </a:rPr>
              <a:t>Mentor – Anjana Agrawal</a:t>
            </a:r>
          </a:p>
        </p:txBody>
      </p:sp>
      <p:sp>
        <p:nvSpPr>
          <p:cNvPr id="3" name="TextBox 2">
            <a:extLst>
              <a:ext uri="{FF2B5EF4-FFF2-40B4-BE49-F238E27FC236}">
                <a16:creationId xmlns:a16="http://schemas.microsoft.com/office/drawing/2014/main" id="{85C69E5B-E2B8-4691-A3E0-8D7CA295E337}"/>
              </a:ext>
            </a:extLst>
          </p:cNvPr>
          <p:cNvSpPr txBox="1"/>
          <p:nvPr/>
        </p:nvSpPr>
        <p:spPr>
          <a:xfrm>
            <a:off x="3930320" y="2678400"/>
            <a:ext cx="4178105" cy="523220"/>
          </a:xfrm>
          <a:prstGeom prst="rect">
            <a:avLst/>
          </a:prstGeom>
          <a:noFill/>
        </p:spPr>
        <p:txBody>
          <a:bodyPr wrap="square" rtlCol="0">
            <a:spAutoFit/>
          </a:bodyPr>
          <a:lstStyle/>
          <a:p>
            <a:r>
              <a:rPr lang="en-IN" sz="2800" b="1" dirty="0">
                <a:solidFill>
                  <a:schemeClr val="accent3">
                    <a:lumMod val="60000"/>
                    <a:lumOff val="40000"/>
                  </a:schemeClr>
                </a:solidFill>
              </a:rPr>
              <a:t>TEAM MEMBERS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296" y="238539"/>
            <a:ext cx="4678018" cy="1661993"/>
          </a:xfrm>
          <a:prstGeom prst="rect">
            <a:avLst/>
          </a:prstGeom>
          <a:noFill/>
        </p:spPr>
        <p:txBody>
          <a:bodyPr wrap="square" rtlCol="0">
            <a:spAutoFit/>
          </a:bodyPr>
          <a:lstStyle/>
          <a:p>
            <a:pPr lvl="0"/>
            <a:r>
              <a:rPr lang="en-US" sz="1400" b="1" dirty="0"/>
              <a:t>Duration: </a:t>
            </a:r>
            <a:r>
              <a:rPr lang="en-US" sz="1400" dirty="0"/>
              <a:t>duration is the most important attribute of all the attributes, this tells us that people who have been engaged more with the customer executives are tend to subscribe more to the term deposit, so we can conclude that people should be more engaged one on one to influence them into subscribing to term deposit more.</a:t>
            </a:r>
          </a:p>
          <a:p>
            <a:endParaRPr lang="en-US" dirty="0"/>
          </a:p>
        </p:txBody>
      </p:sp>
      <p:sp>
        <p:nvSpPr>
          <p:cNvPr id="5" name="TextBox 4"/>
          <p:cNvSpPr txBox="1"/>
          <p:nvPr/>
        </p:nvSpPr>
        <p:spPr>
          <a:xfrm>
            <a:off x="6361042" y="238539"/>
            <a:ext cx="4903306" cy="1446550"/>
          </a:xfrm>
          <a:prstGeom prst="rect">
            <a:avLst/>
          </a:prstGeom>
          <a:noFill/>
        </p:spPr>
        <p:txBody>
          <a:bodyPr wrap="square" rtlCol="0">
            <a:spAutoFit/>
          </a:bodyPr>
          <a:lstStyle/>
          <a:p>
            <a:pPr lvl="0"/>
            <a:r>
              <a:rPr lang="en-US" sz="1400" b="1" dirty="0"/>
              <a:t>Campaign</a:t>
            </a:r>
            <a:r>
              <a:rPr lang="en-US" sz="1400" dirty="0"/>
              <a:t>: The campaign attributes which are related to previous campaign success rate are not that important from the existing data plus these lack data points to inference more from them, so we can conclude that the success of previous outcome doesn’t decide the success of current campaign.</a:t>
            </a:r>
          </a:p>
          <a:p>
            <a:endParaRPr lang="en-US" dirty="0"/>
          </a:p>
        </p:txBody>
      </p:sp>
      <p:pic>
        <p:nvPicPr>
          <p:cNvPr id="20" name="Picture 19"/>
          <p:cNvPicPr/>
          <p:nvPr/>
        </p:nvPicPr>
        <p:blipFill>
          <a:blip r:embed="rId2">
            <a:extLst>
              <a:ext uri="{28A0092B-C50C-407E-A947-70E740481C1C}">
                <a14:useLocalDpi xmlns:a14="http://schemas.microsoft.com/office/drawing/2010/main" val="0"/>
              </a:ext>
            </a:extLst>
          </a:blip>
          <a:stretch>
            <a:fillRect/>
          </a:stretch>
        </p:blipFill>
        <p:spPr>
          <a:xfrm>
            <a:off x="92765" y="1900533"/>
            <a:ext cx="5022574" cy="400993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496" y="1900532"/>
            <a:ext cx="5989982" cy="4009939"/>
          </a:xfrm>
          <a:prstGeom prst="rect">
            <a:avLst/>
          </a:prstGeom>
        </p:spPr>
      </p:pic>
    </p:spTree>
    <p:extLst>
      <p:ext uri="{BB962C8B-B14F-4D97-AF65-F5344CB8AC3E}">
        <p14:creationId xmlns:p14="http://schemas.microsoft.com/office/powerpoint/2010/main" val="85911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F0-8457-40FF-B2CE-C40F84BBF927}"/>
              </a:ext>
            </a:extLst>
          </p:cNvPr>
          <p:cNvSpPr>
            <a:spLocks noGrp="1"/>
          </p:cNvSpPr>
          <p:nvPr>
            <p:ph type="title"/>
          </p:nvPr>
        </p:nvSpPr>
        <p:spPr>
          <a:xfrm>
            <a:off x="1981200" y="-152400"/>
            <a:ext cx="8229600" cy="1143000"/>
          </a:xfrm>
        </p:spPr>
        <p:txBody>
          <a:bodyPr>
            <a:normAutofit/>
          </a:bodyPr>
          <a:lstStyle/>
          <a:p>
            <a:r>
              <a:rPr lang="en-IN" sz="2800" dirty="0">
                <a:latin typeface="Times New Roman" panose="02020603050405020304" pitchFamily="18" charset="0"/>
              </a:rPr>
              <a:t>Statistical</a:t>
            </a:r>
            <a:r>
              <a:rPr lang="en-IN" sz="4800" dirty="0"/>
              <a:t> </a:t>
            </a:r>
            <a:r>
              <a:rPr lang="en-IN" sz="2800" dirty="0">
                <a:latin typeface="Times New Roman" panose="02020603050405020304" pitchFamily="18" charset="0"/>
              </a:rPr>
              <a:t>Analysis</a:t>
            </a:r>
          </a:p>
        </p:txBody>
      </p:sp>
      <p:pic>
        <p:nvPicPr>
          <p:cNvPr id="5" name="Content Placeholder 4">
            <a:extLst>
              <a:ext uri="{FF2B5EF4-FFF2-40B4-BE49-F238E27FC236}">
                <a16:creationId xmlns:a16="http://schemas.microsoft.com/office/drawing/2014/main" id="{29082538-B3D8-4449-BAE5-05428E78B7CB}"/>
              </a:ext>
            </a:extLst>
          </p:cNvPr>
          <p:cNvPicPr>
            <a:picLocks noGrp="1" noChangeAspect="1"/>
          </p:cNvPicPr>
          <p:nvPr>
            <p:ph idx="1"/>
          </p:nvPr>
        </p:nvPicPr>
        <p:blipFill>
          <a:blip r:embed="rId2"/>
          <a:stretch>
            <a:fillRect/>
          </a:stretch>
        </p:blipFill>
        <p:spPr>
          <a:xfrm>
            <a:off x="1967060" y="1600200"/>
            <a:ext cx="1842940" cy="2766300"/>
          </a:xfrm>
        </p:spPr>
      </p:pic>
      <p:sp>
        <p:nvSpPr>
          <p:cNvPr id="6" name="TextBox 5">
            <a:extLst>
              <a:ext uri="{FF2B5EF4-FFF2-40B4-BE49-F238E27FC236}">
                <a16:creationId xmlns:a16="http://schemas.microsoft.com/office/drawing/2014/main" id="{5DAAE12C-DC65-491F-A67A-B4B998F6AA3A}"/>
              </a:ext>
            </a:extLst>
          </p:cNvPr>
          <p:cNvSpPr txBox="1"/>
          <p:nvPr/>
        </p:nvSpPr>
        <p:spPr>
          <a:xfrm>
            <a:off x="1981200" y="1079369"/>
            <a:ext cx="1828800" cy="369332"/>
          </a:xfrm>
          <a:prstGeom prst="rect">
            <a:avLst/>
          </a:prstGeom>
          <a:noFill/>
        </p:spPr>
        <p:txBody>
          <a:bodyPr wrap="square" rtlCol="0">
            <a:spAutoFit/>
          </a:bodyPr>
          <a:lstStyle/>
          <a:p>
            <a:r>
              <a:rPr lang="en-IN" dirty="0"/>
              <a:t>Chi-Square Test</a:t>
            </a:r>
          </a:p>
        </p:txBody>
      </p:sp>
      <p:sp>
        <p:nvSpPr>
          <p:cNvPr id="8" name="Rectangle 7">
            <a:extLst>
              <a:ext uri="{FF2B5EF4-FFF2-40B4-BE49-F238E27FC236}">
                <a16:creationId xmlns:a16="http://schemas.microsoft.com/office/drawing/2014/main" id="{C908D6E6-24F8-4B43-BF11-75017E4BFB5F}"/>
              </a:ext>
            </a:extLst>
          </p:cNvPr>
          <p:cNvSpPr/>
          <p:nvPr/>
        </p:nvSpPr>
        <p:spPr>
          <a:xfrm>
            <a:off x="1981200" y="1600200"/>
            <a:ext cx="1828800" cy="276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692825B-15FD-4868-9FBD-1324D1D4710A}"/>
              </a:ext>
            </a:extLst>
          </p:cNvPr>
          <p:cNvPicPr>
            <a:picLocks noChangeAspect="1"/>
          </p:cNvPicPr>
          <p:nvPr/>
        </p:nvPicPr>
        <p:blipFill>
          <a:blip r:embed="rId3"/>
          <a:stretch>
            <a:fillRect/>
          </a:stretch>
        </p:blipFill>
        <p:spPr>
          <a:xfrm>
            <a:off x="4133821" y="1600200"/>
            <a:ext cx="3695759" cy="2766300"/>
          </a:xfrm>
          <a:prstGeom prst="rect">
            <a:avLst/>
          </a:prstGeom>
        </p:spPr>
      </p:pic>
      <p:sp>
        <p:nvSpPr>
          <p:cNvPr id="11" name="Rectangle 10">
            <a:extLst>
              <a:ext uri="{FF2B5EF4-FFF2-40B4-BE49-F238E27FC236}">
                <a16:creationId xmlns:a16="http://schemas.microsoft.com/office/drawing/2014/main" id="{D94D0E39-2E12-46B0-8C1F-55FBA3578BC0}"/>
              </a:ext>
            </a:extLst>
          </p:cNvPr>
          <p:cNvSpPr/>
          <p:nvPr/>
        </p:nvSpPr>
        <p:spPr>
          <a:xfrm>
            <a:off x="4152900" y="1600200"/>
            <a:ext cx="3657600" cy="276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4F16335-2BA1-4D73-91FA-3C38CF7F65AB}"/>
              </a:ext>
            </a:extLst>
          </p:cNvPr>
          <p:cNvSpPr txBox="1"/>
          <p:nvPr/>
        </p:nvSpPr>
        <p:spPr>
          <a:xfrm>
            <a:off x="4229100" y="1066800"/>
            <a:ext cx="3581400" cy="381000"/>
          </a:xfrm>
          <a:prstGeom prst="rect">
            <a:avLst/>
          </a:prstGeom>
          <a:noFill/>
        </p:spPr>
        <p:txBody>
          <a:bodyPr wrap="square" rtlCol="0">
            <a:spAutoFit/>
          </a:bodyPr>
          <a:lstStyle/>
          <a:p>
            <a:r>
              <a:rPr lang="en-IN" dirty="0"/>
              <a:t>Test for Normality, Variance &amp; Skew</a:t>
            </a:r>
          </a:p>
        </p:txBody>
      </p:sp>
      <p:pic>
        <p:nvPicPr>
          <p:cNvPr id="14" name="Picture 13">
            <a:extLst>
              <a:ext uri="{FF2B5EF4-FFF2-40B4-BE49-F238E27FC236}">
                <a16:creationId xmlns:a16="http://schemas.microsoft.com/office/drawing/2014/main" id="{9E5FA362-E95C-4292-8DE8-E15EEB15D44C}"/>
              </a:ext>
            </a:extLst>
          </p:cNvPr>
          <p:cNvPicPr>
            <a:picLocks noChangeAspect="1"/>
          </p:cNvPicPr>
          <p:nvPr/>
        </p:nvPicPr>
        <p:blipFill>
          <a:blip r:embed="rId4"/>
          <a:stretch>
            <a:fillRect/>
          </a:stretch>
        </p:blipFill>
        <p:spPr>
          <a:xfrm>
            <a:off x="8153401" y="1600200"/>
            <a:ext cx="2415749" cy="2766300"/>
          </a:xfrm>
          <a:prstGeom prst="rect">
            <a:avLst/>
          </a:prstGeom>
        </p:spPr>
      </p:pic>
      <p:sp>
        <p:nvSpPr>
          <p:cNvPr id="15" name="Rectangle 14">
            <a:extLst>
              <a:ext uri="{FF2B5EF4-FFF2-40B4-BE49-F238E27FC236}">
                <a16:creationId xmlns:a16="http://schemas.microsoft.com/office/drawing/2014/main" id="{FAFDD21E-56D6-4780-BEA7-3ED3EBF5879B}"/>
              </a:ext>
            </a:extLst>
          </p:cNvPr>
          <p:cNvSpPr/>
          <p:nvPr/>
        </p:nvSpPr>
        <p:spPr>
          <a:xfrm>
            <a:off x="8153400" y="1600200"/>
            <a:ext cx="2438400" cy="276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C395453A-2DEE-4D69-B7E1-19D8ADBB83EE}"/>
              </a:ext>
            </a:extLst>
          </p:cNvPr>
          <p:cNvSpPr txBox="1"/>
          <p:nvPr/>
        </p:nvSpPr>
        <p:spPr>
          <a:xfrm>
            <a:off x="8252252" y="1071398"/>
            <a:ext cx="2415749" cy="369332"/>
          </a:xfrm>
          <a:prstGeom prst="rect">
            <a:avLst/>
          </a:prstGeom>
          <a:noFill/>
        </p:spPr>
        <p:txBody>
          <a:bodyPr wrap="square" rtlCol="0">
            <a:spAutoFit/>
          </a:bodyPr>
          <a:lstStyle/>
          <a:p>
            <a:r>
              <a:rPr lang="en-IN" dirty="0"/>
              <a:t>Mann-</a:t>
            </a:r>
            <a:r>
              <a:rPr lang="en-IN" dirty="0" err="1"/>
              <a:t>whitney</a:t>
            </a:r>
            <a:r>
              <a:rPr lang="en-IN" dirty="0"/>
              <a:t> U Test</a:t>
            </a:r>
          </a:p>
        </p:txBody>
      </p:sp>
      <p:sp>
        <p:nvSpPr>
          <p:cNvPr id="18" name="TextBox 17">
            <a:extLst>
              <a:ext uri="{FF2B5EF4-FFF2-40B4-BE49-F238E27FC236}">
                <a16:creationId xmlns:a16="http://schemas.microsoft.com/office/drawing/2014/main" id="{2BB8B227-C3E6-4070-97CA-7505F77146BA}"/>
              </a:ext>
            </a:extLst>
          </p:cNvPr>
          <p:cNvSpPr txBox="1"/>
          <p:nvPr/>
        </p:nvSpPr>
        <p:spPr>
          <a:xfrm>
            <a:off x="1981200" y="4724401"/>
            <a:ext cx="8458200" cy="646331"/>
          </a:xfrm>
          <a:prstGeom prst="rect">
            <a:avLst/>
          </a:prstGeom>
          <a:noFill/>
        </p:spPr>
        <p:txBody>
          <a:bodyPr wrap="square" rtlCol="0">
            <a:spAutoFit/>
          </a:bodyPr>
          <a:lstStyle/>
          <a:p>
            <a:pPr algn="ctr"/>
            <a:r>
              <a:rPr lang="en-IN" dirty="0"/>
              <a:t>From the statistical tests conducted above, we assessed the significance of features with respect to the Target variable, </a:t>
            </a:r>
            <a:r>
              <a:rPr lang="en-IN" dirty="0" err="1"/>
              <a:t>Term_Deposit</a:t>
            </a:r>
            <a:endParaRPr lang="en-IN" dirty="0"/>
          </a:p>
        </p:txBody>
      </p:sp>
      <p:sp>
        <p:nvSpPr>
          <p:cNvPr id="19" name="Rectangle: Rounded Corners 18">
            <a:extLst>
              <a:ext uri="{FF2B5EF4-FFF2-40B4-BE49-F238E27FC236}">
                <a16:creationId xmlns:a16="http://schemas.microsoft.com/office/drawing/2014/main" id="{FA5DABA0-F11C-4687-8283-87F09C368DBE}"/>
              </a:ext>
            </a:extLst>
          </p:cNvPr>
          <p:cNvSpPr/>
          <p:nvPr/>
        </p:nvSpPr>
        <p:spPr>
          <a:xfrm>
            <a:off x="2057400" y="4724400"/>
            <a:ext cx="83058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347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A5E4-C600-16D0-84B9-BD113AC9EEDE}"/>
              </a:ext>
            </a:extLst>
          </p:cNvPr>
          <p:cNvSpPr>
            <a:spLocks noGrp="1"/>
          </p:cNvSpPr>
          <p:nvPr>
            <p:ph type="title"/>
          </p:nvPr>
        </p:nvSpPr>
        <p:spPr>
          <a:xfrm>
            <a:off x="2628900" y="152400"/>
            <a:ext cx="6934200" cy="957262"/>
          </a:xfrm>
        </p:spPr>
        <p:txBody>
          <a:bodyPr/>
          <a:lstStyle/>
          <a:p>
            <a:r>
              <a:rPr lang="en-IN" sz="2800" dirty="0">
                <a:latin typeface="Times New Roman" panose="02020603050405020304" pitchFamily="18" charset="0"/>
              </a:rPr>
              <a:t>Odds for each variable</a:t>
            </a:r>
          </a:p>
        </p:txBody>
      </p:sp>
      <p:pic>
        <p:nvPicPr>
          <p:cNvPr id="9" name="Content Placeholder 8">
            <a:extLst>
              <a:ext uri="{FF2B5EF4-FFF2-40B4-BE49-F238E27FC236}">
                <a16:creationId xmlns:a16="http://schemas.microsoft.com/office/drawing/2014/main" id="{B60F3655-09BC-7F3F-68FF-1C813ABEBD75}"/>
              </a:ext>
            </a:extLst>
          </p:cNvPr>
          <p:cNvPicPr>
            <a:picLocks noGrp="1" noChangeAspect="1"/>
          </p:cNvPicPr>
          <p:nvPr>
            <p:ph idx="1"/>
          </p:nvPr>
        </p:nvPicPr>
        <p:blipFill>
          <a:blip r:embed="rId2"/>
          <a:stretch>
            <a:fillRect/>
          </a:stretch>
        </p:blipFill>
        <p:spPr>
          <a:xfrm>
            <a:off x="2133600" y="1219201"/>
            <a:ext cx="2057400" cy="52218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AABCC3F1-F39B-8B35-3BFB-87FBC77DAA7A}"/>
              </a:ext>
            </a:extLst>
          </p:cNvPr>
          <p:cNvSpPr txBox="1"/>
          <p:nvPr/>
        </p:nvSpPr>
        <p:spPr>
          <a:xfrm>
            <a:off x="4648200" y="1524001"/>
            <a:ext cx="5867400" cy="2554545"/>
          </a:xfrm>
          <a:prstGeom prst="rect">
            <a:avLst/>
          </a:prstGeom>
          <a:noFill/>
        </p:spPr>
        <p:txBody>
          <a:bodyPr wrap="square" rtlCol="0">
            <a:spAutoFit/>
          </a:bodyPr>
          <a:lstStyle/>
          <a:p>
            <a:pPr marL="285750" indent="-285750">
              <a:buFont typeface="Wingdings" panose="05000000000000000000" pitchFamily="2" charset="2"/>
              <a:buChar char="q"/>
            </a:pPr>
            <a:r>
              <a:rPr lang="en-IN" sz="1600" dirty="0" err="1"/>
              <a:t>Odds_const</a:t>
            </a:r>
            <a:r>
              <a:rPr lang="en-IN" sz="1600" dirty="0"/>
              <a:t>: The odds of customer subscribing term deposit is 0.05, considering all other variables take zero value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err="1"/>
              <a:t>Odds_duration</a:t>
            </a:r>
            <a:r>
              <a:rPr lang="en-IN" sz="1600" dirty="0"/>
              <a:t>=3.335,it implies that the odds of customer subscribing term deposit increases by factor of 3.335 due to one unit increase in duration, keeping the other variables constant</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As we can notice from the table, duration seems to have the most impact on prediction of the term deposit subscription among all variables</a:t>
            </a:r>
          </a:p>
        </p:txBody>
      </p:sp>
    </p:spTree>
    <p:extLst>
      <p:ext uri="{BB962C8B-B14F-4D97-AF65-F5344CB8AC3E}">
        <p14:creationId xmlns:p14="http://schemas.microsoft.com/office/powerpoint/2010/main" val="72943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8515" y="323492"/>
            <a:ext cx="7706033" cy="875892"/>
          </a:xfrm>
        </p:spPr>
        <p:txBody>
          <a:bodyPr>
            <a:normAutofit/>
          </a:bodyPr>
          <a:lstStyle/>
          <a:p>
            <a:r>
              <a:rPr lang="en-US" sz="4000" b="1">
                <a:cs typeface="Calibri Light"/>
              </a:rPr>
              <a:t>Model Building</a:t>
            </a:r>
          </a:p>
        </p:txBody>
      </p:sp>
      <p:sp>
        <p:nvSpPr>
          <p:cNvPr id="3" name="Subtitle 2"/>
          <p:cNvSpPr>
            <a:spLocks noGrp="1"/>
          </p:cNvSpPr>
          <p:nvPr>
            <p:ph type="subTitle" idx="1"/>
          </p:nvPr>
        </p:nvSpPr>
        <p:spPr>
          <a:xfrm>
            <a:off x="1468783" y="1603168"/>
            <a:ext cx="9144000" cy="683937"/>
          </a:xfrm>
        </p:spPr>
        <p:txBody>
          <a:bodyPr vert="horz" lIns="91440" tIns="45720" rIns="91440" bIns="45720" rtlCol="0" anchor="t">
            <a:normAutofit/>
          </a:bodyPr>
          <a:lstStyle/>
          <a:p>
            <a:r>
              <a:rPr lang="en-US" dirty="0">
                <a:ea typeface="+mn-lt"/>
                <a:cs typeface="+mn-lt"/>
              </a:rPr>
              <a:t>The algorithms that are used for classification are: </a:t>
            </a:r>
            <a:endParaRPr lang="en-US" dirty="0">
              <a:cs typeface="Calibri" panose="020F0502020204030204"/>
            </a:endParaRPr>
          </a:p>
          <a:p>
            <a:pPr algn="l"/>
            <a:endParaRPr lang="en-US" dirty="0">
              <a:ea typeface="+mn-lt"/>
              <a:cs typeface="+mn-lt"/>
            </a:endParaRPr>
          </a:p>
          <a:p>
            <a:endParaRPr lang="en-US" dirty="0">
              <a:cs typeface="Calibri"/>
            </a:endParaRPr>
          </a:p>
        </p:txBody>
      </p:sp>
      <p:sp>
        <p:nvSpPr>
          <p:cNvPr id="4" name="TextBox 3">
            <a:extLst>
              <a:ext uri="{FF2B5EF4-FFF2-40B4-BE49-F238E27FC236}">
                <a16:creationId xmlns:a16="http://schemas.microsoft.com/office/drawing/2014/main" id="{944A254F-5DB6-50C3-902E-F38A17C1FBBA}"/>
              </a:ext>
            </a:extLst>
          </p:cNvPr>
          <p:cNvSpPr txBox="1"/>
          <p:nvPr/>
        </p:nvSpPr>
        <p:spPr>
          <a:xfrm>
            <a:off x="3774663" y="2615094"/>
            <a:ext cx="5261112" cy="22498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endParaRPr lang="en-US" sz="3200" dirty="0">
              <a:ea typeface="+mn-lt"/>
              <a:cs typeface="+mn-lt"/>
            </a:endParaRPr>
          </a:p>
          <a:p>
            <a:pPr>
              <a:lnSpc>
                <a:spcPct val="90000"/>
              </a:lnSpc>
              <a:spcBef>
                <a:spcPts val="1000"/>
              </a:spcBef>
            </a:pPr>
            <a:r>
              <a:rPr lang="en-US" sz="3200" dirty="0"/>
              <a:t>• Decision Tree</a:t>
            </a:r>
            <a:endParaRPr lang="en-US" sz="3200" dirty="0">
              <a:ea typeface="+mn-lt"/>
              <a:cs typeface="+mn-lt"/>
            </a:endParaRPr>
          </a:p>
          <a:p>
            <a:pPr>
              <a:lnSpc>
                <a:spcPct val="90000"/>
              </a:lnSpc>
              <a:spcBef>
                <a:spcPts val="1000"/>
              </a:spcBef>
            </a:pPr>
            <a:r>
              <a:rPr lang="en-US" sz="3200" dirty="0"/>
              <a:t>• Random Forest Classifier</a:t>
            </a:r>
            <a:endParaRPr lang="en-US" sz="3200" dirty="0">
              <a:cs typeface="Calibri"/>
            </a:endParaRPr>
          </a:p>
          <a:p>
            <a:pPr>
              <a:lnSpc>
                <a:spcPct val="90000"/>
              </a:lnSpc>
              <a:spcBef>
                <a:spcPts val="1000"/>
              </a:spcBef>
            </a:pPr>
            <a:r>
              <a:rPr lang="en-US" sz="3200" dirty="0">
                <a:ea typeface="+mn-lt"/>
                <a:cs typeface="+mn-lt"/>
              </a:rPr>
              <a:t>• XG Boost</a:t>
            </a:r>
            <a:endParaRPr lang="en-US" sz="32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AD13-32B4-FAAE-F2CE-EC1C329FB79C}"/>
              </a:ext>
            </a:extLst>
          </p:cNvPr>
          <p:cNvSpPr>
            <a:spLocks noGrp="1"/>
          </p:cNvSpPr>
          <p:nvPr>
            <p:ph type="title"/>
          </p:nvPr>
        </p:nvSpPr>
        <p:spPr>
          <a:xfrm>
            <a:off x="4316935" y="194988"/>
            <a:ext cx="3014505" cy="632161"/>
          </a:xfrm>
        </p:spPr>
        <p:txBody>
          <a:bodyPr vert="horz" lIns="91440" tIns="45720" rIns="91440" bIns="45720" rtlCol="0" anchor="ctr">
            <a:normAutofit/>
          </a:bodyPr>
          <a:lstStyle/>
          <a:p>
            <a:r>
              <a:rPr lang="en-US" sz="3200" b="1"/>
              <a:t>Decision Tree</a:t>
            </a:r>
            <a:endParaRPr lang="en-US" sz="3200"/>
          </a:p>
        </p:txBody>
      </p:sp>
      <p:pic>
        <p:nvPicPr>
          <p:cNvPr id="9" name="Picture 9" descr="Chart, line chart, scatter chart&#10;&#10;Description automatically generated">
            <a:extLst>
              <a:ext uri="{FF2B5EF4-FFF2-40B4-BE49-F238E27FC236}">
                <a16:creationId xmlns:a16="http://schemas.microsoft.com/office/drawing/2014/main" id="{D7F4D81B-2263-DBBC-304A-CBFBBCB1A02B}"/>
              </a:ext>
            </a:extLst>
          </p:cNvPr>
          <p:cNvPicPr>
            <a:picLocks noChangeAspect="1"/>
          </p:cNvPicPr>
          <p:nvPr/>
        </p:nvPicPr>
        <p:blipFill>
          <a:blip r:embed="rId2"/>
          <a:stretch>
            <a:fillRect/>
          </a:stretch>
        </p:blipFill>
        <p:spPr>
          <a:xfrm>
            <a:off x="5120108" y="1426598"/>
            <a:ext cx="6631646" cy="4016353"/>
          </a:xfrm>
          <a:prstGeom prst="rect">
            <a:avLst/>
          </a:prstGeom>
        </p:spPr>
      </p:pic>
      <p:pic>
        <p:nvPicPr>
          <p:cNvPr id="7" name="Picture 7" descr="Table&#10;&#10;Description automatically generated">
            <a:extLst>
              <a:ext uri="{FF2B5EF4-FFF2-40B4-BE49-F238E27FC236}">
                <a16:creationId xmlns:a16="http://schemas.microsoft.com/office/drawing/2014/main" id="{8C9F862C-30E8-1F8F-B63C-F79D29173E21}"/>
              </a:ext>
            </a:extLst>
          </p:cNvPr>
          <p:cNvPicPr>
            <a:picLocks noChangeAspect="1"/>
          </p:cNvPicPr>
          <p:nvPr/>
        </p:nvPicPr>
        <p:blipFill>
          <a:blip r:embed="rId3"/>
          <a:stretch>
            <a:fillRect/>
          </a:stretch>
        </p:blipFill>
        <p:spPr>
          <a:xfrm>
            <a:off x="223079" y="4203543"/>
            <a:ext cx="4708389" cy="2343106"/>
          </a:xfrm>
          <a:prstGeom prst="rect">
            <a:avLst/>
          </a:prstGeom>
        </p:spPr>
      </p:pic>
      <p:pic>
        <p:nvPicPr>
          <p:cNvPr id="5" name="Picture 5" descr="Table&#10;&#10;Description automatically generated">
            <a:extLst>
              <a:ext uri="{FF2B5EF4-FFF2-40B4-BE49-F238E27FC236}">
                <a16:creationId xmlns:a16="http://schemas.microsoft.com/office/drawing/2014/main" id="{6C52C703-77D0-CC17-7B6A-4201FFECD946}"/>
              </a:ext>
            </a:extLst>
          </p:cNvPr>
          <p:cNvPicPr>
            <a:picLocks noChangeAspect="1"/>
          </p:cNvPicPr>
          <p:nvPr/>
        </p:nvPicPr>
        <p:blipFill>
          <a:blip r:embed="rId4"/>
          <a:stretch>
            <a:fillRect/>
          </a:stretch>
        </p:blipFill>
        <p:spPr>
          <a:xfrm>
            <a:off x="223079" y="1301946"/>
            <a:ext cx="4708389" cy="2245863"/>
          </a:xfrm>
          <a:prstGeom prst="rect">
            <a:avLst/>
          </a:prstGeom>
        </p:spPr>
      </p:pic>
      <p:sp>
        <p:nvSpPr>
          <p:cNvPr id="8" name="TextBox 7">
            <a:extLst>
              <a:ext uri="{FF2B5EF4-FFF2-40B4-BE49-F238E27FC236}">
                <a16:creationId xmlns:a16="http://schemas.microsoft.com/office/drawing/2014/main" id="{BAE2C398-445C-BEC0-DCF6-1332209E88EA}"/>
              </a:ext>
            </a:extLst>
          </p:cNvPr>
          <p:cNvSpPr txBox="1"/>
          <p:nvPr/>
        </p:nvSpPr>
        <p:spPr>
          <a:xfrm>
            <a:off x="5503656" y="5591028"/>
            <a:ext cx="4875785" cy="585934"/>
          </a:xfr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a:cs typeface="Calibri"/>
            </a:endParaRPr>
          </a:p>
        </p:txBody>
      </p:sp>
      <p:sp>
        <p:nvSpPr>
          <p:cNvPr id="10" name="TextBox 9">
            <a:extLst>
              <a:ext uri="{FF2B5EF4-FFF2-40B4-BE49-F238E27FC236}">
                <a16:creationId xmlns:a16="http://schemas.microsoft.com/office/drawing/2014/main" id="{EFB661CD-09AF-6862-8C57-6C54C0417467}"/>
              </a:ext>
            </a:extLst>
          </p:cNvPr>
          <p:cNvSpPr txBox="1"/>
          <p:nvPr/>
        </p:nvSpPr>
        <p:spPr>
          <a:xfrm>
            <a:off x="420193" y="944849"/>
            <a:ext cx="45045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Classification report on Train set</a:t>
            </a:r>
            <a:endParaRPr lang="en-US" sz="2000" b="1"/>
          </a:p>
        </p:txBody>
      </p:sp>
      <p:sp>
        <p:nvSpPr>
          <p:cNvPr id="38" name="TextBox 37">
            <a:extLst>
              <a:ext uri="{FF2B5EF4-FFF2-40B4-BE49-F238E27FC236}">
                <a16:creationId xmlns:a16="http://schemas.microsoft.com/office/drawing/2014/main" id="{9063BCD6-6F66-55B5-0262-7F70F8BE57BD}"/>
              </a:ext>
            </a:extLst>
          </p:cNvPr>
          <p:cNvSpPr txBox="1"/>
          <p:nvPr/>
        </p:nvSpPr>
        <p:spPr>
          <a:xfrm>
            <a:off x="420192" y="3767996"/>
            <a:ext cx="43671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Classification report on Test set</a:t>
            </a:r>
          </a:p>
        </p:txBody>
      </p:sp>
      <p:sp>
        <p:nvSpPr>
          <p:cNvPr id="40" name="TextBox 39">
            <a:extLst>
              <a:ext uri="{FF2B5EF4-FFF2-40B4-BE49-F238E27FC236}">
                <a16:creationId xmlns:a16="http://schemas.microsoft.com/office/drawing/2014/main" id="{9C983187-9B8E-CDB0-18CA-027E71704619}"/>
              </a:ext>
            </a:extLst>
          </p:cNvPr>
          <p:cNvSpPr txBox="1"/>
          <p:nvPr/>
        </p:nvSpPr>
        <p:spPr>
          <a:xfrm>
            <a:off x="6441242" y="944848"/>
            <a:ext cx="33927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ROC Curve</a:t>
            </a:r>
          </a:p>
        </p:txBody>
      </p:sp>
      <p:sp>
        <p:nvSpPr>
          <p:cNvPr id="41" name="TextBox 40">
            <a:extLst>
              <a:ext uri="{FF2B5EF4-FFF2-40B4-BE49-F238E27FC236}">
                <a16:creationId xmlns:a16="http://schemas.microsoft.com/office/drawing/2014/main" id="{4E23A01F-1E78-B8DE-DBF7-0030A8E9A66D}"/>
              </a:ext>
            </a:extLst>
          </p:cNvPr>
          <p:cNvSpPr txBox="1"/>
          <p:nvPr/>
        </p:nvSpPr>
        <p:spPr>
          <a:xfrm>
            <a:off x="5641947" y="5590350"/>
            <a:ext cx="33927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AUC score: 0.93</a:t>
            </a:r>
          </a:p>
        </p:txBody>
      </p:sp>
      <p:sp>
        <p:nvSpPr>
          <p:cNvPr id="3" name="TextBox 2">
            <a:extLst>
              <a:ext uri="{FF2B5EF4-FFF2-40B4-BE49-F238E27FC236}">
                <a16:creationId xmlns:a16="http://schemas.microsoft.com/office/drawing/2014/main" id="{3DB0FCE7-8D83-FFD8-5467-E065C514B304}"/>
              </a:ext>
            </a:extLst>
          </p:cNvPr>
          <p:cNvSpPr txBox="1"/>
          <p:nvPr/>
        </p:nvSpPr>
        <p:spPr>
          <a:xfrm>
            <a:off x="5641009" y="6049617"/>
            <a:ext cx="48414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Accuracy</a:t>
            </a:r>
            <a:r>
              <a:rPr lang="en-US" dirty="0">
                <a:latin typeface="Consolas"/>
              </a:rPr>
              <a:t> </a:t>
            </a:r>
            <a:r>
              <a:rPr lang="en-US" sz="2000" b="1" dirty="0">
                <a:ea typeface="+mn-lt"/>
                <a:cs typeface="+mn-lt"/>
              </a:rPr>
              <a:t>Score = 0.9339261285909712</a:t>
            </a:r>
          </a:p>
        </p:txBody>
      </p:sp>
    </p:spTree>
    <p:extLst>
      <p:ext uri="{BB962C8B-B14F-4D97-AF65-F5344CB8AC3E}">
        <p14:creationId xmlns:p14="http://schemas.microsoft.com/office/powerpoint/2010/main" val="279200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6360E9-81A9-5D79-44DC-CF70CB05DF62}"/>
              </a:ext>
            </a:extLst>
          </p:cNvPr>
          <p:cNvSpPr txBox="1">
            <a:spLocks/>
          </p:cNvSpPr>
          <p:nvPr/>
        </p:nvSpPr>
        <p:spPr>
          <a:xfrm>
            <a:off x="4316935" y="73510"/>
            <a:ext cx="3014505" cy="632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t>XG Boost</a:t>
            </a:r>
            <a:endParaRPr lang="en-US" sz="2800">
              <a:cs typeface="Calibri Light" panose="020F0302020204030204"/>
            </a:endParaRPr>
          </a:p>
        </p:txBody>
      </p:sp>
      <p:sp>
        <p:nvSpPr>
          <p:cNvPr id="8" name="TextBox 7">
            <a:extLst>
              <a:ext uri="{FF2B5EF4-FFF2-40B4-BE49-F238E27FC236}">
                <a16:creationId xmlns:a16="http://schemas.microsoft.com/office/drawing/2014/main" id="{531F1CD7-ED61-9E22-78E7-9CB8454E85B7}"/>
              </a:ext>
            </a:extLst>
          </p:cNvPr>
          <p:cNvSpPr txBox="1"/>
          <p:nvPr/>
        </p:nvSpPr>
        <p:spPr>
          <a:xfrm>
            <a:off x="420193" y="701892"/>
            <a:ext cx="45045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Classification report on Train set</a:t>
            </a:r>
            <a:endParaRPr lang="en-US" sz="2000" b="1"/>
          </a:p>
        </p:txBody>
      </p:sp>
      <p:sp>
        <p:nvSpPr>
          <p:cNvPr id="10" name="TextBox 9">
            <a:extLst>
              <a:ext uri="{FF2B5EF4-FFF2-40B4-BE49-F238E27FC236}">
                <a16:creationId xmlns:a16="http://schemas.microsoft.com/office/drawing/2014/main" id="{FFF171FD-9A0B-CD11-9914-325857699954}"/>
              </a:ext>
            </a:extLst>
          </p:cNvPr>
          <p:cNvSpPr txBox="1"/>
          <p:nvPr/>
        </p:nvSpPr>
        <p:spPr>
          <a:xfrm>
            <a:off x="420192" y="3767996"/>
            <a:ext cx="43671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Classification report on Test set</a:t>
            </a:r>
          </a:p>
        </p:txBody>
      </p:sp>
      <p:sp>
        <p:nvSpPr>
          <p:cNvPr id="12" name="TextBox 11">
            <a:extLst>
              <a:ext uri="{FF2B5EF4-FFF2-40B4-BE49-F238E27FC236}">
                <a16:creationId xmlns:a16="http://schemas.microsoft.com/office/drawing/2014/main" id="{84093AAA-80CC-E1FC-83C3-11D4F1BBB26D}"/>
              </a:ext>
            </a:extLst>
          </p:cNvPr>
          <p:cNvSpPr txBox="1"/>
          <p:nvPr/>
        </p:nvSpPr>
        <p:spPr>
          <a:xfrm>
            <a:off x="6408112" y="701891"/>
            <a:ext cx="33927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ROC Curve</a:t>
            </a:r>
          </a:p>
        </p:txBody>
      </p:sp>
      <p:sp>
        <p:nvSpPr>
          <p:cNvPr id="14" name="TextBox 13">
            <a:extLst>
              <a:ext uri="{FF2B5EF4-FFF2-40B4-BE49-F238E27FC236}">
                <a16:creationId xmlns:a16="http://schemas.microsoft.com/office/drawing/2014/main" id="{A10871C9-9854-A91F-554A-F5152CD02680}"/>
              </a:ext>
            </a:extLst>
          </p:cNvPr>
          <p:cNvSpPr txBox="1"/>
          <p:nvPr/>
        </p:nvSpPr>
        <p:spPr>
          <a:xfrm>
            <a:off x="5156034" y="5954786"/>
            <a:ext cx="23436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AUC score: 0.9889</a:t>
            </a:r>
          </a:p>
        </p:txBody>
      </p:sp>
      <p:pic>
        <p:nvPicPr>
          <p:cNvPr id="15" name="Picture 15" descr="Table&#10;&#10;Description automatically generated">
            <a:extLst>
              <a:ext uri="{FF2B5EF4-FFF2-40B4-BE49-F238E27FC236}">
                <a16:creationId xmlns:a16="http://schemas.microsoft.com/office/drawing/2014/main" id="{039F6B23-121B-83B7-1F9A-41D32ED39A46}"/>
              </a:ext>
            </a:extLst>
          </p:cNvPr>
          <p:cNvPicPr>
            <a:picLocks noChangeAspect="1"/>
          </p:cNvPicPr>
          <p:nvPr/>
        </p:nvPicPr>
        <p:blipFill>
          <a:blip r:embed="rId2"/>
          <a:stretch>
            <a:fillRect/>
          </a:stretch>
        </p:blipFill>
        <p:spPr>
          <a:xfrm>
            <a:off x="307009" y="1246277"/>
            <a:ext cx="4565372" cy="2399705"/>
          </a:xfrm>
          <a:prstGeom prst="rect">
            <a:avLst/>
          </a:prstGeom>
        </p:spPr>
      </p:pic>
      <p:pic>
        <p:nvPicPr>
          <p:cNvPr id="16" name="Picture 16" descr="Table&#10;&#10;Description automatically generated">
            <a:extLst>
              <a:ext uri="{FF2B5EF4-FFF2-40B4-BE49-F238E27FC236}">
                <a16:creationId xmlns:a16="http://schemas.microsoft.com/office/drawing/2014/main" id="{9CC44CBA-130D-3F5E-2DD3-0680C58026C3}"/>
              </a:ext>
            </a:extLst>
          </p:cNvPr>
          <p:cNvPicPr>
            <a:picLocks noChangeAspect="1"/>
          </p:cNvPicPr>
          <p:nvPr/>
        </p:nvPicPr>
        <p:blipFill>
          <a:blip r:embed="rId3"/>
          <a:stretch>
            <a:fillRect/>
          </a:stretch>
        </p:blipFill>
        <p:spPr>
          <a:xfrm>
            <a:off x="307010" y="4257641"/>
            <a:ext cx="4631633" cy="2252109"/>
          </a:xfrm>
          <a:prstGeom prst="rect">
            <a:avLst/>
          </a:prstGeom>
        </p:spPr>
      </p:pic>
      <p:pic>
        <p:nvPicPr>
          <p:cNvPr id="17" name="Picture 17" descr="Chart, line chart&#10;&#10;Description automatically generated">
            <a:extLst>
              <a:ext uri="{FF2B5EF4-FFF2-40B4-BE49-F238E27FC236}">
                <a16:creationId xmlns:a16="http://schemas.microsoft.com/office/drawing/2014/main" id="{536D37EA-4364-7DF1-6C55-BE36094A8380}"/>
              </a:ext>
            </a:extLst>
          </p:cNvPr>
          <p:cNvPicPr>
            <a:picLocks noChangeAspect="1"/>
          </p:cNvPicPr>
          <p:nvPr/>
        </p:nvPicPr>
        <p:blipFill>
          <a:blip r:embed="rId4"/>
          <a:stretch>
            <a:fillRect/>
          </a:stretch>
        </p:blipFill>
        <p:spPr>
          <a:xfrm>
            <a:off x="5033618" y="1244387"/>
            <a:ext cx="6475894" cy="4623225"/>
          </a:xfrm>
          <a:prstGeom prst="rect">
            <a:avLst/>
          </a:prstGeom>
        </p:spPr>
      </p:pic>
      <p:sp>
        <p:nvSpPr>
          <p:cNvPr id="2" name="TextBox 1">
            <a:extLst>
              <a:ext uri="{FF2B5EF4-FFF2-40B4-BE49-F238E27FC236}">
                <a16:creationId xmlns:a16="http://schemas.microsoft.com/office/drawing/2014/main" id="{9F81E93F-7E8F-C45C-7B59-7BC14E03BE37}"/>
              </a:ext>
            </a:extLst>
          </p:cNvPr>
          <p:cNvSpPr txBox="1"/>
          <p:nvPr/>
        </p:nvSpPr>
        <p:spPr>
          <a:xfrm>
            <a:off x="7330662" y="5950226"/>
            <a:ext cx="42671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Accuracy Score = 0.9454856361149111</a:t>
            </a:r>
            <a:endParaRPr lang="en-US" sz="2000" b="1">
              <a:ea typeface="+mn-lt"/>
              <a:cs typeface="+mn-lt"/>
            </a:endParaRPr>
          </a:p>
        </p:txBody>
      </p:sp>
    </p:spTree>
    <p:extLst>
      <p:ext uri="{BB962C8B-B14F-4D97-AF65-F5344CB8AC3E}">
        <p14:creationId xmlns:p14="http://schemas.microsoft.com/office/powerpoint/2010/main" val="3299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3F-FBDD-8D53-1E69-E459FC44B303}"/>
              </a:ext>
            </a:extLst>
          </p:cNvPr>
          <p:cNvSpPr>
            <a:spLocks noGrp="1"/>
          </p:cNvSpPr>
          <p:nvPr>
            <p:ph type="title"/>
          </p:nvPr>
        </p:nvSpPr>
        <p:spPr>
          <a:xfrm>
            <a:off x="838198" y="547815"/>
            <a:ext cx="10338791" cy="406356"/>
          </a:xfrm>
        </p:spPr>
        <p:txBody>
          <a:bodyPr vert="horz" lIns="91440" tIns="45720" rIns="91440" bIns="45720" rtlCol="0" anchor="ctr">
            <a:noAutofit/>
          </a:bodyPr>
          <a:lstStyle/>
          <a:p>
            <a:r>
              <a:rPr lang="en-US" sz="3200" b="1"/>
              <a:t>Important features </a:t>
            </a:r>
            <a:endParaRPr lang="en-US" sz="3200"/>
          </a:p>
          <a:p>
            <a:endParaRPr lang="en-US" sz="4000"/>
          </a:p>
        </p:txBody>
      </p:sp>
      <p:sp>
        <p:nvSpPr>
          <p:cNvPr id="5" name="TextBox 4">
            <a:extLst>
              <a:ext uri="{FF2B5EF4-FFF2-40B4-BE49-F238E27FC236}">
                <a16:creationId xmlns:a16="http://schemas.microsoft.com/office/drawing/2014/main" id="{5F4E804C-34EE-2CF4-9490-D6865AC1306B}"/>
              </a:ext>
            </a:extLst>
          </p:cNvPr>
          <p:cNvSpPr txBox="1"/>
          <p:nvPr/>
        </p:nvSpPr>
        <p:spPr>
          <a:xfrm>
            <a:off x="6948620" y="1422242"/>
            <a:ext cx="5178960" cy="356388"/>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2000"/>
              <a:t>Click to add text</a:t>
            </a:r>
          </a:p>
        </p:txBody>
      </p:sp>
      <p:pic>
        <p:nvPicPr>
          <p:cNvPr id="4" name="Picture 4" descr="Chart, bar chart&#10;&#10;Description automatically generated">
            <a:extLst>
              <a:ext uri="{FF2B5EF4-FFF2-40B4-BE49-F238E27FC236}">
                <a16:creationId xmlns:a16="http://schemas.microsoft.com/office/drawing/2014/main" id="{800098DB-5627-C5E7-1ED1-82C70DA8244D}"/>
              </a:ext>
            </a:extLst>
          </p:cNvPr>
          <p:cNvPicPr>
            <a:picLocks noGrp="1" noChangeAspect="1"/>
          </p:cNvPicPr>
          <p:nvPr>
            <p:ph idx="1"/>
          </p:nvPr>
        </p:nvPicPr>
        <p:blipFill>
          <a:blip r:embed="rId2"/>
          <a:stretch>
            <a:fillRect/>
          </a:stretch>
        </p:blipFill>
        <p:spPr>
          <a:xfrm>
            <a:off x="663313" y="639013"/>
            <a:ext cx="10513677" cy="5218237"/>
          </a:xfrm>
          <a:prstGeom prst="rect">
            <a:avLst/>
          </a:prstGeom>
        </p:spPr>
      </p:pic>
      <p:sp>
        <p:nvSpPr>
          <p:cNvPr id="8" name="TextBox 7">
            <a:extLst>
              <a:ext uri="{FF2B5EF4-FFF2-40B4-BE49-F238E27FC236}">
                <a16:creationId xmlns:a16="http://schemas.microsoft.com/office/drawing/2014/main" id="{29707EF3-F5FF-6DA2-BA55-5E1670B2CEAE}"/>
              </a:ext>
            </a:extLst>
          </p:cNvPr>
          <p:cNvSpPr txBox="1"/>
          <p:nvPr/>
        </p:nvSpPr>
        <p:spPr>
          <a:xfrm>
            <a:off x="836629" y="5927039"/>
            <a:ext cx="10890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Hyper Parameters : </a:t>
            </a:r>
            <a:r>
              <a:rPr lang="en-US">
                <a:ea typeface="+mn-lt"/>
                <a:cs typeface="+mn-lt"/>
              </a:rPr>
              <a:t>Best parameters for decision tree classifier: ('criterion': 'gin', '</a:t>
            </a:r>
            <a:r>
              <a:rPr lang="en-US" err="1">
                <a:ea typeface="+mn-lt"/>
                <a:cs typeface="+mn-lt"/>
              </a:rPr>
              <a:t>max_depth</a:t>
            </a:r>
            <a:r>
              <a:rPr lang="en-US">
                <a:ea typeface="+mn-lt"/>
                <a:cs typeface="+mn-lt"/>
              </a:rPr>
              <a:t>: 9, '</a:t>
            </a:r>
            <a:r>
              <a:rPr lang="en-US" err="1">
                <a:ea typeface="+mn-lt"/>
                <a:cs typeface="+mn-lt"/>
              </a:rPr>
              <a:t>min_samples_split</a:t>
            </a:r>
            <a:r>
              <a:rPr lang="en-US">
                <a:ea typeface="+mn-lt"/>
                <a:cs typeface="+mn-lt"/>
              </a:rPr>
              <a:t>': 7}</a:t>
            </a:r>
            <a:endParaRPr lang="en-US"/>
          </a:p>
        </p:txBody>
      </p:sp>
    </p:spTree>
    <p:extLst>
      <p:ext uri="{BB962C8B-B14F-4D97-AF65-F5344CB8AC3E}">
        <p14:creationId xmlns:p14="http://schemas.microsoft.com/office/powerpoint/2010/main" val="54979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6E52-640E-7F90-FAC3-55CB688E7189}"/>
              </a:ext>
            </a:extLst>
          </p:cNvPr>
          <p:cNvSpPr>
            <a:spLocks noGrp="1"/>
          </p:cNvSpPr>
          <p:nvPr>
            <p:ph type="title"/>
          </p:nvPr>
        </p:nvSpPr>
        <p:spPr>
          <a:xfrm>
            <a:off x="308113" y="585995"/>
            <a:ext cx="13243339" cy="685042"/>
          </a:xfrm>
        </p:spPr>
        <p:txBody>
          <a:bodyPr>
            <a:normAutofit/>
          </a:bodyPr>
          <a:lstStyle/>
          <a:p>
            <a:r>
              <a:rPr lang="en-US" sz="2800" b="1" dirty="0"/>
              <a:t>Model Evaluation after selecting important features and hyperparameter tuning.</a:t>
            </a:r>
            <a:endParaRPr lang="en-US" sz="2800" dirty="0"/>
          </a:p>
          <a:p>
            <a:endParaRPr lang="en-US" dirty="0">
              <a:cs typeface="Calibri Light"/>
            </a:endParaRPr>
          </a:p>
        </p:txBody>
      </p:sp>
      <p:pic>
        <p:nvPicPr>
          <p:cNvPr id="4" name="Picture 4" descr="Chart, treemap chart&#10;&#10;Description automatically generated">
            <a:extLst>
              <a:ext uri="{FF2B5EF4-FFF2-40B4-BE49-F238E27FC236}">
                <a16:creationId xmlns:a16="http://schemas.microsoft.com/office/drawing/2014/main" id="{83EFB62C-B438-BA1F-82EB-A4FCF5C97CA6}"/>
              </a:ext>
            </a:extLst>
          </p:cNvPr>
          <p:cNvPicPr>
            <a:picLocks noChangeAspect="1"/>
          </p:cNvPicPr>
          <p:nvPr/>
        </p:nvPicPr>
        <p:blipFill>
          <a:blip r:embed="rId2"/>
          <a:stretch>
            <a:fillRect/>
          </a:stretch>
        </p:blipFill>
        <p:spPr>
          <a:xfrm>
            <a:off x="6027530" y="2237642"/>
            <a:ext cx="5647633" cy="3233065"/>
          </a:xfrm>
          <a:prstGeom prst="rect">
            <a:avLst/>
          </a:prstGeom>
        </p:spPr>
      </p:pic>
      <p:pic>
        <p:nvPicPr>
          <p:cNvPr id="5" name="Picture 5" descr="Table&#10;&#10;Description automatically generated">
            <a:extLst>
              <a:ext uri="{FF2B5EF4-FFF2-40B4-BE49-F238E27FC236}">
                <a16:creationId xmlns:a16="http://schemas.microsoft.com/office/drawing/2014/main" id="{D997194A-39E2-5A06-5754-29B226D8BA4E}"/>
              </a:ext>
            </a:extLst>
          </p:cNvPr>
          <p:cNvPicPr>
            <a:picLocks noChangeAspect="1"/>
          </p:cNvPicPr>
          <p:nvPr/>
        </p:nvPicPr>
        <p:blipFill>
          <a:blip r:embed="rId3"/>
          <a:stretch>
            <a:fillRect/>
          </a:stretch>
        </p:blipFill>
        <p:spPr>
          <a:xfrm>
            <a:off x="715619" y="2238943"/>
            <a:ext cx="5250069" cy="3232999"/>
          </a:xfrm>
          <a:prstGeom prst="rect">
            <a:avLst/>
          </a:prstGeom>
        </p:spPr>
      </p:pic>
      <p:sp>
        <p:nvSpPr>
          <p:cNvPr id="6" name="TextBox 5">
            <a:extLst>
              <a:ext uri="{FF2B5EF4-FFF2-40B4-BE49-F238E27FC236}">
                <a16:creationId xmlns:a16="http://schemas.microsoft.com/office/drawing/2014/main" id="{F8055A92-0162-34E8-B31E-D85D1D7EC48C}"/>
              </a:ext>
            </a:extLst>
          </p:cNvPr>
          <p:cNvSpPr txBox="1"/>
          <p:nvPr/>
        </p:nvSpPr>
        <p:spPr>
          <a:xfrm>
            <a:off x="720687" y="1185419"/>
            <a:ext cx="1036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Best parameters for </a:t>
            </a:r>
            <a:r>
              <a:rPr lang="en-US" dirty="0" err="1">
                <a:ea typeface="+mn-lt"/>
                <a:cs typeface="+mn-lt"/>
              </a:rPr>
              <a:t>XGBoost</a:t>
            </a:r>
            <a:r>
              <a:rPr lang="en-US" dirty="0">
                <a:ea typeface="+mn-lt"/>
                <a:cs typeface="+mn-lt"/>
              </a:rPr>
              <a:t> classifier: ('gamma': 0, '</a:t>
            </a:r>
            <a:r>
              <a:rPr lang="en-US" dirty="0" err="1">
                <a:ea typeface="+mn-lt"/>
                <a:cs typeface="+mn-lt"/>
              </a:rPr>
              <a:t>learning_rate</a:t>
            </a:r>
            <a:r>
              <a:rPr lang="en-US" dirty="0">
                <a:ea typeface="+mn-lt"/>
                <a:cs typeface="+mn-lt"/>
              </a:rPr>
              <a:t> ': 0.3, 'max_depth":9}</a:t>
            </a:r>
            <a:endParaRPr lang="en-US" dirty="0">
              <a:cs typeface="Calibri"/>
            </a:endParaRPr>
          </a:p>
        </p:txBody>
      </p:sp>
      <p:sp>
        <p:nvSpPr>
          <p:cNvPr id="8" name="TextBox 7">
            <a:extLst>
              <a:ext uri="{FF2B5EF4-FFF2-40B4-BE49-F238E27FC236}">
                <a16:creationId xmlns:a16="http://schemas.microsoft.com/office/drawing/2014/main" id="{DA5EBB06-03F8-4269-EC39-6C6CFA9149DB}"/>
              </a:ext>
            </a:extLst>
          </p:cNvPr>
          <p:cNvSpPr txBox="1"/>
          <p:nvPr/>
        </p:nvSpPr>
        <p:spPr>
          <a:xfrm>
            <a:off x="775395" y="5685398"/>
            <a:ext cx="33927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AUC score: 0.9889</a:t>
            </a:r>
          </a:p>
        </p:txBody>
      </p:sp>
      <p:sp>
        <p:nvSpPr>
          <p:cNvPr id="3" name="TextBox 2">
            <a:extLst>
              <a:ext uri="{FF2B5EF4-FFF2-40B4-BE49-F238E27FC236}">
                <a16:creationId xmlns:a16="http://schemas.microsoft.com/office/drawing/2014/main" id="{4F62CF53-1114-9D85-BA94-A1AD7A08361F}"/>
              </a:ext>
            </a:extLst>
          </p:cNvPr>
          <p:cNvSpPr txBox="1"/>
          <p:nvPr/>
        </p:nvSpPr>
        <p:spPr>
          <a:xfrm>
            <a:off x="6645966" y="5685182"/>
            <a:ext cx="42782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Accuracy score = 0.9488372093023256</a:t>
            </a:r>
          </a:p>
        </p:txBody>
      </p:sp>
      <p:sp>
        <p:nvSpPr>
          <p:cNvPr id="7" name="TextBox 6">
            <a:extLst>
              <a:ext uri="{FF2B5EF4-FFF2-40B4-BE49-F238E27FC236}">
                <a16:creationId xmlns:a16="http://schemas.microsoft.com/office/drawing/2014/main" id="{4CB0E020-EF66-8443-F868-6B61517BE6DE}"/>
              </a:ext>
            </a:extLst>
          </p:cNvPr>
          <p:cNvSpPr txBox="1"/>
          <p:nvPr/>
        </p:nvSpPr>
        <p:spPr>
          <a:xfrm>
            <a:off x="770145" y="166466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Classification report:</a:t>
            </a:r>
          </a:p>
        </p:txBody>
      </p:sp>
      <p:sp>
        <p:nvSpPr>
          <p:cNvPr id="9" name="TextBox 8">
            <a:extLst>
              <a:ext uri="{FF2B5EF4-FFF2-40B4-BE49-F238E27FC236}">
                <a16:creationId xmlns:a16="http://schemas.microsoft.com/office/drawing/2014/main" id="{C2E6E7F6-7B3C-714B-B5CD-CCBACA0B3B7A}"/>
              </a:ext>
            </a:extLst>
          </p:cNvPr>
          <p:cNvSpPr txBox="1"/>
          <p:nvPr/>
        </p:nvSpPr>
        <p:spPr>
          <a:xfrm>
            <a:off x="5959890" y="166397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Confusion matrix:</a:t>
            </a:r>
          </a:p>
        </p:txBody>
      </p:sp>
    </p:spTree>
    <p:extLst>
      <p:ext uri="{BB962C8B-B14F-4D97-AF65-F5344CB8AC3E}">
        <p14:creationId xmlns:p14="http://schemas.microsoft.com/office/powerpoint/2010/main" val="207072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AE56CB-5F20-8D85-FC45-1D1D1D2A6745}"/>
              </a:ext>
            </a:extLst>
          </p:cNvPr>
          <p:cNvPicPr>
            <a:picLocks noChangeAspect="1"/>
          </p:cNvPicPr>
          <p:nvPr/>
        </p:nvPicPr>
        <p:blipFill>
          <a:blip r:embed="rId2"/>
          <a:stretch>
            <a:fillRect/>
          </a:stretch>
        </p:blipFill>
        <p:spPr>
          <a:xfrm>
            <a:off x="368201" y="1463040"/>
            <a:ext cx="7255008" cy="5178392"/>
          </a:xfrm>
          <a:prstGeom prst="rect">
            <a:avLst/>
          </a:prstGeom>
        </p:spPr>
      </p:pic>
      <p:sp>
        <p:nvSpPr>
          <p:cNvPr id="6" name="TextBox 5">
            <a:extLst>
              <a:ext uri="{FF2B5EF4-FFF2-40B4-BE49-F238E27FC236}">
                <a16:creationId xmlns:a16="http://schemas.microsoft.com/office/drawing/2014/main" id="{D9883B07-6DCF-3E50-9974-79D55BC34C7E}"/>
              </a:ext>
            </a:extLst>
          </p:cNvPr>
          <p:cNvSpPr txBox="1"/>
          <p:nvPr/>
        </p:nvSpPr>
        <p:spPr>
          <a:xfrm>
            <a:off x="-725488" y="703884"/>
            <a:ext cx="967339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Updated Model Performance compared to Benchmark</a:t>
            </a:r>
            <a:endParaRPr lang="en-IN" sz="2400" b="1" dirty="0">
              <a:latin typeface="Times New Roman" panose="02020603050405020304" pitchFamily="18" charset="0"/>
              <a:cs typeface="Times New Roman" panose="02020603050405020304" pitchFamily="18" charset="0"/>
            </a:endParaRPr>
          </a:p>
        </p:txBody>
      </p:sp>
      <p:pic>
        <p:nvPicPr>
          <p:cNvPr id="11" name="Picture 4" descr="Table&#10;&#10;Description automatically generated">
            <a:extLst>
              <a:ext uri="{FF2B5EF4-FFF2-40B4-BE49-F238E27FC236}">
                <a16:creationId xmlns:a16="http://schemas.microsoft.com/office/drawing/2014/main" id="{B28CAD77-68F6-9386-C932-B81EB97E6607}"/>
              </a:ext>
            </a:extLst>
          </p:cNvPr>
          <p:cNvPicPr>
            <a:picLocks noChangeAspect="1"/>
          </p:cNvPicPr>
          <p:nvPr/>
        </p:nvPicPr>
        <p:blipFill>
          <a:blip r:embed="rId3"/>
          <a:stretch>
            <a:fillRect/>
          </a:stretch>
        </p:blipFill>
        <p:spPr>
          <a:xfrm>
            <a:off x="7096125" y="1994585"/>
            <a:ext cx="5095875" cy="3152775"/>
          </a:xfrm>
          <a:prstGeom prst="rect">
            <a:avLst/>
          </a:prstGeom>
        </p:spPr>
      </p:pic>
    </p:spTree>
    <p:extLst>
      <p:ext uri="{BB962C8B-B14F-4D97-AF65-F5344CB8AC3E}">
        <p14:creationId xmlns:p14="http://schemas.microsoft.com/office/powerpoint/2010/main" val="116310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1354" y="168046"/>
            <a:ext cx="6001385" cy="850821"/>
          </a:xfrm>
        </p:spPr>
        <p:txBody>
          <a:bodyPr>
            <a:normAutofit fontScale="90000"/>
          </a:bodyPr>
          <a:lstStyle/>
          <a:p>
            <a:r>
              <a:rPr lang="en-IN" altLang="en-US" sz="3400" dirty="0"/>
              <a:t>UPDATED WORK COMPARED TO BENCHMARK</a:t>
            </a:r>
          </a:p>
        </p:txBody>
      </p:sp>
      <p:sp>
        <p:nvSpPr>
          <p:cNvPr id="10" name="TextBox 108"/>
          <p:cNvSpPr txBox="1"/>
          <p:nvPr/>
        </p:nvSpPr>
        <p:spPr>
          <a:xfrm>
            <a:off x="4572316" y="3399255"/>
            <a:ext cx="3500120" cy="25648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lnSpc>
                <a:spcPts val="2000"/>
              </a:lnSpc>
            </a:pP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Hyper Parameter</a:t>
            </a:r>
            <a:r>
              <a:rPr lang="en-US" sz="1800" b="1" spc="50" dirty="0">
                <a:solidFill>
                  <a:schemeClr val="tx1">
                    <a:lumMod val="75000"/>
                    <a:lumOff val="25000"/>
                  </a:schemeClr>
                </a:solidFill>
                <a:ea typeface="Ebrima" panose="02000000000000000000" pitchFamily="2" charset="0"/>
                <a:cs typeface="Segoe UI" panose="020B0502040204020203" pitchFamily="34" charset="0"/>
              </a:rPr>
              <a:t> T</a:t>
            </a: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uning</a:t>
            </a:r>
          </a:p>
        </p:txBody>
      </p:sp>
      <p:sp>
        <p:nvSpPr>
          <p:cNvPr id="11" name="TextBox 108"/>
          <p:cNvSpPr txBox="1"/>
          <p:nvPr/>
        </p:nvSpPr>
        <p:spPr>
          <a:xfrm>
            <a:off x="4969509" y="2728196"/>
            <a:ext cx="2705735" cy="512961"/>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lnSpc>
                <a:spcPts val="2000"/>
              </a:lnSpc>
            </a:pPr>
            <a:r>
              <a:rPr lang="en-US" altLang="en-US" b="1" spc="50" dirty="0">
                <a:solidFill>
                  <a:schemeClr val="tx1">
                    <a:lumMod val="75000"/>
                    <a:lumOff val="25000"/>
                  </a:schemeClr>
                </a:solidFill>
                <a:ea typeface="Ebrima" panose="02000000000000000000" pitchFamily="2" charset="0"/>
                <a:cs typeface="Segoe UI" panose="020B0502040204020203" pitchFamily="34" charset="0"/>
              </a:rPr>
              <a:t>Finding Important Features</a:t>
            </a:r>
            <a:endParaRPr lang="en-IN" altLang="en-US" sz="1800" b="1" spc="50" dirty="0">
              <a:solidFill>
                <a:schemeClr val="tx1">
                  <a:lumMod val="75000"/>
                  <a:lumOff val="25000"/>
                </a:schemeClr>
              </a:solidFill>
              <a:ea typeface="Ebrima" panose="02000000000000000000" pitchFamily="2" charset="0"/>
              <a:cs typeface="Segoe UI" panose="020B0502040204020203" pitchFamily="34" charset="0"/>
            </a:endParaRPr>
          </a:p>
        </p:txBody>
      </p:sp>
      <p:sp>
        <p:nvSpPr>
          <p:cNvPr id="12" name="TextBox 108"/>
          <p:cNvSpPr txBox="1"/>
          <p:nvPr/>
        </p:nvSpPr>
        <p:spPr>
          <a:xfrm>
            <a:off x="4033836" y="3817644"/>
            <a:ext cx="4427993" cy="512961"/>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lnSpc>
                <a:spcPts val="2000"/>
              </a:lnSpc>
            </a:pP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Different model building like</a:t>
            </a:r>
          </a:p>
          <a:p>
            <a:pPr algn="ctr">
              <a:lnSpc>
                <a:spcPts val="2000"/>
              </a:lnSpc>
            </a:pP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Ensemble Methods</a:t>
            </a:r>
          </a:p>
        </p:txBody>
      </p:sp>
      <p:sp>
        <p:nvSpPr>
          <p:cNvPr id="13" name="TextBox 108"/>
          <p:cNvSpPr txBox="1"/>
          <p:nvPr/>
        </p:nvSpPr>
        <p:spPr>
          <a:xfrm>
            <a:off x="5232400" y="2320948"/>
            <a:ext cx="2195830" cy="255905"/>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algn="ctr">
              <a:lnSpc>
                <a:spcPts val="2000"/>
              </a:lnSpc>
            </a:pP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Treating Outliers</a:t>
            </a:r>
          </a:p>
        </p:txBody>
      </p:sp>
      <p:sp>
        <p:nvSpPr>
          <p:cNvPr id="14" name="TextBox 108"/>
          <p:cNvSpPr txBox="1"/>
          <p:nvPr/>
        </p:nvSpPr>
        <p:spPr>
          <a:xfrm>
            <a:off x="3827144" y="4499009"/>
            <a:ext cx="4812030" cy="255905"/>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lnSpc>
                <a:spcPts val="2000"/>
              </a:lnSpc>
            </a:pPr>
            <a:r>
              <a:rPr lang="en-US" altLang="en-US" sz="1800" b="1" spc="50" dirty="0">
                <a:solidFill>
                  <a:schemeClr val="tx1">
                    <a:lumMod val="75000"/>
                    <a:lumOff val="25000"/>
                  </a:schemeClr>
                </a:solidFill>
                <a:ea typeface="Ebrima" panose="02000000000000000000" pitchFamily="2" charset="0"/>
                <a:cs typeface="Segoe UI" panose="020B0502040204020203" pitchFamily="34" charset="0"/>
              </a:rPr>
              <a:t>S</a:t>
            </a: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electing Best Prediction model</a:t>
            </a:r>
          </a:p>
        </p:txBody>
      </p:sp>
      <p:sp>
        <p:nvSpPr>
          <p:cNvPr id="15" name="TextBox 108"/>
          <p:cNvSpPr txBox="1"/>
          <p:nvPr/>
        </p:nvSpPr>
        <p:spPr>
          <a:xfrm>
            <a:off x="3646803" y="4976823"/>
            <a:ext cx="5150485" cy="25590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ts val="2000"/>
              </a:lnSpc>
            </a:pP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Evaluation</a:t>
            </a:r>
          </a:p>
        </p:txBody>
      </p:sp>
      <p:sp>
        <p:nvSpPr>
          <p:cNvPr id="16" name="TextBox 108"/>
          <p:cNvSpPr txBox="1"/>
          <p:nvPr/>
        </p:nvSpPr>
        <p:spPr>
          <a:xfrm>
            <a:off x="3232466" y="5410463"/>
            <a:ext cx="6001385" cy="255905"/>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lnSpc>
                <a:spcPts val="2000"/>
              </a:lnSpc>
            </a:pPr>
            <a:r>
              <a:rPr lang="en-IN" altLang="en-US" sz="1800" b="1" spc="50" dirty="0">
                <a:solidFill>
                  <a:schemeClr val="tx1">
                    <a:lumMod val="75000"/>
                    <a:lumOff val="25000"/>
                  </a:schemeClr>
                </a:solidFill>
                <a:ea typeface="Ebrima" panose="02000000000000000000" pitchFamily="2" charset="0"/>
                <a:cs typeface="Segoe UI" panose="020B0502040204020203" pitchFamily="34" charset="0"/>
              </a:rPr>
              <a:t>Business Interpretation</a:t>
            </a:r>
          </a:p>
        </p:txBody>
      </p:sp>
      <p:pic>
        <p:nvPicPr>
          <p:cNvPr id="102" name="Picture 101"/>
          <p:cNvPicPr/>
          <p:nvPr/>
        </p:nvPicPr>
        <p:blipFill>
          <a:blip r:embed="rId2">
            <a:lum bright="12000"/>
          </a:blip>
          <a:stretch>
            <a:fillRect/>
          </a:stretch>
        </p:blipFill>
        <p:spPr>
          <a:xfrm>
            <a:off x="5756910" y="1091509"/>
            <a:ext cx="1146810" cy="115506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Text Box 1"/>
          <p:cNvSpPr txBox="1"/>
          <p:nvPr/>
        </p:nvSpPr>
        <p:spPr>
          <a:xfrm>
            <a:off x="3561707" y="2551837"/>
            <a:ext cx="8496728" cy="203132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Direct marketing campaign has a significant impact on the business in the following ways (Applications)</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342900" lvl="0" indent="-342900" algn="jus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Helps to build relationships with new customers.</a:t>
            </a:r>
            <a:endParaRPr lang="en-IN" sz="1800" dirty="0">
              <a:effectLst/>
              <a:latin typeface="Calibri" panose="020F0502020204030204" pitchFamily="34" charset="0"/>
              <a:ea typeface="Calibri" panose="020F0502020204030204" pitchFamily="34" charset="0"/>
            </a:endParaRPr>
          </a:p>
          <a:p>
            <a:pPr marL="342900" lvl="0" indent="-342900" algn="jus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Test the appeal of your product or service (in this case a term deposit).</a:t>
            </a:r>
            <a:endParaRPr lang="en-IN" sz="1800" dirty="0">
              <a:effectLst/>
              <a:latin typeface="Calibri" panose="020F0502020204030204" pitchFamily="34" charset="0"/>
              <a:ea typeface="Calibri" panose="020F0502020204030204" pitchFamily="34" charset="0"/>
            </a:endParaRPr>
          </a:p>
          <a:p>
            <a:pPr marL="342900" lvl="0" indent="-342900" algn="jus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Gives an insight on which marketing approaches reach your target market.</a:t>
            </a:r>
            <a:endParaRPr lang="en-IN" sz="1800" dirty="0">
              <a:effectLst/>
              <a:latin typeface="Calibri" panose="020F0502020204030204" pitchFamily="34" charset="0"/>
              <a:ea typeface="Calibri" panose="020F0502020204030204" pitchFamily="34" charset="0"/>
            </a:endParaRPr>
          </a:p>
          <a:p>
            <a:pPr marL="342900" lvl="0" indent="-342900" algn="jus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Provide customers with compelling content they can share with potential customers.</a:t>
            </a:r>
            <a:endParaRPr lang="en-IN" sz="1800" dirty="0">
              <a:effectLst/>
              <a:latin typeface="Calibri" panose="020F0502020204030204" pitchFamily="34" charset="0"/>
              <a:ea typeface="Calibri" panose="020F0502020204030204" pitchFamily="34" charset="0"/>
            </a:endParaRPr>
          </a:p>
          <a:p>
            <a:pPr marL="342900" lvl="0" indent="-342900" algn="jus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As an overall impact it leads to increase in sales of the product (term deposit).</a:t>
            </a:r>
            <a:endParaRPr lang="en-IN" sz="1800" dirty="0">
              <a:effectLst/>
              <a:latin typeface="Calibri" panose="020F0502020204030204" pitchFamily="34" charset="0"/>
              <a:ea typeface="Calibri" panose="020F0502020204030204" pitchFamily="34" charset="0"/>
            </a:endParaRPr>
          </a:p>
        </p:txBody>
      </p:sp>
      <p:sp>
        <p:nvSpPr>
          <p:cNvPr id="8" name="Text Box 1"/>
          <p:cNvSpPr txBox="1"/>
          <p:nvPr/>
        </p:nvSpPr>
        <p:spPr>
          <a:xfrm>
            <a:off x="109590" y="4743809"/>
            <a:ext cx="8363164" cy="203132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just">
              <a:lnSpc>
                <a:spcPct val="100000"/>
              </a:lnSpc>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b="1" dirty="0">
                <a:latin typeface="Times New Roman" panose="02020603050405020304" pitchFamily="18" charset="0"/>
                <a:ea typeface="Calibri" panose="020F0502020204030204" pitchFamily="34" charset="0"/>
                <a:cs typeface="Times New Roman" panose="02020603050405020304" pitchFamily="18" charset="0"/>
              </a:rPr>
              <a:t>OBJECTIVES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main marketing campaign factor that can increase the customer’s decision to subscribe to a term deposit?</a:t>
            </a:r>
          </a:p>
          <a:p>
            <a:pPr marL="285750" indent="-285750" algn="just">
              <a:lnSpc>
                <a:spcPct val="1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How accurate can we be in predicting the customer's decision to subscribe to a term deposit?</a:t>
            </a:r>
          </a:p>
          <a:p>
            <a:pPr marL="285750" indent="-285750" algn="just">
              <a:lnSpc>
                <a:spcPct val="1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Business interpretation of the different models using Visualisation</a:t>
            </a:r>
          </a:p>
          <a:p>
            <a:pPr marL="285750" indent="-285750" algn="just">
              <a:lnSpc>
                <a:spcPct val="1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Business evaluation to convince that our model predicts the best</a:t>
            </a:r>
          </a:p>
        </p:txBody>
      </p:sp>
      <p:sp>
        <p:nvSpPr>
          <p:cNvPr id="15" name="Text Box 1">
            <a:extLst>
              <a:ext uri="{FF2B5EF4-FFF2-40B4-BE49-F238E27FC236}">
                <a16:creationId xmlns:a16="http://schemas.microsoft.com/office/drawing/2014/main" id="{112BACA0-DF73-4216-B41A-63635ED2BAF2}"/>
              </a:ext>
            </a:extLst>
          </p:cNvPr>
          <p:cNvSpPr txBox="1"/>
          <p:nvPr/>
        </p:nvSpPr>
        <p:spPr>
          <a:xfrm>
            <a:off x="318499" y="154785"/>
            <a:ext cx="10972799" cy="2308324"/>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just"/>
            <a:r>
              <a:rPr lang="en-US" sz="1800" dirty="0">
                <a:effectLst/>
                <a:latin typeface="Calibri" panose="020F0502020204030204" pitchFamily="34" charset="0"/>
                <a:ea typeface="Calibri" panose="020F0502020204030204" pitchFamily="34" charset="0"/>
              </a:rPr>
              <a:t>                                           </a:t>
            </a:r>
            <a:r>
              <a:rPr lang="en-US" sz="1800" dirty="0">
                <a:latin typeface="Calibri" panose="020F0502020204030204" pitchFamily="34"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marL="285750" indent="-285750" algn="jus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In Banking Sector</a:t>
            </a: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a:t>
            </a:r>
            <a:r>
              <a:rPr lang="en-US" sz="1800" b="0" i="0" dirty="0">
                <a:solidFill>
                  <a:srgbClr val="292929"/>
                </a:solidFill>
                <a:effectLst/>
                <a:latin typeface="Times New Roman" panose="02020603050405020304" pitchFamily="18" charset="0"/>
                <a:cs typeface="Times New Roman" panose="02020603050405020304" pitchFamily="18" charset="0"/>
              </a:rPr>
              <a:t>he older marketing options have contributed minimal in increasing the business of banks. European Banks were under pressure to increase their financial assets so they wanted to use technology to come up with a solution that increases the efficiency by making fewer calls but improves the success rate.</a:t>
            </a:r>
            <a:r>
              <a:rPr lang="en-US" sz="1800" dirty="0">
                <a:effectLst/>
                <a:latin typeface="Calibri" panose="020F0502020204030204" pitchFamily="34" charset="0"/>
                <a:ea typeface="Calibri" panose="020F0502020204030204" pitchFamily="34" charset="0"/>
              </a:rPr>
              <a:t> </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be using a Bank Marketing Campaign of a Portuguese Bank Institution happened over phone calls</a:t>
            </a:r>
          </a:p>
          <a:p>
            <a:pPr marL="285750" indent="-285750" algn="just">
              <a:buFont typeface="Arial" panose="020B0604020202020204" pitchFamily="34" charset="0"/>
              <a:buChar char="•"/>
            </a:pPr>
            <a:r>
              <a:rPr lang="en-US" sz="1800" b="0" i="0" dirty="0">
                <a:solidFill>
                  <a:srgbClr val="292929"/>
                </a:solidFill>
                <a:effectLst/>
                <a:latin typeface="Times New Roman" panose="02020603050405020304" pitchFamily="18" charset="0"/>
                <a:cs typeface="Times New Roman" panose="02020603050405020304" pitchFamily="18" charset="0"/>
              </a:rPr>
              <a:t>Finding out the characteristics that are helping Bank to make customers successfully subscribe for  </a:t>
            </a:r>
            <a:r>
              <a:rPr lang="en-US" sz="1800" dirty="0">
                <a:solidFill>
                  <a:srgbClr val="292929"/>
                </a:solidFill>
                <a:latin typeface="Times New Roman" panose="02020603050405020304" pitchFamily="18" charset="0"/>
                <a:cs typeface="Times New Roman" panose="02020603050405020304" pitchFamily="18" charset="0"/>
              </a:rPr>
              <a:t>Term </a:t>
            </a:r>
            <a:r>
              <a:rPr lang="en-US" sz="1800" b="0" i="0" dirty="0">
                <a:solidFill>
                  <a:srgbClr val="292929"/>
                </a:solidFill>
                <a:effectLst/>
                <a:latin typeface="Times New Roman" panose="02020603050405020304" pitchFamily="18" charset="0"/>
                <a:cs typeface="Times New Roman" panose="02020603050405020304" pitchFamily="18" charset="0"/>
              </a:rPr>
              <a:t>deposits, which helps in increasing campaign efficiently and selecting high value customers.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4705FFEE-E44D-4746-8F65-B4F94AA874AE}"/>
              </a:ext>
            </a:extLst>
          </p:cNvPr>
          <p:cNvPicPr>
            <a:picLocks noChangeAspect="1"/>
          </p:cNvPicPr>
          <p:nvPr/>
        </p:nvPicPr>
        <p:blipFill>
          <a:blip r:embed="rId3"/>
          <a:stretch>
            <a:fillRect/>
          </a:stretch>
        </p:blipFill>
        <p:spPr>
          <a:xfrm>
            <a:off x="318499" y="2544856"/>
            <a:ext cx="2969230" cy="21861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CF449D2-119B-7D49-7F59-AC99D67256EA}"/>
              </a:ext>
            </a:extLst>
          </p:cNvPr>
          <p:cNvGraphicFramePr>
            <a:graphicFrameLocks noGrp="1"/>
          </p:cNvGraphicFramePr>
          <p:nvPr>
            <p:extLst>
              <p:ext uri="{D42A27DB-BD31-4B8C-83A1-F6EECF244321}">
                <p14:modId xmlns:p14="http://schemas.microsoft.com/office/powerpoint/2010/main" val="2348997104"/>
              </p:ext>
            </p:extLst>
          </p:nvPr>
        </p:nvGraphicFramePr>
        <p:xfrm>
          <a:off x="606391" y="413887"/>
          <a:ext cx="5409397" cy="6309360"/>
        </p:xfrm>
        <a:graphic>
          <a:graphicData uri="http://schemas.openxmlformats.org/drawingml/2006/table">
            <a:tbl>
              <a:tblPr firstRow="1">
                <a:tableStyleId>{69C7853C-536D-4A76-A0AE-DD22124D55A5}</a:tableStyleId>
              </a:tblPr>
              <a:tblGrid>
                <a:gridCol w="5409397">
                  <a:extLst>
                    <a:ext uri="{9D8B030D-6E8A-4147-A177-3AD203B41FA5}">
                      <a16:colId xmlns:a16="http://schemas.microsoft.com/office/drawing/2014/main" val="2456901112"/>
                    </a:ext>
                  </a:extLst>
                </a:gridCol>
              </a:tblGrid>
              <a:tr h="6035040">
                <a:tc>
                  <a:txBody>
                    <a:bodyPr/>
                    <a:lstStyle/>
                    <a:p>
                      <a:r>
                        <a:rPr lang="en-US" dirty="0"/>
                        <a:t>                              </a:t>
                      </a:r>
                      <a:r>
                        <a:rPr lang="en-US" sz="2400" u="sng" dirty="0">
                          <a:latin typeface="Times New Roman" panose="02020603050405020304" pitchFamily="18" charset="0"/>
                          <a:cs typeface="Times New Roman" panose="02020603050405020304" pitchFamily="18" charset="0"/>
                        </a:rPr>
                        <a:t>Limitations</a:t>
                      </a:r>
                    </a:p>
                    <a:p>
                      <a:pPr marL="285750" indent="-285750">
                        <a:buFont typeface="Wingdings" panose="05000000000000000000" pitchFamily="2" charset="2"/>
                        <a:buChar char="q"/>
                      </a:pPr>
                      <a:endParaRPr lang="en-US" sz="2400" u="sng"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b="1" kern="1200" dirty="0">
                          <a:solidFill>
                            <a:schemeClr val="lt1"/>
                          </a:solidFill>
                          <a:effectLst/>
                          <a:latin typeface="+mn-lt"/>
                          <a:ea typeface="+mn-ea"/>
                          <a:cs typeface="+mn-cs"/>
                        </a:rPr>
                        <a:t>This research is subject to limited data. Concerning the restrictions in the banking industry, The research has limited access to the data. Many banks would not allow researchers to get information on some essential aspects of the business their marketing strategies due to fear of competition. As a result, this research may not identify the actual campaign strategies used by the selected banks.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b="1" kern="1200" dirty="0">
                          <a:solidFill>
                            <a:schemeClr val="lt1"/>
                          </a:solidFill>
                          <a:effectLst/>
                          <a:latin typeface="+mn-lt"/>
                          <a:ea typeface="+mn-ea"/>
                          <a:cs typeface="+mn-cs"/>
                        </a:rPr>
                        <a:t>The model which was built was mainly influenced by the social and economic attributes of a person , this may have resulted in not understanding the importance of an individual’s personal attributes while predicting the subscriptions of Term deposit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b="1" kern="1200" dirty="0">
                          <a:solidFill>
                            <a:schemeClr val="lt1"/>
                          </a:solidFill>
                          <a:effectLst/>
                          <a:latin typeface="+mn-lt"/>
                          <a:ea typeface="+mn-ea"/>
                          <a:cs typeface="+mn-cs"/>
                        </a:rPr>
                        <a:t>The data collected from bank may have refused to share some of information of attributes related to previous campaign so it had a lot of missing or non-existent values, Because of this the model may not be able to consider the importance of previous campaign outcomes while predicting the output.</a:t>
                      </a: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1" kern="1200" dirty="0">
                        <a:solidFill>
                          <a:schemeClr val="lt1"/>
                        </a:solidFill>
                        <a:effectLst/>
                        <a:latin typeface="+mn-lt"/>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10911765"/>
                  </a:ext>
                </a:extLst>
              </a:tr>
            </a:tbl>
          </a:graphicData>
        </a:graphic>
      </p:graphicFrame>
      <p:graphicFrame>
        <p:nvGraphicFramePr>
          <p:cNvPr id="7" name="Table 6">
            <a:extLst>
              <a:ext uri="{FF2B5EF4-FFF2-40B4-BE49-F238E27FC236}">
                <a16:creationId xmlns:a16="http://schemas.microsoft.com/office/drawing/2014/main" id="{0AD7F3EF-18F4-AB62-3E37-5FB4DFED4D87}"/>
              </a:ext>
            </a:extLst>
          </p:cNvPr>
          <p:cNvGraphicFramePr>
            <a:graphicFrameLocks noGrp="1"/>
          </p:cNvGraphicFramePr>
          <p:nvPr>
            <p:extLst>
              <p:ext uri="{D42A27DB-BD31-4B8C-83A1-F6EECF244321}">
                <p14:modId xmlns:p14="http://schemas.microsoft.com/office/powerpoint/2010/main" val="236841385"/>
              </p:ext>
            </p:extLst>
          </p:nvPr>
        </p:nvGraphicFramePr>
        <p:xfrm>
          <a:off x="6176213" y="375385"/>
          <a:ext cx="5236143" cy="6309360"/>
        </p:xfrm>
        <a:graphic>
          <a:graphicData uri="http://schemas.openxmlformats.org/drawingml/2006/table">
            <a:tbl>
              <a:tblPr>
                <a:tableStyleId>{284E427A-3D55-4303-BF80-6455036E1DE7}</a:tableStyleId>
              </a:tblPr>
              <a:tblGrid>
                <a:gridCol w="5236143">
                  <a:extLst>
                    <a:ext uri="{9D8B030D-6E8A-4147-A177-3AD203B41FA5}">
                      <a16:colId xmlns:a16="http://schemas.microsoft.com/office/drawing/2014/main" val="2638043655"/>
                    </a:ext>
                  </a:extLst>
                </a:gridCol>
              </a:tblGrid>
              <a:tr h="6309360">
                <a:tc>
                  <a:txBody>
                    <a:bodyPr/>
                    <a:lstStyle/>
                    <a:p>
                      <a:r>
                        <a:rPr lang="en-US" sz="22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Conclusion</a:t>
                      </a:r>
                    </a:p>
                    <a:p>
                      <a:endParaRPr lang="en-US" sz="2200" b="1" u="sng" dirty="0">
                        <a:latin typeface="Times New Roman" panose="02020603050405020304" pitchFamily="18" charset="0"/>
                        <a:cs typeface="Times New Roman" panose="02020603050405020304" pitchFamily="18" charset="0"/>
                      </a:endParaRPr>
                    </a:p>
                    <a:p>
                      <a:pPr marL="0" indent="0" algn="just">
                        <a:buFontTx/>
                        <a:buNone/>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In this research work, the resampling method was used in dealing with the problem of imbalanced data, and three machine learning algorithms (Decision Tree, Random Forest and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were deployed to find out the main factor that influences customers decision to subscribe to a term deposit in the bank. Feature Importance and Hyperparameter Tuning was then used to get the most important factors that influence customer decisions and was then retrained to perform the second experiment.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had the best accuracy, precision, recall and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auc</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-roc score out of all the models The correlation heatmap and feature importance highlighted five factors that can influencing the customer's decision and ‘duration’ has the highest correlation coefficient with (positive correlation) of 0.41. Which means that the longer the bank continue to advertise their product and service, the more customers can subscribe to a term deposit. Followed by social and economic attributes and month and age as well.</a:t>
                      </a:r>
                      <a:endParaRPr lang="en-IN" sz="1800" b="1" u="sn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9499562"/>
                  </a:ext>
                </a:extLst>
              </a:tr>
            </a:tbl>
          </a:graphicData>
        </a:graphic>
      </p:graphicFrame>
    </p:spTree>
    <p:extLst>
      <p:ext uri="{BB962C8B-B14F-4D97-AF65-F5344CB8AC3E}">
        <p14:creationId xmlns:p14="http://schemas.microsoft.com/office/powerpoint/2010/main" val="68825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A106-BB86-887A-C407-74470C92D399}"/>
              </a:ext>
            </a:extLst>
          </p:cNvPr>
          <p:cNvSpPr>
            <a:spLocks noGrp="1"/>
          </p:cNvSpPr>
          <p:nvPr>
            <p:ph type="title"/>
          </p:nvPr>
        </p:nvSpPr>
        <p:spPr>
          <a:xfrm>
            <a:off x="1969417" y="250499"/>
            <a:ext cx="8253167" cy="652462"/>
          </a:xfrm>
        </p:spPr>
        <p:txBody>
          <a:bodyPr>
            <a:normAutofit/>
          </a:bodyPr>
          <a:lstStyle/>
          <a:p>
            <a:r>
              <a:rPr lang="en-IN" sz="2800" dirty="0">
                <a:latin typeface="Times New Roman" panose="02020603050405020304" pitchFamily="18" charset="0"/>
              </a:rPr>
              <a:t>Model Deployment</a:t>
            </a:r>
          </a:p>
        </p:txBody>
      </p:sp>
      <p:pic>
        <p:nvPicPr>
          <p:cNvPr id="4" name="Content Placeholder 3">
            <a:extLst>
              <a:ext uri="{FF2B5EF4-FFF2-40B4-BE49-F238E27FC236}">
                <a16:creationId xmlns:a16="http://schemas.microsoft.com/office/drawing/2014/main" id="{D48E735E-90D9-616F-39C4-0A63C3F57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200" y="4038601"/>
            <a:ext cx="8483200" cy="2437979"/>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EFA23A2-5852-05B0-A601-D03065AE55A9}"/>
              </a:ext>
            </a:extLst>
          </p:cNvPr>
          <p:cNvSpPr txBox="1"/>
          <p:nvPr/>
        </p:nvSpPr>
        <p:spPr>
          <a:xfrm>
            <a:off x="2057400" y="1160110"/>
            <a:ext cx="7751190" cy="2685094"/>
          </a:xfrm>
          <a:prstGeom prst="rect">
            <a:avLst/>
          </a:prstGeom>
          <a:noFill/>
        </p:spPr>
        <p:txBody>
          <a:bodyPr wrap="square" rtlCol="0">
            <a:spAutoFit/>
          </a:bodyPr>
          <a:lstStyle/>
          <a:p>
            <a:pPr marL="342900" indent="-342900">
              <a:lnSpc>
                <a:spcPct val="107000"/>
              </a:lnSpc>
              <a:spcBef>
                <a:spcPts val="510"/>
              </a:spcBef>
              <a:spcAft>
                <a:spcPts val="800"/>
              </a:spcAft>
              <a:buSzPts val="1200"/>
              <a:buFont typeface="Wingdings" panose="05000000000000000000" pitchFamily="2" charset="2"/>
              <a:buChar char="q"/>
              <a:tabLst>
                <a:tab pos="989965" algn="l"/>
                <a:tab pos="990600" algn="l"/>
              </a:tabLst>
            </a:pPr>
            <a:r>
              <a:rPr lang="en-IN" sz="1600" dirty="0">
                <a:solidFill>
                  <a:srgbClr val="000000"/>
                </a:solidFill>
                <a:ea typeface="Symbol" panose="05050102010706020507" pitchFamily="18" charset="2"/>
                <a:cs typeface="Symbol" panose="05050102010706020507" pitchFamily="18" charset="2"/>
              </a:rPr>
              <a:t>Request</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sent</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via</a:t>
            </a:r>
            <a:r>
              <a:rPr lang="en-IN" sz="1600" spc="-2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REST</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API</a:t>
            </a:r>
            <a:endParaRPr lang="en-IN" sz="1600" dirty="0">
              <a:ea typeface="Symbol" panose="05050102010706020507" pitchFamily="18" charset="2"/>
              <a:cs typeface="Symbol" panose="05050102010706020507" pitchFamily="18" charset="2"/>
            </a:endParaRPr>
          </a:p>
          <a:p>
            <a:pPr marL="342900" indent="-342900">
              <a:lnSpc>
                <a:spcPct val="107000"/>
              </a:lnSpc>
              <a:spcBef>
                <a:spcPts val="500"/>
              </a:spcBef>
              <a:spcAft>
                <a:spcPts val="800"/>
              </a:spcAft>
              <a:buSzPts val="1200"/>
              <a:buFont typeface="Wingdings" panose="05000000000000000000" pitchFamily="2" charset="2"/>
              <a:buChar char="q"/>
              <a:tabLst>
                <a:tab pos="989965" algn="l"/>
                <a:tab pos="990600" algn="l"/>
              </a:tabLst>
            </a:pPr>
            <a:r>
              <a:rPr lang="en-IN" sz="1600" dirty="0">
                <a:solidFill>
                  <a:srgbClr val="000000"/>
                </a:solidFill>
                <a:ea typeface="Symbol" panose="05050102010706020507" pitchFamily="18" charset="2"/>
                <a:cs typeface="Symbol" panose="05050102010706020507" pitchFamily="18" charset="2"/>
              </a:rPr>
              <a:t>Cleaned</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&amp;</a:t>
            </a:r>
            <a:r>
              <a:rPr lang="en-IN" sz="1600" spc="-10" dirty="0">
                <a:solidFill>
                  <a:srgbClr val="000000"/>
                </a:solidFill>
                <a:ea typeface="Symbol" panose="05050102010706020507" pitchFamily="18" charset="2"/>
                <a:cs typeface="Symbol" panose="05050102010706020507" pitchFamily="18" charset="2"/>
              </a:rPr>
              <a:t> </a:t>
            </a:r>
            <a:r>
              <a:rPr lang="en-IN" sz="1600" dirty="0" err="1">
                <a:solidFill>
                  <a:srgbClr val="000000"/>
                </a:solidFill>
                <a:ea typeface="Symbol" panose="05050102010706020507" pitchFamily="18" charset="2"/>
                <a:cs typeface="Symbol" panose="05050102010706020507" pitchFamily="18" charset="2"/>
              </a:rPr>
              <a:t>preprocessed</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by Feature</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Extractor</a:t>
            </a:r>
            <a:endParaRPr lang="en-IN" sz="1600" dirty="0">
              <a:ea typeface="Symbol" panose="05050102010706020507" pitchFamily="18" charset="2"/>
              <a:cs typeface="Symbol" panose="05050102010706020507" pitchFamily="18" charset="2"/>
            </a:endParaRPr>
          </a:p>
          <a:p>
            <a:pPr marL="342900" indent="-342900">
              <a:lnSpc>
                <a:spcPct val="107000"/>
              </a:lnSpc>
              <a:spcBef>
                <a:spcPts val="510"/>
              </a:spcBef>
              <a:spcAft>
                <a:spcPts val="800"/>
              </a:spcAft>
              <a:buSzPts val="1200"/>
              <a:buFont typeface="Wingdings" panose="05000000000000000000" pitchFamily="2" charset="2"/>
              <a:buChar char="q"/>
              <a:tabLst>
                <a:tab pos="989965" algn="l"/>
                <a:tab pos="990600" algn="l"/>
              </a:tabLst>
            </a:pPr>
            <a:r>
              <a:rPr lang="en-IN" sz="1600" dirty="0">
                <a:solidFill>
                  <a:srgbClr val="000000"/>
                </a:solidFill>
                <a:ea typeface="Symbol" panose="05050102010706020507" pitchFamily="18" charset="2"/>
                <a:cs typeface="Symbol" panose="05050102010706020507" pitchFamily="18" charset="2"/>
              </a:rPr>
              <a:t>Trained</a:t>
            </a:r>
            <a:r>
              <a:rPr lang="en-IN" sz="1600" spc="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model</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is</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used</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in</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giving the predictions.</a:t>
            </a:r>
            <a:endParaRPr lang="en-IN" sz="1600" dirty="0">
              <a:ea typeface="Symbol" panose="05050102010706020507" pitchFamily="18" charset="2"/>
              <a:cs typeface="Symbol" panose="05050102010706020507" pitchFamily="18" charset="2"/>
            </a:endParaRPr>
          </a:p>
          <a:p>
            <a:pPr marL="342900" indent="-342900">
              <a:lnSpc>
                <a:spcPct val="107000"/>
              </a:lnSpc>
              <a:spcBef>
                <a:spcPts val="500"/>
              </a:spcBef>
              <a:spcAft>
                <a:spcPts val="800"/>
              </a:spcAft>
              <a:buSzPts val="1200"/>
              <a:buFont typeface="Wingdings" panose="05000000000000000000" pitchFamily="2" charset="2"/>
              <a:buChar char="q"/>
              <a:tabLst>
                <a:tab pos="989965" algn="l"/>
                <a:tab pos="990600" algn="l"/>
              </a:tabLst>
            </a:pPr>
            <a:r>
              <a:rPr lang="en-IN" sz="1600" dirty="0">
                <a:solidFill>
                  <a:srgbClr val="000000"/>
                </a:solidFill>
                <a:ea typeface="Symbol" panose="05050102010706020507" pitchFamily="18" charset="2"/>
                <a:cs typeface="Symbol" panose="05050102010706020507" pitchFamily="18" charset="2"/>
              </a:rPr>
              <a:t>Model</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can</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be</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deployed</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as</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a</a:t>
            </a:r>
            <a:r>
              <a:rPr lang="en-IN" sz="1600" spc="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pickle</a:t>
            </a:r>
            <a:r>
              <a:rPr lang="en-IN" sz="1600" spc="-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file.</a:t>
            </a:r>
            <a:endParaRPr lang="en-IN" sz="1600" dirty="0">
              <a:ea typeface="Symbol" panose="05050102010706020507" pitchFamily="18" charset="2"/>
              <a:cs typeface="Symbol" panose="05050102010706020507" pitchFamily="18" charset="2"/>
            </a:endParaRPr>
          </a:p>
          <a:p>
            <a:pPr marL="342900" marR="1076960" indent="-342900">
              <a:spcBef>
                <a:spcPts val="500"/>
              </a:spcBef>
              <a:spcAft>
                <a:spcPts val="800"/>
              </a:spcAft>
              <a:buSzPts val="1200"/>
              <a:buFont typeface="Wingdings" panose="05000000000000000000" pitchFamily="2" charset="2"/>
              <a:buChar char="q"/>
              <a:tabLst>
                <a:tab pos="989965" algn="l"/>
                <a:tab pos="990600" algn="l"/>
              </a:tabLst>
            </a:pPr>
            <a:r>
              <a:rPr lang="en-IN" sz="1600" dirty="0">
                <a:solidFill>
                  <a:srgbClr val="000000"/>
                </a:solidFill>
                <a:ea typeface="Symbol" panose="05050102010706020507" pitchFamily="18" charset="2"/>
                <a:cs typeface="Symbol" panose="05050102010706020507" pitchFamily="18" charset="2"/>
              </a:rPr>
              <a:t>Flask</a:t>
            </a:r>
            <a:r>
              <a:rPr lang="en-IN" sz="1600" spc="-2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is</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used</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to manage</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HTTP</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requests/responses.</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It</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runs</a:t>
            </a:r>
            <a:r>
              <a:rPr lang="en-IN" sz="1600" spc="-1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on</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WSGI</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server</a:t>
            </a:r>
            <a:r>
              <a:rPr lang="en-IN" sz="1600" spc="-2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toolkit</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and</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Jinja2</a:t>
            </a:r>
            <a:r>
              <a:rPr lang="en-IN" sz="1600" spc="-255"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template</a:t>
            </a:r>
            <a:r>
              <a:rPr lang="en-IN" sz="1600" spc="-10" dirty="0">
                <a:solidFill>
                  <a:srgbClr val="000000"/>
                </a:solidFill>
                <a:ea typeface="Symbol" panose="05050102010706020507" pitchFamily="18" charset="2"/>
                <a:cs typeface="Symbol" panose="05050102010706020507" pitchFamily="18" charset="2"/>
              </a:rPr>
              <a:t> </a:t>
            </a:r>
            <a:r>
              <a:rPr lang="en-IN" sz="1600" dirty="0">
                <a:solidFill>
                  <a:srgbClr val="000000"/>
                </a:solidFill>
                <a:ea typeface="Symbol" panose="05050102010706020507" pitchFamily="18" charset="2"/>
                <a:cs typeface="Symbol" panose="05050102010706020507" pitchFamily="18" charset="2"/>
              </a:rPr>
              <a:t>engine.</a:t>
            </a:r>
            <a:endParaRPr lang="en-IN" sz="1600" dirty="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18093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3DCF8B-CF2E-F54F-C1ED-16B6969B5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446" y="1143000"/>
            <a:ext cx="4440555" cy="5390605"/>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5AA0F441-4DCB-EA79-2CB0-83AFE393DC30}"/>
              </a:ext>
            </a:extLst>
          </p:cNvPr>
          <p:cNvSpPr txBox="1"/>
          <p:nvPr/>
        </p:nvSpPr>
        <p:spPr>
          <a:xfrm>
            <a:off x="1295401" y="152400"/>
            <a:ext cx="5463619" cy="766300"/>
          </a:xfrm>
          <a:prstGeom prst="rect">
            <a:avLst/>
          </a:prstGeom>
          <a:noFill/>
        </p:spPr>
        <p:txBody>
          <a:bodyPr wrap="square">
            <a:spAutoFit/>
          </a:bodyPr>
          <a:lstStyle/>
          <a:p>
            <a:pPr marL="622300"/>
            <a:r>
              <a:rPr lang="en-IN" sz="2000" b="1" dirty="0">
                <a:solidFill>
                  <a:srgbClr val="000000"/>
                </a:solidFill>
                <a:latin typeface="Times New Roman" panose="02020603050405020304" pitchFamily="18" charset="0"/>
                <a:ea typeface="Times New Roman" panose="02020603050405020304" pitchFamily="18" charset="0"/>
              </a:rPr>
              <a:t>Screenshot</a:t>
            </a:r>
            <a:endParaRPr lang="en-IN" sz="2000" b="1" dirty="0">
              <a:latin typeface="Times New Roman" panose="02020603050405020304" pitchFamily="18" charset="0"/>
              <a:ea typeface="Times New Roman" panose="02020603050405020304" pitchFamily="18" charset="0"/>
            </a:endParaRPr>
          </a:p>
          <a:p>
            <a:pPr marL="622300">
              <a:lnSpc>
                <a:spcPct val="107000"/>
              </a:lnSpc>
              <a:spcBef>
                <a:spcPts val="705"/>
              </a:spcBef>
              <a:spcAft>
                <a:spcPts val="800"/>
              </a:spcAft>
            </a:pPr>
            <a:r>
              <a:rPr lang="en-IN" dirty="0">
                <a:solidFill>
                  <a:srgbClr val="000000"/>
                </a:solidFill>
                <a:latin typeface="Times New Roman" panose="02020603050405020304" pitchFamily="18" charset="0"/>
                <a:ea typeface="SimSun" panose="02010600030101010101" pitchFamily="2" charset="-122"/>
              </a:rPr>
              <a:t>Link</a:t>
            </a:r>
            <a:r>
              <a:rPr lang="en-IN" spc="-20" dirty="0">
                <a:solidFill>
                  <a:srgbClr val="000000"/>
                </a:solidFill>
                <a:latin typeface="Times New Roman" panose="02020603050405020304" pitchFamily="18" charset="0"/>
                <a:ea typeface="SimSun" panose="02010600030101010101" pitchFamily="2" charset="-122"/>
              </a:rPr>
              <a:t> </a:t>
            </a:r>
            <a:r>
              <a:rPr lang="en-IN" dirty="0">
                <a:solidFill>
                  <a:srgbClr val="000000"/>
                </a:solidFill>
                <a:latin typeface="Times New Roman" panose="02020603050405020304" pitchFamily="18" charset="0"/>
                <a:ea typeface="SimSun" panose="02010600030101010101" pitchFamily="2" charset="-122"/>
              </a:rPr>
              <a:t>: </a:t>
            </a:r>
            <a:r>
              <a:rPr lang="en-IN" u="sng" dirty="0">
                <a:solidFill>
                  <a:srgbClr val="000000"/>
                </a:solidFill>
                <a:latin typeface="Times New Roman" panose="02020603050405020304" pitchFamily="18" charset="0"/>
                <a:ea typeface="SimSun" panose="02010600030101010101" pitchFamily="2" charset="-122"/>
                <a:hlinkClick r:id="rId3"/>
              </a:rPr>
              <a:t>Term Deposit Subscription Predictor</a:t>
            </a:r>
            <a:endParaRPr lang="en-IN" dirty="0">
              <a:latin typeface="Times New Roman" panose="02020603050405020304" pitchFamily="18" charset="0"/>
              <a:ea typeface="SimSun" panose="02010600030101010101" pitchFamily="2" charset="-122"/>
            </a:endParaRPr>
          </a:p>
        </p:txBody>
      </p:sp>
      <p:pic>
        <p:nvPicPr>
          <p:cNvPr id="14" name="Picture 13">
            <a:extLst>
              <a:ext uri="{FF2B5EF4-FFF2-40B4-BE49-F238E27FC236}">
                <a16:creationId xmlns:a16="http://schemas.microsoft.com/office/drawing/2014/main" id="{930EBE0E-55A4-439F-0278-B85F5555C289}"/>
              </a:ext>
            </a:extLst>
          </p:cNvPr>
          <p:cNvPicPr>
            <a:picLocks noChangeAspect="1"/>
          </p:cNvPicPr>
          <p:nvPr/>
        </p:nvPicPr>
        <p:blipFill>
          <a:blip r:embed="rId4"/>
          <a:stretch>
            <a:fillRect/>
          </a:stretch>
        </p:blipFill>
        <p:spPr>
          <a:xfrm>
            <a:off x="6937431" y="1447800"/>
            <a:ext cx="3218124" cy="609600"/>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81F2AFFD-CE8F-9371-07BF-E6259CBCCC7B}"/>
              </a:ext>
            </a:extLst>
          </p:cNvPr>
          <p:cNvSpPr txBox="1"/>
          <p:nvPr/>
        </p:nvSpPr>
        <p:spPr>
          <a:xfrm>
            <a:off x="6864815" y="923000"/>
            <a:ext cx="3276600" cy="376700"/>
          </a:xfrm>
          <a:prstGeom prst="rect">
            <a:avLst/>
          </a:prstGeom>
          <a:noFill/>
        </p:spPr>
        <p:txBody>
          <a:bodyPr wrap="square" rtlCol="0">
            <a:spAutoFit/>
          </a:bodyPr>
          <a:lstStyle/>
          <a:p>
            <a:r>
              <a:rPr lang="en-IN" dirty="0"/>
              <a:t>On clicking predict :</a:t>
            </a:r>
          </a:p>
        </p:txBody>
      </p:sp>
    </p:spTree>
    <p:extLst>
      <p:ext uri="{BB962C8B-B14F-4D97-AF65-F5344CB8AC3E}">
        <p14:creationId xmlns:p14="http://schemas.microsoft.com/office/powerpoint/2010/main" val="2340890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DD8E6C-D213-49AE-A8D8-5439C3D9B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17634"/>
            <a:ext cx="8572500" cy="641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28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25620" y="2477770"/>
            <a:ext cx="2905760" cy="583565"/>
          </a:xfrm>
          <a:prstGeom prst="rect">
            <a:avLst/>
          </a:prstGeom>
          <a:noFill/>
        </p:spPr>
        <p:txBody>
          <a:bodyPr wrap="square" rtlCol="0">
            <a:spAutoFit/>
          </a:bodyPr>
          <a:lstStyle/>
          <a:p>
            <a:pPr marL="285750" indent="-285750">
              <a:buFont typeface="Arial" panose="020B0604020202090204" pitchFamily="34" charset="0"/>
              <a:buChar char="•"/>
            </a:pPr>
            <a:r>
              <a:rPr lang="en-US" sz="1600" dirty="0">
                <a:latin typeface="Calibri" panose="020F0502020204030204" pitchFamily="34" charset="0"/>
                <a:cs typeface="Calibri" panose="020F0502020204030204" pitchFamily="34" charset="0"/>
              </a:rPr>
              <a:t>Features – 21 </a:t>
            </a:r>
          </a:p>
          <a:p>
            <a:pPr marL="285750" indent="-285750">
              <a:buFont typeface="Arial" panose="020B0604020202090204" pitchFamily="34" charset="0"/>
              <a:buChar char="•"/>
            </a:pPr>
            <a:r>
              <a:rPr lang="en-US" sz="1600" dirty="0">
                <a:latin typeface="Calibri" panose="020F0502020204030204" pitchFamily="34" charset="0"/>
                <a:cs typeface="Calibri" panose="020F0502020204030204" pitchFamily="34" charset="0"/>
              </a:rPr>
              <a:t>Rows – 41188 </a:t>
            </a:r>
            <a:endParaRPr lang="en-IN" sz="1600" dirty="0">
              <a:latin typeface="Calibri" panose="020F0502020204030204" pitchFamily="34" charset="0"/>
              <a:cs typeface="Calibri" panose="020F0502020204030204" pitchFamily="34" charset="0"/>
            </a:endParaRPr>
          </a:p>
        </p:txBody>
      </p:sp>
      <p:sp>
        <p:nvSpPr>
          <p:cNvPr id="10" name="Title 1"/>
          <p:cNvSpPr>
            <a:spLocks noGrp="1"/>
          </p:cNvSpPr>
          <p:nvPr>
            <p:ph type="ctrTitle"/>
          </p:nvPr>
        </p:nvSpPr>
        <p:spPr>
          <a:xfrm>
            <a:off x="2800785" y="81115"/>
            <a:ext cx="6180254" cy="850438"/>
          </a:xfrm>
        </p:spPr>
        <p:txBody>
          <a:bodyPr>
            <a:normAutofit/>
          </a:bodyPr>
          <a:lstStyle/>
          <a:p>
            <a:r>
              <a:rPr lang="en-US" sz="3400" dirty="0"/>
              <a:t>DATA INFORMATION</a:t>
            </a:r>
          </a:p>
        </p:txBody>
      </p:sp>
      <p:sp>
        <p:nvSpPr>
          <p:cNvPr id="11" name="TextBox 10"/>
          <p:cNvSpPr txBox="1"/>
          <p:nvPr/>
        </p:nvSpPr>
        <p:spPr>
          <a:xfrm>
            <a:off x="4344236" y="3026402"/>
            <a:ext cx="3562894" cy="829945"/>
          </a:xfrm>
          <a:prstGeom prst="rect">
            <a:avLst/>
          </a:prstGeom>
          <a:noFill/>
        </p:spPr>
        <p:txBody>
          <a:bodyPr wrap="square" rtlCol="0">
            <a:spAutoFit/>
          </a:bodyPr>
          <a:lstStyle/>
          <a:p>
            <a:pPr marL="285750" lvl="1" indent="-285750">
              <a:buFont typeface="Arial" panose="020B0604020202090204" pitchFamily="34" charset="0"/>
              <a:buChar char="•"/>
            </a:pPr>
            <a:r>
              <a:rPr lang="en-US" sz="1600" dirty="0">
                <a:latin typeface="Calibri" panose="020F0502020204030204" pitchFamily="34" charset="0"/>
                <a:cs typeface="Calibri" panose="020F0502020204030204" pitchFamily="34" charset="0"/>
              </a:rPr>
              <a:t>Categorical Features – 10</a:t>
            </a:r>
          </a:p>
          <a:p>
            <a:pPr marL="285750" lvl="1" indent="-285750">
              <a:buFont typeface="Arial" panose="020B0604020202090204" pitchFamily="34" charset="0"/>
              <a:buChar char="•"/>
            </a:pPr>
            <a:r>
              <a:rPr lang="en-US" sz="1600" dirty="0">
                <a:latin typeface="Calibri" panose="020F0502020204030204" pitchFamily="34" charset="0"/>
                <a:cs typeface="Calibri" panose="020F0502020204030204" pitchFamily="34" charset="0"/>
              </a:rPr>
              <a:t>Numeric Features – 10</a:t>
            </a:r>
          </a:p>
          <a:p>
            <a:pPr marL="285750" lvl="1" indent="-285750">
              <a:buFont typeface="Arial" panose="020B0604020202090204" pitchFamily="34" charset="0"/>
              <a:buChar char="•"/>
            </a:pPr>
            <a:r>
              <a:rPr lang="en-US" altLang="en-IN" sz="1600" dirty="0">
                <a:latin typeface="Calibri" panose="020F0502020204030204" pitchFamily="34" charset="0"/>
                <a:cs typeface="Calibri" panose="020F0502020204030204" pitchFamily="34" charset="0"/>
              </a:rPr>
              <a:t>Y is target (Term Deposit)</a:t>
            </a:r>
          </a:p>
        </p:txBody>
      </p:sp>
      <p:sp>
        <p:nvSpPr>
          <p:cNvPr id="15" name="Text Box 14"/>
          <p:cNvSpPr txBox="1"/>
          <p:nvPr/>
        </p:nvSpPr>
        <p:spPr>
          <a:xfrm>
            <a:off x="657225" y="1249283"/>
            <a:ext cx="1796415" cy="369332"/>
          </a:xfrm>
          <a:prstGeom prst="rect">
            <a:avLst/>
          </a:prstGeom>
          <a:noFill/>
        </p:spPr>
        <p:txBody>
          <a:bodyPr wrap="square" rtlCol="0">
            <a:spAutoFit/>
          </a:bodyPr>
          <a:lstStyle/>
          <a:p>
            <a:r>
              <a:rPr lang="en-US" dirty="0"/>
              <a:t>1) Bank client </a:t>
            </a:r>
          </a:p>
        </p:txBody>
      </p:sp>
      <p:graphicFrame>
        <p:nvGraphicFramePr>
          <p:cNvPr id="18" name="Table 17"/>
          <p:cNvGraphicFramePr/>
          <p:nvPr>
            <p:custDataLst>
              <p:tags r:id="rId1"/>
            </p:custDataLst>
          </p:nvPr>
        </p:nvGraphicFramePr>
        <p:xfrm>
          <a:off x="850900" y="1618615"/>
          <a:ext cx="2969895" cy="2301240"/>
        </p:xfrm>
        <a:graphic>
          <a:graphicData uri="http://schemas.openxmlformats.org/drawingml/2006/table">
            <a:tbl>
              <a:tblPr firstRow="1" bandRow="1">
                <a:tableStyleId>{5C22544A-7EE6-4342-B048-85BDC9FD1C3A}</a:tableStyleId>
              </a:tblPr>
              <a:tblGrid>
                <a:gridCol w="699135">
                  <a:extLst>
                    <a:ext uri="{9D8B030D-6E8A-4147-A177-3AD203B41FA5}">
                      <a16:colId xmlns:a16="http://schemas.microsoft.com/office/drawing/2014/main" val="20000"/>
                    </a:ext>
                  </a:extLst>
                </a:gridCol>
                <a:gridCol w="992505">
                  <a:extLst>
                    <a:ext uri="{9D8B030D-6E8A-4147-A177-3AD203B41FA5}">
                      <a16:colId xmlns:a16="http://schemas.microsoft.com/office/drawing/2014/main" val="20001"/>
                    </a:ext>
                  </a:extLst>
                </a:gridCol>
                <a:gridCol w="1278255">
                  <a:extLst>
                    <a:ext uri="{9D8B030D-6E8A-4147-A177-3AD203B41FA5}">
                      <a16:colId xmlns:a16="http://schemas.microsoft.com/office/drawing/2014/main" val="20002"/>
                    </a:ext>
                  </a:extLst>
                </a:gridCol>
              </a:tblGrid>
              <a:tr h="274320">
                <a:tc>
                  <a:txBody>
                    <a:bodyPr/>
                    <a:lstStyle/>
                    <a:p>
                      <a:pPr algn="l">
                        <a:lnSpc>
                          <a:spcPct val="150000"/>
                        </a:lnSpc>
                        <a:spcBef>
                          <a:spcPts val="1200"/>
                        </a:spcBef>
                        <a:spcAft>
                          <a:spcPts val="1200"/>
                        </a:spcAft>
                      </a:pPr>
                      <a:r>
                        <a:rPr lang="en-IN" sz="1200">
                          <a:effectLst/>
                        </a:rPr>
                        <a:t>Sr No.</a:t>
                      </a:r>
                    </a:p>
                  </a:txBody>
                  <a:tcPr marL="17701" marR="17701" marT="0" marB="0" anchor="b"/>
                </a:tc>
                <a:tc>
                  <a:txBody>
                    <a:bodyPr/>
                    <a:lstStyle/>
                    <a:p>
                      <a:pPr algn="l">
                        <a:lnSpc>
                          <a:spcPct val="150000"/>
                        </a:lnSpc>
                        <a:spcBef>
                          <a:spcPts val="1200"/>
                        </a:spcBef>
                        <a:spcAft>
                          <a:spcPts val="1200"/>
                        </a:spcAft>
                      </a:pPr>
                      <a:r>
                        <a:rPr lang="en-US" sz="1200" dirty="0">
                          <a:effectLst/>
                        </a:rPr>
                        <a:t>Variable</a:t>
                      </a:r>
                    </a:p>
                  </a:txBody>
                  <a:tcPr marL="17701" marR="17701" marT="0" marB="0"/>
                </a:tc>
                <a:tc>
                  <a:txBody>
                    <a:bodyPr/>
                    <a:lstStyle/>
                    <a:p>
                      <a:pPr algn="l">
                        <a:lnSpc>
                          <a:spcPct val="150000"/>
                        </a:lnSpc>
                        <a:spcBef>
                          <a:spcPts val="1200"/>
                        </a:spcBef>
                        <a:spcAft>
                          <a:spcPts val="1200"/>
                        </a:spcAft>
                      </a:pPr>
                      <a:r>
                        <a:rPr lang="en-US" sz="1200">
                          <a:effectLst/>
                        </a:rPr>
                        <a:t>Datatype</a:t>
                      </a:r>
                    </a:p>
                  </a:txBody>
                  <a:tcPr marL="17701" marR="17701" marT="0" marB="0"/>
                </a:tc>
                <a:extLst>
                  <a:ext uri="{0D108BD9-81ED-4DB2-BD59-A6C34878D82A}">
                    <a16:rowId xmlns:a16="http://schemas.microsoft.com/office/drawing/2014/main" val="10000"/>
                  </a:ext>
                </a:extLst>
              </a:tr>
              <a:tr h="289560">
                <a:tc>
                  <a:txBody>
                    <a:bodyPr/>
                    <a:lstStyle/>
                    <a:p>
                      <a:pPr algn="l">
                        <a:lnSpc>
                          <a:spcPct val="150000"/>
                        </a:lnSpc>
                        <a:spcBef>
                          <a:spcPts val="1200"/>
                        </a:spcBef>
                        <a:spcAft>
                          <a:spcPts val="1200"/>
                        </a:spcAft>
                      </a:pPr>
                      <a:r>
                        <a:rPr lang="en-IN" sz="1200" dirty="0">
                          <a:effectLst/>
                        </a:rPr>
                        <a:t>1</a:t>
                      </a:r>
                    </a:p>
                  </a:txBody>
                  <a:tcPr marL="17701" marR="17701" marT="0" marB="0"/>
                </a:tc>
                <a:tc>
                  <a:txBody>
                    <a:bodyPr/>
                    <a:lstStyle/>
                    <a:p>
                      <a:pPr marL="0" indent="0">
                        <a:buNone/>
                      </a:pPr>
                      <a:r>
                        <a:rPr lang="en-US" altLang="zh-CN" sz="1200"/>
                        <a:t>Age</a:t>
                      </a:r>
                    </a:p>
                  </a:txBody>
                  <a:tcPr marL="68580" marR="68580" marT="5080" marB="101600" anchor="b"/>
                </a:tc>
                <a:tc>
                  <a:txBody>
                    <a:bodyPr/>
                    <a:lstStyle/>
                    <a:p>
                      <a:pPr marL="0" indent="0">
                        <a:buNone/>
                      </a:pPr>
                      <a:r>
                        <a:rPr lang="en-US" altLang="zh-CN" sz="1200"/>
                        <a:t>int64</a:t>
                      </a:r>
                    </a:p>
                  </a:txBody>
                  <a:tcPr marL="68580" marR="68580" marT="0" marB="101600" anchor="b"/>
                </a:tc>
                <a:extLst>
                  <a:ext uri="{0D108BD9-81ED-4DB2-BD59-A6C34878D82A}">
                    <a16:rowId xmlns:a16="http://schemas.microsoft.com/office/drawing/2014/main" val="10001"/>
                  </a:ext>
                </a:extLst>
              </a:tr>
              <a:tr h="289560">
                <a:tc>
                  <a:txBody>
                    <a:bodyPr/>
                    <a:lstStyle/>
                    <a:p>
                      <a:pPr algn="l">
                        <a:lnSpc>
                          <a:spcPct val="150000"/>
                        </a:lnSpc>
                        <a:spcBef>
                          <a:spcPts val="1200"/>
                        </a:spcBef>
                        <a:spcAft>
                          <a:spcPts val="1200"/>
                        </a:spcAft>
                      </a:pPr>
                      <a:r>
                        <a:rPr lang="en-IN" sz="1200" dirty="0">
                          <a:effectLst/>
                        </a:rPr>
                        <a:t>2</a:t>
                      </a:r>
                    </a:p>
                  </a:txBody>
                  <a:tcPr marL="17701" marR="17701" marT="0" marB="0"/>
                </a:tc>
                <a:tc>
                  <a:txBody>
                    <a:bodyPr/>
                    <a:lstStyle/>
                    <a:p>
                      <a:pPr marL="0" indent="0">
                        <a:buNone/>
                      </a:pPr>
                      <a:r>
                        <a:rPr lang="en-US" altLang="zh-CN" sz="1200"/>
                        <a:t>Job</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2"/>
                  </a:ext>
                </a:extLst>
              </a:tr>
              <a:tr h="289560">
                <a:tc>
                  <a:txBody>
                    <a:bodyPr/>
                    <a:lstStyle/>
                    <a:p>
                      <a:pPr algn="l">
                        <a:lnSpc>
                          <a:spcPct val="150000"/>
                        </a:lnSpc>
                        <a:spcBef>
                          <a:spcPts val="1200"/>
                        </a:spcBef>
                        <a:spcAft>
                          <a:spcPts val="1200"/>
                        </a:spcAft>
                      </a:pPr>
                      <a:r>
                        <a:rPr lang="en-IN" sz="1200" dirty="0">
                          <a:effectLst/>
                        </a:rPr>
                        <a:t>3</a:t>
                      </a:r>
                    </a:p>
                  </a:txBody>
                  <a:tcPr marL="17701" marR="17701" marT="0" marB="0"/>
                </a:tc>
                <a:tc>
                  <a:txBody>
                    <a:bodyPr/>
                    <a:lstStyle/>
                    <a:p>
                      <a:pPr marL="0" indent="0">
                        <a:buNone/>
                      </a:pPr>
                      <a:r>
                        <a:rPr lang="en-US" altLang="zh-CN" sz="1200"/>
                        <a:t>Marital</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3"/>
                  </a:ext>
                </a:extLst>
              </a:tr>
              <a:tr h="289560">
                <a:tc>
                  <a:txBody>
                    <a:bodyPr/>
                    <a:lstStyle/>
                    <a:p>
                      <a:pPr algn="l">
                        <a:lnSpc>
                          <a:spcPct val="150000"/>
                        </a:lnSpc>
                        <a:spcBef>
                          <a:spcPts val="1200"/>
                        </a:spcBef>
                        <a:spcAft>
                          <a:spcPts val="1200"/>
                        </a:spcAft>
                      </a:pPr>
                      <a:r>
                        <a:rPr lang="en-IN" sz="1200">
                          <a:effectLst/>
                        </a:rPr>
                        <a:t>4</a:t>
                      </a:r>
                    </a:p>
                  </a:txBody>
                  <a:tcPr marL="17701" marR="17701" marT="0" marB="0"/>
                </a:tc>
                <a:tc>
                  <a:txBody>
                    <a:bodyPr/>
                    <a:lstStyle/>
                    <a:p>
                      <a:pPr marL="0" indent="0">
                        <a:buNone/>
                      </a:pPr>
                      <a:r>
                        <a:rPr lang="en-US" altLang="zh-CN" sz="1200"/>
                        <a:t>Education</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4"/>
                  </a:ext>
                </a:extLst>
              </a:tr>
              <a:tr h="289560">
                <a:tc>
                  <a:txBody>
                    <a:bodyPr/>
                    <a:lstStyle/>
                    <a:p>
                      <a:pPr algn="l">
                        <a:lnSpc>
                          <a:spcPct val="150000"/>
                        </a:lnSpc>
                        <a:spcBef>
                          <a:spcPts val="1200"/>
                        </a:spcBef>
                        <a:spcAft>
                          <a:spcPts val="1200"/>
                        </a:spcAft>
                      </a:pPr>
                      <a:r>
                        <a:rPr lang="en-IN" sz="1200">
                          <a:effectLst/>
                        </a:rPr>
                        <a:t>5</a:t>
                      </a:r>
                    </a:p>
                  </a:txBody>
                  <a:tcPr marL="17701" marR="17701" marT="0" marB="0"/>
                </a:tc>
                <a:tc>
                  <a:txBody>
                    <a:bodyPr/>
                    <a:lstStyle/>
                    <a:p>
                      <a:pPr marL="0" indent="0">
                        <a:buNone/>
                      </a:pPr>
                      <a:r>
                        <a:rPr lang="en-US" altLang="zh-CN" sz="1200"/>
                        <a:t>Default</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5"/>
                  </a:ext>
                </a:extLst>
              </a:tr>
              <a:tr h="289560">
                <a:tc>
                  <a:txBody>
                    <a:bodyPr/>
                    <a:lstStyle/>
                    <a:p>
                      <a:pPr algn="l">
                        <a:lnSpc>
                          <a:spcPct val="150000"/>
                        </a:lnSpc>
                        <a:spcBef>
                          <a:spcPts val="1200"/>
                        </a:spcBef>
                        <a:spcAft>
                          <a:spcPts val="1200"/>
                        </a:spcAft>
                      </a:pPr>
                      <a:r>
                        <a:rPr lang="en-IN" sz="1200">
                          <a:effectLst/>
                        </a:rPr>
                        <a:t>6</a:t>
                      </a:r>
                    </a:p>
                  </a:txBody>
                  <a:tcPr marL="17701" marR="17701" marT="0" marB="0"/>
                </a:tc>
                <a:tc>
                  <a:txBody>
                    <a:bodyPr/>
                    <a:lstStyle/>
                    <a:p>
                      <a:pPr marL="0" indent="0">
                        <a:buNone/>
                      </a:pPr>
                      <a:r>
                        <a:rPr lang="en-US" altLang="zh-CN" sz="1200"/>
                        <a:t>Housing</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6"/>
                  </a:ext>
                </a:extLst>
              </a:tr>
              <a:tr h="289560">
                <a:tc>
                  <a:txBody>
                    <a:bodyPr/>
                    <a:lstStyle/>
                    <a:p>
                      <a:pPr algn="l">
                        <a:lnSpc>
                          <a:spcPct val="150000"/>
                        </a:lnSpc>
                        <a:spcBef>
                          <a:spcPts val="1200"/>
                        </a:spcBef>
                        <a:spcAft>
                          <a:spcPts val="1200"/>
                        </a:spcAft>
                      </a:pPr>
                      <a:r>
                        <a:rPr lang="en-IN" sz="1200" dirty="0">
                          <a:effectLst/>
                        </a:rPr>
                        <a:t>7</a:t>
                      </a:r>
                    </a:p>
                  </a:txBody>
                  <a:tcPr marL="17701" marR="17701" marT="0" marB="0"/>
                </a:tc>
                <a:tc>
                  <a:txBody>
                    <a:bodyPr/>
                    <a:lstStyle/>
                    <a:p>
                      <a:pPr marL="0" indent="0">
                        <a:buNone/>
                      </a:pPr>
                      <a:r>
                        <a:rPr lang="en-US" altLang="zh-CN" sz="1200"/>
                        <a:t>Loan</a:t>
                      </a:r>
                    </a:p>
                  </a:txBody>
                  <a:tcPr marL="68580" marR="68580" marT="5080" marB="101600" anchor="b"/>
                </a:tc>
                <a:tc>
                  <a:txBody>
                    <a:bodyPr/>
                    <a:lstStyle/>
                    <a:p>
                      <a:pPr marL="0" indent="0">
                        <a:buNone/>
                      </a:pPr>
                      <a:r>
                        <a:rPr lang="en-US" altLang="zh-CN" sz="1200" dirty="0"/>
                        <a:t>object</a:t>
                      </a:r>
                    </a:p>
                  </a:txBody>
                  <a:tcPr marL="68580" marR="68580" marT="0" marB="101600" anchor="b"/>
                </a:tc>
                <a:extLst>
                  <a:ext uri="{0D108BD9-81ED-4DB2-BD59-A6C34878D82A}">
                    <a16:rowId xmlns:a16="http://schemas.microsoft.com/office/drawing/2014/main" val="10007"/>
                  </a:ext>
                </a:extLst>
              </a:tr>
            </a:tbl>
          </a:graphicData>
        </a:graphic>
      </p:graphicFrame>
      <p:sp>
        <p:nvSpPr>
          <p:cNvPr id="20" name="Text Box 19"/>
          <p:cNvSpPr txBox="1"/>
          <p:nvPr/>
        </p:nvSpPr>
        <p:spPr>
          <a:xfrm>
            <a:off x="657225" y="4191000"/>
            <a:ext cx="3481070" cy="521970"/>
          </a:xfrm>
          <a:prstGeom prst="rect">
            <a:avLst/>
          </a:prstGeom>
          <a:noFill/>
        </p:spPr>
        <p:txBody>
          <a:bodyPr wrap="square" rtlCol="0">
            <a:spAutoFit/>
          </a:bodyPr>
          <a:lstStyle/>
          <a:p>
            <a:r>
              <a:rPr lang="en-US"/>
              <a:t>2) Related with the last contact of the current campaign</a:t>
            </a:r>
          </a:p>
        </p:txBody>
      </p:sp>
      <p:graphicFrame>
        <p:nvGraphicFramePr>
          <p:cNvPr id="21" name="Table 20"/>
          <p:cNvGraphicFramePr/>
          <p:nvPr>
            <p:custDataLst>
              <p:tags r:id="rId2"/>
            </p:custDataLst>
          </p:nvPr>
        </p:nvGraphicFramePr>
        <p:xfrm>
          <a:off x="866775" y="5039360"/>
          <a:ext cx="3081020" cy="1524000"/>
        </p:xfrm>
        <a:graphic>
          <a:graphicData uri="http://schemas.openxmlformats.org/drawingml/2006/table">
            <a:tbl>
              <a:tblPr firstRow="1" bandRow="1">
                <a:tableStyleId>{5C22544A-7EE6-4342-B048-85BDC9FD1C3A}</a:tableStyleId>
              </a:tblPr>
              <a:tblGrid>
                <a:gridCol w="641985">
                  <a:extLst>
                    <a:ext uri="{9D8B030D-6E8A-4147-A177-3AD203B41FA5}">
                      <a16:colId xmlns:a16="http://schemas.microsoft.com/office/drawing/2014/main" val="20000"/>
                    </a:ext>
                  </a:extLst>
                </a:gridCol>
                <a:gridCol w="995045">
                  <a:extLst>
                    <a:ext uri="{9D8B030D-6E8A-4147-A177-3AD203B41FA5}">
                      <a16:colId xmlns:a16="http://schemas.microsoft.com/office/drawing/2014/main" val="20001"/>
                    </a:ext>
                  </a:extLst>
                </a:gridCol>
                <a:gridCol w="1443990">
                  <a:extLst>
                    <a:ext uri="{9D8B030D-6E8A-4147-A177-3AD203B41FA5}">
                      <a16:colId xmlns:a16="http://schemas.microsoft.com/office/drawing/2014/main" val="20002"/>
                    </a:ext>
                  </a:extLst>
                </a:gridCol>
              </a:tblGrid>
              <a:tr h="304800">
                <a:tc>
                  <a:txBody>
                    <a:bodyPr/>
                    <a:lstStyle/>
                    <a:p>
                      <a:pPr algn="l">
                        <a:lnSpc>
                          <a:spcPct val="150000"/>
                        </a:lnSpc>
                        <a:spcBef>
                          <a:spcPts val="1200"/>
                        </a:spcBef>
                        <a:spcAft>
                          <a:spcPts val="1200"/>
                        </a:spcAft>
                      </a:pPr>
                      <a:r>
                        <a:rPr lang="en-IN" sz="1200">
                          <a:effectLst/>
                        </a:rPr>
                        <a:t>Sr No.</a:t>
                      </a:r>
                    </a:p>
                  </a:txBody>
                  <a:tcPr marL="17701" marR="17701" marT="0" marB="0" anchor="b"/>
                </a:tc>
                <a:tc>
                  <a:txBody>
                    <a:bodyPr/>
                    <a:lstStyle/>
                    <a:p>
                      <a:pPr algn="l">
                        <a:lnSpc>
                          <a:spcPct val="150000"/>
                        </a:lnSpc>
                        <a:spcBef>
                          <a:spcPts val="1200"/>
                        </a:spcBef>
                        <a:spcAft>
                          <a:spcPts val="1200"/>
                        </a:spcAft>
                      </a:pPr>
                      <a:r>
                        <a:rPr lang="en-US" sz="1200" dirty="0">
                          <a:effectLst/>
                        </a:rPr>
                        <a:t>Variable</a:t>
                      </a:r>
                    </a:p>
                  </a:txBody>
                  <a:tcPr marL="17701" marR="17701" marT="0" marB="0"/>
                </a:tc>
                <a:tc>
                  <a:txBody>
                    <a:bodyPr/>
                    <a:lstStyle/>
                    <a:p>
                      <a:pPr algn="l">
                        <a:lnSpc>
                          <a:spcPct val="150000"/>
                        </a:lnSpc>
                        <a:spcBef>
                          <a:spcPts val="1200"/>
                        </a:spcBef>
                        <a:spcAft>
                          <a:spcPts val="1200"/>
                        </a:spcAft>
                      </a:pPr>
                      <a:r>
                        <a:rPr lang="en-US" sz="1200">
                          <a:effectLst/>
                        </a:rPr>
                        <a:t>Datatype</a:t>
                      </a:r>
                    </a:p>
                  </a:txBody>
                  <a:tcPr marL="17701" marR="17701" marT="0" marB="0"/>
                </a:tc>
                <a:extLst>
                  <a:ext uri="{0D108BD9-81ED-4DB2-BD59-A6C34878D82A}">
                    <a16:rowId xmlns:a16="http://schemas.microsoft.com/office/drawing/2014/main" val="10000"/>
                  </a:ext>
                </a:extLst>
              </a:tr>
              <a:tr h="304800">
                <a:tc>
                  <a:txBody>
                    <a:bodyPr/>
                    <a:lstStyle/>
                    <a:p>
                      <a:pPr algn="l">
                        <a:lnSpc>
                          <a:spcPct val="150000"/>
                        </a:lnSpc>
                        <a:spcBef>
                          <a:spcPts val="1200"/>
                        </a:spcBef>
                        <a:spcAft>
                          <a:spcPts val="1200"/>
                        </a:spcAft>
                      </a:pPr>
                      <a:r>
                        <a:rPr lang="en-IN" sz="1200" dirty="0">
                          <a:effectLst/>
                        </a:rPr>
                        <a:t>1</a:t>
                      </a:r>
                    </a:p>
                  </a:txBody>
                  <a:tcPr marL="17701" marR="17701" marT="0" marB="0"/>
                </a:tc>
                <a:tc>
                  <a:txBody>
                    <a:bodyPr/>
                    <a:lstStyle/>
                    <a:p>
                      <a:pPr marL="0" indent="0">
                        <a:buNone/>
                      </a:pPr>
                      <a:r>
                        <a:rPr lang="en-US" altLang="zh-CN" sz="1200"/>
                        <a:t>Contact</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1"/>
                  </a:ext>
                </a:extLst>
              </a:tr>
              <a:tr h="304800">
                <a:tc>
                  <a:txBody>
                    <a:bodyPr/>
                    <a:lstStyle/>
                    <a:p>
                      <a:pPr algn="l">
                        <a:lnSpc>
                          <a:spcPct val="150000"/>
                        </a:lnSpc>
                        <a:spcBef>
                          <a:spcPts val="1200"/>
                        </a:spcBef>
                        <a:spcAft>
                          <a:spcPts val="1200"/>
                        </a:spcAft>
                      </a:pPr>
                      <a:r>
                        <a:rPr lang="en-IN" sz="1200" dirty="0">
                          <a:effectLst/>
                        </a:rPr>
                        <a:t>2</a:t>
                      </a:r>
                    </a:p>
                  </a:txBody>
                  <a:tcPr marL="17701" marR="17701" marT="0" marB="0"/>
                </a:tc>
                <a:tc>
                  <a:txBody>
                    <a:bodyPr/>
                    <a:lstStyle/>
                    <a:p>
                      <a:pPr marL="0" indent="0">
                        <a:buNone/>
                      </a:pPr>
                      <a:r>
                        <a:rPr lang="en-US" altLang="zh-CN" sz="1200"/>
                        <a:t>Month</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2"/>
                  </a:ext>
                </a:extLst>
              </a:tr>
              <a:tr h="304800">
                <a:tc>
                  <a:txBody>
                    <a:bodyPr/>
                    <a:lstStyle/>
                    <a:p>
                      <a:pPr algn="l">
                        <a:lnSpc>
                          <a:spcPct val="150000"/>
                        </a:lnSpc>
                        <a:spcBef>
                          <a:spcPts val="1200"/>
                        </a:spcBef>
                        <a:spcAft>
                          <a:spcPts val="1200"/>
                        </a:spcAft>
                      </a:pPr>
                      <a:r>
                        <a:rPr lang="en-IN" sz="1200">
                          <a:effectLst/>
                        </a:rPr>
                        <a:t>3</a:t>
                      </a:r>
                    </a:p>
                  </a:txBody>
                  <a:tcPr marL="17701" marR="17701" marT="0" marB="0"/>
                </a:tc>
                <a:tc>
                  <a:txBody>
                    <a:bodyPr/>
                    <a:lstStyle/>
                    <a:p>
                      <a:pPr marL="0" indent="0">
                        <a:buNone/>
                      </a:pPr>
                      <a:r>
                        <a:rPr lang="en-US" altLang="zh-CN" sz="1200"/>
                        <a:t>Day_of_week</a:t>
                      </a:r>
                    </a:p>
                  </a:txBody>
                  <a:tcPr marL="68580" marR="68580" marT="5080" marB="101600" anchor="b"/>
                </a:tc>
                <a:tc>
                  <a:txBody>
                    <a:bodyPr/>
                    <a:lstStyle/>
                    <a:p>
                      <a:pPr marL="0" indent="0">
                        <a:buNone/>
                      </a:pPr>
                      <a:r>
                        <a:rPr lang="en-US" altLang="zh-CN" sz="1200"/>
                        <a:t>object</a:t>
                      </a:r>
                    </a:p>
                  </a:txBody>
                  <a:tcPr marL="68580" marR="68580" marT="0" marB="101600" anchor="b"/>
                </a:tc>
                <a:extLst>
                  <a:ext uri="{0D108BD9-81ED-4DB2-BD59-A6C34878D82A}">
                    <a16:rowId xmlns:a16="http://schemas.microsoft.com/office/drawing/2014/main" val="10003"/>
                  </a:ext>
                </a:extLst>
              </a:tr>
              <a:tr h="304800">
                <a:tc>
                  <a:txBody>
                    <a:bodyPr/>
                    <a:lstStyle/>
                    <a:p>
                      <a:pPr algn="l">
                        <a:lnSpc>
                          <a:spcPct val="150000"/>
                        </a:lnSpc>
                        <a:spcBef>
                          <a:spcPts val="1200"/>
                        </a:spcBef>
                        <a:spcAft>
                          <a:spcPts val="1200"/>
                        </a:spcAft>
                      </a:pPr>
                      <a:r>
                        <a:rPr lang="en-IN" sz="1200">
                          <a:effectLst/>
                        </a:rPr>
                        <a:t>4</a:t>
                      </a:r>
                    </a:p>
                  </a:txBody>
                  <a:tcPr marL="17701" marR="17701" marT="0" marB="0"/>
                </a:tc>
                <a:tc>
                  <a:txBody>
                    <a:bodyPr/>
                    <a:lstStyle/>
                    <a:p>
                      <a:pPr marL="0" indent="0">
                        <a:buNone/>
                      </a:pPr>
                      <a:r>
                        <a:rPr lang="en-US" altLang="zh-CN" sz="1200"/>
                        <a:t>Duration</a:t>
                      </a:r>
                    </a:p>
                  </a:txBody>
                  <a:tcPr marL="68580" marR="68580" marT="5080" marB="101600" anchor="b"/>
                </a:tc>
                <a:tc>
                  <a:txBody>
                    <a:bodyPr/>
                    <a:lstStyle/>
                    <a:p>
                      <a:pPr marL="0" indent="0">
                        <a:buNone/>
                      </a:pPr>
                      <a:r>
                        <a:rPr lang="en-US" altLang="zh-CN" sz="1200"/>
                        <a:t>int64</a:t>
                      </a:r>
                    </a:p>
                  </a:txBody>
                  <a:tcPr marL="68580" marR="68580" marT="0" marB="101600" anchor="b"/>
                </a:tc>
                <a:extLst>
                  <a:ext uri="{0D108BD9-81ED-4DB2-BD59-A6C34878D82A}">
                    <a16:rowId xmlns:a16="http://schemas.microsoft.com/office/drawing/2014/main" val="10004"/>
                  </a:ext>
                </a:extLst>
              </a:tr>
            </a:tbl>
          </a:graphicData>
        </a:graphic>
      </p:graphicFrame>
      <p:sp>
        <p:nvSpPr>
          <p:cNvPr id="26" name="Text Box 25"/>
          <p:cNvSpPr txBox="1"/>
          <p:nvPr/>
        </p:nvSpPr>
        <p:spPr>
          <a:xfrm>
            <a:off x="7877175" y="1173480"/>
            <a:ext cx="2406015" cy="306705"/>
          </a:xfrm>
          <a:prstGeom prst="rect">
            <a:avLst/>
          </a:prstGeom>
          <a:noFill/>
        </p:spPr>
        <p:txBody>
          <a:bodyPr wrap="square" rtlCol="0">
            <a:spAutoFit/>
          </a:bodyPr>
          <a:lstStyle/>
          <a:p>
            <a:r>
              <a:rPr lang="en-US"/>
              <a:t>3)  Other attributes</a:t>
            </a:r>
          </a:p>
        </p:txBody>
      </p:sp>
      <p:graphicFrame>
        <p:nvGraphicFramePr>
          <p:cNvPr id="27" name="Table 26"/>
          <p:cNvGraphicFramePr/>
          <p:nvPr>
            <p:custDataLst>
              <p:tags r:id="rId3"/>
            </p:custDataLst>
          </p:nvPr>
        </p:nvGraphicFramePr>
        <p:xfrm>
          <a:off x="7988300" y="1618615"/>
          <a:ext cx="3834765" cy="1905000"/>
        </p:xfrm>
        <a:graphic>
          <a:graphicData uri="http://schemas.openxmlformats.org/drawingml/2006/table">
            <a:tbl>
              <a:tblPr firstRow="1" bandRow="1">
                <a:tableStyleId>{5C22544A-7EE6-4342-B048-85BDC9FD1C3A}</a:tableStyleId>
              </a:tblPr>
              <a:tblGrid>
                <a:gridCol w="749300">
                  <a:extLst>
                    <a:ext uri="{9D8B030D-6E8A-4147-A177-3AD203B41FA5}">
                      <a16:colId xmlns:a16="http://schemas.microsoft.com/office/drawing/2014/main" val="20000"/>
                    </a:ext>
                  </a:extLst>
                </a:gridCol>
                <a:gridCol w="1807210">
                  <a:extLst>
                    <a:ext uri="{9D8B030D-6E8A-4147-A177-3AD203B41FA5}">
                      <a16:colId xmlns:a16="http://schemas.microsoft.com/office/drawing/2014/main" val="20001"/>
                    </a:ext>
                  </a:extLst>
                </a:gridCol>
                <a:gridCol w="1278255">
                  <a:extLst>
                    <a:ext uri="{9D8B030D-6E8A-4147-A177-3AD203B41FA5}">
                      <a16:colId xmlns:a16="http://schemas.microsoft.com/office/drawing/2014/main" val="20002"/>
                    </a:ext>
                  </a:extLst>
                </a:gridCol>
              </a:tblGrid>
              <a:tr h="381000">
                <a:tc>
                  <a:txBody>
                    <a:bodyPr/>
                    <a:lstStyle/>
                    <a:p>
                      <a:pPr algn="l">
                        <a:lnSpc>
                          <a:spcPct val="150000"/>
                        </a:lnSpc>
                        <a:spcBef>
                          <a:spcPts val="1200"/>
                        </a:spcBef>
                        <a:spcAft>
                          <a:spcPts val="1200"/>
                        </a:spcAft>
                      </a:pPr>
                      <a:r>
                        <a:rPr lang="en-IN" sz="1200">
                          <a:effectLst/>
                        </a:rPr>
                        <a:t>Sr No.</a:t>
                      </a:r>
                    </a:p>
                  </a:txBody>
                  <a:tcPr marL="17701" marR="17701" marT="0" marB="0" anchor="b"/>
                </a:tc>
                <a:tc>
                  <a:txBody>
                    <a:bodyPr/>
                    <a:lstStyle/>
                    <a:p>
                      <a:pPr algn="l">
                        <a:lnSpc>
                          <a:spcPct val="150000"/>
                        </a:lnSpc>
                        <a:spcBef>
                          <a:spcPts val="1200"/>
                        </a:spcBef>
                        <a:spcAft>
                          <a:spcPts val="1200"/>
                        </a:spcAft>
                      </a:pPr>
                      <a:r>
                        <a:rPr lang="en-US" sz="1200" dirty="0">
                          <a:effectLst/>
                        </a:rPr>
                        <a:t>Variable</a:t>
                      </a:r>
                    </a:p>
                  </a:txBody>
                  <a:tcPr marL="17701" marR="17701" marT="0" marB="0"/>
                </a:tc>
                <a:tc>
                  <a:txBody>
                    <a:bodyPr/>
                    <a:lstStyle/>
                    <a:p>
                      <a:pPr algn="l">
                        <a:lnSpc>
                          <a:spcPct val="150000"/>
                        </a:lnSpc>
                        <a:spcBef>
                          <a:spcPts val="1200"/>
                        </a:spcBef>
                        <a:spcAft>
                          <a:spcPts val="1200"/>
                        </a:spcAft>
                      </a:pPr>
                      <a:r>
                        <a:rPr lang="en-US" sz="1200">
                          <a:effectLst/>
                        </a:rPr>
                        <a:t>Datatype</a:t>
                      </a:r>
                    </a:p>
                  </a:txBody>
                  <a:tcPr marL="17701" marR="17701" marT="0" marB="0"/>
                </a:tc>
                <a:extLst>
                  <a:ext uri="{0D108BD9-81ED-4DB2-BD59-A6C34878D82A}">
                    <a16:rowId xmlns:a16="http://schemas.microsoft.com/office/drawing/2014/main" val="10000"/>
                  </a:ext>
                </a:extLst>
              </a:tr>
              <a:tr h="381000">
                <a:tc>
                  <a:txBody>
                    <a:bodyPr/>
                    <a:lstStyle/>
                    <a:p>
                      <a:pPr algn="l">
                        <a:lnSpc>
                          <a:spcPct val="150000"/>
                        </a:lnSpc>
                        <a:spcBef>
                          <a:spcPts val="1200"/>
                        </a:spcBef>
                        <a:spcAft>
                          <a:spcPts val="1200"/>
                        </a:spcAft>
                      </a:pPr>
                      <a:r>
                        <a:rPr lang="en-IN" sz="1200" dirty="0">
                          <a:effectLst/>
                        </a:rPr>
                        <a:t>1</a:t>
                      </a:r>
                    </a:p>
                  </a:txBody>
                  <a:tcPr marL="17701" marR="17701" marT="0" marB="0"/>
                </a:tc>
                <a:tc>
                  <a:txBody>
                    <a:bodyPr/>
                    <a:lstStyle/>
                    <a:p>
                      <a:pPr marL="0" indent="0">
                        <a:buNone/>
                      </a:pPr>
                      <a:r>
                        <a:rPr lang="en-US" altLang="zh-CN" sz="1200"/>
                        <a:t>Campaign</a:t>
                      </a:r>
                    </a:p>
                  </a:txBody>
                  <a:tcPr marL="68580" marR="68580" marT="5080" marB="101600" anchor="b"/>
                </a:tc>
                <a:tc>
                  <a:txBody>
                    <a:bodyPr/>
                    <a:lstStyle/>
                    <a:p>
                      <a:pPr marL="0" indent="0">
                        <a:buNone/>
                      </a:pPr>
                      <a:r>
                        <a:rPr lang="en-US" altLang="zh-CN" sz="1200"/>
                        <a:t>int64</a:t>
                      </a:r>
                    </a:p>
                  </a:txBody>
                  <a:tcPr marL="68580" marR="68580" marT="0" marB="101600" anchor="b"/>
                </a:tc>
                <a:extLst>
                  <a:ext uri="{0D108BD9-81ED-4DB2-BD59-A6C34878D82A}">
                    <a16:rowId xmlns:a16="http://schemas.microsoft.com/office/drawing/2014/main" val="10001"/>
                  </a:ext>
                </a:extLst>
              </a:tr>
              <a:tr h="381000">
                <a:tc>
                  <a:txBody>
                    <a:bodyPr/>
                    <a:lstStyle/>
                    <a:p>
                      <a:pPr algn="l">
                        <a:lnSpc>
                          <a:spcPct val="150000"/>
                        </a:lnSpc>
                        <a:spcBef>
                          <a:spcPts val="1200"/>
                        </a:spcBef>
                        <a:spcAft>
                          <a:spcPts val="1200"/>
                        </a:spcAft>
                      </a:pPr>
                      <a:r>
                        <a:rPr lang="en-IN" sz="1200" dirty="0">
                          <a:effectLst/>
                        </a:rPr>
                        <a:t>2</a:t>
                      </a:r>
                    </a:p>
                  </a:txBody>
                  <a:tcPr marL="17701" marR="17701" marT="0" marB="0"/>
                </a:tc>
                <a:tc>
                  <a:txBody>
                    <a:bodyPr/>
                    <a:lstStyle/>
                    <a:p>
                      <a:pPr marL="0" indent="0">
                        <a:buNone/>
                      </a:pPr>
                      <a:r>
                        <a:rPr lang="en-US" altLang="zh-CN" sz="1200"/>
                        <a:t>Pdays</a:t>
                      </a:r>
                    </a:p>
                  </a:txBody>
                  <a:tcPr marL="68580" marR="68580" marT="5080" marB="101600" anchor="b"/>
                </a:tc>
                <a:tc>
                  <a:txBody>
                    <a:bodyPr/>
                    <a:lstStyle/>
                    <a:p>
                      <a:pPr marL="0" indent="0">
                        <a:buNone/>
                      </a:pPr>
                      <a:r>
                        <a:rPr lang="en-US" altLang="zh-CN" sz="1200"/>
                        <a:t>int64</a:t>
                      </a:r>
                    </a:p>
                  </a:txBody>
                  <a:tcPr marL="68580" marR="68580" marT="0" marB="101600" anchor="b"/>
                </a:tc>
                <a:extLst>
                  <a:ext uri="{0D108BD9-81ED-4DB2-BD59-A6C34878D82A}">
                    <a16:rowId xmlns:a16="http://schemas.microsoft.com/office/drawing/2014/main" val="10002"/>
                  </a:ext>
                </a:extLst>
              </a:tr>
              <a:tr h="381000">
                <a:tc>
                  <a:txBody>
                    <a:bodyPr/>
                    <a:lstStyle/>
                    <a:p>
                      <a:pPr algn="l">
                        <a:lnSpc>
                          <a:spcPct val="150000"/>
                        </a:lnSpc>
                        <a:spcBef>
                          <a:spcPts val="1200"/>
                        </a:spcBef>
                        <a:spcAft>
                          <a:spcPts val="1200"/>
                        </a:spcAft>
                      </a:pPr>
                      <a:r>
                        <a:rPr lang="en-IN" sz="1200">
                          <a:effectLst/>
                        </a:rPr>
                        <a:t>3</a:t>
                      </a:r>
                    </a:p>
                  </a:txBody>
                  <a:tcPr marL="17701" marR="17701" marT="0" marB="0"/>
                </a:tc>
                <a:tc>
                  <a:txBody>
                    <a:bodyPr/>
                    <a:lstStyle/>
                    <a:p>
                      <a:pPr marL="0" indent="0">
                        <a:buNone/>
                      </a:pPr>
                      <a:r>
                        <a:rPr lang="en-US" altLang="zh-CN" sz="1200"/>
                        <a:t>Previous</a:t>
                      </a:r>
                    </a:p>
                  </a:txBody>
                  <a:tcPr marL="68580" marR="68580" marT="5080" marB="101600" anchor="b"/>
                </a:tc>
                <a:tc>
                  <a:txBody>
                    <a:bodyPr/>
                    <a:lstStyle/>
                    <a:p>
                      <a:pPr marL="0" indent="0">
                        <a:buNone/>
                      </a:pPr>
                      <a:r>
                        <a:rPr lang="en-US" altLang="zh-CN" sz="1200"/>
                        <a:t>int64</a:t>
                      </a:r>
                    </a:p>
                  </a:txBody>
                  <a:tcPr marL="68580" marR="68580" marT="0" marB="101600" anchor="b"/>
                </a:tc>
                <a:extLst>
                  <a:ext uri="{0D108BD9-81ED-4DB2-BD59-A6C34878D82A}">
                    <a16:rowId xmlns:a16="http://schemas.microsoft.com/office/drawing/2014/main" val="10003"/>
                  </a:ext>
                </a:extLst>
              </a:tr>
              <a:tr h="381000">
                <a:tc>
                  <a:txBody>
                    <a:bodyPr/>
                    <a:lstStyle/>
                    <a:p>
                      <a:pPr algn="l">
                        <a:lnSpc>
                          <a:spcPct val="150000"/>
                        </a:lnSpc>
                        <a:spcBef>
                          <a:spcPts val="1200"/>
                        </a:spcBef>
                        <a:spcAft>
                          <a:spcPts val="1200"/>
                        </a:spcAft>
                      </a:pPr>
                      <a:r>
                        <a:rPr lang="en-IN" sz="1200">
                          <a:effectLst/>
                        </a:rPr>
                        <a:t>4</a:t>
                      </a:r>
                    </a:p>
                  </a:txBody>
                  <a:tcPr marL="17701" marR="17701" marT="0" marB="0"/>
                </a:tc>
                <a:tc>
                  <a:txBody>
                    <a:bodyPr/>
                    <a:lstStyle/>
                    <a:p>
                      <a:pPr marL="0" indent="0">
                        <a:buNone/>
                      </a:pPr>
                      <a:r>
                        <a:rPr lang="en-US" altLang="zh-CN" sz="1200"/>
                        <a:t>Poutcome</a:t>
                      </a:r>
                    </a:p>
                  </a:txBody>
                  <a:tcPr marL="68580" marR="68580" marT="5080" marB="101600" anchor="b"/>
                </a:tc>
                <a:tc>
                  <a:txBody>
                    <a:bodyPr/>
                    <a:lstStyle/>
                    <a:p>
                      <a:pPr marL="0" indent="0">
                        <a:buNone/>
                      </a:pPr>
                      <a:r>
                        <a:rPr lang="en-US" altLang="zh-CN" sz="1200" dirty="0"/>
                        <a:t>object</a:t>
                      </a:r>
                    </a:p>
                  </a:txBody>
                  <a:tcPr marL="68580" marR="68580" marT="0" marB="101600" anchor="b"/>
                </a:tc>
                <a:extLst>
                  <a:ext uri="{0D108BD9-81ED-4DB2-BD59-A6C34878D82A}">
                    <a16:rowId xmlns:a16="http://schemas.microsoft.com/office/drawing/2014/main" val="10004"/>
                  </a:ext>
                </a:extLst>
              </a:tr>
            </a:tbl>
          </a:graphicData>
        </a:graphic>
      </p:graphicFrame>
      <p:graphicFrame>
        <p:nvGraphicFramePr>
          <p:cNvPr id="33" name="Table 32"/>
          <p:cNvGraphicFramePr/>
          <p:nvPr>
            <p:custDataLst>
              <p:tags r:id="rId4"/>
            </p:custDataLst>
          </p:nvPr>
        </p:nvGraphicFramePr>
        <p:xfrm>
          <a:off x="7956550" y="4446905"/>
          <a:ext cx="3883660" cy="2004060"/>
        </p:xfrm>
        <a:graphic>
          <a:graphicData uri="http://schemas.openxmlformats.org/drawingml/2006/table">
            <a:tbl>
              <a:tblPr firstRow="1" bandRow="1">
                <a:tableStyleId>{5C22544A-7EE6-4342-B048-85BDC9FD1C3A}</a:tableStyleId>
              </a:tblPr>
              <a:tblGrid>
                <a:gridCol w="770890">
                  <a:extLst>
                    <a:ext uri="{9D8B030D-6E8A-4147-A177-3AD203B41FA5}">
                      <a16:colId xmlns:a16="http://schemas.microsoft.com/office/drawing/2014/main" val="20000"/>
                    </a:ext>
                  </a:extLst>
                </a:gridCol>
                <a:gridCol w="1861185">
                  <a:extLst>
                    <a:ext uri="{9D8B030D-6E8A-4147-A177-3AD203B41FA5}">
                      <a16:colId xmlns:a16="http://schemas.microsoft.com/office/drawing/2014/main" val="20001"/>
                    </a:ext>
                  </a:extLst>
                </a:gridCol>
                <a:gridCol w="1251585">
                  <a:extLst>
                    <a:ext uri="{9D8B030D-6E8A-4147-A177-3AD203B41FA5}">
                      <a16:colId xmlns:a16="http://schemas.microsoft.com/office/drawing/2014/main" val="20002"/>
                    </a:ext>
                  </a:extLst>
                </a:gridCol>
              </a:tblGrid>
              <a:tr h="342900">
                <a:tc>
                  <a:txBody>
                    <a:bodyPr/>
                    <a:lstStyle/>
                    <a:p>
                      <a:pPr algn="l">
                        <a:lnSpc>
                          <a:spcPct val="150000"/>
                        </a:lnSpc>
                        <a:spcBef>
                          <a:spcPts val="1200"/>
                        </a:spcBef>
                        <a:spcAft>
                          <a:spcPts val="1200"/>
                        </a:spcAft>
                      </a:pPr>
                      <a:r>
                        <a:rPr lang="en-IN" sz="1200">
                          <a:effectLst/>
                        </a:rPr>
                        <a:t>Sr No.</a:t>
                      </a:r>
                    </a:p>
                  </a:txBody>
                  <a:tcPr marL="17701" marR="17701" marT="0" marB="0" anchor="b"/>
                </a:tc>
                <a:tc>
                  <a:txBody>
                    <a:bodyPr/>
                    <a:lstStyle/>
                    <a:p>
                      <a:pPr algn="l">
                        <a:lnSpc>
                          <a:spcPct val="150000"/>
                        </a:lnSpc>
                        <a:spcBef>
                          <a:spcPts val="1200"/>
                        </a:spcBef>
                        <a:spcAft>
                          <a:spcPts val="1200"/>
                        </a:spcAft>
                      </a:pPr>
                      <a:r>
                        <a:rPr lang="en-US" sz="1500">
                          <a:effectLst/>
                        </a:rPr>
                        <a:t>Variable</a:t>
                      </a:r>
                    </a:p>
                  </a:txBody>
                  <a:tcPr marL="17111" marR="17111" marT="0" marB="0"/>
                </a:tc>
                <a:tc>
                  <a:txBody>
                    <a:bodyPr/>
                    <a:lstStyle/>
                    <a:p>
                      <a:pPr algn="l">
                        <a:lnSpc>
                          <a:spcPct val="150000"/>
                        </a:lnSpc>
                        <a:spcBef>
                          <a:spcPts val="1200"/>
                        </a:spcBef>
                        <a:spcAft>
                          <a:spcPts val="1200"/>
                        </a:spcAft>
                      </a:pPr>
                      <a:r>
                        <a:rPr lang="en-US" sz="1500">
                          <a:effectLst/>
                        </a:rPr>
                        <a:t>Datatype</a:t>
                      </a:r>
                    </a:p>
                  </a:txBody>
                  <a:tcPr marL="17111" marR="17111" marT="0" marB="0"/>
                </a:tc>
                <a:extLst>
                  <a:ext uri="{0D108BD9-81ED-4DB2-BD59-A6C34878D82A}">
                    <a16:rowId xmlns:a16="http://schemas.microsoft.com/office/drawing/2014/main" val="10000"/>
                  </a:ext>
                </a:extLst>
              </a:tr>
              <a:tr h="332105">
                <a:tc>
                  <a:txBody>
                    <a:bodyPr/>
                    <a:lstStyle/>
                    <a:p>
                      <a:pPr algn="l">
                        <a:lnSpc>
                          <a:spcPct val="150000"/>
                        </a:lnSpc>
                        <a:spcBef>
                          <a:spcPts val="1200"/>
                        </a:spcBef>
                        <a:spcAft>
                          <a:spcPts val="1200"/>
                        </a:spcAft>
                      </a:pPr>
                      <a:r>
                        <a:rPr lang="en-IN" sz="1200" dirty="0">
                          <a:effectLst/>
                        </a:rPr>
                        <a:t>1</a:t>
                      </a:r>
                    </a:p>
                  </a:txBody>
                  <a:tcPr marL="17701" marR="17701" marT="0" marB="0"/>
                </a:tc>
                <a:tc>
                  <a:txBody>
                    <a:bodyPr/>
                    <a:lstStyle/>
                    <a:p>
                      <a:pPr marL="0" indent="0">
                        <a:buNone/>
                      </a:pPr>
                      <a:r>
                        <a:rPr lang="en-US" altLang="zh-CN" sz="1200"/>
                        <a:t>Emp.var.rate</a:t>
                      </a:r>
                    </a:p>
                  </a:txBody>
                  <a:tcPr marL="68580" marR="68580" marT="5080" marB="101600" anchor="b"/>
                </a:tc>
                <a:tc>
                  <a:txBody>
                    <a:bodyPr/>
                    <a:lstStyle/>
                    <a:p>
                      <a:pPr marL="0" indent="0">
                        <a:buNone/>
                      </a:pPr>
                      <a:r>
                        <a:rPr lang="en-US" altLang="zh-CN" sz="1200"/>
                        <a:t>float64</a:t>
                      </a:r>
                    </a:p>
                  </a:txBody>
                  <a:tcPr marL="68580" marR="68580" marT="0" marB="101600" anchor="b"/>
                </a:tc>
                <a:extLst>
                  <a:ext uri="{0D108BD9-81ED-4DB2-BD59-A6C34878D82A}">
                    <a16:rowId xmlns:a16="http://schemas.microsoft.com/office/drawing/2014/main" val="10001"/>
                  </a:ext>
                </a:extLst>
              </a:tr>
              <a:tr h="332105">
                <a:tc>
                  <a:txBody>
                    <a:bodyPr/>
                    <a:lstStyle/>
                    <a:p>
                      <a:pPr algn="l">
                        <a:lnSpc>
                          <a:spcPct val="150000"/>
                        </a:lnSpc>
                        <a:spcBef>
                          <a:spcPts val="1200"/>
                        </a:spcBef>
                        <a:spcAft>
                          <a:spcPts val="1200"/>
                        </a:spcAft>
                      </a:pPr>
                      <a:r>
                        <a:rPr lang="en-IN" sz="1200" dirty="0">
                          <a:effectLst/>
                        </a:rPr>
                        <a:t>2</a:t>
                      </a:r>
                    </a:p>
                  </a:txBody>
                  <a:tcPr marL="17701" marR="17701" marT="0" marB="0"/>
                </a:tc>
                <a:tc>
                  <a:txBody>
                    <a:bodyPr/>
                    <a:lstStyle/>
                    <a:p>
                      <a:pPr marL="0" indent="0">
                        <a:buNone/>
                      </a:pPr>
                      <a:r>
                        <a:rPr lang="en-US" altLang="zh-CN" sz="1200"/>
                        <a:t>Cons.price.idx</a:t>
                      </a:r>
                    </a:p>
                  </a:txBody>
                  <a:tcPr marL="68580" marR="68580" marT="5080" marB="101600" anchor="b"/>
                </a:tc>
                <a:tc>
                  <a:txBody>
                    <a:bodyPr/>
                    <a:lstStyle/>
                    <a:p>
                      <a:pPr marL="0" indent="0">
                        <a:buNone/>
                      </a:pPr>
                      <a:r>
                        <a:rPr lang="en-US" altLang="zh-CN" sz="1200"/>
                        <a:t>float64</a:t>
                      </a:r>
                    </a:p>
                  </a:txBody>
                  <a:tcPr marL="68580" marR="68580" marT="0" marB="101600" anchor="b"/>
                </a:tc>
                <a:extLst>
                  <a:ext uri="{0D108BD9-81ED-4DB2-BD59-A6C34878D82A}">
                    <a16:rowId xmlns:a16="http://schemas.microsoft.com/office/drawing/2014/main" val="10002"/>
                  </a:ext>
                </a:extLst>
              </a:tr>
              <a:tr h="332740">
                <a:tc>
                  <a:txBody>
                    <a:bodyPr/>
                    <a:lstStyle/>
                    <a:p>
                      <a:pPr algn="l">
                        <a:lnSpc>
                          <a:spcPct val="150000"/>
                        </a:lnSpc>
                        <a:spcBef>
                          <a:spcPts val="1200"/>
                        </a:spcBef>
                        <a:spcAft>
                          <a:spcPts val="1200"/>
                        </a:spcAft>
                      </a:pPr>
                      <a:r>
                        <a:rPr lang="en-IN" sz="1200">
                          <a:effectLst/>
                        </a:rPr>
                        <a:t>3</a:t>
                      </a:r>
                    </a:p>
                  </a:txBody>
                  <a:tcPr marL="17701" marR="17701" marT="0" marB="0"/>
                </a:tc>
                <a:tc>
                  <a:txBody>
                    <a:bodyPr/>
                    <a:lstStyle/>
                    <a:p>
                      <a:pPr marL="0" indent="0">
                        <a:buNone/>
                      </a:pPr>
                      <a:r>
                        <a:rPr lang="en-US" altLang="zh-CN" sz="1200" dirty="0" err="1"/>
                        <a:t>Cons.conf.idx</a:t>
                      </a:r>
                      <a:endParaRPr lang="en-US" altLang="zh-CN" sz="1200" dirty="0"/>
                    </a:p>
                  </a:txBody>
                  <a:tcPr marL="68580" marR="68580" marT="5080" marB="101600" anchor="b"/>
                </a:tc>
                <a:tc>
                  <a:txBody>
                    <a:bodyPr/>
                    <a:lstStyle/>
                    <a:p>
                      <a:pPr marL="0" indent="0">
                        <a:buNone/>
                      </a:pPr>
                      <a:r>
                        <a:rPr lang="en-US" altLang="zh-CN" sz="1200"/>
                        <a:t>float64</a:t>
                      </a:r>
                    </a:p>
                  </a:txBody>
                  <a:tcPr marL="68580" marR="68580" marT="0" marB="101600" anchor="b"/>
                </a:tc>
                <a:extLst>
                  <a:ext uri="{0D108BD9-81ED-4DB2-BD59-A6C34878D82A}">
                    <a16:rowId xmlns:a16="http://schemas.microsoft.com/office/drawing/2014/main" val="10003"/>
                  </a:ext>
                </a:extLst>
              </a:tr>
              <a:tr h="332105">
                <a:tc>
                  <a:txBody>
                    <a:bodyPr/>
                    <a:lstStyle/>
                    <a:p>
                      <a:pPr algn="l">
                        <a:lnSpc>
                          <a:spcPct val="150000"/>
                        </a:lnSpc>
                        <a:spcBef>
                          <a:spcPts val="1200"/>
                        </a:spcBef>
                        <a:spcAft>
                          <a:spcPts val="1200"/>
                        </a:spcAft>
                      </a:pPr>
                      <a:r>
                        <a:rPr lang="en-IN" sz="1200">
                          <a:effectLst/>
                        </a:rPr>
                        <a:t>4</a:t>
                      </a:r>
                    </a:p>
                  </a:txBody>
                  <a:tcPr marL="17701" marR="17701" marT="0" marB="0"/>
                </a:tc>
                <a:tc>
                  <a:txBody>
                    <a:bodyPr/>
                    <a:lstStyle/>
                    <a:p>
                      <a:pPr marL="0" indent="0">
                        <a:buNone/>
                      </a:pPr>
                      <a:r>
                        <a:rPr lang="en-US" altLang="zh-CN" sz="1200"/>
                        <a:t>Euribor3m </a:t>
                      </a:r>
                    </a:p>
                  </a:txBody>
                  <a:tcPr marL="68580" marR="68580" marT="5080" marB="101600" anchor="b"/>
                </a:tc>
                <a:tc>
                  <a:txBody>
                    <a:bodyPr/>
                    <a:lstStyle/>
                    <a:p>
                      <a:pPr marL="0" indent="0">
                        <a:buNone/>
                      </a:pPr>
                      <a:r>
                        <a:rPr lang="en-US" altLang="zh-CN" sz="1200"/>
                        <a:t>float64</a:t>
                      </a:r>
                    </a:p>
                  </a:txBody>
                  <a:tcPr marL="68580" marR="68580" marT="0" marB="101600" anchor="b"/>
                </a:tc>
                <a:extLst>
                  <a:ext uri="{0D108BD9-81ED-4DB2-BD59-A6C34878D82A}">
                    <a16:rowId xmlns:a16="http://schemas.microsoft.com/office/drawing/2014/main" val="10004"/>
                  </a:ext>
                </a:extLst>
              </a:tr>
              <a:tr h="332105">
                <a:tc>
                  <a:txBody>
                    <a:bodyPr/>
                    <a:lstStyle/>
                    <a:p>
                      <a:pPr algn="l">
                        <a:lnSpc>
                          <a:spcPct val="150000"/>
                        </a:lnSpc>
                        <a:spcBef>
                          <a:spcPts val="1200"/>
                        </a:spcBef>
                        <a:spcAft>
                          <a:spcPts val="1200"/>
                        </a:spcAft>
                      </a:pPr>
                      <a:r>
                        <a:rPr lang="en-IN" sz="1200">
                          <a:effectLst/>
                        </a:rPr>
                        <a:t>5</a:t>
                      </a:r>
                    </a:p>
                  </a:txBody>
                  <a:tcPr marL="17701" marR="17701" marT="0" marB="0"/>
                </a:tc>
                <a:tc>
                  <a:txBody>
                    <a:bodyPr/>
                    <a:lstStyle/>
                    <a:p>
                      <a:pPr marL="0" indent="0">
                        <a:buNone/>
                      </a:pPr>
                      <a:r>
                        <a:rPr lang="en-US" altLang="zh-CN" sz="1200"/>
                        <a:t>Nr.employed</a:t>
                      </a:r>
                    </a:p>
                  </a:txBody>
                  <a:tcPr marL="68580" marR="68580" marT="5080" marB="101600" anchor="b"/>
                </a:tc>
                <a:tc>
                  <a:txBody>
                    <a:bodyPr/>
                    <a:lstStyle/>
                    <a:p>
                      <a:pPr marL="0" indent="0">
                        <a:buNone/>
                      </a:pPr>
                      <a:r>
                        <a:rPr lang="en-US" altLang="zh-CN" sz="1200" dirty="0"/>
                        <a:t>float64</a:t>
                      </a:r>
                    </a:p>
                  </a:txBody>
                  <a:tcPr marL="68580" marR="68580" marT="0" marB="101600" anchor="b"/>
                </a:tc>
                <a:extLst>
                  <a:ext uri="{0D108BD9-81ED-4DB2-BD59-A6C34878D82A}">
                    <a16:rowId xmlns:a16="http://schemas.microsoft.com/office/drawing/2014/main" val="10005"/>
                  </a:ext>
                </a:extLst>
              </a:tr>
            </a:tbl>
          </a:graphicData>
        </a:graphic>
      </p:graphicFrame>
      <p:sp>
        <p:nvSpPr>
          <p:cNvPr id="38" name="Text Box 37"/>
          <p:cNvSpPr txBox="1"/>
          <p:nvPr/>
        </p:nvSpPr>
        <p:spPr>
          <a:xfrm>
            <a:off x="7924165" y="3805555"/>
            <a:ext cx="3561080" cy="306705"/>
          </a:xfrm>
          <a:prstGeom prst="rect">
            <a:avLst/>
          </a:prstGeom>
          <a:noFill/>
        </p:spPr>
        <p:txBody>
          <a:bodyPr wrap="square" rtlCol="0">
            <a:spAutoFit/>
          </a:bodyPr>
          <a:lstStyle/>
          <a:p>
            <a:r>
              <a:rPr lang="en-US"/>
              <a:t>4) Social and economic context attributes</a:t>
            </a:r>
          </a:p>
        </p:txBody>
      </p:sp>
      <p:sp>
        <p:nvSpPr>
          <p:cNvPr id="40" name="Text Box 39"/>
          <p:cNvSpPr txBox="1"/>
          <p:nvPr/>
        </p:nvSpPr>
        <p:spPr>
          <a:xfrm>
            <a:off x="4571365" y="4624070"/>
            <a:ext cx="2952750" cy="646331"/>
          </a:xfrm>
          <a:prstGeom prst="rect">
            <a:avLst/>
          </a:prstGeom>
          <a:noFill/>
        </p:spPr>
        <p:txBody>
          <a:bodyPr wrap="square" rtlCol="0">
            <a:spAutoFit/>
          </a:bodyPr>
          <a:lstStyle/>
          <a:p>
            <a:r>
              <a:rPr lang="en-US" dirty="0"/>
              <a:t> Output variable (desired target- Term Deposit) </a:t>
            </a:r>
          </a:p>
        </p:txBody>
      </p:sp>
      <p:graphicFrame>
        <p:nvGraphicFramePr>
          <p:cNvPr id="41" name="Table 40"/>
          <p:cNvGraphicFramePr/>
          <p:nvPr>
            <p:custDataLst>
              <p:tags r:id="rId5"/>
            </p:custDataLst>
            <p:extLst>
              <p:ext uri="{D42A27DB-BD31-4B8C-83A1-F6EECF244321}">
                <p14:modId xmlns:p14="http://schemas.microsoft.com/office/powerpoint/2010/main" val="3431635872"/>
              </p:ext>
            </p:extLst>
          </p:nvPr>
        </p:nvGraphicFramePr>
        <p:xfrm>
          <a:off x="4138295" y="5379720"/>
          <a:ext cx="3756660" cy="609600"/>
        </p:xfrm>
        <a:graphic>
          <a:graphicData uri="http://schemas.openxmlformats.org/drawingml/2006/table">
            <a:tbl>
              <a:tblPr firstRow="1" bandRow="1">
                <a:tableStyleId>{5C22544A-7EE6-4342-B048-85BDC9FD1C3A}</a:tableStyleId>
              </a:tblPr>
              <a:tblGrid>
                <a:gridCol w="1252220">
                  <a:extLst>
                    <a:ext uri="{9D8B030D-6E8A-4147-A177-3AD203B41FA5}">
                      <a16:colId xmlns:a16="http://schemas.microsoft.com/office/drawing/2014/main" val="20000"/>
                    </a:ext>
                  </a:extLst>
                </a:gridCol>
                <a:gridCol w="1252220">
                  <a:extLst>
                    <a:ext uri="{9D8B030D-6E8A-4147-A177-3AD203B41FA5}">
                      <a16:colId xmlns:a16="http://schemas.microsoft.com/office/drawing/2014/main" val="20001"/>
                    </a:ext>
                  </a:extLst>
                </a:gridCol>
                <a:gridCol w="1252220">
                  <a:extLst>
                    <a:ext uri="{9D8B030D-6E8A-4147-A177-3AD203B41FA5}">
                      <a16:colId xmlns:a16="http://schemas.microsoft.com/office/drawing/2014/main" val="20002"/>
                    </a:ext>
                  </a:extLst>
                </a:gridCol>
              </a:tblGrid>
              <a:tr h="304800">
                <a:tc>
                  <a:txBody>
                    <a:bodyPr/>
                    <a:lstStyle/>
                    <a:p>
                      <a:pPr algn="l">
                        <a:lnSpc>
                          <a:spcPct val="150000"/>
                        </a:lnSpc>
                        <a:spcBef>
                          <a:spcPts val="1200"/>
                        </a:spcBef>
                        <a:spcAft>
                          <a:spcPts val="1200"/>
                        </a:spcAft>
                      </a:pPr>
                      <a:r>
                        <a:rPr lang="en-IN" sz="1200">
                          <a:effectLst/>
                        </a:rPr>
                        <a:t>Sr No.</a:t>
                      </a:r>
                    </a:p>
                  </a:txBody>
                  <a:tcPr marL="17701" marR="17701" marT="0" marB="0" anchor="b"/>
                </a:tc>
                <a:tc>
                  <a:txBody>
                    <a:bodyPr/>
                    <a:lstStyle/>
                    <a:p>
                      <a:pPr algn="l">
                        <a:lnSpc>
                          <a:spcPct val="150000"/>
                        </a:lnSpc>
                        <a:spcBef>
                          <a:spcPts val="1200"/>
                        </a:spcBef>
                        <a:spcAft>
                          <a:spcPts val="1200"/>
                        </a:spcAft>
                      </a:pPr>
                      <a:r>
                        <a:rPr lang="en-US" sz="1200" dirty="0">
                          <a:effectLst/>
                        </a:rPr>
                        <a:t>Variable</a:t>
                      </a:r>
                    </a:p>
                  </a:txBody>
                  <a:tcPr marL="17701" marR="17701" marT="0" marB="0"/>
                </a:tc>
                <a:tc>
                  <a:txBody>
                    <a:bodyPr/>
                    <a:lstStyle/>
                    <a:p>
                      <a:pPr algn="l">
                        <a:lnSpc>
                          <a:spcPct val="150000"/>
                        </a:lnSpc>
                        <a:spcBef>
                          <a:spcPts val="1200"/>
                        </a:spcBef>
                        <a:spcAft>
                          <a:spcPts val="1200"/>
                        </a:spcAft>
                      </a:pPr>
                      <a:r>
                        <a:rPr lang="en-US" sz="1200">
                          <a:effectLst/>
                        </a:rPr>
                        <a:t>Datatype</a:t>
                      </a:r>
                    </a:p>
                  </a:txBody>
                  <a:tcPr marL="17701" marR="17701" marT="0" marB="0"/>
                </a:tc>
                <a:extLst>
                  <a:ext uri="{0D108BD9-81ED-4DB2-BD59-A6C34878D82A}">
                    <a16:rowId xmlns:a16="http://schemas.microsoft.com/office/drawing/2014/main" val="10000"/>
                  </a:ext>
                </a:extLst>
              </a:tr>
              <a:tr h="304800">
                <a:tc>
                  <a:txBody>
                    <a:bodyPr/>
                    <a:lstStyle/>
                    <a:p>
                      <a:pPr algn="l">
                        <a:lnSpc>
                          <a:spcPct val="150000"/>
                        </a:lnSpc>
                        <a:spcBef>
                          <a:spcPts val="1200"/>
                        </a:spcBef>
                        <a:spcAft>
                          <a:spcPts val="1200"/>
                        </a:spcAft>
                      </a:pPr>
                      <a:r>
                        <a:rPr lang="en-IN" sz="1200" dirty="0">
                          <a:effectLst/>
                        </a:rPr>
                        <a:t>1</a:t>
                      </a:r>
                    </a:p>
                  </a:txBody>
                  <a:tcPr marL="17701" marR="17701" marT="0" marB="0"/>
                </a:tc>
                <a:tc>
                  <a:txBody>
                    <a:bodyPr/>
                    <a:lstStyle/>
                    <a:p>
                      <a:pPr marL="0" indent="0">
                        <a:buNone/>
                      </a:pPr>
                      <a:r>
                        <a:rPr lang="en-US" altLang="zh-CN" sz="1200"/>
                        <a:t>Y</a:t>
                      </a:r>
                    </a:p>
                  </a:txBody>
                  <a:tcPr marL="68580" marR="68580" marT="5080" marB="101600" anchor="b"/>
                </a:tc>
                <a:tc>
                  <a:txBody>
                    <a:bodyPr/>
                    <a:lstStyle/>
                    <a:p>
                      <a:pPr marL="0" indent="0">
                        <a:buNone/>
                      </a:pPr>
                      <a:r>
                        <a:rPr lang="en-US" altLang="zh-CN" sz="1200" dirty="0"/>
                        <a:t>object</a:t>
                      </a:r>
                    </a:p>
                  </a:txBody>
                  <a:tcPr marL="68580" marR="68580" marT="0" marB="101600" anchor="b"/>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1937" y="64213"/>
            <a:ext cx="7521825" cy="946150"/>
          </a:xfrm>
        </p:spPr>
        <p:txBody>
          <a:bodyPr>
            <a:normAutofit/>
          </a:bodyPr>
          <a:lstStyle/>
          <a:p>
            <a:r>
              <a:rPr lang="en-US" dirty="0"/>
              <a:t>DATA PREPROCESSING</a:t>
            </a:r>
          </a:p>
        </p:txBody>
      </p:sp>
      <p:sp>
        <p:nvSpPr>
          <p:cNvPr id="4" name="Text Box 3"/>
          <p:cNvSpPr txBox="1"/>
          <p:nvPr/>
        </p:nvSpPr>
        <p:spPr>
          <a:xfrm>
            <a:off x="209550" y="1120775"/>
            <a:ext cx="4578207" cy="2646878"/>
          </a:xfrm>
          <a:prstGeom prst="rect">
            <a:avLst/>
          </a:prstGeom>
          <a:noFill/>
        </p:spPr>
        <p:txBody>
          <a:bodyPr wrap="square" rtlCol="0">
            <a:spAutoFit/>
          </a:bodyPr>
          <a:lstStyle/>
          <a:p>
            <a:r>
              <a:rPr lang="en-IN" altLang="en-US" sz="1800" b="1" dirty="0">
                <a:latin typeface="Calibri" panose="020F0502020204030204" pitchFamily="34" charset="0"/>
                <a:cs typeface="Calibri" panose="020F0502020204030204" pitchFamily="34" charset="0"/>
              </a:rPr>
              <a:t>              Null Value Treatment</a:t>
            </a:r>
          </a:p>
          <a:p>
            <a:endParaRPr lang="en-IN" altLang="en-US" sz="1800" b="1" dirty="0">
              <a:latin typeface="Calibri" panose="020F0502020204030204" pitchFamily="34" charset="0"/>
              <a:cs typeface="Calibri" panose="020F0502020204030204" pitchFamily="34" charset="0"/>
            </a:endParaRPr>
          </a:p>
          <a:p>
            <a:endParaRPr lang="en-IN" altLang="en-US" sz="1800" b="1" dirty="0">
              <a:latin typeface="Calibri" panose="020F0502020204030204" pitchFamily="34" charset="0"/>
              <a:cs typeface="Calibri" panose="020F0502020204030204" pitchFamily="34" charset="0"/>
            </a:endParaRPr>
          </a:p>
          <a:p>
            <a:endParaRPr lang="en-IN" altLang="en-US" sz="1000" dirty="0"/>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IN" altLang="en-US" sz="1200" dirty="0">
              <a:latin typeface="Calibri" panose="020F0502020204030204" pitchFamily="34" charset="0"/>
              <a:cs typeface="Calibri" panose="020F0502020204030204" pitchFamily="34" charset="0"/>
            </a:endParaRPr>
          </a:p>
        </p:txBody>
      </p:sp>
      <p:graphicFrame>
        <p:nvGraphicFramePr>
          <p:cNvPr id="3" name="Table -1"/>
          <p:cNvGraphicFramePr/>
          <p:nvPr>
            <p:custDataLst>
              <p:tags r:id="rId1"/>
            </p:custDataLst>
          </p:nvPr>
        </p:nvGraphicFramePr>
        <p:xfrm>
          <a:off x="469265" y="1666557"/>
          <a:ext cx="3778250" cy="1717675"/>
        </p:xfrm>
        <a:graphic>
          <a:graphicData uri="http://schemas.openxmlformats.org/drawingml/2006/table">
            <a:tbl>
              <a:tblPr firstRow="1">
                <a:tableStyleId>{08FB837D-C827-4EFA-A057-4D05807E0F7C}</a:tableStyleId>
              </a:tblPr>
              <a:tblGrid>
                <a:gridCol w="2332355">
                  <a:extLst>
                    <a:ext uri="{9D8B030D-6E8A-4147-A177-3AD203B41FA5}">
                      <a16:colId xmlns:a16="http://schemas.microsoft.com/office/drawing/2014/main" val="20000"/>
                    </a:ext>
                  </a:extLst>
                </a:gridCol>
                <a:gridCol w="1445895">
                  <a:extLst>
                    <a:ext uri="{9D8B030D-6E8A-4147-A177-3AD203B41FA5}">
                      <a16:colId xmlns:a16="http://schemas.microsoft.com/office/drawing/2014/main" val="20001"/>
                    </a:ext>
                  </a:extLst>
                </a:gridCol>
              </a:tblGrid>
              <a:tr h="489585">
                <a:tc>
                  <a:txBody>
                    <a:bodyPr/>
                    <a:lstStyle/>
                    <a:p>
                      <a:pPr marL="0" indent="0">
                        <a:buNone/>
                      </a:pPr>
                      <a:r>
                        <a:rPr lang="en-US" altLang="zh-CN" sz="1200"/>
                        <a:t>Attribute</a:t>
                      </a:r>
                    </a:p>
                  </a:txBody>
                  <a:tcPr marL="67945" marR="0" marT="11430" marB="101600" anchor="b"/>
                </a:tc>
                <a:tc>
                  <a:txBody>
                    <a:bodyPr/>
                    <a:lstStyle/>
                    <a:p>
                      <a:pPr marL="0" indent="0">
                        <a:buNone/>
                      </a:pPr>
                      <a:r>
                        <a:rPr lang="en-US" altLang="zh-CN" sz="1200"/>
                        <a:t>Null Value Percentage</a:t>
                      </a:r>
                    </a:p>
                  </a:txBody>
                  <a:tcPr marL="67945" marR="0" marT="22225" marB="101600" anchor="b"/>
                </a:tc>
                <a:extLst>
                  <a:ext uri="{0D108BD9-81ED-4DB2-BD59-A6C34878D82A}">
                    <a16:rowId xmlns:a16="http://schemas.microsoft.com/office/drawing/2014/main" val="10000"/>
                  </a:ext>
                </a:extLst>
              </a:tr>
              <a:tr h="190500">
                <a:tc>
                  <a:txBody>
                    <a:bodyPr/>
                    <a:lstStyle/>
                    <a:p>
                      <a:pPr marL="0" indent="0">
                        <a:buNone/>
                      </a:pPr>
                      <a:r>
                        <a:rPr lang="en-US" altLang="zh-CN" sz="1200" dirty="0"/>
                        <a:t>housing</a:t>
                      </a:r>
                    </a:p>
                  </a:txBody>
                  <a:tcPr marL="67945" marR="0" marT="11430" marB="101600" anchor="b"/>
                </a:tc>
                <a:tc>
                  <a:txBody>
                    <a:bodyPr/>
                    <a:lstStyle/>
                    <a:p>
                      <a:pPr marL="0" indent="0">
                        <a:buNone/>
                      </a:pPr>
                      <a:r>
                        <a:rPr lang="en-US" altLang="zh-CN" sz="1200" dirty="0"/>
                        <a:t>0.0240361</a:t>
                      </a:r>
                    </a:p>
                  </a:txBody>
                  <a:tcPr marL="0" marR="62864" marT="22225" marB="101600" anchor="b"/>
                </a:tc>
                <a:extLst>
                  <a:ext uri="{0D108BD9-81ED-4DB2-BD59-A6C34878D82A}">
                    <a16:rowId xmlns:a16="http://schemas.microsoft.com/office/drawing/2014/main" val="10001"/>
                  </a:ext>
                </a:extLst>
              </a:tr>
              <a:tr h="190500">
                <a:tc>
                  <a:txBody>
                    <a:bodyPr/>
                    <a:lstStyle/>
                    <a:p>
                      <a:pPr marL="0" indent="0">
                        <a:buNone/>
                      </a:pPr>
                      <a:r>
                        <a:rPr lang="en-US" altLang="zh-CN" sz="1200">
                          <a:sym typeface="+mn-ea"/>
                        </a:rPr>
                        <a:t>Default </a:t>
                      </a:r>
                      <a:endParaRPr lang="en-US" altLang="zh-CN" sz="1200"/>
                    </a:p>
                  </a:txBody>
                  <a:tcPr marL="67945" marR="0" marT="11430" marB="101600" anchor="b"/>
                </a:tc>
                <a:tc>
                  <a:txBody>
                    <a:bodyPr/>
                    <a:lstStyle/>
                    <a:p>
                      <a:pPr marL="0" indent="0">
                        <a:buNone/>
                      </a:pPr>
                      <a:r>
                        <a:rPr lang="en-US" altLang="zh-CN" sz="1200"/>
                        <a:t>0.208725</a:t>
                      </a:r>
                    </a:p>
                  </a:txBody>
                  <a:tcPr marL="0" marR="62864" marT="23495" marB="101600" anchor="b"/>
                </a:tc>
                <a:extLst>
                  <a:ext uri="{0D108BD9-81ED-4DB2-BD59-A6C34878D82A}">
                    <a16:rowId xmlns:a16="http://schemas.microsoft.com/office/drawing/2014/main" val="10002"/>
                  </a:ext>
                </a:extLst>
              </a:tr>
              <a:tr h="190500">
                <a:tc>
                  <a:txBody>
                    <a:bodyPr/>
                    <a:lstStyle/>
                    <a:p>
                      <a:pPr marL="0" indent="0">
                        <a:buNone/>
                      </a:pPr>
                      <a:r>
                        <a:rPr lang="en-US" altLang="zh-CN" sz="1200">
                          <a:sym typeface="+mn-ea"/>
                        </a:rPr>
                        <a:t>Martial_status</a:t>
                      </a:r>
                      <a:endParaRPr lang="en-US" altLang="zh-CN" sz="1200"/>
                    </a:p>
                  </a:txBody>
                  <a:tcPr marL="67945" marR="0" marT="10160" marB="101600" anchor="b"/>
                </a:tc>
                <a:tc>
                  <a:txBody>
                    <a:bodyPr/>
                    <a:lstStyle/>
                    <a:p>
                      <a:pPr marL="0" indent="0">
                        <a:buNone/>
                      </a:pPr>
                      <a:r>
                        <a:rPr lang="en-US" altLang="zh-CN" sz="1200" dirty="0"/>
                        <a:t>0.000024</a:t>
                      </a:r>
                    </a:p>
                  </a:txBody>
                  <a:tcPr marL="0" marR="62864" marT="22225" marB="101600" anchor="b"/>
                </a:tc>
                <a:extLst>
                  <a:ext uri="{0D108BD9-81ED-4DB2-BD59-A6C34878D82A}">
                    <a16:rowId xmlns:a16="http://schemas.microsoft.com/office/drawing/2014/main" val="10003"/>
                  </a:ext>
                </a:extLst>
              </a:tr>
              <a:tr h="306705">
                <a:tc>
                  <a:txBody>
                    <a:bodyPr/>
                    <a:lstStyle/>
                    <a:p>
                      <a:pPr marL="0" indent="0">
                        <a:buNone/>
                      </a:pPr>
                      <a:r>
                        <a:rPr lang="en-US" altLang="zh-CN" sz="1200"/>
                        <a:t>loan</a:t>
                      </a:r>
                    </a:p>
                  </a:txBody>
                  <a:tcPr marL="67945" marR="0" marT="9525" marB="101600" anchor="b"/>
                </a:tc>
                <a:tc>
                  <a:txBody>
                    <a:bodyPr/>
                    <a:lstStyle/>
                    <a:p>
                      <a:pPr marL="0" indent="0">
                        <a:buNone/>
                      </a:pPr>
                      <a:r>
                        <a:rPr lang="en-US" altLang="zh-CN" sz="1200" dirty="0"/>
                        <a:t>0.0240361</a:t>
                      </a:r>
                    </a:p>
                  </a:txBody>
                  <a:tcPr marL="0" marR="62864" marT="22225" marB="101600" anchor="b"/>
                </a:tc>
                <a:extLst>
                  <a:ext uri="{0D108BD9-81ED-4DB2-BD59-A6C34878D82A}">
                    <a16:rowId xmlns:a16="http://schemas.microsoft.com/office/drawing/2014/main" val="10004"/>
                  </a:ext>
                </a:extLst>
              </a:tr>
            </a:tbl>
          </a:graphicData>
        </a:graphic>
      </p:graphicFrame>
      <p:sp>
        <p:nvSpPr>
          <p:cNvPr id="8" name="Text Box 7"/>
          <p:cNvSpPr txBox="1"/>
          <p:nvPr/>
        </p:nvSpPr>
        <p:spPr>
          <a:xfrm>
            <a:off x="5582285" y="1120775"/>
            <a:ext cx="5267225" cy="1477328"/>
          </a:xfrm>
          <a:prstGeom prst="rect">
            <a:avLst/>
          </a:prstGeom>
          <a:noFill/>
        </p:spPr>
        <p:txBody>
          <a:bodyPr wrap="square" rtlCol="0">
            <a:spAutoFit/>
          </a:bodyPr>
          <a:lstStyle/>
          <a:p>
            <a:r>
              <a:rPr lang="en-US" sz="1800" b="1" dirty="0">
                <a:latin typeface="Arial Bold" panose="020B0604020202090204" charset="0"/>
                <a:cs typeface="Arial Bold" panose="020B0604020202090204" charset="0"/>
              </a:rPr>
              <a:t>       Handling the Imbalanced Data</a:t>
            </a:r>
          </a:p>
          <a:p>
            <a:endParaRPr lang="en-US" sz="1800" b="1" dirty="0">
              <a:latin typeface="Arial Bold" panose="020B0604020202090204" charset="0"/>
              <a:cs typeface="Arial Bold" panose="020B0604020202090204" charset="0"/>
            </a:endParaRPr>
          </a:p>
          <a:p>
            <a:r>
              <a:rPr lang="en-US" sz="1800" dirty="0">
                <a:latin typeface="Times New Roman" panose="02020603050405020304" pitchFamily="18" charset="0"/>
                <a:cs typeface="Times New Roman" panose="02020603050405020304" pitchFamily="18" charset="0"/>
              </a:rPr>
              <a:t>Our Target variable consists of imbalanced data which can affect our model building So we are using SMOTE technique to add more synthetic rows.</a:t>
            </a:r>
          </a:p>
        </p:txBody>
      </p:sp>
      <p:sp>
        <p:nvSpPr>
          <p:cNvPr id="13" name="Text Box 12"/>
          <p:cNvSpPr txBox="1"/>
          <p:nvPr/>
        </p:nvSpPr>
        <p:spPr>
          <a:xfrm>
            <a:off x="5336992" y="5862748"/>
            <a:ext cx="6089015" cy="307777"/>
          </a:xfrm>
          <a:prstGeom prst="rect">
            <a:avLst/>
          </a:prstGeom>
          <a:noFill/>
        </p:spPr>
        <p:txBody>
          <a:bodyPr wrap="square" rtlCol="0">
            <a:spAutoFit/>
          </a:bodyPr>
          <a:lstStyle/>
          <a:p>
            <a:r>
              <a:rPr lang="en-US" dirty="0"/>
              <a:t>         Before Smote                                                       After Smote</a:t>
            </a:r>
          </a:p>
        </p:txBody>
      </p:sp>
      <p:pic>
        <p:nvPicPr>
          <p:cNvPr id="10" name="Picture 9">
            <a:extLst>
              <a:ext uri="{FF2B5EF4-FFF2-40B4-BE49-F238E27FC236}">
                <a16:creationId xmlns:a16="http://schemas.microsoft.com/office/drawing/2014/main" id="{21C51A25-FA9A-4EB3-A25C-486E5A843C5D}"/>
              </a:ext>
            </a:extLst>
          </p:cNvPr>
          <p:cNvPicPr>
            <a:picLocks noChangeAspect="1"/>
          </p:cNvPicPr>
          <p:nvPr/>
        </p:nvPicPr>
        <p:blipFill>
          <a:blip r:embed="rId3"/>
          <a:stretch>
            <a:fillRect/>
          </a:stretch>
        </p:blipFill>
        <p:spPr>
          <a:xfrm>
            <a:off x="4771199" y="2703767"/>
            <a:ext cx="3734816" cy="2646878"/>
          </a:xfrm>
          <a:prstGeom prst="rect">
            <a:avLst/>
          </a:prstGeom>
        </p:spPr>
      </p:pic>
      <p:pic>
        <p:nvPicPr>
          <p:cNvPr id="14" name="Picture 13">
            <a:extLst>
              <a:ext uri="{FF2B5EF4-FFF2-40B4-BE49-F238E27FC236}">
                <a16:creationId xmlns:a16="http://schemas.microsoft.com/office/drawing/2014/main" id="{8311EBD0-10E9-4395-890C-FB5CB1017A35}"/>
              </a:ext>
            </a:extLst>
          </p:cNvPr>
          <p:cNvPicPr>
            <a:picLocks noChangeAspect="1"/>
          </p:cNvPicPr>
          <p:nvPr/>
        </p:nvPicPr>
        <p:blipFill>
          <a:blip r:embed="rId4"/>
          <a:stretch>
            <a:fillRect/>
          </a:stretch>
        </p:blipFill>
        <p:spPr>
          <a:xfrm>
            <a:off x="8381500" y="2640953"/>
            <a:ext cx="3634537" cy="2709692"/>
          </a:xfrm>
          <a:prstGeom prst="rect">
            <a:avLst/>
          </a:prstGeom>
        </p:spPr>
      </p:pic>
      <p:sp>
        <p:nvSpPr>
          <p:cNvPr id="5" name="TextBox 4">
            <a:extLst>
              <a:ext uri="{FF2B5EF4-FFF2-40B4-BE49-F238E27FC236}">
                <a16:creationId xmlns:a16="http://schemas.microsoft.com/office/drawing/2014/main" id="{C23C3ABB-4C08-4FBF-8A09-B528362D2241}"/>
              </a:ext>
            </a:extLst>
          </p:cNvPr>
          <p:cNvSpPr txBox="1"/>
          <p:nvPr/>
        </p:nvSpPr>
        <p:spPr>
          <a:xfrm>
            <a:off x="452707" y="3767653"/>
            <a:ext cx="4318492"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technically doesn’t have</a:t>
            </a:r>
          </a:p>
          <a:p>
            <a:r>
              <a:rPr lang="en-US" sz="1600" dirty="0">
                <a:latin typeface="Times New Roman" panose="02020603050405020304" pitchFamily="18" charset="0"/>
                <a:cs typeface="Times New Roman" panose="02020603050405020304" pitchFamily="18" charset="0"/>
              </a:rPr>
              <a:t>      Null values rather camouflaged as “unknown” </a:t>
            </a:r>
          </a:p>
          <a:p>
            <a:r>
              <a:rPr lang="en-US" sz="1600" dirty="0">
                <a:latin typeface="Times New Roman" panose="02020603050405020304" pitchFamily="18" charset="0"/>
                <a:cs typeface="Times New Roman" panose="02020603050405020304" pitchFamily="18" charset="0"/>
              </a:rPr>
              <a:t>      values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treat these unknown values we use mode imputation on categorical variables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default variable has more than 20% unknown values</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 we are going to consider it as a separate entity called as Non-</a:t>
            </a:r>
            <a:r>
              <a:rPr lang="en-US" sz="1600" dirty="0" err="1">
                <a:latin typeface="Times New Roman" panose="02020603050405020304" pitchFamily="18" charset="0"/>
                <a:cs typeface="Times New Roman" panose="02020603050405020304" pitchFamily="18" charset="0"/>
              </a:rPr>
              <a:t>Existant</a:t>
            </a:r>
            <a:r>
              <a:rPr lang="en-US" sz="1600" dirty="0">
                <a:latin typeface="Times New Roman" panose="02020603050405020304" pitchFamily="18" charset="0"/>
                <a:cs typeface="Times New Roman" panose="02020603050405020304" pitchFamily="18" charset="0"/>
              </a:rPr>
              <a:t> and notice how it is affecting the column while model building</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8361" y="-112031"/>
            <a:ext cx="7237926" cy="584775"/>
          </a:xfrm>
          <a:prstGeom prst="rect">
            <a:avLst/>
          </a:prstGeom>
          <a:noFill/>
        </p:spPr>
        <p:txBody>
          <a:bodyPr wrap="square" rtlCol="0">
            <a:spAutoFit/>
          </a:bodyPr>
          <a:lstStyle/>
          <a:p>
            <a:r>
              <a:rPr lang="en-US" sz="3200" b="1" dirty="0"/>
              <a:t>Business</a:t>
            </a:r>
            <a:r>
              <a:rPr lang="en-US" b="1" dirty="0"/>
              <a:t> </a:t>
            </a:r>
            <a:r>
              <a:rPr lang="en-US" sz="3200" b="1" dirty="0"/>
              <a:t>Questions:</a:t>
            </a:r>
          </a:p>
        </p:txBody>
      </p:sp>
      <p:sp>
        <p:nvSpPr>
          <p:cNvPr id="5" name="AutoShape 3" descr="data:image/png;base64,iVBORw0KGgoAAAANSUhEUgAAA3sAAAH/CAYAAADuc8QEAAAAOXRFWHRTb2Z0d2FyZQBNYXRwbG90bGliIHZlcnNpb24zLjUuMSwgaHR0cHM6Ly9tYXRwbG90bGliLm9yZy/YYfK9AAAACXBIWXMAAAsTAAALEwEAmpwYAAAi80lEQVR4nO3de7RuZV0v8O9PUIFSUEFCUHdeSq3MC14IRyne0ZRKTY+n0AwcZmlaFnUsL3lK7RhZp2FhmNusvKCpqWXeyNNFc2OGCamImhAKKLAxbiK/88c7d73u9uXde613r72f9fmM8Y415zOfOdfv3f8svjyXWd0dAAAAxnKjtS4AAACA1SfsAQAADEjYAwAAGJCwBwAAMCBhDwAAYEDCHgAAwICEPQD2aVX1wqrq6XNDVV1WVR+tqv9dVd+2h2u59VTPhq3aHzjV9917sh4A1jdhD4ARXJHkmCTfl+SJSd6a5MeSfKKq7r0H67h1khck2bBV+8em+j67B2sBYJ3bf60LAIBVcH13f3ju/D1V9aokH0ryhqq6S3d/Y3ceXFX7Jdmvu6/b3eK6e3OSD++0IwCsIiN7AAypuy9P8gtJ7pTkodubSllVZ1bVGXPnr62qTVV1QlV9Msk1Se5XVUdU1Wuq6vyqurqqPl1VL6mqm0z3bUjyiekxH9wytXS69t9+d1UdVFW/U1VfqqprpqmnD9tWbVX1P6rqvKraXFV/WVVHrfo/GADDMbIHwMjOTHJ9kvtPx4vakOTlSV6c5EtJPpfk0CRfTfLcJJcl+Y4kL0xyWJKnJ7koyZOT/EmSZ2Y2dXNHXp3kMUl+Ocl5SU5K8q6qelB3/+1cv/sluU2Sn0tyYJJXJjktyfG78H0AWIeEPQCG1d3XVNWlSQ7fxVtvleQh3f3xubYLkvz8lpOq+rsk/5HkNVX1M919bVWdPV0+Z6tppd+kqu6a5ElJntrdG6e29yQ5O8mvJHn4XPebJ3lUd1829fu2JKdW1YHdffUufi8A1hHTOAEYXe3GPRduFfRSMz9bVedU1dVJvp7ZKN5Nk9xuF59/n6muN29p6O4bpvMHbNX3o1uC3uSc6eeRu/g7AVhnhD0AhlVVB2Q2SvflXbx1W/1/Nsn/SfLnSR6b5L6ZTddMkgN28flHJPlad1+1jd97UFXddK7t8q36bNkoZld/JwDrjGmcAIzsQZn9rfuHzDZaSZKbbNXnFkku3aqtt/Gsxyc5o7v/15aGqrrbbtZ1UZJvraqDtgp8hye5qruv3c3nAsB/MrIHwJCq6pAkL8ts85P3ZbbmLknuOtfntknusuAjD0yydQh78lbni466fTSzQPm4uVpqOv/b7d0EALvCyB4AI9i/qu4/Hd8syb2TPCPJQUkeMb1j74Kq2pTk16rqqsz+h+cvZ7bD5iLem+RZVfWRzF6O/uTMXusw79+SXJ3kxKq6IsnXu3vT1g/q7nOr6s+S/N+qutn0vJMyC57PWPRLA8COCHsAjODgzKZqdpLNmY3mvT7J73b3l+b6PSnJH07XLsjsPXzPWfB3vDiz1yy8ZDp/a5JnJfmLLR2m3T9PSvKCJH+T5MbZ/gYxJ2U28virSQ7J7B19j97qtQsAsNuqe1vLEgAAANiXWbMHAAAwIGEPAABgQMIeAADAgIQ9AACAAe3Tu3EeeuihvWHDhrUuAwAAYE2cddZZl3b3Ydu6tk+HvQ0bNmTTpv/2+iIAAIB1oaq+sL1rpnECAAAMSNgDAAAYkLAHAAAwIGEPAABgQMIeAADAgIQ9AACAAQl7AAAAAxL2AAAABiTsAQAADEjYAwAAGJCwBwAAMCBhDwAAYEDCHgAAwICEPQAAgAEJewAAAAMS9gAAAAYk7AEAAAxI2AMAABiQsAcAADCg/de6AACAZdlwyrvWugTYp33+pY9a6xJYASN7AAAAAxL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JCwBwAAMCBhDwAAYEBLD3tVtV9V/VNVvXM6//aq+khVnVdVb6yqm0ztN53Oz5uub1h2bQAAAKPaEyN7z05y7tz5y5Kc2t13SnJZkqdN7U9LctnUfurUDwAAgN2w1LBXVUcleVSSP5zOK8lxSc6YumxMcsJ0/NjpPNP1B0/9AQAA2EXLHtn77SS/kOSG6fxWSS7v7uun8wuSHDkdH5nki0kyXb9i6v9NqurkqtpUVZsuueSSJZYOAACw71pa2KuqRye5uLvPWs3ndvdp3X10dx992GGHreajAQAAhrH/Ep99bJLHVNXxSQ5IcvMkr0xySFXtP43eHZXkwqn/hUlum+SCqto/ycFJvrLE+gAAAIa1tJG97v6l7j6quzckeWKSD3T3k5N8MMnjpm4nJnn7dPyO6TzT9Q90dy+rPgAAgJGtxXv2fjHJc6vqvMzW5J0+tZ+e5FZT+3OTnLIGtQEAAAxhmdM4/1N3n5nkzOn4/CT33Uafa5I8fk/UAwAAMLq1GNkDAABgyYQ9AACAAQl7AAAAAxL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JCwBwAAMCBhDwAAYEBLC3tVdUBV/WNV/XNVfbKqXjS1f3tVfaSqzquqN1bVTab2m07n503XNyyrNgAAgNEtc2Tv2iTHdff3JrlHkkdU1f2TvCzJqd19pySXJXna1P9pSS6b2k+d+gEAALAblhb2euZr0+mNp08nOS7JGVP7xiQnTMePnc4zXX9wVdWy6gMAABjZUtfsVdV+VfXxJBcneW+Szya5vLuvn7pckOTI6fjIJF9Mkun6FUlutY1nnlxVm6pq0yWXXLLM8gEAAPZZSw173f2N7r5HkqOS3DfJXVbhmad199HdffRhhx220scBAAAMaY/sxtndlyf5YJJjkhxSVftPl45KcuF0fGGS2ybJdP3gJF/ZE/UBAACMZpm7cR5WVYdMxwcmeWiSczMLfY+bup2Y5O3T8Tum80zXP9Ddvaz6AAAARrb/zrskVXXrJMcmuU2Sq5P8S5JN3X3DDm47IsnGqtovs1D5pu5+Z1Wdk+QNVfWSJP+U5PSp/+lJ/riqzkvy1SRP3J0vBAAAwE7CXlU9KMkpSW6ZWTC7OMkBme2geceqOiPJK7p789b3dvfZSe65jfbzM1u/t3X7NUkev+tfAQAAgK3tbGTv+CQndfe/bX1hWlf36MymZ75lCbUBAACwm3YY9rr7eTu4dn2St612QQAAAKzcQhu0VNWzq+rmNXN6VX2sqh627OIAAADYPYvuxvkT07q8hyW5RZIfS/LSpVUFAADAiiwa9mr6eXySP+7uT861AQAAsJdZNOydVVV/nVnYe09V3SzJjl67AAAAwBpa6D17SZ6W5B5Jzu/uq6rqVkmeurSqAAAAWJGdvWfvXls13aHK7E0AAIC93c5G9l4x/Twgyb2TnJ3ZWr27J9mU5JjllQYAAMDu2uGave5+UHc/KMlFSe7d3Ud3972T3DPJhXuiQAAAAHbdohu0fGd3f2LLSXf/S5K7LqckAAAAVmrRDVrOrqo/TPL66fzJmU3pBAAAYC+0aNh7apJnJHn2dP6hJK9aSkUAAACs2EJhr7uvSXLq9AEAAGAvt1DYq6pjk7wwye3n7+nuOyynLAAAAFZi0Wmcpyd5TpKzknxjeeUAAACwGhYNe1d0918utRIAAABWzaJh74NV9ZtJ3prk2i2N3f2xpVQFAADAiiwa9u43/Tx6rq2THLe65QAAALAaFt2N80HLLgQAAIDVc6NFOlXVwVX1W1W1afq8oqoOXnZxAAAA7J6Fwl6S1yS5MskTps/mJH+0rKIAAABYmUXX7N2xu39k7vxFVfXxJdQDAADAKlh0ZO/qqnrAlpPpJetXL6ckAAAAVmrRkb1nJNk4t07vsiRPWUpFAAAArNiiu3F+PMn3VtXNp/PNyywKAACAlVl0N85fr6pDuntzd2+uqltU1UuWXRwAAAC7Z9E1e4/s7su3nHT3ZUmOX0pFAAAArNiiYW+/qrrplpOqOjDJTXfQHwAAgDW06AYtf5Lk/VW15d16T02ycTklAQAAsFKLbtDysqr65yQPmZp+rbvfs7yyAAAAWIlFR/aS5Nwk13f3+6rqoKq6WXdfuazCAAAA2H2L7sZ5UpIzkvzB1HRkkrctqSYAAABWaNENWp6Z5Ngkm5Okuz+T5NbLKgoAAICVWTTsXdvd1205qar9k/RySgIAAGClFg17f1NVv5zkwKp6aJI3J/mL5ZUFAADASiwa9k5JckmSTyR5epJ3J3n+sooCAABgZRZ99cINSV6d5NVVdcskR3W3aZwAAAB7qUV34zyzqm4+Bb2zMgt9py63NAAAAHbXotM4D+7uzUl+OMnruvt+SR68vLIAAABYiUXD3v5VdUSSJyR55xLrAQAAYBUsGvZenOQ9Sc7r7o9W1R2SfGZ5ZQEAALASi27Q8ubMXrew5fz8JD+yrKIAAABYmR2O7FXV86dNWbZ3/biqevTqlwUAAMBK7Gxk7xNJ/qKqrknysczetXdAkjsnuUeS9yX59WUWCAAAwK7bYdjr7rcneXtV3TnJsUmOSLI5yeuTnNzdVy+/RAAAAHbVomv2PhMbsgAAAOwzFt2NEwAAgH2IsAcAADAgYQ8AAGBAC63Zq6rDkpyUZMP8Pd39E8spCwAAgJVYKOwleXuS/5fZqxa+sbxyAAAAWA2Lhr2DuvsXl1oJAAAAq2bRNXvvrKrjl1oJAAAAq2bRsPfszALfNVV15fTZvMzCAAAA2H2LvlT9ZssuBAAAgNWz6Jq9VNVjknz/dHpmd79zOSUBAACwUgtN46yql2Y2lfOc6fPsqvqNZRYGAADA7lt0ZO/4JPfo7huSpKo2JvmnJL+0rMIAAADYfYtu0JIkh8wdH7zKdQAAALCKFh3Z+40k/1RVH0xSma3dO2VpVQEAALAii+7G+WdVdWaS+0xNv9jdX1paVQAAAKzIDqdxVtVdpp/3SnJEkgumz22mNgAAAPZCOxvZe26Sk5O8YhvXOslxq14RAAAAK7bDsNfdJ0+Hj+zua+avVdUBS6sKAACAFVl0N86/X7ANAACAvcAOR/aq6tuSHJnkwKq6Z2Y7cSbJzZMctOTaAAAA2E07W7P38CRPSXJUkt+aa78yyS8vqSYAAABWaGdr9jYm2VhVP9Ldb9lDNQEAALBCi75n7y1V9agk35XkgLn2Fy+rMAAAAHbfQhu0VNXvJ/nRJD+T2bq9xye5/RLrAgAAYAUW3Y3z+7r7x5Nc1t0vSnJMku9YXlkAAACsxELTOJNsecfeVVV1myRfSXLEckpiJBtOeddalwD7tM+/9FFrXQIAsI9aNOz9RVUdkuQ3k3wsSSd59bKKAgAAYGV2Gvaq6kZJ3t/dlyd5S1W9M8kB3X3FsosDAABg9+x0zV5335Dk9+bOrxX0AAAA9m6LbtDy/qr6kaqqpVYDAADAqlg07D09yZuTXFtVm6vqyqravMS6AAAAWIFFX6p+s2UXAgAAwOpZKOxV1fdvq727P7S65QAAALAaFn31wvPmjg9Ict8kZyU5bns3VNVtk7wuyeGZvarhtO5+ZVXdMskbk2xI8vkkT+juy6b1gK9McnySq5I8pbs/tkvfBgAAgCQLrtnr7h+c+zw0yXcnuWwnt12f5Oe6+25J7p/kmVV1tySnZPYqhzsnef90niSPTHLn6XNyklft8rcBAAAgyeIbtGztgiR33VGH7r5oy8hcd1+Z5NwkRyZ5bJKNU7eNSU6Yjh+b5HU98+Ekh1TVEbtZHwAAwLq26Jq9381sKmYyC4j3SLLwFMuq2pDknkk+kuTw7r5ouvSlzKZ5JrMg+MW52y6Y2i6aa0tVnZzZyF9ud7vbLVoCAADAurLomr1Nc8fXJ/mz7v67RW6sqm9N8pYkP9vdm+df1dfdXVW93Zu3obtPS3Jakhx99NG7dC8AAMB6seirFzZW1WHT8SWLPryqbpxZ0PuT7n7r1Pzlqjqiuy+apmlePLVfmOS2c7cfNbUBAACwi3a4Zq9mXlhVlyb5VJJPV9UlVfWrO3vwtLvm6UnO7e7fmrv0jiQnTscnJnn7XPuPT7/z/kmumJvuCQAAwC7Y2QYtz0lybJL7dPctu/sWSe6X5Niqes5O7j02yY8lOa6qPj59jk/y0iQPrarPJHnIdJ4k705yfpLzkrw6yU/t1jcCAABgp9M4fyzJQ7v70i0N3X1+Vf3PJH+d5NTt3djdf5uktnP5wdvo30meudOKAQAA2KmdjezdeD7obTGt27vxckoCAABgpXYW9q7bzWsAAACsoZ1N4/zeqtq8jfZKcsAS6gEAAGAV7DDsdfd+e6oQAAAAVs/OpnECAACwDxL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NDSwl5VvaaqLq6qf5lru2VVvbeqPjP9vMXUXlX1O1V1XlWdXVX3WlZdAAAA68EyR/Zem+QRW7WdkuT93X3nJO+fzpPkkUnuPH1OTvKqJdYFAAAwvKWFve7+UJKvbtX82CQbp+ONSU6Ya39dz3w4ySFVdcSyagMAABjdnl6zd3h3XzQdfynJ4dPxkUm+ONfvgqntv6mqk6tqU1VtuuSSS5ZXKQAAwD5szTZo6e5O0rtx32ndfXR3H33YYYctoTIAAIB9354Oe1/eMj1z+nnx1H5hktvO9TtqagMAAGA37Omw944kJ07HJyZ5+1z7j0+7ct4/yRVz0z0BAADYRfsv68FV9WdJHpjk0Kq6IMkLkrw0yZuq6mlJvpDkCVP3dyc5Psl5Sa5K8tRl1QUAALAeLC3sdfeTtnPpwdvo20meuaxaAAAA1ps126AFAACA5RH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JCwBwAAMCBhDwAAYEDCHgAAwICEPQAAgAEJewAAAAMS9gAAAAYk7AEAAAxI2AMAABiQsAcAADAgYQ8AAGBAwh4AAMCAhD0AAIABCXsAAAADEvYAAAAGJOwBAAAMSNgDAAAYkLAHAAAwIGEPAABgQMIeAADAgIQ9AACAAQl7AAAAAxL2AAAABiTsAQAADEjYAwAAGJCwBwAAMCBhDwAAYEDCHgAAwICEPQAAgAHtVWGvqh5RVZ+qqvOq6pS1rgcAAGBftdeEvaraL8nvJXlkkrsleVJV3W1tqwIAANg37TVhL8l9k5zX3ed393VJ3pDksWtcEwAAwD5p/7UuYM6RSb44d35Bkvtt3amqTk5y8nT6tar61B6oDUZ1aJJL17oItq9ettYVACydv0V7MX+H9gm3396FvSnsLaS7T0ty2lrXASOoqk3dffRa1wHA+uVvESzP3jSN88Ikt507P2pqAwAAYBftTWHvo0nuXFXfXlU3SfLEJO9Y45oAAAD2SXvNNM7uvr6qfjrJe5Lsl+Q13f3JNS4LRmdKNABrzd8iWJLq7rWuAQAAgFW2N03jBAAAYJUIewAAAAMS9gAAAAYk7AEAAAxI2IN1pqoOrqpTq2rT9HlFVR281nUBsD5U1eOr6mbT8fOr6q1Vda+1rgtGJOzB+vOaJJuTPGH6bE7yR2taEQDrya9095VV9YAkD0lyepJXrXFNMCRhD9afO3b3C7r7/OnzoiR3WOuiAFg3vjH9fFSS07r7XUlusob1wLCEPVh/rp7+b2qSpKqOTXL1GtYDwPpyYVX9QZIfTfLuqrpp/DcpLIWXqsM6U1X3SLIxyZZ1epclObG7z16zogBYN6rqoCSPSPKJ7v5MVR2R5Hu6+6/XuDQYzv5rXQCwx52b5OVJ7pjkkCRXJDkhibAHwNJ191VVdXGSByT5TJLrp5/AKhP2YP15e5LLk3wsyYVrWwoA601VvSDJ0Um+M7MNwm6c5PVJjl3LumBEwh6sP0d19yPWuggA1q0fSnLPzP6nY7r737e8igFYXRbDwvrz91X1PWtdBADr1nU92zSik6SqvmWN64FhGdmD9ecBSZ5SVZ9Lcm2SStLdffe1LQuAdeJN026ch1TVSUl+Ismr17gmGJKwB+vPI9e6AADWteuSvC/J5szW7f1qd793bUuCMQl7sM509xfWugYA1rVbJ3lWZmv2XpNZ8AOWwHv2AADYo6qqkjwsyVMz25nzTUlO7+7PrmlhMBgbtAAAsEdNG7R8afpcn+QWSc6oqpevaWEwGCN7AADsMVX17CQ/nuTSJH+Y5G3d/fWqulGSz3T3Hde0QBiINXsAAOxJt0zyw1uvIe/uG6rq0WtUEwzJyB4AAMCArNkDAAAYkLAHAAAwIGEPAABgQMIeAHtcVfUCnweudZ3zquopc7XdUFVXVNXZVfXbVbXX7x441f3Tc+cnV9UJa1gSAEtmN04A1sIxc8cHJvlAkpckeddc+zl7tKLFHZfk6iTfmuS7kjw9yUlV9bju/ss1rWzHjknyubnzk5P8S5K3rUk1ACydsAfAHtfdH95yXFXfOh1+dr59V1XVfkn26+7rVlrfTny0u782Hb+vqn4/yTuT/GlVbejuK5b8+3fLSv5tAdg3mcYJwF6pqn6yqj5ZVddW1Req6he2uv7aqtpUVSdU1SeTXJPkfnPtj6qqc6rqqqp6V1XdsqruVFUfrKr/mPrcfaV1dve1SZ6V5JAkT5qr70ZVdUpVnTd9h09X1YlbfYczq+qMaUrl56vq6qnWI7fqd2hVbayqr0zf58yqOnqrPo+pqrOm73ZZVX2kqn5g7vp/TuOsqjOT3DvJiXNTU5+y0n8LAPYuwh4Ae52qel6SV2U2xfDR0/Gvza85m2xI8vIkv5HkkfmvaYq3S/LiJM/PbLri9yU5Lckbps/jMpvd8oaqqpXW293nJrkgyf3nmn93+v2nJXlUkj9P8pptvDT6mCQ/k+S5SZ6W5O7571Mr35bk4Ul+PsmPZvb3+4NVdackmdYMnpHZdNgfTPLkzEYbb7mdkn8qyb8meff0+4/JN0+hBWAApnECsFepqpsneUGSl3T3i6bm91bVQUmeX1Wv6u5vTO23SvKQ7v743P3JLOQc092fndrunuR5SU7s7tdNbZVZwLlLknNXofQLkhw+PftOSZ6R5KndvXG6/r6qOmL6bu+cu+/WU63/Nt37hSR/W1WP6O6/qqpHJDk2yQO7+2+mPh9I8vnpOz09yT2TXNndz5t77ru3V2h3n1NV/5HkEtM7AcZlZA+Avc0xSb4lyZurav8tn8xGrQ5PctRc3wvng96cz28JepPzpp8f2EbbN02ZXIH5EcIHJ7khyZ9v9R3en+Qe0/rCLT62JeglSXf/XZKLk9x3arpvkou3BL2pz39kFhgfMDV9IsnB01TPh1XVt6zSdwJgHybsAbC3OXT6+ckkX5/7fHBqv+1c3y9v5xmXb3V+3Tbat7QdsDtFbsORc/UcmmS/JFfkm7/DazObVXPE3H0Xb+NZF8/1OWI7fb6caZpmd38qyWOT3CGzEb1Lq+pPq+qw3f86AOzrTOMEYG/z1enno7PtMPepueNefjk7V1V3zWzE8R+mpq8muT6z6Zc3bOOW+fB2621cv3WSi6bji7bT5/D8179VuvtdSd5VVQdntkbwtzNbN/jERb8HAGMR9gDY2/xDZu+xu80UYPZqVXXTJL+T2ajhG6bmD2Q2sndwd793J4+4V1Xdbm7N3rGZhbt/nK5/JMmLqur7u/tDU5+D8l+bvnyT6dUPfzrtxHnM1tfnXJfVG9UEYC8k7AGwV+nuy6vqhUleWVW3T/KhzJYdfEeSB3X3D61lfUnuU1VXJzkoyXdntkHK7ZM8fss79rr7U9P7995QVS9PsimzYPVdSb6ju39y7nmXZDYi94Kpz8syW8f3V9Oz3lNVf5/kjVV1SpKvZLYr54FJfjNJqurpmQW7v0ry70nunOTxSV63g+/xr0keXlUPn575ue7+ysr+aQDYmwh7AOx1uvvlVfXvSZ6T5Ocye4fep5O8cU0Lm9myycvXMtsR831JfmerDWGS5JmZ1XxSZq+B2JzknCSnb9Xv76dn/HaSw5KcmdnrIuadkOQVU58DMhv1O667t2wyc3aSxyT5rczW8V2U5NVJfnUH3+Mlmb2i4k1Jbp7kqZmtKQRgENW9Vyx3AIB1Z3q5+aXd/bi1rgWA8diNEwAAYECmcQKw7lXVjbLj/wH6jTYVBoB9jJE9AJitbfv6Dj4/sIxf2t0PNIUTgGWxZg+Ada+qbpPkNjvo8qnuvnJP1QMAq0HYAwAAGJBpnAAAAAMS9gAAAAYk7AEAAAxI2AMAABjQ/wduvQaP80eO3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57577" y="700686"/>
            <a:ext cx="4971247" cy="1754326"/>
          </a:xfrm>
          <a:prstGeom prst="rect">
            <a:avLst/>
          </a:prstGeom>
          <a:noFill/>
        </p:spPr>
        <p:txBody>
          <a:bodyPr wrap="square" rtlCol="0">
            <a:spAutoFit/>
          </a:bodyPr>
          <a:lstStyle/>
          <a:p>
            <a:r>
              <a:rPr lang="en-US" b="1" dirty="0"/>
              <a:t>1 - What is the average </a:t>
            </a:r>
            <a:r>
              <a:rPr lang="en-US" sz="1600" b="1" dirty="0"/>
              <a:t>duration</a:t>
            </a:r>
            <a:r>
              <a:rPr lang="en-US" b="1" dirty="0"/>
              <a:t> (in seconds) of the call for those who did not make a term deposit (0) ? And for those who made term deposits (1)?</a:t>
            </a:r>
          </a:p>
          <a:p>
            <a:endParaRPr lang="en-US" b="1" dirty="0"/>
          </a:p>
          <a:p>
            <a:endParaRPr lang="en-US" b="1"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7849"/>
            <a:ext cx="4533363" cy="2599942"/>
          </a:xfrm>
          <a:prstGeom prst="rect">
            <a:avLst/>
          </a:prstGeom>
        </p:spPr>
      </p:pic>
      <p:sp>
        <p:nvSpPr>
          <p:cNvPr id="9" name="TextBox 8"/>
          <p:cNvSpPr txBox="1"/>
          <p:nvPr/>
        </p:nvSpPr>
        <p:spPr>
          <a:xfrm>
            <a:off x="155576" y="4177791"/>
            <a:ext cx="4377788" cy="2094219"/>
          </a:xfrm>
          <a:prstGeom prst="rect">
            <a:avLst/>
          </a:prstGeom>
          <a:noFill/>
        </p:spPr>
        <p:txBody>
          <a:bodyPr wrap="square" rtlCol="0">
            <a:spAutoFit/>
          </a:bodyPr>
          <a:lstStyle/>
          <a:p>
            <a:r>
              <a:rPr lang="en-US" sz="1600" b="1" dirty="0"/>
              <a:t>Duration :</a:t>
            </a:r>
            <a:r>
              <a:rPr lang="en-US" sz="1600" dirty="0"/>
              <a:t>For those who made term deposits (1),</a:t>
            </a:r>
          </a:p>
          <a:p>
            <a:r>
              <a:rPr lang="en-US" sz="1600" dirty="0"/>
              <a:t>the average time was 465 seconds.</a:t>
            </a:r>
          </a:p>
          <a:p>
            <a:r>
              <a:rPr lang="en-US" sz="1600" dirty="0"/>
              <a:t>For those who did not make</a:t>
            </a:r>
          </a:p>
          <a:p>
            <a:r>
              <a:rPr lang="en-US" sz="1600" dirty="0"/>
              <a:t>a term deposit (0), the average time was 213 seconds.</a:t>
            </a:r>
          </a:p>
          <a:p>
            <a:r>
              <a:rPr lang="en-US" sz="1600" dirty="0"/>
              <a:t>It means that,</a:t>
            </a:r>
          </a:p>
          <a:p>
            <a:r>
              <a:rPr lang="en-US" sz="1600" dirty="0"/>
              <a:t>for a customer to make a term deposit, </a:t>
            </a:r>
          </a:p>
          <a:p>
            <a:r>
              <a:rPr lang="en-US" sz="1600" dirty="0"/>
              <a:t>more time is needed to convince him/her.</a:t>
            </a:r>
          </a:p>
        </p:txBody>
      </p:sp>
      <p:sp>
        <p:nvSpPr>
          <p:cNvPr id="10" name="TextBox 9"/>
          <p:cNvSpPr txBox="1"/>
          <p:nvPr/>
        </p:nvSpPr>
        <p:spPr>
          <a:xfrm>
            <a:off x="6375042" y="700686"/>
            <a:ext cx="4353059" cy="646331"/>
          </a:xfrm>
          <a:prstGeom prst="rect">
            <a:avLst/>
          </a:prstGeom>
          <a:noFill/>
        </p:spPr>
        <p:txBody>
          <a:bodyPr wrap="square" rtlCol="0">
            <a:spAutoFit/>
          </a:bodyPr>
          <a:lstStyle/>
          <a:p>
            <a:r>
              <a:rPr lang="en-US" b="1" dirty="0"/>
              <a:t>2 - In which month do customers usually make the most deposits?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678" y="1470549"/>
            <a:ext cx="5241700" cy="2707242"/>
          </a:xfrm>
          <a:prstGeom prst="rect">
            <a:avLst/>
          </a:prstGeom>
        </p:spPr>
      </p:pic>
      <p:sp>
        <p:nvSpPr>
          <p:cNvPr id="13" name="TextBox 12"/>
          <p:cNvSpPr txBox="1"/>
          <p:nvPr/>
        </p:nvSpPr>
        <p:spPr>
          <a:xfrm>
            <a:off x="6375042" y="4301323"/>
            <a:ext cx="4855336" cy="1754326"/>
          </a:xfrm>
          <a:prstGeom prst="rect">
            <a:avLst/>
          </a:prstGeom>
          <a:noFill/>
        </p:spPr>
        <p:txBody>
          <a:bodyPr wrap="square" rtlCol="0">
            <a:spAutoFit/>
          </a:bodyPr>
          <a:lstStyle/>
          <a:p>
            <a:r>
              <a:rPr lang="en-US" b="1" dirty="0"/>
              <a:t>Month</a:t>
            </a:r>
            <a:r>
              <a:rPr lang="en-US" dirty="0"/>
              <a:t>: In month variable most of the subscription happened during month of May but during September, October, March with respect to the highest conversation ratio almost contacted person taken subscription.</a:t>
            </a:r>
          </a:p>
          <a:p>
            <a:endParaRPr lang="en-US" dirty="0"/>
          </a:p>
        </p:txBody>
      </p:sp>
    </p:spTree>
    <p:extLst>
      <p:ext uri="{BB962C8B-B14F-4D97-AF65-F5344CB8AC3E}">
        <p14:creationId xmlns:p14="http://schemas.microsoft.com/office/powerpoint/2010/main" val="220578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789" y="180305"/>
            <a:ext cx="4546242" cy="646331"/>
          </a:xfrm>
          <a:prstGeom prst="rect">
            <a:avLst/>
          </a:prstGeom>
          <a:noFill/>
        </p:spPr>
        <p:txBody>
          <a:bodyPr wrap="square" rtlCol="0">
            <a:spAutoFit/>
          </a:bodyPr>
          <a:lstStyle/>
          <a:p>
            <a:r>
              <a:rPr lang="en-US" b="1" dirty="0"/>
              <a:t>3 - Among those who made bank deposits, what was the main form of contact?</a:t>
            </a:r>
          </a:p>
        </p:txBody>
      </p:sp>
      <p:sp>
        <p:nvSpPr>
          <p:cNvPr id="3" name="TextBox 2"/>
          <p:cNvSpPr txBox="1"/>
          <p:nvPr/>
        </p:nvSpPr>
        <p:spPr>
          <a:xfrm>
            <a:off x="128789" y="1429555"/>
            <a:ext cx="2459328" cy="369332"/>
          </a:xfrm>
          <a:prstGeom prst="rect">
            <a:avLst/>
          </a:prstGeom>
          <a:noFill/>
        </p:spPr>
        <p:txBody>
          <a:bodyPr wrap="none" rtlCol="0">
            <a:spAutoFit/>
          </a:bodyPr>
          <a:lstStyle/>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03634"/>
            <a:ext cx="4494727" cy="3896009"/>
          </a:xfrm>
          <a:prstGeom prst="rect">
            <a:avLst/>
          </a:prstGeom>
        </p:spPr>
      </p:pic>
      <p:sp>
        <p:nvSpPr>
          <p:cNvPr id="6" name="TextBox 5"/>
          <p:cNvSpPr txBox="1"/>
          <p:nvPr/>
        </p:nvSpPr>
        <p:spPr>
          <a:xfrm>
            <a:off x="128789" y="5035639"/>
            <a:ext cx="4365938" cy="923330"/>
          </a:xfrm>
          <a:prstGeom prst="rect">
            <a:avLst/>
          </a:prstGeom>
          <a:noFill/>
        </p:spPr>
        <p:txBody>
          <a:bodyPr wrap="square" rtlCol="0">
            <a:spAutoFit/>
          </a:bodyPr>
          <a:lstStyle/>
          <a:p>
            <a:r>
              <a:rPr lang="en-US" b="1" dirty="0"/>
              <a:t>contact :</a:t>
            </a:r>
            <a:r>
              <a:rPr lang="en-US" dirty="0"/>
              <a:t>The main form of contact is the cellular. Few customers who made term bank deposits were contacted by telephone.</a:t>
            </a:r>
          </a:p>
        </p:txBody>
      </p:sp>
      <p:sp>
        <p:nvSpPr>
          <p:cNvPr id="7" name="TextBox 6"/>
          <p:cNvSpPr txBox="1"/>
          <p:nvPr/>
        </p:nvSpPr>
        <p:spPr>
          <a:xfrm>
            <a:off x="6001555" y="180305"/>
            <a:ext cx="5228822" cy="646331"/>
          </a:xfrm>
          <a:prstGeom prst="rect">
            <a:avLst/>
          </a:prstGeom>
          <a:noFill/>
        </p:spPr>
        <p:txBody>
          <a:bodyPr wrap="square" rtlCol="0">
            <a:spAutoFit/>
          </a:bodyPr>
          <a:lstStyle/>
          <a:p>
            <a:r>
              <a:rPr lang="en-US" b="1" dirty="0"/>
              <a:t>4 - What type of job is most common among those who made bank deposits?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722" y="1103635"/>
            <a:ext cx="5937723" cy="3751700"/>
          </a:xfrm>
          <a:prstGeom prst="rect">
            <a:avLst/>
          </a:prstGeom>
        </p:spPr>
      </p:pic>
      <p:sp>
        <p:nvSpPr>
          <p:cNvPr id="11" name="TextBox 10"/>
          <p:cNvSpPr txBox="1"/>
          <p:nvPr/>
        </p:nvSpPr>
        <p:spPr>
          <a:xfrm>
            <a:off x="5821252" y="4999643"/>
            <a:ext cx="5701193" cy="1477328"/>
          </a:xfrm>
          <a:prstGeom prst="rect">
            <a:avLst/>
          </a:prstGeom>
          <a:noFill/>
        </p:spPr>
        <p:txBody>
          <a:bodyPr wrap="square" rtlCol="0">
            <a:spAutoFit/>
          </a:bodyPr>
          <a:lstStyle/>
          <a:p>
            <a:r>
              <a:rPr lang="en-US" b="1" dirty="0"/>
              <a:t>Job:</a:t>
            </a:r>
            <a:r>
              <a:rPr lang="en-US" dirty="0"/>
              <a:t> people with admin jobs have been contacted more by the bank.</a:t>
            </a:r>
          </a:p>
          <a:p>
            <a:r>
              <a:rPr lang="en-US" dirty="0"/>
              <a:t> People with unknown jobs are very few. </a:t>
            </a:r>
          </a:p>
          <a:p>
            <a:r>
              <a:rPr lang="en-US" dirty="0"/>
              <a:t>As we can see people with admin jobs subscribed the most.</a:t>
            </a:r>
          </a:p>
        </p:txBody>
      </p:sp>
    </p:spTree>
    <p:extLst>
      <p:ext uri="{BB962C8B-B14F-4D97-AF65-F5344CB8AC3E}">
        <p14:creationId xmlns:p14="http://schemas.microsoft.com/office/powerpoint/2010/main" val="229477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2730" y="0"/>
            <a:ext cx="1620592" cy="400110"/>
          </a:xfrm>
          <a:prstGeom prst="rect">
            <a:avLst/>
          </a:prstGeom>
          <a:noFill/>
        </p:spPr>
        <p:txBody>
          <a:bodyPr wrap="square" rtlCol="0">
            <a:spAutoFit/>
          </a:bodyPr>
          <a:lstStyle/>
          <a:p>
            <a:r>
              <a:rPr lang="en-US" sz="2000" b="1" dirty="0"/>
              <a:t>Implications</a:t>
            </a:r>
            <a:endParaRPr lang="en-US" sz="2000" dirty="0"/>
          </a:p>
        </p:txBody>
      </p:sp>
      <p:sp>
        <p:nvSpPr>
          <p:cNvPr id="5" name="TextBox 4"/>
          <p:cNvSpPr txBox="1"/>
          <p:nvPr/>
        </p:nvSpPr>
        <p:spPr>
          <a:xfrm>
            <a:off x="132523" y="569843"/>
            <a:ext cx="4373216" cy="1169551"/>
          </a:xfrm>
          <a:prstGeom prst="rect">
            <a:avLst/>
          </a:prstGeom>
          <a:noFill/>
        </p:spPr>
        <p:txBody>
          <a:bodyPr wrap="square" rtlCol="0">
            <a:spAutoFit/>
          </a:bodyPr>
          <a:lstStyle/>
          <a:p>
            <a:pPr lvl="0"/>
            <a:r>
              <a:rPr lang="en-US" sz="1400" b="1" dirty="0"/>
              <a:t>Age: </a:t>
            </a:r>
            <a:r>
              <a:rPr lang="en-US" sz="1400" dirty="0"/>
              <a:t>Most of the data we got was from the ages between 25-50 but the people who has subscribed to term deposit are the older people who are above 55 so the conclusion for this attribute is to target older generation people more</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813" y="2059922"/>
            <a:ext cx="4397909" cy="3638514"/>
          </a:xfrm>
          <a:prstGeom prst="rect">
            <a:avLst/>
          </a:prstGeom>
        </p:spPr>
      </p:pic>
      <p:sp>
        <p:nvSpPr>
          <p:cNvPr id="7" name="TextBox 6"/>
          <p:cNvSpPr txBox="1"/>
          <p:nvPr/>
        </p:nvSpPr>
        <p:spPr>
          <a:xfrm>
            <a:off x="8600662" y="106018"/>
            <a:ext cx="3591338" cy="1815882"/>
          </a:xfrm>
          <a:prstGeom prst="rect">
            <a:avLst/>
          </a:prstGeom>
          <a:noFill/>
        </p:spPr>
        <p:txBody>
          <a:bodyPr wrap="square" rtlCol="0">
            <a:spAutoFit/>
          </a:bodyPr>
          <a:lstStyle/>
          <a:p>
            <a:pPr lvl="0"/>
            <a:r>
              <a:rPr lang="en-US" sz="1400" b="1" dirty="0"/>
              <a:t>Jobs: </a:t>
            </a:r>
            <a:r>
              <a:rPr lang="en-US" sz="1400" dirty="0"/>
              <a:t>The people who have been target the most are admin, blue-collar and technicians and these people have subscribed more as well but other occupations such as who are students even though they have been targeted less but the conversion rate for students is better than other attributes so need to target more people who are students</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8362122" y="2059922"/>
            <a:ext cx="3737112" cy="3638514"/>
          </a:xfrm>
          <a:prstGeom prst="rect">
            <a:avLst/>
          </a:prstGeom>
        </p:spPr>
      </p:pic>
      <p:sp>
        <p:nvSpPr>
          <p:cNvPr id="10" name="TextBox 9"/>
          <p:cNvSpPr txBox="1"/>
          <p:nvPr/>
        </p:nvSpPr>
        <p:spPr>
          <a:xfrm>
            <a:off x="4943062" y="459485"/>
            <a:ext cx="3114260" cy="1600438"/>
          </a:xfrm>
          <a:prstGeom prst="rect">
            <a:avLst/>
          </a:prstGeom>
          <a:noFill/>
        </p:spPr>
        <p:txBody>
          <a:bodyPr wrap="square" rtlCol="0">
            <a:spAutoFit/>
          </a:bodyPr>
          <a:lstStyle/>
          <a:p>
            <a:pPr lvl="0"/>
            <a:r>
              <a:rPr lang="en-US" sz="1400" b="1" dirty="0"/>
              <a:t>Marital Status: </a:t>
            </a:r>
            <a:r>
              <a:rPr lang="en-US" sz="1400" dirty="0"/>
              <a:t>Marital status had less impact on target</a:t>
            </a:r>
          </a:p>
          <a:p>
            <a:pPr lvl="0"/>
            <a:r>
              <a:rPr lang="en-US" sz="1400" dirty="0"/>
              <a:t> variable which we have noticed in the feature importance, </a:t>
            </a:r>
          </a:p>
          <a:p>
            <a:pPr lvl="0"/>
            <a:r>
              <a:rPr lang="en-US" sz="1400" dirty="0"/>
              <a:t>so this attribute need not be considered in making important decisions </a:t>
            </a:r>
          </a:p>
          <a:p>
            <a:pPr lvl="0"/>
            <a:r>
              <a:rPr lang="en-US" sz="1400" dirty="0"/>
              <a:t>on whom to target.</a:t>
            </a: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4399722" y="2080591"/>
            <a:ext cx="3962400" cy="3617845"/>
          </a:xfrm>
          <a:prstGeom prst="rect">
            <a:avLst/>
          </a:prstGeom>
        </p:spPr>
      </p:pic>
    </p:spTree>
    <p:extLst>
      <p:ext uri="{BB962C8B-B14F-4D97-AF65-F5344CB8AC3E}">
        <p14:creationId xmlns:p14="http://schemas.microsoft.com/office/powerpoint/2010/main" val="359688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16" y="212035"/>
            <a:ext cx="4337193" cy="1384995"/>
          </a:xfrm>
          <a:prstGeom prst="rect">
            <a:avLst/>
          </a:prstGeom>
          <a:noFill/>
        </p:spPr>
        <p:txBody>
          <a:bodyPr wrap="square" rtlCol="0">
            <a:spAutoFit/>
          </a:bodyPr>
          <a:lstStyle/>
          <a:p>
            <a:r>
              <a:rPr lang="en-US" sz="1400" b="1" dirty="0"/>
              <a:t>Education: </a:t>
            </a:r>
            <a:r>
              <a:rPr lang="en-US" sz="1400" dirty="0"/>
              <a:t>People with university degree and high school have been targeted the most but we can see that  the people who subscribe to term deposit are mostly from university degree and people who are pursuing a professional course since they are more mature to understand the importance of term deposit.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017" y="1841679"/>
            <a:ext cx="4337191" cy="3721994"/>
          </a:xfrm>
          <a:prstGeom prst="rect">
            <a:avLst/>
          </a:prstGeom>
        </p:spPr>
      </p:pic>
      <p:sp>
        <p:nvSpPr>
          <p:cNvPr id="5" name="TextBox 4"/>
          <p:cNvSpPr txBox="1"/>
          <p:nvPr/>
        </p:nvSpPr>
        <p:spPr>
          <a:xfrm>
            <a:off x="5267459" y="212035"/>
            <a:ext cx="6040193" cy="954107"/>
          </a:xfrm>
          <a:prstGeom prst="rect">
            <a:avLst/>
          </a:prstGeom>
          <a:noFill/>
        </p:spPr>
        <p:txBody>
          <a:bodyPr wrap="square" rtlCol="0">
            <a:spAutoFit/>
          </a:bodyPr>
          <a:lstStyle/>
          <a:p>
            <a:pPr lvl="0"/>
            <a:r>
              <a:rPr lang="en-US" sz="1400" b="1" dirty="0"/>
              <a:t>Housing , Loan and Default: </a:t>
            </a:r>
            <a:r>
              <a:rPr lang="en-US" sz="1400" dirty="0"/>
              <a:t>From these 3 attributes we can notice that people who are financially independent and less burdened by loan, or housings tend to subscribe to more term deposit, so we can target accordingly to more financially independent people.</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906849" y="1597030"/>
            <a:ext cx="7122017" cy="4134118"/>
          </a:xfrm>
          <a:prstGeom prst="rect">
            <a:avLst/>
          </a:prstGeom>
        </p:spPr>
      </p:pic>
    </p:spTree>
    <p:extLst>
      <p:ext uri="{BB962C8B-B14F-4D97-AF65-F5344CB8AC3E}">
        <p14:creationId xmlns:p14="http://schemas.microsoft.com/office/powerpoint/2010/main" val="264171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25" y="103031"/>
            <a:ext cx="4288665" cy="2246769"/>
          </a:xfrm>
          <a:prstGeom prst="rect">
            <a:avLst/>
          </a:prstGeom>
          <a:noFill/>
        </p:spPr>
        <p:txBody>
          <a:bodyPr wrap="square" rtlCol="0">
            <a:spAutoFit/>
          </a:bodyPr>
          <a:lstStyle/>
          <a:p>
            <a:pPr lvl="0"/>
            <a:r>
              <a:rPr lang="en-US" sz="1400" b="1" dirty="0"/>
              <a:t>Month and Day of week: </a:t>
            </a:r>
            <a:r>
              <a:rPr lang="en-US" sz="1400" dirty="0"/>
              <a:t>May is the month where the people have been targeted along with some other months June July, this indicates that people have been targeted more after the beginning of new fiscal year but results show that the conversion rate has been the most during the end of the year starting from September to December there is a high chance of subscribing to term deposit, The day of the week doesn’t matter much </a:t>
            </a:r>
            <a:r>
              <a:rPr lang="en-US" sz="1400" dirty="0" err="1"/>
              <a:t>interms</a:t>
            </a:r>
            <a:r>
              <a:rPr lang="en-US" sz="1400" dirty="0"/>
              <a:t> of subscriptions and they have been targeted equally.</a:t>
            </a:r>
          </a:p>
        </p:txBody>
      </p:sp>
      <p:sp>
        <p:nvSpPr>
          <p:cNvPr id="6" name="TextBox 5"/>
          <p:cNvSpPr txBox="1"/>
          <p:nvPr/>
        </p:nvSpPr>
        <p:spPr>
          <a:xfrm>
            <a:off x="-2729422" y="3815232"/>
            <a:ext cx="118361" cy="209157"/>
          </a:xfrm>
          <a:prstGeom prst="rect">
            <a:avLst/>
          </a:prstGeom>
          <a:noFill/>
        </p:spPr>
        <p:txBody>
          <a:bodyPr wrap="square" rtlCol="0">
            <a:spAutoFit/>
          </a:bodyPr>
          <a:lstStyle/>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424" y="2349800"/>
            <a:ext cx="4110377" cy="1789043"/>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67425" y="4373217"/>
            <a:ext cx="4110377" cy="2289134"/>
          </a:xfrm>
          <a:prstGeom prst="rect">
            <a:avLst/>
          </a:prstGeom>
        </p:spPr>
      </p:pic>
      <p:sp>
        <p:nvSpPr>
          <p:cNvPr id="10" name="TextBox 9"/>
          <p:cNvSpPr txBox="1"/>
          <p:nvPr/>
        </p:nvSpPr>
        <p:spPr>
          <a:xfrm>
            <a:off x="5791200" y="103032"/>
            <a:ext cx="5022573" cy="1600438"/>
          </a:xfrm>
          <a:prstGeom prst="rect">
            <a:avLst/>
          </a:prstGeom>
          <a:noFill/>
        </p:spPr>
        <p:txBody>
          <a:bodyPr wrap="square" rtlCol="0">
            <a:spAutoFit/>
          </a:bodyPr>
          <a:lstStyle/>
          <a:p>
            <a:r>
              <a:rPr lang="en-US" sz="1400" b="1" dirty="0"/>
              <a:t>Social and Economic Attributes: </a:t>
            </a:r>
            <a:r>
              <a:rPr lang="en-US" sz="1400" dirty="0"/>
              <a:t>These attributes such as Customer Confidence index, Customer price index, Euribor_3M are some of the most important attributes which are significant in deciding whether the person will subscribe to term deposit or not, so the people with higher numbers in these attributes should be targeted more and these attributes are significant in model building as well.</a:t>
            </a: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5466025" y="2162616"/>
            <a:ext cx="3180522" cy="1861773"/>
          </a:xfrm>
          <a:prstGeom prst="rect">
            <a:avLst/>
          </a:prstGeom>
        </p:spPr>
      </p:pic>
      <p:pic>
        <p:nvPicPr>
          <p:cNvPr id="14" name="Picture 13"/>
          <p:cNvPicPr/>
          <p:nvPr/>
        </p:nvPicPr>
        <p:blipFill>
          <a:blip r:embed="rId5" cstate="print">
            <a:extLst>
              <a:ext uri="{28A0092B-C50C-407E-A947-70E740481C1C}">
                <a14:useLocalDpi xmlns:a14="http://schemas.microsoft.com/office/drawing/2010/main" val="0"/>
              </a:ext>
            </a:extLst>
          </a:blip>
          <a:stretch>
            <a:fillRect/>
          </a:stretch>
        </p:blipFill>
        <p:spPr>
          <a:xfrm>
            <a:off x="8808679" y="2162615"/>
            <a:ext cx="3189872" cy="1861773"/>
          </a:xfrm>
          <a:prstGeom prst="rect">
            <a:avLst/>
          </a:prstGeom>
        </p:spPr>
      </p:pic>
      <p:pic>
        <p:nvPicPr>
          <p:cNvPr id="16" name="Picture 15"/>
          <p:cNvPicPr/>
          <p:nvPr/>
        </p:nvPicPr>
        <p:blipFill>
          <a:blip r:embed="rId6">
            <a:extLst>
              <a:ext uri="{28A0092B-C50C-407E-A947-70E740481C1C}">
                <a14:useLocalDpi xmlns:a14="http://schemas.microsoft.com/office/drawing/2010/main" val="0"/>
              </a:ext>
            </a:extLst>
          </a:blip>
          <a:stretch>
            <a:fillRect/>
          </a:stretch>
        </p:blipFill>
        <p:spPr>
          <a:xfrm>
            <a:off x="6851374" y="4373217"/>
            <a:ext cx="4206158" cy="2230755"/>
          </a:xfrm>
          <a:prstGeom prst="rect">
            <a:avLst/>
          </a:prstGeom>
        </p:spPr>
      </p:pic>
    </p:spTree>
    <p:extLst>
      <p:ext uri="{BB962C8B-B14F-4D97-AF65-F5344CB8AC3E}">
        <p14:creationId xmlns:p14="http://schemas.microsoft.com/office/powerpoint/2010/main" val="27961463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552e23b-ba50-4fee-9567-5b6f6182732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aeed155-802c-4be1-962c-7868b86c465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1262cd6-6832-44b9-8836-ec2fdc2a1c5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87f1b0bc-3447-4beb-bbc2-6a0bf6d1656d}"/>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ae4e6596-3ae8-4380-8c13-40ee153706b6}"/>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d76dc31-b702-4b37-acab-e4ddb028d0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2006</Words>
  <Application>Microsoft Office PowerPoint</Application>
  <PresentationFormat>Widescreen</PresentationFormat>
  <Paragraphs>240</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PREDICTION OF SUBSCRIPTION FOR A TERM DEPOSIT</vt:lpstr>
      <vt:lpstr>PowerPoint Presentation</vt:lpstr>
      <vt:lpstr>DATA INFORMATION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Statistical Analysis</vt:lpstr>
      <vt:lpstr>Odds for each variable</vt:lpstr>
      <vt:lpstr>Model Building</vt:lpstr>
      <vt:lpstr>Decision Tree</vt:lpstr>
      <vt:lpstr>PowerPoint Presentation</vt:lpstr>
      <vt:lpstr>Important features  </vt:lpstr>
      <vt:lpstr>Model Evaluation after selecting important features and hyperparameter tuning. </vt:lpstr>
      <vt:lpstr>PowerPoint Presentation</vt:lpstr>
      <vt:lpstr>UPDATED WORK COMPARED TO BENCHMARK</vt:lpstr>
      <vt:lpstr>PowerPoint Presentation</vt:lpstr>
      <vt:lpstr>Model Deployment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SUBSCRIPTION FOR A TERM DEPOSIT</dc:title>
  <dc:creator>Swapnil Pattanshetty</dc:creator>
  <cp:lastModifiedBy>vimal kanth</cp:lastModifiedBy>
  <cp:revision>14</cp:revision>
  <dcterms:created xsi:type="dcterms:W3CDTF">2022-03-31T20:04:33Z</dcterms:created>
  <dcterms:modified xsi:type="dcterms:W3CDTF">2022-09-23T10:01:46Z</dcterms:modified>
</cp:coreProperties>
</file>