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53BBF-1D39-4899-A427-19953D065DB3}" v="1248" dt="2022-05-13T21:53:40.111"/>
    <p1510:client id="{729011F5-58AA-459A-8C6F-8C5B14E14D35}" v="13" dt="2022-05-13T18:42:0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8515" y="323492"/>
            <a:ext cx="7706033" cy="875892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Model Building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783" y="1603168"/>
            <a:ext cx="9144000" cy="683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algorithms that are used for classification are: </a:t>
            </a:r>
            <a:endParaRPr lang="en-US">
              <a:cs typeface="Calibri" panose="020F0502020204030204"/>
            </a:endParaRPr>
          </a:p>
          <a:p>
            <a:pPr algn="l"/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A254F-5DB6-50C3-902E-F38A17C1FBBA}"/>
              </a:ext>
            </a:extLst>
          </p:cNvPr>
          <p:cNvSpPr txBox="1"/>
          <p:nvPr/>
        </p:nvSpPr>
        <p:spPr>
          <a:xfrm>
            <a:off x="3774663" y="2615094"/>
            <a:ext cx="5261112" cy="2249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/>
              <a:t>• Logistic Regression</a:t>
            </a:r>
            <a:endParaRPr lang="en-US" sz="32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/>
              <a:t>• Decision Tree</a:t>
            </a:r>
            <a:endParaRPr lang="en-US" sz="32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/>
              <a:t>• Random Forest Classifier</a:t>
            </a:r>
            <a:endParaRPr lang="en-US" sz="320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ea typeface="+mn-lt"/>
                <a:cs typeface="+mn-lt"/>
              </a:rPr>
              <a:t>• XG Boost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39DC-8317-A35D-B4D6-F6623B2D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cs typeface="Calibri Light"/>
              </a:rPr>
              <a:t>Models Comparison based on Accuracy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163B060-3F96-B3B0-3ACA-8757DB8C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62" y="2170906"/>
            <a:ext cx="5095875" cy="3152775"/>
          </a:xfrm>
        </p:spPr>
      </p:pic>
    </p:spTree>
    <p:extLst>
      <p:ext uri="{BB962C8B-B14F-4D97-AF65-F5344CB8AC3E}">
        <p14:creationId xmlns:p14="http://schemas.microsoft.com/office/powerpoint/2010/main" val="395293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C2C-F3D2-6B32-1766-172108E0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cs typeface="Calibri Light"/>
              </a:rPr>
              <a:t>AUC score comparison between models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7F4463-A77C-28BB-94AD-783F7482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50" y="1825625"/>
            <a:ext cx="8416299" cy="4351338"/>
          </a:xfrm>
        </p:spPr>
      </p:pic>
    </p:spTree>
    <p:extLst>
      <p:ext uri="{BB962C8B-B14F-4D97-AF65-F5344CB8AC3E}">
        <p14:creationId xmlns:p14="http://schemas.microsoft.com/office/powerpoint/2010/main" val="426609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168-17CF-1C1C-E6FC-4FD76446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18" y="365125"/>
            <a:ext cx="10515600" cy="588729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cs typeface="Calibri Light"/>
              </a:rPr>
              <a:t>Logistic Regression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0A239C9-091C-2990-B156-610A2B0CE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53" y="1364987"/>
            <a:ext cx="5235158" cy="24672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2110C-4654-B6F8-EBA5-7CD7C8A7E8C4}"/>
              </a:ext>
            </a:extLst>
          </p:cNvPr>
          <p:cNvSpPr txBox="1"/>
          <p:nvPr/>
        </p:nvSpPr>
        <p:spPr>
          <a:xfrm>
            <a:off x="633425" y="9630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Classification Report:</a:t>
            </a:r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51FA7860-4498-60D6-656D-CEDFFFFD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4" y="4173093"/>
            <a:ext cx="5191592" cy="2684077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CB73C1E-F090-34CF-C6B3-E29F35167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896" y="1361135"/>
            <a:ext cx="5291527" cy="4143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6A4BB2-7B03-70A7-47F5-6A44FC4B6BBE}"/>
              </a:ext>
            </a:extLst>
          </p:cNvPr>
          <p:cNvSpPr txBox="1"/>
          <p:nvPr/>
        </p:nvSpPr>
        <p:spPr>
          <a:xfrm>
            <a:off x="6888232" y="573970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AUC score : 0.88</a:t>
            </a:r>
            <a:endParaRPr lang="en-US" sz="2000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B543-79C6-8882-CE8B-D7B5571C34DA}"/>
              </a:ext>
            </a:extLst>
          </p:cNvPr>
          <p:cNvSpPr txBox="1"/>
          <p:nvPr/>
        </p:nvSpPr>
        <p:spPr>
          <a:xfrm>
            <a:off x="747367" y="39058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F6A08-560B-3649-065E-487A02F3E318}"/>
              </a:ext>
            </a:extLst>
          </p:cNvPr>
          <p:cNvSpPr txBox="1"/>
          <p:nvPr/>
        </p:nvSpPr>
        <p:spPr>
          <a:xfrm>
            <a:off x="6621808" y="10558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ROC Curve:</a:t>
            </a:r>
          </a:p>
        </p:txBody>
      </p:sp>
    </p:spTree>
    <p:extLst>
      <p:ext uri="{BB962C8B-B14F-4D97-AF65-F5344CB8AC3E}">
        <p14:creationId xmlns:p14="http://schemas.microsoft.com/office/powerpoint/2010/main" val="293314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1951-9DBB-B809-AA9F-3EDEA6E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15"/>
            <a:ext cx="3682584" cy="376186"/>
          </a:xfrm>
        </p:spPr>
        <p:txBody>
          <a:bodyPr>
            <a:noAutofit/>
          </a:bodyPr>
          <a:lstStyle/>
          <a:p>
            <a:r>
              <a:rPr lang="en-US" sz="2800" b="1">
                <a:cs typeface="Calibri Light"/>
              </a:rPr>
              <a:t>Odds Ratio</a:t>
            </a:r>
            <a:endParaRPr lang="en-US" sz="2800" b="1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5A4352-C723-D1FD-8995-D1787EA0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83" y="688871"/>
            <a:ext cx="10518635" cy="5600518"/>
          </a:xfrm>
        </p:spPr>
      </p:pic>
    </p:spTree>
    <p:extLst>
      <p:ext uri="{BB962C8B-B14F-4D97-AF65-F5344CB8AC3E}">
        <p14:creationId xmlns:p14="http://schemas.microsoft.com/office/powerpoint/2010/main" val="16785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057E-A30A-CEEC-9232-B17FA0FD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809"/>
          </a:xfrm>
        </p:spPr>
        <p:txBody>
          <a:bodyPr/>
          <a:lstStyle/>
          <a:p>
            <a:r>
              <a:rPr lang="en-US" sz="2800" b="1">
                <a:cs typeface="Calibri Light"/>
              </a:rPr>
              <a:t>Logistic model evaluations for different </a:t>
            </a:r>
            <a:r>
              <a:rPr lang="en-US" sz="2800" b="1">
                <a:ea typeface="+mj-lt"/>
                <a:cs typeface="+mj-lt"/>
              </a:rPr>
              <a:t>threshold</a:t>
            </a:r>
            <a:r>
              <a:rPr lang="en-US" sz="2800">
                <a:ea typeface="+mj-lt"/>
                <a:cs typeface="+mj-lt"/>
              </a:rPr>
              <a:t> </a:t>
            </a:r>
            <a:r>
              <a:rPr lang="en-US" sz="2800" b="1">
                <a:cs typeface="Calibri Light"/>
              </a:rPr>
              <a:t>values</a:t>
            </a:r>
            <a:endParaRPr lang="en-US" sz="2800" b="1" err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C377E54-873C-545D-977D-76EDE2EA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946" y="1392695"/>
            <a:ext cx="10141157" cy="4867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468B6-2F4B-16A6-E491-FFD67EA21955}"/>
              </a:ext>
            </a:extLst>
          </p:cNvPr>
          <p:cNvSpPr txBox="1"/>
          <p:nvPr/>
        </p:nvSpPr>
        <p:spPr>
          <a:xfrm>
            <a:off x="1035188" y="6347100"/>
            <a:ext cx="10087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can see that setting the threshold to 0.4 results in a greater accuracy of 0.89 in the Logistic Model.</a:t>
            </a:r>
          </a:p>
        </p:txBody>
      </p:sp>
    </p:spTree>
    <p:extLst>
      <p:ext uri="{BB962C8B-B14F-4D97-AF65-F5344CB8AC3E}">
        <p14:creationId xmlns:p14="http://schemas.microsoft.com/office/powerpoint/2010/main" val="25587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CAD13-32B4-FAAE-F2CE-EC1C329F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935" y="194988"/>
            <a:ext cx="3014505" cy="632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Decision Tree</a:t>
            </a:r>
            <a:endParaRPr lang="en-US" sz="3200"/>
          </a:p>
        </p:txBody>
      </p:sp>
      <p:pic>
        <p:nvPicPr>
          <p:cNvPr id="9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7F4D81B-2263-DBBC-304A-CBFBBCB1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08" y="1426598"/>
            <a:ext cx="6631646" cy="4016353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C9F862C-30E8-1F8F-B63C-F79D2917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9" y="4203543"/>
            <a:ext cx="4708389" cy="234310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C52C703-77D0-CC17-7B6A-4201FFEC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79" y="1301946"/>
            <a:ext cx="4708389" cy="2245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2C398-445C-BEC0-DCF6-1332209E88EA}"/>
              </a:ext>
            </a:extLst>
          </p:cNvPr>
          <p:cNvSpPr txBox="1"/>
          <p:nvPr/>
        </p:nvSpPr>
        <p:spPr>
          <a:xfrm>
            <a:off x="5503656" y="5591028"/>
            <a:ext cx="4875785" cy="585934"/>
          </a:xfr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661CD-09AF-6862-8C57-6C54C0417467}"/>
              </a:ext>
            </a:extLst>
          </p:cNvPr>
          <p:cNvSpPr txBox="1"/>
          <p:nvPr/>
        </p:nvSpPr>
        <p:spPr>
          <a:xfrm>
            <a:off x="420193" y="944849"/>
            <a:ext cx="45045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Classification report on Train set</a:t>
            </a:r>
            <a:endParaRPr lang="en-US" sz="20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63BCD6-6F66-55B5-0262-7F70F8BE57BD}"/>
              </a:ext>
            </a:extLst>
          </p:cNvPr>
          <p:cNvSpPr txBox="1"/>
          <p:nvPr/>
        </p:nvSpPr>
        <p:spPr>
          <a:xfrm>
            <a:off x="420192" y="3767996"/>
            <a:ext cx="43671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Classification report on Test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983187-9B8E-CDB0-18CA-027E71704619}"/>
              </a:ext>
            </a:extLst>
          </p:cNvPr>
          <p:cNvSpPr txBox="1"/>
          <p:nvPr/>
        </p:nvSpPr>
        <p:spPr>
          <a:xfrm>
            <a:off x="6441242" y="944848"/>
            <a:ext cx="339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ROC Curve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23A01F-1E78-B8DE-DBF7-0030A8E9A66D}"/>
              </a:ext>
            </a:extLst>
          </p:cNvPr>
          <p:cNvSpPr txBox="1"/>
          <p:nvPr/>
        </p:nvSpPr>
        <p:spPr>
          <a:xfrm>
            <a:off x="5641947" y="5590350"/>
            <a:ext cx="339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AUC score: 0.93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0FCE7-8D83-FFD8-5467-E065C514B304}"/>
              </a:ext>
            </a:extLst>
          </p:cNvPr>
          <p:cNvSpPr txBox="1"/>
          <p:nvPr/>
        </p:nvSpPr>
        <p:spPr>
          <a:xfrm>
            <a:off x="5641009" y="6049617"/>
            <a:ext cx="48414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Accuracy</a:t>
            </a:r>
            <a:r>
              <a:rPr lang="en-US" dirty="0">
                <a:latin typeface="Consolas"/>
              </a:rPr>
              <a:t> </a:t>
            </a:r>
            <a:r>
              <a:rPr lang="en-US" sz="2000" b="1" dirty="0">
                <a:ea typeface="+mn-lt"/>
                <a:cs typeface="+mn-lt"/>
              </a:rPr>
              <a:t>Score = 0.9339261285909712</a:t>
            </a:r>
          </a:p>
        </p:txBody>
      </p:sp>
    </p:spTree>
    <p:extLst>
      <p:ext uri="{BB962C8B-B14F-4D97-AF65-F5344CB8AC3E}">
        <p14:creationId xmlns:p14="http://schemas.microsoft.com/office/powerpoint/2010/main" val="279200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C23F-FBDD-8D53-1E69-E459FC44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10338791" cy="4063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/>
              <a:t>Important features </a:t>
            </a:r>
            <a:endParaRPr lang="en-US" sz="3200"/>
          </a:p>
          <a:p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E804C-34EE-2CF4-9490-D6865AC1306B}"/>
              </a:ext>
            </a:extLst>
          </p:cNvPr>
          <p:cNvSpPr txBox="1"/>
          <p:nvPr/>
        </p:nvSpPr>
        <p:spPr>
          <a:xfrm>
            <a:off x="6948620" y="1422242"/>
            <a:ext cx="5178960" cy="356388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Click to add text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0098DB-5627-C5E7-1ED1-82C70DA82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13" y="639013"/>
            <a:ext cx="10513677" cy="5218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07EF3-F5FF-6DA2-BA55-5E1670B2CEAE}"/>
              </a:ext>
            </a:extLst>
          </p:cNvPr>
          <p:cNvSpPr txBox="1"/>
          <p:nvPr/>
        </p:nvSpPr>
        <p:spPr>
          <a:xfrm>
            <a:off x="836629" y="5927039"/>
            <a:ext cx="10890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Hyper Parameters : </a:t>
            </a:r>
            <a:r>
              <a:rPr lang="en-US">
                <a:ea typeface="+mn-lt"/>
                <a:cs typeface="+mn-lt"/>
              </a:rPr>
              <a:t>Best parameters for decision tree classifier: ('criterion': 'gin', '</a:t>
            </a:r>
            <a:r>
              <a:rPr lang="en-US" err="1">
                <a:ea typeface="+mn-lt"/>
                <a:cs typeface="+mn-lt"/>
              </a:rPr>
              <a:t>max_depth</a:t>
            </a:r>
            <a:r>
              <a:rPr lang="en-US">
                <a:ea typeface="+mn-lt"/>
                <a:cs typeface="+mn-lt"/>
              </a:rPr>
              <a:t>: 9, '</a:t>
            </a:r>
            <a:r>
              <a:rPr lang="en-US" err="1">
                <a:ea typeface="+mn-lt"/>
                <a:cs typeface="+mn-lt"/>
              </a:rPr>
              <a:t>min_samples_split</a:t>
            </a:r>
            <a:r>
              <a:rPr lang="en-US">
                <a:ea typeface="+mn-lt"/>
                <a:cs typeface="+mn-lt"/>
              </a:rPr>
              <a:t>': 7}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A20EB2-4954-6CC0-5DB1-5D21B5B8AC6F}"/>
              </a:ext>
            </a:extLst>
          </p:cNvPr>
          <p:cNvSpPr txBox="1">
            <a:spLocks/>
          </p:cNvSpPr>
          <p:nvPr/>
        </p:nvSpPr>
        <p:spPr>
          <a:xfrm>
            <a:off x="4096065" y="382727"/>
            <a:ext cx="3202244" cy="96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Random Forest</a:t>
            </a:r>
            <a:endParaRPr lang="en-US"/>
          </a:p>
          <a:p>
            <a:endParaRPr lang="en-US" sz="3200" b="1"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1037A-770E-CF74-C9FF-AE2DD104AA3D}"/>
              </a:ext>
            </a:extLst>
          </p:cNvPr>
          <p:cNvSpPr txBox="1"/>
          <p:nvPr/>
        </p:nvSpPr>
        <p:spPr>
          <a:xfrm>
            <a:off x="420193" y="944849"/>
            <a:ext cx="45045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Classification report on Train set</a:t>
            </a:r>
            <a:endParaRPr 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057F9-1F39-1E94-D51B-99181C9A9BF2}"/>
              </a:ext>
            </a:extLst>
          </p:cNvPr>
          <p:cNvSpPr txBox="1"/>
          <p:nvPr/>
        </p:nvSpPr>
        <p:spPr>
          <a:xfrm>
            <a:off x="420192" y="3767996"/>
            <a:ext cx="43671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Classification report on 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B3B97-1FC6-40E2-11EC-60172A52CDE7}"/>
              </a:ext>
            </a:extLst>
          </p:cNvPr>
          <p:cNvSpPr txBox="1"/>
          <p:nvPr/>
        </p:nvSpPr>
        <p:spPr>
          <a:xfrm>
            <a:off x="6441242" y="944848"/>
            <a:ext cx="33927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94C43-D5DD-06B9-471F-B3CC0BBA84C0}"/>
              </a:ext>
            </a:extLst>
          </p:cNvPr>
          <p:cNvSpPr txBox="1"/>
          <p:nvPr/>
        </p:nvSpPr>
        <p:spPr>
          <a:xfrm>
            <a:off x="5929077" y="5579307"/>
            <a:ext cx="33927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AUC score: 0.9864</a:t>
            </a:r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941E94EB-E459-20B3-0C4D-86B88CA1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0" y="1345422"/>
            <a:ext cx="4962938" cy="2299739"/>
          </a:xfrm>
          <a:prstGeom prst="rect">
            <a:avLst/>
          </a:prstGeom>
        </p:spPr>
      </p:pic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B8AE9F95-B784-CFD0-5894-1FCF6B2B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8" y="4159024"/>
            <a:ext cx="4951895" cy="2313614"/>
          </a:xfrm>
          <a:prstGeom prst="rect">
            <a:avLst/>
          </a:prstGeom>
        </p:spPr>
      </p:pic>
      <p:pic>
        <p:nvPicPr>
          <p:cNvPr id="16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0792149-DD82-B958-C1FA-01E1C56F9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1347822"/>
            <a:ext cx="5956851" cy="4239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9CC403-3125-F1D2-B20B-1985C1F72153}"/>
              </a:ext>
            </a:extLst>
          </p:cNvPr>
          <p:cNvSpPr txBox="1"/>
          <p:nvPr/>
        </p:nvSpPr>
        <p:spPr>
          <a:xfrm>
            <a:off x="5928139" y="6126922"/>
            <a:ext cx="46095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Accuracy Score = 0.95</a:t>
            </a:r>
          </a:p>
        </p:txBody>
      </p:sp>
    </p:spTree>
    <p:extLst>
      <p:ext uri="{BB962C8B-B14F-4D97-AF65-F5344CB8AC3E}">
        <p14:creationId xmlns:p14="http://schemas.microsoft.com/office/powerpoint/2010/main" val="12776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6360E9-81A9-5D79-44DC-CF70CB05DF62}"/>
              </a:ext>
            </a:extLst>
          </p:cNvPr>
          <p:cNvSpPr txBox="1">
            <a:spLocks/>
          </p:cNvSpPr>
          <p:nvPr/>
        </p:nvSpPr>
        <p:spPr>
          <a:xfrm>
            <a:off x="4316935" y="73510"/>
            <a:ext cx="3014505" cy="632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/>
              <a:t>XG Boost</a:t>
            </a:r>
            <a:endParaRPr lang="en-US" sz="2800">
              <a:cs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F1CD7-ED61-9E22-78E7-9CB8454E85B7}"/>
              </a:ext>
            </a:extLst>
          </p:cNvPr>
          <p:cNvSpPr txBox="1"/>
          <p:nvPr/>
        </p:nvSpPr>
        <p:spPr>
          <a:xfrm>
            <a:off x="420193" y="701892"/>
            <a:ext cx="45045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Classification report on Train set</a:t>
            </a:r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171FD-9A0B-CD11-9914-325857699954}"/>
              </a:ext>
            </a:extLst>
          </p:cNvPr>
          <p:cNvSpPr txBox="1"/>
          <p:nvPr/>
        </p:nvSpPr>
        <p:spPr>
          <a:xfrm>
            <a:off x="420192" y="3767996"/>
            <a:ext cx="43671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Classification report on 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93AAA-80CC-E1FC-83C3-11D4F1BBB26D}"/>
              </a:ext>
            </a:extLst>
          </p:cNvPr>
          <p:cNvSpPr txBox="1"/>
          <p:nvPr/>
        </p:nvSpPr>
        <p:spPr>
          <a:xfrm>
            <a:off x="6408112" y="701891"/>
            <a:ext cx="33927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ROC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871C9-9854-A91F-554A-F5152CD02680}"/>
              </a:ext>
            </a:extLst>
          </p:cNvPr>
          <p:cNvSpPr txBox="1"/>
          <p:nvPr/>
        </p:nvSpPr>
        <p:spPr>
          <a:xfrm>
            <a:off x="5156034" y="5954786"/>
            <a:ext cx="23436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AUC score: 0.9889</a:t>
            </a:r>
          </a:p>
        </p:txBody>
      </p:sp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039F6B23-121B-83B7-1F9A-41D32ED3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9" y="1246277"/>
            <a:ext cx="4565372" cy="2399705"/>
          </a:xfrm>
          <a:prstGeom prst="rect">
            <a:avLst/>
          </a:prstGeom>
        </p:spPr>
      </p:pic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9CC44CBA-130D-3F5E-2DD3-0680C580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0" y="4257641"/>
            <a:ext cx="4631633" cy="2252109"/>
          </a:xfrm>
          <a:prstGeom prst="rect">
            <a:avLst/>
          </a:prstGeom>
        </p:spPr>
      </p:pic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536D37EA-4364-7DF1-6C55-BE36094A8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18" y="1244387"/>
            <a:ext cx="6475894" cy="4623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1E93F-7E8F-C45C-7B59-7BC14E03BE37}"/>
              </a:ext>
            </a:extLst>
          </p:cNvPr>
          <p:cNvSpPr txBox="1"/>
          <p:nvPr/>
        </p:nvSpPr>
        <p:spPr>
          <a:xfrm>
            <a:off x="7330662" y="5950226"/>
            <a:ext cx="42671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Accuracy Score = 0.9454856361149111</a:t>
            </a:r>
            <a:endParaRPr lang="en-US" sz="2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6E52-640E-7F90-FAC3-55CB688E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585995"/>
            <a:ext cx="13243339" cy="685042"/>
          </a:xfrm>
        </p:spPr>
        <p:txBody>
          <a:bodyPr>
            <a:normAutofit/>
          </a:bodyPr>
          <a:lstStyle/>
          <a:p>
            <a:r>
              <a:rPr lang="en-US" sz="2800" b="1" dirty="0"/>
              <a:t>Model Evaluation after selecting important features and hyperparameter tuning.</a:t>
            </a:r>
            <a:endParaRPr lang="en-US" sz="2800" dirty="0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3EFB62C-B438-BA1F-82EB-A4FCF5C9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30" y="2237642"/>
            <a:ext cx="5647633" cy="323306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997194A-39E2-5A06-5754-29B226D8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9" y="2238943"/>
            <a:ext cx="5250069" cy="323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55A92-0162-34E8-B31E-D85D1D7EC48C}"/>
              </a:ext>
            </a:extLst>
          </p:cNvPr>
          <p:cNvSpPr txBox="1"/>
          <p:nvPr/>
        </p:nvSpPr>
        <p:spPr>
          <a:xfrm>
            <a:off x="720687" y="1185419"/>
            <a:ext cx="1036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Best parameters for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classifier: ('gamma': 0, '</a:t>
            </a:r>
            <a:r>
              <a:rPr lang="en-US" dirty="0" err="1">
                <a:ea typeface="+mn-lt"/>
                <a:cs typeface="+mn-lt"/>
              </a:rPr>
              <a:t>learning_rate</a:t>
            </a:r>
            <a:r>
              <a:rPr lang="en-US" dirty="0">
                <a:ea typeface="+mn-lt"/>
                <a:cs typeface="+mn-lt"/>
              </a:rPr>
              <a:t> ': 0.3, 'max_depth":9}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EBB06-03F8-4269-EC39-6C6CFA9149DB}"/>
              </a:ext>
            </a:extLst>
          </p:cNvPr>
          <p:cNvSpPr txBox="1"/>
          <p:nvPr/>
        </p:nvSpPr>
        <p:spPr>
          <a:xfrm>
            <a:off x="775395" y="5685398"/>
            <a:ext cx="33927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AUC score: 0.9889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2CF53-1114-9D85-BA94-A1AD7A08361F}"/>
              </a:ext>
            </a:extLst>
          </p:cNvPr>
          <p:cNvSpPr txBox="1"/>
          <p:nvPr/>
        </p:nvSpPr>
        <p:spPr>
          <a:xfrm>
            <a:off x="6645966" y="5685182"/>
            <a:ext cx="42782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Accuracy score = 0.9488372093023256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0E020-EF66-8443-F868-6B61517BE6DE}"/>
              </a:ext>
            </a:extLst>
          </p:cNvPr>
          <p:cNvSpPr txBox="1"/>
          <p:nvPr/>
        </p:nvSpPr>
        <p:spPr>
          <a:xfrm>
            <a:off x="770145" y="166466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Classification report: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6E7F6-7B3C-714B-B5CD-CCBACA0B3B7A}"/>
              </a:ext>
            </a:extLst>
          </p:cNvPr>
          <p:cNvSpPr txBox="1"/>
          <p:nvPr/>
        </p:nvSpPr>
        <p:spPr>
          <a:xfrm>
            <a:off x="5959890" y="16639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207072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Model Building</vt:lpstr>
      <vt:lpstr>Logistic Regression</vt:lpstr>
      <vt:lpstr>Odds Ratio</vt:lpstr>
      <vt:lpstr>Logistic model evaluations for different threshold values</vt:lpstr>
      <vt:lpstr>Decision Tree</vt:lpstr>
      <vt:lpstr>Important features  </vt:lpstr>
      <vt:lpstr>PowerPoint Presentation</vt:lpstr>
      <vt:lpstr>PowerPoint Presentation</vt:lpstr>
      <vt:lpstr>Model Evaluation after selecting important features and hyperparameter tuning. </vt:lpstr>
      <vt:lpstr>Models Comparison based on Accuracy</vt:lpstr>
      <vt:lpstr>AUC score comparison between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101</cp:revision>
  <dcterms:created xsi:type="dcterms:W3CDTF">2022-05-13T18:40:49Z</dcterms:created>
  <dcterms:modified xsi:type="dcterms:W3CDTF">2022-05-13T21:59:44Z</dcterms:modified>
</cp:coreProperties>
</file>