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bin" ContentType="application/vnd.ms-office.legacyDiagramTex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legacyDocTextInfo.bin" ContentType="application/vnd.ms-office.legacyDocTextInfo"/>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86" r:id="rId2"/>
  </p:sldMasterIdLst>
  <p:notesMasterIdLst>
    <p:notesMasterId r:id="rId64"/>
  </p:notesMasterIdLst>
  <p:handoutMasterIdLst>
    <p:handoutMasterId r:id="rId65"/>
  </p:handoutMasterIdLst>
  <p:sldIdLst>
    <p:sldId id="256" r:id="rId3"/>
    <p:sldId id="257" r:id="rId4"/>
    <p:sldId id="305" r:id="rId5"/>
    <p:sldId id="273" r:id="rId6"/>
    <p:sldId id="275" r:id="rId7"/>
    <p:sldId id="276" r:id="rId8"/>
    <p:sldId id="274" r:id="rId9"/>
    <p:sldId id="288" r:id="rId10"/>
    <p:sldId id="258" r:id="rId11"/>
    <p:sldId id="266" r:id="rId12"/>
    <p:sldId id="286" r:id="rId13"/>
    <p:sldId id="306" r:id="rId14"/>
    <p:sldId id="307" r:id="rId15"/>
    <p:sldId id="268" r:id="rId16"/>
    <p:sldId id="259" r:id="rId17"/>
    <p:sldId id="262" r:id="rId18"/>
    <p:sldId id="261" r:id="rId19"/>
    <p:sldId id="277" r:id="rId20"/>
    <p:sldId id="263" r:id="rId21"/>
    <p:sldId id="265" r:id="rId22"/>
    <p:sldId id="278" r:id="rId23"/>
    <p:sldId id="279" r:id="rId24"/>
    <p:sldId id="280" r:id="rId25"/>
    <p:sldId id="284" r:id="rId26"/>
    <p:sldId id="285" r:id="rId27"/>
    <p:sldId id="289" r:id="rId28"/>
    <p:sldId id="290" r:id="rId29"/>
    <p:sldId id="291" r:id="rId30"/>
    <p:sldId id="293" r:id="rId31"/>
    <p:sldId id="269" r:id="rId32"/>
    <p:sldId id="271" r:id="rId33"/>
    <p:sldId id="270" r:id="rId34"/>
    <p:sldId id="272" r:id="rId35"/>
    <p:sldId id="281" r:id="rId36"/>
    <p:sldId id="314" r:id="rId37"/>
    <p:sldId id="282" r:id="rId38"/>
    <p:sldId id="294" r:id="rId39"/>
    <p:sldId id="309" r:id="rId40"/>
    <p:sldId id="310" r:id="rId41"/>
    <p:sldId id="312" r:id="rId42"/>
    <p:sldId id="313" r:id="rId43"/>
    <p:sldId id="320" r:id="rId44"/>
    <p:sldId id="319" r:id="rId45"/>
    <p:sldId id="267" r:id="rId46"/>
    <p:sldId id="260" r:id="rId47"/>
    <p:sldId id="295" r:id="rId48"/>
    <p:sldId id="297" r:id="rId49"/>
    <p:sldId id="298" r:id="rId50"/>
    <p:sldId id="299" r:id="rId51"/>
    <p:sldId id="300" r:id="rId52"/>
    <p:sldId id="301" r:id="rId53"/>
    <p:sldId id="302" r:id="rId54"/>
    <p:sldId id="303" r:id="rId55"/>
    <p:sldId id="304" r:id="rId56"/>
    <p:sldId id="315" r:id="rId57"/>
    <p:sldId id="316" r:id="rId58"/>
    <p:sldId id="317" r:id="rId59"/>
    <p:sldId id="318" r:id="rId60"/>
    <p:sldId id="321" r:id="rId61"/>
    <p:sldId id="322" r:id="rId62"/>
    <p:sldId id="292" r:id="rId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0066FF"/>
    <a:srgbClr val="0033CC"/>
    <a:srgbClr val="FF3300"/>
    <a:srgbClr val="FFFF99"/>
    <a:srgbClr val="FFCCFF"/>
    <a:srgbClr val="006600"/>
    <a:srgbClr val="99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3654" autoAdjust="0"/>
    <p:restoredTop sz="94660"/>
  </p:normalViewPr>
  <p:slideViewPr>
    <p:cSldViewPr>
      <p:cViewPr>
        <p:scale>
          <a:sx n="75" d="100"/>
          <a:sy n="75" d="100"/>
        </p:scale>
        <p:origin x="-1092"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3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microsoft.com/office/2006/relationships/legacyDocTextInfo" Target="legacyDocTextInfo.bin"/></Relationships>
</file>

<file path=ppt/drawings/_rels/vmlDrawing1.vml.rels><?xml version="1.0" encoding="UTF-8" standalone="yes"?>
<Relationships xmlns="http://schemas.openxmlformats.org/package/2006/relationships"><Relationship Id="rId8" Type="http://schemas.microsoft.com/office/2006/relationships/legacyDiagramText" Target="legacyDiagramText8.bin"/><Relationship Id="rId13" Type="http://schemas.microsoft.com/office/2006/relationships/legacyDiagramText" Target="legacyDiagramText13.bin"/><Relationship Id="rId18" Type="http://schemas.microsoft.com/office/2006/relationships/legacyDiagramText" Target="legacyDiagramText18.bin"/><Relationship Id="rId3" Type="http://schemas.microsoft.com/office/2006/relationships/legacyDiagramText" Target="legacyDiagramText3.bin"/><Relationship Id="rId21" Type="http://schemas.microsoft.com/office/2006/relationships/legacyDiagramText" Target="legacyDiagramText21.bin"/><Relationship Id="rId7" Type="http://schemas.microsoft.com/office/2006/relationships/legacyDiagramText" Target="legacyDiagramText7.bin"/><Relationship Id="rId12" Type="http://schemas.microsoft.com/office/2006/relationships/legacyDiagramText" Target="legacyDiagramText12.bin"/><Relationship Id="rId17" Type="http://schemas.microsoft.com/office/2006/relationships/legacyDiagramText" Target="legacyDiagramText17.bin"/><Relationship Id="rId2" Type="http://schemas.microsoft.com/office/2006/relationships/legacyDiagramText" Target="legacyDiagramText2.bin"/><Relationship Id="rId16" Type="http://schemas.microsoft.com/office/2006/relationships/legacyDiagramText" Target="legacyDiagramText16.bin"/><Relationship Id="rId20" Type="http://schemas.microsoft.com/office/2006/relationships/legacyDiagramText" Target="legacyDiagramText20.bin"/><Relationship Id="rId1" Type="http://schemas.microsoft.com/office/2006/relationships/legacyDiagramText" Target="legacyDiagramText1.bin"/><Relationship Id="rId6" Type="http://schemas.microsoft.com/office/2006/relationships/legacyDiagramText" Target="legacyDiagramText6.bin"/><Relationship Id="rId11" Type="http://schemas.microsoft.com/office/2006/relationships/legacyDiagramText" Target="legacyDiagramText11.bin"/><Relationship Id="rId5" Type="http://schemas.microsoft.com/office/2006/relationships/legacyDiagramText" Target="legacyDiagramText5.bin"/><Relationship Id="rId15" Type="http://schemas.microsoft.com/office/2006/relationships/legacyDiagramText" Target="legacyDiagramText15.bin"/><Relationship Id="rId10" Type="http://schemas.microsoft.com/office/2006/relationships/legacyDiagramText" Target="legacyDiagramText10.bin"/><Relationship Id="rId19" Type="http://schemas.microsoft.com/office/2006/relationships/legacyDiagramText" Target="legacyDiagramText19.bin"/><Relationship Id="rId4" Type="http://schemas.microsoft.com/office/2006/relationships/legacyDiagramText" Target="legacyDiagramText4.bin"/><Relationship Id="rId9" Type="http://schemas.microsoft.com/office/2006/relationships/legacyDiagramText" Target="legacyDiagramText9.bin"/><Relationship Id="rId14" Type="http://schemas.microsoft.com/office/2006/relationships/legacyDiagramText" Target="legacyDiagramText14.bin"/><Relationship Id="rId22" Type="http://schemas.microsoft.com/office/2006/relationships/legacyDiagramText" Target="legacyDiagramText22.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Created By: Vilas S. Dongre</a:t>
            </a:r>
          </a:p>
        </p:txBody>
      </p:sp>
      <p:sp>
        <p:nvSpPr>
          <p:cNvPr id="2355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61B0C2D9-D574-48FA-8C84-F658952B0948}" type="datetime1">
              <a:rPr lang="en-US"/>
              <a:pPr>
                <a:defRPr/>
              </a:pPr>
              <a:t>1/1/2014</a:t>
            </a:fld>
            <a:endParaRPr lang="en-US"/>
          </a:p>
        </p:txBody>
      </p:sp>
      <p:sp>
        <p:nvSpPr>
          <p:cNvPr id="2355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355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C5F43E2-0B04-4C39-BF7A-CC06328E4C6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en-US"/>
              <a:t>Created By: Vilas S. Dongre</a:t>
            </a:r>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4A7EF13E-3BDC-49FA-9FA2-387EA96EE305}" type="datetime1">
              <a:rPr lang="en-US"/>
              <a:pPr>
                <a:defRPr/>
              </a:pPr>
              <a:t>1/1/2014</a:t>
            </a:fld>
            <a:endParaRPr lang="en-US"/>
          </a:p>
        </p:txBody>
      </p:sp>
      <p:sp>
        <p:nvSpPr>
          <p:cNvPr id="655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280B2D6-E5F1-4765-9612-E0978B20CCB2}" type="slidenum">
              <a:rPr lang="en-US"/>
              <a:pPr>
                <a:defRPr/>
              </a:pPr>
              <a:t>‹#›</a:t>
            </a:fld>
            <a:endParaRPr lang="en-US"/>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a:noFill/>
        </p:spPr>
        <p:txBody>
          <a:bodyPr/>
          <a:lstStyle/>
          <a:p>
            <a:r>
              <a:rPr lang="en-US" smtClean="0"/>
              <a:t>Created By: Vilas S. Dongre</a:t>
            </a:r>
          </a:p>
        </p:txBody>
      </p:sp>
      <p:sp>
        <p:nvSpPr>
          <p:cNvPr id="66563" name="Rectangle 7"/>
          <p:cNvSpPr>
            <a:spLocks noGrp="1" noChangeArrowheads="1"/>
          </p:cNvSpPr>
          <p:nvPr>
            <p:ph type="sldNum" sz="quarter" idx="5"/>
          </p:nvPr>
        </p:nvSpPr>
        <p:spPr>
          <a:noFill/>
        </p:spPr>
        <p:txBody>
          <a:bodyPr/>
          <a:lstStyle/>
          <a:p>
            <a:fld id="{AF029F54-8F2C-4575-A50D-C46880B0B060}" type="slidenum">
              <a:rPr lang="en-US" smtClean="0"/>
              <a:pPr/>
              <a:t>1</a:t>
            </a:fld>
            <a:endParaRPr lang="en-US" smtClean="0"/>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p:spPr>
        <p:txBody>
          <a:bodyPr/>
          <a:lstStyle/>
          <a:p>
            <a:pPr eaLnBrk="1" hangingPunct="1"/>
            <a:endParaRPr lang="hi-IN" smtClean="0">
              <a:ea typeface="Mangal" pitchFamily="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p:spPr>
        <p:txBody>
          <a:bodyPr/>
          <a:lstStyle/>
          <a:p>
            <a:r>
              <a:rPr lang="en-US" smtClean="0"/>
              <a:t>Created By: Vilas S. Dongre</a:t>
            </a: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hi-IN" smtClean="0">
              <a:ea typeface="Mangal" pitchFamily="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p:spPr>
        <p:txBody>
          <a:bodyPr/>
          <a:lstStyle/>
          <a:p>
            <a:r>
              <a:rPr lang="en-US" smtClean="0"/>
              <a:t>Created By: Vilas S. Dongre</a:t>
            </a:r>
          </a:p>
        </p:txBody>
      </p:sp>
      <p:sp>
        <p:nvSpPr>
          <p:cNvPr id="68611" name="Rectangle 2"/>
          <p:cNvSpPr>
            <a:spLocks noChangeArrowheads="1"/>
          </p:cNvSpPr>
          <p:nvPr/>
        </p:nvSpPr>
        <p:spPr bwMode="auto">
          <a:xfrm>
            <a:off x="3886200" y="0"/>
            <a:ext cx="2971800" cy="457200"/>
          </a:xfrm>
          <a:prstGeom prst="rect">
            <a:avLst/>
          </a:prstGeom>
          <a:noFill/>
          <a:ln w="12700">
            <a:noFill/>
            <a:miter lim="800000"/>
            <a:headEnd/>
            <a:tailEnd/>
          </a:ln>
        </p:spPr>
        <p:txBody>
          <a:bodyPr wrap="none" anchor="ctr"/>
          <a:lstStyle/>
          <a:p>
            <a:endParaRPr lang="en-US"/>
          </a:p>
        </p:txBody>
      </p:sp>
      <p:sp>
        <p:nvSpPr>
          <p:cNvPr id="68612" name="Rectangle 3"/>
          <p:cNvSpPr>
            <a:spLocks noChangeArrowheads="1"/>
          </p:cNvSpPr>
          <p:nvPr/>
        </p:nvSpPr>
        <p:spPr bwMode="auto">
          <a:xfrm>
            <a:off x="3886200" y="8686800"/>
            <a:ext cx="2971800" cy="457200"/>
          </a:xfrm>
          <a:prstGeom prst="rect">
            <a:avLst/>
          </a:prstGeom>
          <a:noFill/>
          <a:ln w="12700">
            <a:noFill/>
            <a:miter lim="800000"/>
            <a:headEnd/>
            <a:tailEnd/>
          </a:ln>
        </p:spPr>
        <p:txBody>
          <a:bodyPr lIns="19050" tIns="0" rIns="19050" bIns="0" anchor="b"/>
          <a:lstStyle/>
          <a:p>
            <a:pPr algn="r" eaLnBrk="0" hangingPunct="0"/>
            <a:r>
              <a:rPr lang="en-US" sz="1000" i="1">
                <a:latin typeface="Times New Roman" pitchFamily="18" charset="0"/>
              </a:rPr>
              <a:t>1</a:t>
            </a:r>
          </a:p>
        </p:txBody>
      </p:sp>
      <p:sp>
        <p:nvSpPr>
          <p:cNvPr id="68613" name="Rectangle 4"/>
          <p:cNvSpPr>
            <a:spLocks noChangeArrowheads="1"/>
          </p:cNvSpPr>
          <p:nvPr/>
        </p:nvSpPr>
        <p:spPr bwMode="auto">
          <a:xfrm>
            <a:off x="0" y="8686800"/>
            <a:ext cx="2971800" cy="457200"/>
          </a:xfrm>
          <a:prstGeom prst="rect">
            <a:avLst/>
          </a:prstGeom>
          <a:noFill/>
          <a:ln w="12700">
            <a:noFill/>
            <a:miter lim="800000"/>
            <a:headEnd/>
            <a:tailEnd/>
          </a:ln>
        </p:spPr>
        <p:txBody>
          <a:bodyPr wrap="none" anchor="ctr"/>
          <a:lstStyle/>
          <a:p>
            <a:endParaRPr lang="en-US"/>
          </a:p>
        </p:txBody>
      </p:sp>
      <p:sp>
        <p:nvSpPr>
          <p:cNvPr id="68614" name="Rectangle 5"/>
          <p:cNvSpPr>
            <a:spLocks noChangeArrowheads="1"/>
          </p:cNvSpPr>
          <p:nvPr/>
        </p:nvSpPr>
        <p:spPr bwMode="auto">
          <a:xfrm>
            <a:off x="0" y="0"/>
            <a:ext cx="2971800" cy="457200"/>
          </a:xfrm>
          <a:prstGeom prst="rect">
            <a:avLst/>
          </a:prstGeom>
          <a:noFill/>
          <a:ln w="12700">
            <a:noFill/>
            <a:miter lim="800000"/>
            <a:headEnd/>
            <a:tailEnd/>
          </a:ln>
        </p:spPr>
        <p:txBody>
          <a:bodyPr wrap="none" anchor="ctr"/>
          <a:lstStyle/>
          <a:p>
            <a:endParaRPr lang="en-US"/>
          </a:p>
        </p:txBody>
      </p:sp>
      <p:sp>
        <p:nvSpPr>
          <p:cNvPr id="68615" name="Rectangle 6"/>
          <p:cNvSpPr>
            <a:spLocks noGrp="1" noChangeArrowheads="1"/>
          </p:cNvSpPr>
          <p:nvPr>
            <p:ph type="body" idx="1"/>
          </p:nvPr>
        </p:nvSpPr>
        <p:spPr>
          <a:xfrm>
            <a:off x="914400" y="4343400"/>
            <a:ext cx="5029200" cy="4114800"/>
          </a:xfrm>
          <a:noFill/>
          <a:ln/>
        </p:spPr>
        <p:txBody>
          <a:bodyPr lIns="90488" tIns="44450" rIns="90488" bIns="44450"/>
          <a:lstStyle/>
          <a:p>
            <a:endParaRPr lang="hi-IN" smtClean="0">
              <a:ea typeface="Mangal" pitchFamily="2"/>
            </a:endParaRPr>
          </a:p>
        </p:txBody>
      </p:sp>
      <p:sp>
        <p:nvSpPr>
          <p:cNvPr id="68616" name="Rectangle 7"/>
          <p:cNvSpPr>
            <a:spLocks noGrp="1" noRot="1" noChangeAspect="1" noChangeArrowheads="1" noTextEdit="1"/>
          </p:cNvSpPr>
          <p:nvPr>
            <p:ph type="sldImg"/>
          </p:nvPr>
        </p:nvSpPr>
        <p:spPr>
          <a:xfrm>
            <a:off x="1150938" y="692150"/>
            <a:ext cx="4556125" cy="3416300"/>
          </a:xfrm>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p:spPr>
        <p:txBody>
          <a:bodyPr/>
          <a:lstStyle/>
          <a:p>
            <a:r>
              <a:rPr lang="en-US" smtClean="0"/>
              <a:t>Created By: Vilas S. Dongre</a:t>
            </a:r>
          </a:p>
        </p:txBody>
      </p:sp>
      <p:sp>
        <p:nvSpPr>
          <p:cNvPr id="69635" name="Rectangle 7"/>
          <p:cNvSpPr>
            <a:spLocks noGrp="1" noChangeArrowheads="1"/>
          </p:cNvSpPr>
          <p:nvPr>
            <p:ph type="sldNum" sz="quarter" idx="5"/>
          </p:nvPr>
        </p:nvSpPr>
        <p:spPr>
          <a:noFill/>
        </p:spPr>
        <p:txBody>
          <a:bodyPr/>
          <a:lstStyle/>
          <a:p>
            <a:fld id="{2D25750D-425A-4326-BB79-72305FE73B7D}" type="slidenum">
              <a:rPr lang="en-US" smtClean="0"/>
              <a:pPr/>
              <a:t>10</a:t>
            </a:fld>
            <a:endParaRPr lang="en-US" smtClean="0"/>
          </a:p>
        </p:txBody>
      </p:sp>
      <p:sp>
        <p:nvSpPr>
          <p:cNvPr id="69636" name="Rectangle 2"/>
          <p:cNvSpPr>
            <a:spLocks noGrp="1" noRot="1" noChangeAspect="1" noChangeArrowheads="1" noTextEdit="1"/>
          </p:cNvSpPr>
          <p:nvPr>
            <p:ph type="sldImg"/>
          </p:nvPr>
        </p:nvSpPr>
        <p:spPr>
          <a:ln/>
        </p:spPr>
      </p:sp>
      <p:sp>
        <p:nvSpPr>
          <p:cNvPr id="69637" name="Rectangle 3"/>
          <p:cNvSpPr>
            <a:spLocks noGrp="1" noChangeArrowheads="1"/>
          </p:cNvSpPr>
          <p:nvPr>
            <p:ph type="body" idx="1"/>
          </p:nvPr>
        </p:nvSpPr>
        <p:spPr>
          <a:noFill/>
          <a:ln/>
        </p:spPr>
        <p:txBody>
          <a:bodyPr/>
          <a:lstStyle/>
          <a:p>
            <a:pPr eaLnBrk="1" hangingPunct="1"/>
            <a:endParaRPr lang="hi-IN" smtClean="0">
              <a:ea typeface="Mangal" pitchFamily="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9CF59A54-3558-4693-81FA-70DD125F5058}" type="datetime1">
              <a:rPr lang="en-US"/>
              <a:pPr>
                <a:defRPr/>
              </a:pPr>
              <a:t>1/1/2014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48942ED-C4D0-459F-9F36-A6B0101BF6B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FFB8F563-6764-499D-9BA5-0F65688286E2}" type="datetime1">
              <a:rPr lang="en-US"/>
              <a:pPr>
                <a:defRPr/>
              </a:pPr>
              <a:t>1/1/2014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1C193C4-F374-4BB4-9164-2F9566D084E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8653E102-F686-4805-9128-61C19BA8227D}" type="datetime1">
              <a:rPr lang="en-US"/>
              <a:pPr>
                <a:defRPr/>
              </a:pPr>
              <a:t>1/1/2014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A7FD9A-F7CE-46B9-9F98-9D4EF7203C8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8C7FC0AF-E487-43D7-82A1-A39AED8985A1}" type="datetime1">
              <a:rPr lang="en-US"/>
              <a:pPr>
                <a:defRPr/>
              </a:pPr>
              <a:t>1/1/2014</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D889584-93F1-44EE-9C46-A908EB192CE2}"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267"/>
            <a:ext cx="7772400" cy="1470183"/>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3077"/>
          </a:xfrm>
        </p:spPr>
        <p:txBody>
          <a:bodyPr/>
          <a:lstStyle>
            <a:lvl1pPr marL="0" indent="0" algn="ctr">
              <a:buNone/>
              <a:defRPr/>
            </a:lvl1pPr>
            <a:lvl2pPr marL="411480" indent="0" algn="ctr">
              <a:buNone/>
              <a:defRPr/>
            </a:lvl2pPr>
            <a:lvl3pPr marL="822960" indent="0" algn="ctr">
              <a:buNone/>
              <a:defRPr/>
            </a:lvl3pPr>
            <a:lvl4pPr marL="1234440" indent="0" algn="ctr">
              <a:buNone/>
              <a:defRPr/>
            </a:lvl4pPr>
            <a:lvl5pPr marL="1645920" indent="0" algn="ctr">
              <a:buNone/>
              <a:defRPr/>
            </a:lvl5pPr>
            <a:lvl6pPr marL="2057400" indent="0" algn="ctr">
              <a:buNone/>
              <a:defRPr/>
            </a:lvl6pPr>
            <a:lvl7pPr marL="2468880" indent="0" algn="ctr">
              <a:buNone/>
              <a:defRPr/>
            </a:lvl7pPr>
            <a:lvl8pPr marL="2880360" indent="0" algn="ctr">
              <a:buNone/>
              <a:defRPr/>
            </a:lvl8pPr>
            <a:lvl9pPr marL="329184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A13AFA5C-B81B-49E5-B2ED-11735D104A3B}" type="datetime1">
              <a:rPr lang="en-US"/>
              <a:pPr>
                <a:defRPr/>
              </a:pPr>
              <a:t>1/1/2014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12830FC-7354-4F33-A3CC-C4EEBA128C01}"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D94C7ACE-A4A1-4F10-9639-B42DCDFCCE03}" type="datetime1">
              <a:rPr lang="en-US"/>
              <a:pPr>
                <a:defRPr/>
              </a:pPr>
              <a:t>1/1/2014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9CB4967-E04B-4083-AFD7-8775F84A3366}"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948" y="4406265"/>
            <a:ext cx="7772400" cy="1363028"/>
          </a:xfrm>
        </p:spPr>
        <p:txBody>
          <a:bodyPr anchor="t"/>
          <a:lstStyle>
            <a:lvl1pPr algn="l">
              <a:defRPr sz="3600" b="1" cap="all"/>
            </a:lvl1pPr>
          </a:lstStyle>
          <a:p>
            <a:r>
              <a:rPr lang="en-US" smtClean="0"/>
              <a:t>Click to edit Master title style</a:t>
            </a:r>
            <a:endParaRPr lang="en-US"/>
          </a:p>
        </p:txBody>
      </p:sp>
      <p:sp>
        <p:nvSpPr>
          <p:cNvPr id="3" name="Text Placeholder 2"/>
          <p:cNvSpPr>
            <a:spLocks noGrp="1"/>
          </p:cNvSpPr>
          <p:nvPr>
            <p:ph type="body" idx="1"/>
          </p:nvPr>
        </p:nvSpPr>
        <p:spPr>
          <a:xfrm>
            <a:off x="722948" y="2906078"/>
            <a:ext cx="7772400" cy="1500188"/>
          </a:xfrm>
        </p:spPr>
        <p:txBody>
          <a:bodyPr anchor="b"/>
          <a:lstStyle>
            <a:lvl1pPr marL="0" indent="0">
              <a:buNone/>
              <a:defRPr sz="1800"/>
            </a:lvl1pPr>
            <a:lvl2pPr marL="411480" indent="0">
              <a:buNone/>
              <a:defRPr sz="1600"/>
            </a:lvl2pPr>
            <a:lvl3pPr marL="822960" indent="0">
              <a:buNone/>
              <a:defRPr sz="1400"/>
            </a:lvl3pPr>
            <a:lvl4pPr marL="1234440" indent="0">
              <a:buNone/>
              <a:defRPr sz="1300"/>
            </a:lvl4pPr>
            <a:lvl5pPr marL="1645920" indent="0">
              <a:buNone/>
              <a:defRPr sz="1300"/>
            </a:lvl5pPr>
            <a:lvl6pPr marL="2057400" indent="0">
              <a:buNone/>
              <a:defRPr sz="1300"/>
            </a:lvl6pPr>
            <a:lvl7pPr marL="2468880" indent="0">
              <a:buNone/>
              <a:defRPr sz="1300"/>
            </a:lvl7pPr>
            <a:lvl8pPr marL="2880360" indent="0">
              <a:buNone/>
              <a:defRPr sz="1300"/>
            </a:lvl8pPr>
            <a:lvl9pPr marL="3291840" indent="0">
              <a:buNone/>
              <a:defRPr sz="13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C4C854F2-D450-4DA6-9EA4-DCA450107C0F}" type="datetime1">
              <a:rPr lang="en-US"/>
              <a:pPr>
                <a:defRPr/>
              </a:pPr>
              <a:t>1/1/2014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5F31A64-D89D-451D-B436-3D05C6F490B2}"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0248"/>
            <a:ext cx="3817620" cy="4116229"/>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0580" y="1980248"/>
            <a:ext cx="3817620" cy="4116229"/>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8E65334C-2B28-4ECB-9E3B-3E5B75CB2E6B}" type="datetime1">
              <a:rPr lang="en-US"/>
              <a:pPr>
                <a:defRPr/>
              </a:pPr>
              <a:t>1/1/2014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9ABF741-BD91-4F34-95BC-158B063590F7}"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4478"/>
            <a:ext cx="4040505" cy="640080"/>
          </a:xfrm>
        </p:spPr>
        <p:txBody>
          <a:bodyPr anchor="b"/>
          <a:lstStyle>
            <a:lvl1pPr marL="0" indent="0">
              <a:buNone/>
              <a:defRPr sz="2200" b="1"/>
            </a:lvl1pPr>
            <a:lvl2pPr marL="411480" indent="0">
              <a:buNone/>
              <a:defRPr sz="1800" b="1"/>
            </a:lvl2pPr>
            <a:lvl3pPr marL="822960" indent="0">
              <a:buNone/>
              <a:defRPr sz="1600" b="1"/>
            </a:lvl3pPr>
            <a:lvl4pPr marL="1234440" indent="0">
              <a:buNone/>
              <a:defRPr sz="1400" b="1"/>
            </a:lvl4pPr>
            <a:lvl5pPr marL="1645920" indent="0">
              <a:buNone/>
              <a:defRPr sz="1400" b="1"/>
            </a:lvl5pPr>
            <a:lvl6pPr marL="2057400" indent="0">
              <a:buNone/>
              <a:defRPr sz="1400" b="1"/>
            </a:lvl6pPr>
            <a:lvl7pPr marL="2468880" indent="0">
              <a:buNone/>
              <a:defRPr sz="1400" b="1"/>
            </a:lvl7pPr>
            <a:lvl8pPr marL="2880360" indent="0">
              <a:buNone/>
              <a:defRPr sz="1400" b="1"/>
            </a:lvl8pPr>
            <a:lvl9pPr marL="3291840"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457200" y="2174558"/>
            <a:ext cx="4040505" cy="3951923"/>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867" y="1534478"/>
            <a:ext cx="4041933" cy="640080"/>
          </a:xfrm>
        </p:spPr>
        <p:txBody>
          <a:bodyPr anchor="b"/>
          <a:lstStyle>
            <a:lvl1pPr marL="0" indent="0">
              <a:buNone/>
              <a:defRPr sz="2200" b="1"/>
            </a:lvl1pPr>
            <a:lvl2pPr marL="411480" indent="0">
              <a:buNone/>
              <a:defRPr sz="1800" b="1"/>
            </a:lvl2pPr>
            <a:lvl3pPr marL="822960" indent="0">
              <a:buNone/>
              <a:defRPr sz="1600" b="1"/>
            </a:lvl3pPr>
            <a:lvl4pPr marL="1234440" indent="0">
              <a:buNone/>
              <a:defRPr sz="1400" b="1"/>
            </a:lvl4pPr>
            <a:lvl5pPr marL="1645920" indent="0">
              <a:buNone/>
              <a:defRPr sz="1400" b="1"/>
            </a:lvl5pPr>
            <a:lvl6pPr marL="2057400" indent="0">
              <a:buNone/>
              <a:defRPr sz="1400" b="1"/>
            </a:lvl6pPr>
            <a:lvl7pPr marL="2468880" indent="0">
              <a:buNone/>
              <a:defRPr sz="1400" b="1"/>
            </a:lvl7pPr>
            <a:lvl8pPr marL="2880360" indent="0">
              <a:buNone/>
              <a:defRPr sz="1400" b="1"/>
            </a:lvl8pPr>
            <a:lvl9pPr marL="3291840"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44867" y="2174558"/>
            <a:ext cx="4041933" cy="3951923"/>
          </a:xfrm>
        </p:spPr>
        <p:txBody>
          <a:bodyPr/>
          <a:lstStyle>
            <a:lvl1pPr>
              <a:defRPr sz="22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7B9FB926-E5C1-4999-A646-A89AB504A081}" type="datetime1">
              <a:rPr lang="en-US"/>
              <a:pPr>
                <a:defRPr/>
              </a:pPr>
              <a:t>1/1/2014</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8D77261-07D4-4C6E-815E-1EBB35174CC8}"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50AA0868-4FDD-465A-B458-90076D91C878}" type="datetime1">
              <a:rPr lang="en-US"/>
              <a:pPr>
                <a:defRPr/>
              </a:pPr>
              <a:t>1/1/2014</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9FF4787-C051-4BCC-9040-1DF248DE0F34}"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2695E4B-0B07-4318-9B21-76296C444ED5}" type="datetime1">
              <a:rPr lang="en-US"/>
              <a:pPr>
                <a:defRPr/>
              </a:pPr>
              <a:t>1/1/2014</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9E6CFD5-5270-43D4-9CAD-B039BDF0B05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F135D499-94AF-4AF2-9C73-0409ACE030DF}" type="datetime1">
              <a:rPr lang="en-US"/>
              <a:pPr>
                <a:defRPr/>
              </a:pPr>
              <a:t>1/1/2014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FB88EC-E2B7-4D39-A8C9-1AC60D6E214D}"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2892"/>
            <a:ext cx="3008948" cy="1161573"/>
          </a:xfrm>
        </p:spPr>
        <p:txBody>
          <a:bodyPr anchor="b"/>
          <a:lstStyle>
            <a:lvl1pPr algn="l">
              <a:defRPr sz="1800" b="1"/>
            </a:lvl1pPr>
          </a:lstStyle>
          <a:p>
            <a:r>
              <a:rPr lang="en-US" smtClean="0"/>
              <a:t>Click to edit Master title style</a:t>
            </a:r>
            <a:endParaRPr lang="en-US"/>
          </a:p>
        </p:txBody>
      </p:sp>
      <p:sp>
        <p:nvSpPr>
          <p:cNvPr id="3" name="Content Placeholder 2"/>
          <p:cNvSpPr>
            <a:spLocks noGrp="1"/>
          </p:cNvSpPr>
          <p:nvPr>
            <p:ph idx="1"/>
          </p:nvPr>
        </p:nvSpPr>
        <p:spPr>
          <a:xfrm>
            <a:off x="3574733" y="272892"/>
            <a:ext cx="5112068" cy="5853588"/>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4465"/>
            <a:ext cx="3008948" cy="4692015"/>
          </a:xfrm>
        </p:spPr>
        <p:txBody>
          <a:bodyPr/>
          <a:lstStyle>
            <a:lvl1pPr marL="0" indent="0">
              <a:buNone/>
              <a:defRPr sz="1300"/>
            </a:lvl1pPr>
            <a:lvl2pPr marL="411480" indent="0">
              <a:buNone/>
              <a:defRPr sz="1100"/>
            </a:lvl2pPr>
            <a:lvl3pPr marL="822960" indent="0">
              <a:buNone/>
              <a:defRPr sz="900"/>
            </a:lvl3pPr>
            <a:lvl4pPr marL="1234440" indent="0">
              <a:buNone/>
              <a:defRPr sz="800"/>
            </a:lvl4pPr>
            <a:lvl5pPr marL="1645920" indent="0">
              <a:buNone/>
              <a:defRPr sz="800"/>
            </a:lvl5pPr>
            <a:lvl6pPr marL="2057400" indent="0">
              <a:buNone/>
              <a:defRPr sz="800"/>
            </a:lvl6pPr>
            <a:lvl7pPr marL="2468880" indent="0">
              <a:buNone/>
              <a:defRPr sz="800"/>
            </a:lvl7pPr>
            <a:lvl8pPr marL="2880360" indent="0">
              <a:buNone/>
              <a:defRPr sz="800"/>
            </a:lvl8pPr>
            <a:lvl9pPr marL="3291840"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73D02231-9436-4A99-8480-F18F5FDAAD39}" type="datetime1">
              <a:rPr lang="en-US"/>
              <a:pPr>
                <a:defRPr/>
              </a:pPr>
              <a:t>1/1/2014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CB9A9CA-1ADD-40ED-A952-7BAFB18AA66B}"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653" y="4800600"/>
            <a:ext cx="5486400" cy="567214"/>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1653" y="612934"/>
            <a:ext cx="5486400" cy="4114800"/>
          </a:xfrm>
        </p:spPr>
        <p:txBody>
          <a:bodyPr/>
          <a:lstStyle>
            <a:lvl1pPr marL="0" indent="0">
              <a:buNone/>
              <a:defRPr sz="2900"/>
            </a:lvl1pPr>
            <a:lvl2pPr marL="411480" indent="0">
              <a:buNone/>
              <a:defRPr sz="2500"/>
            </a:lvl2pPr>
            <a:lvl3pPr marL="822960" indent="0">
              <a:buNone/>
              <a:defRPr sz="220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pPr lvl="0"/>
            <a:r>
              <a:rPr lang="en-US" noProof="0" smtClean="0"/>
              <a:t>Click icon to add picture</a:t>
            </a:r>
          </a:p>
        </p:txBody>
      </p:sp>
      <p:sp>
        <p:nvSpPr>
          <p:cNvPr id="4" name="Text Placeholder 3"/>
          <p:cNvSpPr>
            <a:spLocks noGrp="1"/>
          </p:cNvSpPr>
          <p:nvPr>
            <p:ph type="body" sz="half" idx="2"/>
          </p:nvPr>
        </p:nvSpPr>
        <p:spPr>
          <a:xfrm>
            <a:off x="1791653" y="5367814"/>
            <a:ext cx="5486400" cy="804386"/>
          </a:xfrm>
        </p:spPr>
        <p:txBody>
          <a:bodyPr/>
          <a:lstStyle>
            <a:lvl1pPr marL="0" indent="0">
              <a:buNone/>
              <a:defRPr sz="1300"/>
            </a:lvl1pPr>
            <a:lvl2pPr marL="411480" indent="0">
              <a:buNone/>
              <a:defRPr sz="1100"/>
            </a:lvl2pPr>
            <a:lvl3pPr marL="822960" indent="0">
              <a:buNone/>
              <a:defRPr sz="900"/>
            </a:lvl3pPr>
            <a:lvl4pPr marL="1234440" indent="0">
              <a:buNone/>
              <a:defRPr sz="800"/>
            </a:lvl4pPr>
            <a:lvl5pPr marL="1645920" indent="0">
              <a:buNone/>
              <a:defRPr sz="800"/>
            </a:lvl5pPr>
            <a:lvl6pPr marL="2057400" indent="0">
              <a:buNone/>
              <a:defRPr sz="800"/>
            </a:lvl6pPr>
            <a:lvl7pPr marL="2468880" indent="0">
              <a:buNone/>
              <a:defRPr sz="800"/>
            </a:lvl7pPr>
            <a:lvl8pPr marL="2880360" indent="0">
              <a:buNone/>
              <a:defRPr sz="800"/>
            </a:lvl8pPr>
            <a:lvl9pPr marL="3291840" indent="0">
              <a:buNone/>
              <a:defRPr sz="8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764970C3-F6AA-4FE4-94BD-79FD0F984C71}" type="datetime1">
              <a:rPr lang="en-US"/>
              <a:pPr>
                <a:defRPr/>
              </a:pPr>
              <a:t>1/1/2014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4F90D3C-7A16-4307-87CE-E6C7DB80907A}"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7844C73B-FEEB-4E99-8A7B-DEE4EB81F5DF}" type="datetime1">
              <a:rPr lang="en-US"/>
              <a:pPr>
                <a:defRPr/>
              </a:pPr>
              <a:t>1/1/2014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0DAB713-7DCB-4780-98FB-4C9221B4AA98}"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8648"/>
            <a:ext cx="1943100" cy="548782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8648"/>
            <a:ext cx="5692140" cy="54878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6950C681-BB10-4182-93C7-A2D26E426744}" type="datetime1">
              <a:rPr lang="en-US"/>
              <a:pPr>
                <a:defRPr/>
              </a:pPr>
              <a:t>1/1/2014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9F06AB0-601A-4EBD-83D6-C97166A9F215}"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fld id="{243AE190-6D38-4C8D-8C98-5B588077BC24}" type="datetime1">
              <a:rPr lang="en-US"/>
              <a:pPr>
                <a:defRPr/>
              </a:pPr>
              <a:t>1/1/2014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E7A5066-73E7-4BED-AABA-3A7915434FA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385B94E-B198-451D-A8FB-839EE5D94BD2}" type="datetime1">
              <a:rPr lang="en-US"/>
              <a:pPr>
                <a:defRPr/>
              </a:pPr>
              <a:t>1/1/2014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ADEA70B-BF7E-47E6-A6E7-46CD4BC29D5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0F4536D9-8DD5-49F4-9C9F-88D2F0205428}" type="datetime1">
              <a:rPr lang="en-US"/>
              <a:pPr>
                <a:defRPr/>
              </a:pPr>
              <a:t>1/1/2014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D902A17-8BB9-41FF-8D69-B594DA73491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E66ADD55-9F59-4757-B008-302EF574DB92}" type="datetime1">
              <a:rPr lang="en-US"/>
              <a:pPr>
                <a:defRPr/>
              </a:pPr>
              <a:t>1/1/2014</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790C2E3-1137-4557-9111-72E0DCA147F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1ED54323-81EC-444D-A625-2A0018C2ED80}" type="datetime1">
              <a:rPr lang="en-US"/>
              <a:pPr>
                <a:defRPr/>
              </a:pPr>
              <a:t>1/1/2014</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40475E5-FBD6-4F8E-8829-1F3C6A396ED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86FD5DD-16F9-4556-BE4C-770F69FC96F1}" type="datetime1">
              <a:rPr lang="en-US"/>
              <a:pPr>
                <a:defRPr/>
              </a:pPr>
              <a:t>1/1/2014</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B2F3F43-2C64-4033-AD6E-976492F481C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7ADB5C02-B71A-45CE-8813-C484A8C65876}" type="datetime1">
              <a:rPr lang="en-US"/>
              <a:pPr>
                <a:defRPr/>
              </a:pPr>
              <a:t>1/1/2014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E30BB8D-0D6B-4C4E-9C65-F62D2A542DE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E030AC2-E39A-494B-94BE-94DE3AD1DC4F}" type="datetime1">
              <a:rPr lang="en-US"/>
              <a:pPr>
                <a:defRPr/>
              </a:pPr>
              <a:t>1/1/2014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9DB3034-3972-4238-9A55-286C064EFCC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AF03F417-5B17-4208-9693-E52AB30D9DC2}" type="datetime1">
              <a:rPr lang="en-US"/>
              <a:pPr>
                <a:defRPr/>
              </a:pPr>
              <a:t>1/1/2014</a:t>
            </a:fld>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516803B4-341B-4FBC-956B-F38457D31F1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608013"/>
            <a:ext cx="7772400" cy="1144587"/>
          </a:xfrm>
          <a:prstGeom prst="rect">
            <a:avLst/>
          </a:prstGeom>
          <a:noFill/>
          <a:ln w="9525">
            <a:noFill/>
            <a:miter lim="800000"/>
            <a:headEnd/>
            <a:tailEnd/>
          </a:ln>
        </p:spPr>
        <p:txBody>
          <a:bodyPr vert="horz" wrap="square" lIns="82296" tIns="41148" rIns="82296" bIns="41148" numCol="1" anchor="ctr" anchorCtr="0" compatLnSpc="1">
            <a:prstTxWarp prst="textNoShape">
              <a:avLst/>
            </a:prstTxWarp>
          </a:bodyPr>
          <a:lstStyle/>
          <a:p>
            <a:pPr lvl="0"/>
            <a:r>
              <a:rPr lang="en-US" smtClean="0"/>
              <a:t>Click to edit Master title style</a:t>
            </a:r>
          </a:p>
        </p:txBody>
      </p:sp>
      <p:sp>
        <p:nvSpPr>
          <p:cNvPr id="5123" name="Rectangle 3"/>
          <p:cNvSpPr>
            <a:spLocks noGrp="1" noChangeArrowheads="1"/>
          </p:cNvSpPr>
          <p:nvPr>
            <p:ph type="body" idx="1"/>
          </p:nvPr>
        </p:nvSpPr>
        <p:spPr bwMode="auto">
          <a:xfrm>
            <a:off x="685800" y="1979613"/>
            <a:ext cx="7772400" cy="4116387"/>
          </a:xfrm>
          <a:prstGeom prst="rect">
            <a:avLst/>
          </a:prstGeom>
          <a:noFill/>
          <a:ln w="9525">
            <a:noFill/>
            <a:miter lim="800000"/>
            <a:headEnd/>
            <a:tailEnd/>
          </a:ln>
        </p:spPr>
        <p:txBody>
          <a:bodyPr vert="horz" wrap="square" lIns="82296" tIns="41148" rIns="82296" bIns="4114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6588" cy="458788"/>
          </a:xfrm>
          <a:prstGeom prst="rect">
            <a:avLst/>
          </a:prstGeom>
          <a:noFill/>
          <a:ln w="9525">
            <a:noFill/>
            <a:miter lim="800000"/>
            <a:headEnd/>
            <a:tailEnd/>
          </a:ln>
          <a:effectLst/>
        </p:spPr>
        <p:txBody>
          <a:bodyPr vert="horz" wrap="square" lIns="82296" tIns="41148" rIns="82296" bIns="41148" numCol="1" anchor="t" anchorCtr="0" compatLnSpc="1">
            <a:prstTxWarp prst="textNoShape">
              <a:avLst/>
            </a:prstTxWarp>
          </a:bodyPr>
          <a:lstStyle>
            <a:lvl1pPr>
              <a:defRPr sz="1300">
                <a:latin typeface="Times New Roman" charset="0"/>
              </a:defRPr>
            </a:lvl1pPr>
          </a:lstStyle>
          <a:p>
            <a:pPr>
              <a:defRPr/>
            </a:pPr>
            <a:fld id="{759C777A-386B-4947-869D-E7C5EF21540E}" type="datetime1">
              <a:rPr lang="en-US"/>
              <a:pPr>
                <a:defRPr/>
              </a:pPr>
              <a:t>1/1/2014</a:t>
            </a:fld>
            <a:endParaRPr lang="en-US"/>
          </a:p>
        </p:txBody>
      </p:sp>
      <p:sp>
        <p:nvSpPr>
          <p:cNvPr id="1029" name="Rectangle 5"/>
          <p:cNvSpPr>
            <a:spLocks noGrp="1" noChangeArrowheads="1"/>
          </p:cNvSpPr>
          <p:nvPr>
            <p:ph type="ftr" sz="quarter" idx="3"/>
          </p:nvPr>
        </p:nvSpPr>
        <p:spPr bwMode="auto">
          <a:xfrm>
            <a:off x="3122613" y="6248400"/>
            <a:ext cx="2898775" cy="458788"/>
          </a:xfrm>
          <a:prstGeom prst="rect">
            <a:avLst/>
          </a:prstGeom>
          <a:noFill/>
          <a:ln w="9525">
            <a:noFill/>
            <a:miter lim="800000"/>
            <a:headEnd/>
            <a:tailEnd/>
          </a:ln>
          <a:effectLst/>
        </p:spPr>
        <p:txBody>
          <a:bodyPr vert="horz" wrap="square" lIns="82296" tIns="41148" rIns="82296" bIns="41148" numCol="1" anchor="t" anchorCtr="0" compatLnSpc="1">
            <a:prstTxWarp prst="textNoShape">
              <a:avLst/>
            </a:prstTxWarp>
          </a:bodyPr>
          <a:lstStyle>
            <a:lvl1pPr algn="ctr">
              <a:defRPr sz="1300">
                <a:latin typeface="Times New Roman" charset="0"/>
              </a:defRPr>
            </a:lvl1pPr>
          </a:lstStyle>
          <a:p>
            <a:pPr>
              <a:defRPr/>
            </a:pPr>
            <a:endParaRPr lang="en-US"/>
          </a:p>
        </p:txBody>
      </p:sp>
      <p:sp>
        <p:nvSpPr>
          <p:cNvPr id="1030" name="Rectangle 6"/>
          <p:cNvSpPr>
            <a:spLocks noGrp="1" noChangeArrowheads="1"/>
          </p:cNvSpPr>
          <p:nvPr>
            <p:ph type="sldNum" sz="quarter" idx="4"/>
          </p:nvPr>
        </p:nvSpPr>
        <p:spPr bwMode="auto">
          <a:xfrm>
            <a:off x="6551613" y="6248400"/>
            <a:ext cx="1908175" cy="458788"/>
          </a:xfrm>
          <a:prstGeom prst="rect">
            <a:avLst/>
          </a:prstGeom>
          <a:noFill/>
          <a:ln w="9525">
            <a:noFill/>
            <a:miter lim="800000"/>
            <a:headEnd/>
            <a:tailEnd/>
          </a:ln>
          <a:effectLst/>
        </p:spPr>
        <p:txBody>
          <a:bodyPr vert="horz" wrap="square" lIns="82296" tIns="41148" rIns="82296" bIns="41148" numCol="1" anchor="t" anchorCtr="0" compatLnSpc="1">
            <a:prstTxWarp prst="textNoShape">
              <a:avLst/>
            </a:prstTxWarp>
          </a:bodyPr>
          <a:lstStyle>
            <a:lvl1pPr algn="r">
              <a:defRPr sz="1300">
                <a:latin typeface="Times New Roman" charset="0"/>
              </a:defRPr>
            </a:lvl1pPr>
          </a:lstStyle>
          <a:p>
            <a:pPr>
              <a:defRPr/>
            </a:pPr>
            <a:fld id="{7AD4CAD8-8A46-4227-AF9C-4D61CB278D8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imes New Roman" charset="0"/>
        </a:defRPr>
      </a:lvl2pPr>
      <a:lvl3pPr algn="ctr" rtl="0" eaLnBrk="0" fontAlgn="base" hangingPunct="0">
        <a:spcBef>
          <a:spcPct val="0"/>
        </a:spcBef>
        <a:spcAft>
          <a:spcPct val="0"/>
        </a:spcAft>
        <a:defRPr sz="4000">
          <a:solidFill>
            <a:schemeClr val="tx2"/>
          </a:solidFill>
          <a:latin typeface="Times New Roman" charset="0"/>
        </a:defRPr>
      </a:lvl3pPr>
      <a:lvl4pPr algn="ctr" rtl="0" eaLnBrk="0" fontAlgn="base" hangingPunct="0">
        <a:spcBef>
          <a:spcPct val="0"/>
        </a:spcBef>
        <a:spcAft>
          <a:spcPct val="0"/>
        </a:spcAft>
        <a:defRPr sz="4000">
          <a:solidFill>
            <a:schemeClr val="tx2"/>
          </a:solidFill>
          <a:latin typeface="Times New Roman" charset="0"/>
        </a:defRPr>
      </a:lvl4pPr>
      <a:lvl5pPr algn="ctr" rtl="0" eaLnBrk="0" fontAlgn="base" hangingPunct="0">
        <a:spcBef>
          <a:spcPct val="0"/>
        </a:spcBef>
        <a:spcAft>
          <a:spcPct val="0"/>
        </a:spcAft>
        <a:defRPr sz="4000">
          <a:solidFill>
            <a:schemeClr val="tx2"/>
          </a:solidFill>
          <a:latin typeface="Times New Roman" charset="0"/>
        </a:defRPr>
      </a:lvl5pPr>
      <a:lvl6pPr marL="411480" algn="ctr" rtl="0" eaLnBrk="1" fontAlgn="base" hangingPunct="1">
        <a:spcBef>
          <a:spcPct val="0"/>
        </a:spcBef>
        <a:spcAft>
          <a:spcPct val="0"/>
        </a:spcAft>
        <a:defRPr sz="4000">
          <a:solidFill>
            <a:schemeClr val="tx2"/>
          </a:solidFill>
          <a:latin typeface="Times New Roman" charset="0"/>
        </a:defRPr>
      </a:lvl6pPr>
      <a:lvl7pPr marL="822960" algn="ctr" rtl="0" eaLnBrk="1" fontAlgn="base" hangingPunct="1">
        <a:spcBef>
          <a:spcPct val="0"/>
        </a:spcBef>
        <a:spcAft>
          <a:spcPct val="0"/>
        </a:spcAft>
        <a:defRPr sz="4000">
          <a:solidFill>
            <a:schemeClr val="tx2"/>
          </a:solidFill>
          <a:latin typeface="Times New Roman" charset="0"/>
        </a:defRPr>
      </a:lvl7pPr>
      <a:lvl8pPr marL="1234440" algn="ctr" rtl="0" eaLnBrk="1" fontAlgn="base" hangingPunct="1">
        <a:spcBef>
          <a:spcPct val="0"/>
        </a:spcBef>
        <a:spcAft>
          <a:spcPct val="0"/>
        </a:spcAft>
        <a:defRPr sz="4000">
          <a:solidFill>
            <a:schemeClr val="tx2"/>
          </a:solidFill>
          <a:latin typeface="Times New Roman" charset="0"/>
        </a:defRPr>
      </a:lvl8pPr>
      <a:lvl9pPr marL="1645920" algn="ctr" rtl="0" eaLnBrk="1" fontAlgn="base" hangingPunct="1">
        <a:spcBef>
          <a:spcPct val="0"/>
        </a:spcBef>
        <a:spcAft>
          <a:spcPct val="0"/>
        </a:spcAft>
        <a:defRPr sz="4000">
          <a:solidFill>
            <a:schemeClr val="tx2"/>
          </a:solidFill>
          <a:latin typeface="Times New Roman" charset="0"/>
        </a:defRPr>
      </a:lvl9pPr>
    </p:titleStyle>
    <p:bodyStyle>
      <a:lvl1pPr marL="307975" indent="-307975" algn="l" rtl="0" eaLnBrk="0" fontAlgn="base" hangingPunct="0">
        <a:spcBef>
          <a:spcPct val="20000"/>
        </a:spcBef>
        <a:spcAft>
          <a:spcPct val="0"/>
        </a:spcAft>
        <a:buChar char="•"/>
        <a:defRPr sz="2900">
          <a:solidFill>
            <a:schemeClr val="tx1"/>
          </a:solidFill>
          <a:latin typeface="+mn-lt"/>
          <a:ea typeface="+mn-ea"/>
          <a:cs typeface="+mn-cs"/>
        </a:defRPr>
      </a:lvl1pPr>
      <a:lvl2pPr marL="668338" indent="-257175" algn="l" rtl="0" eaLnBrk="0" fontAlgn="base" hangingPunct="0">
        <a:spcBef>
          <a:spcPct val="20000"/>
        </a:spcBef>
        <a:spcAft>
          <a:spcPct val="0"/>
        </a:spcAft>
        <a:buChar char="–"/>
        <a:defRPr sz="2500">
          <a:solidFill>
            <a:schemeClr val="tx1"/>
          </a:solidFill>
          <a:latin typeface="+mn-lt"/>
        </a:defRPr>
      </a:lvl2pPr>
      <a:lvl3pPr marL="1028700" indent="-204788" algn="l" rtl="0" eaLnBrk="0" fontAlgn="base" hangingPunct="0">
        <a:spcBef>
          <a:spcPct val="20000"/>
        </a:spcBef>
        <a:spcAft>
          <a:spcPct val="0"/>
        </a:spcAft>
        <a:buChar char="•"/>
        <a:defRPr sz="2200">
          <a:solidFill>
            <a:schemeClr val="tx1"/>
          </a:solidFill>
          <a:latin typeface="+mn-lt"/>
        </a:defRPr>
      </a:lvl3pPr>
      <a:lvl4pPr marL="1439863" indent="-204788" algn="l" rtl="0" eaLnBrk="0" fontAlgn="base" hangingPunct="0">
        <a:spcBef>
          <a:spcPct val="20000"/>
        </a:spcBef>
        <a:spcAft>
          <a:spcPct val="0"/>
        </a:spcAft>
        <a:buChar char="–"/>
        <a:defRPr sz="2000">
          <a:solidFill>
            <a:schemeClr val="tx1"/>
          </a:solidFill>
          <a:latin typeface="+mn-lt"/>
        </a:defRPr>
      </a:lvl4pPr>
      <a:lvl5pPr marL="1851025" indent="-204788" algn="l" rtl="0" eaLnBrk="0" fontAlgn="base" hangingPunct="0">
        <a:spcBef>
          <a:spcPct val="20000"/>
        </a:spcBef>
        <a:spcAft>
          <a:spcPct val="0"/>
        </a:spcAft>
        <a:buChar char="»"/>
        <a:defRPr sz="2000">
          <a:solidFill>
            <a:schemeClr val="tx1"/>
          </a:solidFill>
          <a:latin typeface="+mn-lt"/>
        </a:defRPr>
      </a:lvl5pPr>
      <a:lvl6pPr marL="2263140" indent="-205740" algn="l" rtl="0" eaLnBrk="1" fontAlgn="base" hangingPunct="1">
        <a:spcBef>
          <a:spcPct val="20000"/>
        </a:spcBef>
        <a:spcAft>
          <a:spcPct val="0"/>
        </a:spcAft>
        <a:buChar char="»"/>
        <a:defRPr sz="1800">
          <a:solidFill>
            <a:schemeClr val="tx1"/>
          </a:solidFill>
          <a:latin typeface="+mn-lt"/>
        </a:defRPr>
      </a:lvl6pPr>
      <a:lvl7pPr marL="2674620" indent="-205740" algn="l" rtl="0" eaLnBrk="1" fontAlgn="base" hangingPunct="1">
        <a:spcBef>
          <a:spcPct val="20000"/>
        </a:spcBef>
        <a:spcAft>
          <a:spcPct val="0"/>
        </a:spcAft>
        <a:buChar char="»"/>
        <a:defRPr sz="1800">
          <a:solidFill>
            <a:schemeClr val="tx1"/>
          </a:solidFill>
          <a:latin typeface="+mn-lt"/>
        </a:defRPr>
      </a:lvl7pPr>
      <a:lvl8pPr marL="3086100" indent="-205740" algn="l" rtl="0" eaLnBrk="1" fontAlgn="base" hangingPunct="1">
        <a:spcBef>
          <a:spcPct val="20000"/>
        </a:spcBef>
        <a:spcAft>
          <a:spcPct val="0"/>
        </a:spcAft>
        <a:buChar char="»"/>
        <a:defRPr sz="1800">
          <a:solidFill>
            <a:schemeClr val="tx1"/>
          </a:solidFill>
          <a:latin typeface="+mn-lt"/>
        </a:defRPr>
      </a:lvl8pPr>
      <a:lvl9pPr marL="3497580" indent="-205740" algn="l" rtl="0" eaLnBrk="1" fontAlgn="base" hangingPunct="1">
        <a:spcBef>
          <a:spcPct val="20000"/>
        </a:spcBef>
        <a:spcAft>
          <a:spcPct val="0"/>
        </a:spcAft>
        <a:buChar char="»"/>
        <a:defRPr sz="1800">
          <a:solidFill>
            <a:schemeClr val="tx1"/>
          </a:solidFill>
          <a:latin typeface="+mn-lt"/>
        </a:defRPr>
      </a:lvl9pPr>
    </p:bodyStyle>
    <p:otherStyle>
      <a:defPPr>
        <a:defRPr lang="en-US"/>
      </a:defPPr>
      <a:lvl1pPr marL="0" algn="l" defTabSz="822960" rtl="0" eaLnBrk="1" latinLnBrk="0" hangingPunct="1">
        <a:defRPr sz="1600" kern="1200">
          <a:solidFill>
            <a:schemeClr val="tx1"/>
          </a:solidFill>
          <a:latin typeface="+mn-lt"/>
          <a:ea typeface="+mn-ea"/>
          <a:cs typeface="+mn-cs"/>
        </a:defRPr>
      </a:lvl1pPr>
      <a:lvl2pPr marL="411480" algn="l" defTabSz="822960" rtl="0" eaLnBrk="1" latinLnBrk="0" hangingPunct="1">
        <a:defRPr sz="1600" kern="1200">
          <a:solidFill>
            <a:schemeClr val="tx1"/>
          </a:solidFill>
          <a:latin typeface="+mn-lt"/>
          <a:ea typeface="+mn-ea"/>
          <a:cs typeface="+mn-cs"/>
        </a:defRPr>
      </a:lvl2pPr>
      <a:lvl3pPr marL="822960" algn="l" defTabSz="822960" rtl="0" eaLnBrk="1" latinLnBrk="0" hangingPunct="1">
        <a:defRPr sz="1600" kern="1200">
          <a:solidFill>
            <a:schemeClr val="tx1"/>
          </a:solidFill>
          <a:latin typeface="+mn-lt"/>
          <a:ea typeface="+mn-ea"/>
          <a:cs typeface="+mn-cs"/>
        </a:defRPr>
      </a:lvl3pPr>
      <a:lvl4pPr marL="1234440" algn="l" defTabSz="822960" rtl="0" eaLnBrk="1" latinLnBrk="0" hangingPunct="1">
        <a:defRPr sz="1600" kern="1200">
          <a:solidFill>
            <a:schemeClr val="tx1"/>
          </a:solidFill>
          <a:latin typeface="+mn-lt"/>
          <a:ea typeface="+mn-ea"/>
          <a:cs typeface="+mn-cs"/>
        </a:defRPr>
      </a:lvl4pPr>
      <a:lvl5pPr marL="1645920" algn="l" defTabSz="822960" rtl="0" eaLnBrk="1" latinLnBrk="0" hangingPunct="1">
        <a:defRPr sz="1600" kern="1200">
          <a:solidFill>
            <a:schemeClr val="tx1"/>
          </a:solidFill>
          <a:latin typeface="+mn-lt"/>
          <a:ea typeface="+mn-ea"/>
          <a:cs typeface="+mn-cs"/>
        </a:defRPr>
      </a:lvl5pPr>
      <a:lvl6pPr marL="2057400" algn="l" defTabSz="822960" rtl="0" eaLnBrk="1" latinLnBrk="0" hangingPunct="1">
        <a:defRPr sz="1600" kern="1200">
          <a:solidFill>
            <a:schemeClr val="tx1"/>
          </a:solidFill>
          <a:latin typeface="+mn-lt"/>
          <a:ea typeface="+mn-ea"/>
          <a:cs typeface="+mn-cs"/>
        </a:defRPr>
      </a:lvl6pPr>
      <a:lvl7pPr marL="2468880" algn="l" defTabSz="822960" rtl="0" eaLnBrk="1" latinLnBrk="0" hangingPunct="1">
        <a:defRPr sz="1600" kern="1200">
          <a:solidFill>
            <a:schemeClr val="tx1"/>
          </a:solidFill>
          <a:latin typeface="+mn-lt"/>
          <a:ea typeface="+mn-ea"/>
          <a:cs typeface="+mn-cs"/>
        </a:defRPr>
      </a:lvl7pPr>
      <a:lvl8pPr marL="2880360" algn="l" defTabSz="822960" rtl="0" eaLnBrk="1" latinLnBrk="0" hangingPunct="1">
        <a:defRPr sz="1600" kern="1200">
          <a:solidFill>
            <a:schemeClr val="tx1"/>
          </a:solidFill>
          <a:latin typeface="+mn-lt"/>
          <a:ea typeface="+mn-ea"/>
          <a:cs typeface="+mn-cs"/>
        </a:defRPr>
      </a:lvl8pPr>
      <a:lvl9pPr marL="3291840" algn="l" defTabSz="82296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vmlDrawing" Target="../drawings/vmlDrawing2.v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vmlDrawing" Target="../drawings/vmlDrawing3.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2" Type="http://schemas.openxmlformats.org/officeDocument/2006/relationships/hyperlink" Target="DEFARG.EXE"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ChangeArrowheads="1"/>
          </p:cNvSpPr>
          <p:nvPr/>
        </p:nvSpPr>
        <p:spPr bwMode="auto">
          <a:xfrm>
            <a:off x="533400" y="1066800"/>
            <a:ext cx="8229600" cy="1016000"/>
          </a:xfrm>
          <a:prstGeom prst="rect">
            <a:avLst/>
          </a:prstGeom>
          <a:noFill/>
          <a:ln w="9525">
            <a:noFill/>
            <a:miter lim="800000"/>
            <a:headEnd/>
            <a:tailEnd/>
          </a:ln>
        </p:spPr>
        <p:txBody>
          <a:bodyPr>
            <a:spAutoFit/>
          </a:bodyPr>
          <a:lstStyle/>
          <a:p>
            <a:r>
              <a:rPr lang="en-US" sz="6000" b="1">
                <a:solidFill>
                  <a:schemeClr val="bg1"/>
                </a:solidFill>
              </a:rPr>
              <a:t>L e a r n I n g  C + +</a:t>
            </a:r>
            <a:endParaRPr lang="en-US" sz="6000">
              <a:solidFill>
                <a:schemeClr val="bg1"/>
              </a:solidFill>
            </a:endParaRPr>
          </a:p>
        </p:txBody>
      </p:sp>
      <p:sp>
        <p:nvSpPr>
          <p:cNvPr id="5" name="Rectangle 4"/>
          <p:cNvSpPr/>
          <p:nvPr/>
        </p:nvSpPr>
        <p:spPr>
          <a:xfrm>
            <a:off x="228600" y="2895600"/>
            <a:ext cx="8153400" cy="2308225"/>
          </a:xfrm>
          <a:prstGeom prst="rect">
            <a:avLst/>
          </a:prstGeom>
        </p:spPr>
        <p:txBody>
          <a:bodyPr>
            <a:spAutoFit/>
          </a:bodyPr>
          <a:lstStyle/>
          <a:p>
            <a:pPr algn="ctr">
              <a:defRPr/>
            </a:pPr>
            <a:r>
              <a:rPr lang="en-US" sz="4800" b="1" dirty="0">
                <a:solidFill>
                  <a:schemeClr val="bg1"/>
                </a:solidFill>
                <a:effectLst>
                  <a:outerShdw blurRad="38100" dist="38100" dir="2700000" algn="tl">
                    <a:srgbClr val="FFFFFF"/>
                  </a:outerShdw>
                </a:effectLst>
              </a:rPr>
              <a:t>An </a:t>
            </a:r>
          </a:p>
          <a:p>
            <a:pPr algn="ctr">
              <a:defRPr/>
            </a:pPr>
            <a:r>
              <a:rPr lang="en-US" sz="4800" b="1" u="sng" dirty="0">
                <a:solidFill>
                  <a:schemeClr val="bg1"/>
                </a:solidFill>
                <a:effectLst>
                  <a:outerShdw blurRad="38100" dist="38100" dir="2700000" algn="tl">
                    <a:srgbClr val="FFFFFF"/>
                  </a:outerShdw>
                </a:effectLst>
              </a:rPr>
              <a:t>Object Oriented Programming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76200"/>
            <a:ext cx="9144000" cy="838200"/>
          </a:xfrm>
          <a:solidFill>
            <a:schemeClr val="bg2">
              <a:lumMod val="40000"/>
              <a:lumOff val="60000"/>
            </a:schemeClr>
          </a:solidFill>
          <a:ln w="114300" cmpd="thinThick">
            <a:solidFill>
              <a:srgbClr val="006600"/>
            </a:solidFill>
          </a:ln>
        </p:spPr>
        <p:txBody>
          <a:bodyPr/>
          <a:lstStyle/>
          <a:p>
            <a:pPr eaLnBrk="1" hangingPunct="1">
              <a:defRPr/>
            </a:pPr>
            <a:r>
              <a:rPr lang="en-US" b="1" u="sng" dirty="0" smtClean="0">
                <a:effectLst>
                  <a:outerShdw blurRad="38100" dist="38100" dir="2700000" algn="tl">
                    <a:srgbClr val="FFFFFF"/>
                  </a:outerShdw>
                </a:effectLst>
              </a:rPr>
              <a:t>Reference Variable</a:t>
            </a:r>
          </a:p>
        </p:txBody>
      </p:sp>
      <p:sp>
        <p:nvSpPr>
          <p:cNvPr id="14339" name="Rectangle 3"/>
          <p:cNvSpPr>
            <a:spLocks noGrp="1" noChangeArrowheads="1"/>
          </p:cNvSpPr>
          <p:nvPr>
            <p:ph idx="1"/>
          </p:nvPr>
        </p:nvSpPr>
        <p:spPr>
          <a:xfrm>
            <a:off x="228600" y="1143000"/>
            <a:ext cx="8686800" cy="5029200"/>
          </a:xfrm>
        </p:spPr>
        <p:txBody>
          <a:bodyPr/>
          <a:lstStyle/>
          <a:p>
            <a:pPr algn="just" eaLnBrk="1" hangingPunct="1">
              <a:lnSpc>
                <a:spcPct val="110000"/>
              </a:lnSpc>
            </a:pPr>
            <a:r>
              <a:rPr lang="en-US" sz="2600" smtClean="0">
                <a:solidFill>
                  <a:srgbClr val="FFFF99"/>
                </a:solidFill>
              </a:rPr>
              <a:t>C++ introduces a new kind of variable known as reference variable.  A reference variable provides an alias (</a:t>
            </a:r>
            <a:r>
              <a:rPr lang="en-US" sz="2600" b="1" i="1" smtClean="0">
                <a:solidFill>
                  <a:srgbClr val="993300"/>
                </a:solidFill>
              </a:rPr>
              <a:t>alternate name</a:t>
            </a:r>
            <a:r>
              <a:rPr lang="en-US" sz="2600" smtClean="0">
                <a:solidFill>
                  <a:srgbClr val="FFFF99"/>
                </a:solidFill>
              </a:rPr>
              <a:t>) for a previously defined variable. One address can be given more than one variable. A reference is like a pointer. A reference is indicated by using (&amp;) operator in the same way you use the (*) operator for pointer. Call it by this name or that it refers to the same entity. A variable and its reference are so tightly linked that a change in one necessarily results a change in the other.  The variable are stored at the same address.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0" y="274638"/>
            <a:ext cx="8229600" cy="1143000"/>
          </a:xfrm>
          <a:solidFill>
            <a:srgbClr val="FFCCFF">
              <a:alpha val="73000"/>
            </a:srgbClr>
          </a:solidFill>
          <a:ln w="152400" cap="flat" cmpd="tri" algn="ctr">
            <a:solidFill>
              <a:srgbClr val="006600"/>
            </a:solidFill>
          </a:ln>
        </p:spPr>
        <p:txBody>
          <a:bodyPr/>
          <a:lstStyle/>
          <a:p>
            <a:pPr eaLnBrk="1" hangingPunct="1">
              <a:defRPr/>
            </a:pPr>
            <a:r>
              <a:rPr lang="en-US" b="1" u="sng" smtClean="0">
                <a:effectLst>
                  <a:outerShdw blurRad="38100" dist="38100" dir="2700000" algn="tl">
                    <a:srgbClr val="FFFFFF"/>
                  </a:outerShdw>
                </a:effectLst>
              </a:rPr>
              <a:t>Default Argument</a:t>
            </a:r>
          </a:p>
        </p:txBody>
      </p:sp>
      <p:sp>
        <p:nvSpPr>
          <p:cNvPr id="15363" name="Rectangle 3"/>
          <p:cNvSpPr>
            <a:spLocks noGrp="1" noChangeArrowheads="1"/>
          </p:cNvSpPr>
          <p:nvPr>
            <p:ph type="body" idx="4294967295"/>
          </p:nvPr>
        </p:nvSpPr>
        <p:spPr>
          <a:xfrm>
            <a:off x="0" y="2057400"/>
            <a:ext cx="8229600" cy="4495800"/>
          </a:xfrm>
        </p:spPr>
        <p:txBody>
          <a:bodyPr/>
          <a:lstStyle/>
          <a:p>
            <a:pPr algn="just" eaLnBrk="1" hangingPunct="1">
              <a:lnSpc>
                <a:spcPct val="120000"/>
              </a:lnSpc>
            </a:pPr>
            <a:r>
              <a:rPr lang="en-US" sz="2000" b="1" smtClean="0">
                <a:solidFill>
                  <a:srgbClr val="FFFF99"/>
                </a:solidFill>
              </a:rPr>
              <a:t>C++ allows us to call a function without specifying all its arguments. In such cases the function assign a default value to the parameter which does not have a matching argument in the function call. Default values are specified when the function is declared.</a:t>
            </a:r>
          </a:p>
          <a:p>
            <a:pPr lvl="2" eaLnBrk="1" hangingPunct="1">
              <a:lnSpc>
                <a:spcPct val="90000"/>
              </a:lnSpc>
              <a:buFontTx/>
              <a:buNone/>
            </a:pPr>
            <a:r>
              <a:rPr lang="en-US" b="1" i="1" smtClean="0">
                <a:solidFill>
                  <a:srgbClr val="FFCCFF"/>
                </a:solidFill>
              </a:rPr>
              <a:t>sum ( int a, int b, int c)</a:t>
            </a:r>
          </a:p>
          <a:p>
            <a:pPr lvl="2" eaLnBrk="1" hangingPunct="1">
              <a:lnSpc>
                <a:spcPct val="90000"/>
              </a:lnSpc>
              <a:buFontTx/>
              <a:buNone/>
            </a:pPr>
            <a:r>
              <a:rPr lang="en-US" b="1" i="1" smtClean="0">
                <a:solidFill>
                  <a:srgbClr val="FFCCFF"/>
                </a:solidFill>
              </a:rPr>
              <a:t>{</a:t>
            </a:r>
          </a:p>
          <a:p>
            <a:pPr lvl="2" eaLnBrk="1" hangingPunct="1">
              <a:lnSpc>
                <a:spcPct val="90000"/>
              </a:lnSpc>
              <a:buFontTx/>
              <a:buNone/>
            </a:pPr>
            <a:endParaRPr lang="en-US" b="1" i="1" smtClean="0">
              <a:solidFill>
                <a:srgbClr val="FFCCFF"/>
              </a:solidFill>
            </a:endParaRPr>
          </a:p>
          <a:p>
            <a:pPr lvl="2" eaLnBrk="1" hangingPunct="1">
              <a:lnSpc>
                <a:spcPct val="90000"/>
              </a:lnSpc>
              <a:buFontTx/>
              <a:buNone/>
            </a:pPr>
            <a:r>
              <a:rPr lang="en-US" b="1" i="1" smtClean="0">
                <a:solidFill>
                  <a:srgbClr val="FFCCFF"/>
                </a:solidFill>
              </a:rPr>
              <a:t>}</a:t>
            </a:r>
          </a:p>
          <a:p>
            <a:pPr lvl="2" eaLnBrk="1" hangingPunct="1">
              <a:lnSpc>
                <a:spcPct val="90000"/>
              </a:lnSpc>
              <a:buFontTx/>
              <a:buNone/>
            </a:pPr>
            <a:endParaRPr lang="en-US" b="1" i="1" smtClean="0">
              <a:solidFill>
                <a:srgbClr val="FFCCFF"/>
              </a:solidFill>
            </a:endParaRPr>
          </a:p>
          <a:p>
            <a:pPr lvl="2" eaLnBrk="1" hangingPunct="1">
              <a:lnSpc>
                <a:spcPct val="90000"/>
              </a:lnSpc>
              <a:buFontTx/>
              <a:buNone/>
            </a:pPr>
            <a:r>
              <a:rPr lang="en-US" b="1" i="1" smtClean="0">
                <a:solidFill>
                  <a:srgbClr val="FFCCFF"/>
                </a:solidFill>
              </a:rPr>
              <a:t>sum();</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457200" y="274638"/>
            <a:ext cx="8229600" cy="1143000"/>
          </a:xfrm>
          <a:solidFill>
            <a:srgbClr val="FFCCFF">
              <a:alpha val="73000"/>
            </a:srgbClr>
          </a:solidFill>
          <a:ln w="152400" cap="flat" cmpd="tri" algn="ctr">
            <a:solidFill>
              <a:srgbClr val="006600"/>
            </a:solidFill>
          </a:ln>
        </p:spPr>
        <p:txBody>
          <a:bodyPr/>
          <a:lstStyle/>
          <a:p>
            <a:pPr eaLnBrk="1" hangingPunct="1">
              <a:defRPr/>
            </a:pPr>
            <a:r>
              <a:rPr lang="en-US" b="1" u="sng" dirty="0" smtClean="0">
                <a:effectLst>
                  <a:outerShdw blurRad="38100" dist="38100" dir="2700000" algn="tl">
                    <a:srgbClr val="FFFFFF"/>
                  </a:outerShdw>
                </a:effectLst>
              </a:rPr>
              <a:t>Inline Function</a:t>
            </a:r>
          </a:p>
        </p:txBody>
      </p:sp>
      <p:sp>
        <p:nvSpPr>
          <p:cNvPr id="16387" name="Rectangle 3"/>
          <p:cNvSpPr>
            <a:spLocks noGrp="1" noChangeArrowheads="1"/>
          </p:cNvSpPr>
          <p:nvPr>
            <p:ph type="body" idx="4294967295"/>
          </p:nvPr>
        </p:nvSpPr>
        <p:spPr>
          <a:xfrm>
            <a:off x="0" y="1828800"/>
            <a:ext cx="8686800" cy="4572000"/>
          </a:xfrm>
          <a:noFill/>
        </p:spPr>
        <p:txBody>
          <a:bodyPr/>
          <a:lstStyle/>
          <a:p>
            <a:pPr eaLnBrk="1" hangingPunct="1"/>
            <a:r>
              <a:rPr lang="en-US" sz="2000" smtClean="0">
                <a:solidFill>
                  <a:srgbClr val="FFCCFF"/>
                </a:solidFill>
              </a:rPr>
              <a:t>The objective of using functions in a program is to save some memory space, which becomes appreciable when a function is likely to be called many times. </a:t>
            </a:r>
          </a:p>
          <a:p>
            <a:pPr eaLnBrk="1" hangingPunct="1"/>
            <a:r>
              <a:rPr lang="en-US" sz="2000" smtClean="0">
                <a:solidFill>
                  <a:srgbClr val="FFCCFF"/>
                </a:solidFill>
              </a:rPr>
              <a:t>However every time a function is called, it takes a lot of extra time in executing a series of instructions for tasks such as </a:t>
            </a:r>
          </a:p>
          <a:p>
            <a:pPr lvl="1" eaLnBrk="1" hangingPunct="1"/>
            <a:r>
              <a:rPr lang="en-US" sz="2000" i="1" smtClean="0">
                <a:solidFill>
                  <a:srgbClr val="FFFF99"/>
                </a:solidFill>
              </a:rPr>
              <a:t>Jumping to the function, </a:t>
            </a:r>
          </a:p>
          <a:p>
            <a:pPr lvl="1" eaLnBrk="1" hangingPunct="1"/>
            <a:r>
              <a:rPr lang="en-US" sz="2000" i="1" smtClean="0">
                <a:solidFill>
                  <a:srgbClr val="FFFF99"/>
                </a:solidFill>
              </a:rPr>
              <a:t>Saving registers, </a:t>
            </a:r>
          </a:p>
          <a:p>
            <a:pPr lvl="1" eaLnBrk="1" hangingPunct="1"/>
            <a:r>
              <a:rPr lang="en-US" sz="2000" i="1" smtClean="0">
                <a:solidFill>
                  <a:srgbClr val="FFFF99"/>
                </a:solidFill>
              </a:rPr>
              <a:t>Pushing arguments into the stack and </a:t>
            </a:r>
          </a:p>
          <a:p>
            <a:pPr lvl="1" eaLnBrk="1" hangingPunct="1"/>
            <a:r>
              <a:rPr lang="en-US" sz="2000" i="1" smtClean="0">
                <a:solidFill>
                  <a:srgbClr val="FFFF99"/>
                </a:solidFill>
              </a:rPr>
              <a:t>Returning to the calling function.</a:t>
            </a:r>
            <a:r>
              <a:rPr lang="en-US" sz="2000" smtClean="0">
                <a:solidFill>
                  <a:srgbClr val="FFCCFF"/>
                </a:solidFill>
              </a:rPr>
              <a:t> </a:t>
            </a:r>
          </a:p>
          <a:p>
            <a:pPr eaLnBrk="1" hangingPunct="1"/>
            <a:r>
              <a:rPr lang="en-US" sz="2000" smtClean="0">
                <a:solidFill>
                  <a:srgbClr val="FFCCFF"/>
                </a:solidFill>
              </a:rPr>
              <a:t>When a function is small, a large percentage of execution time may be spent in such overheads.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0" y="274638"/>
            <a:ext cx="8229600" cy="1143000"/>
          </a:xfrm>
          <a:solidFill>
            <a:srgbClr val="FFCCFF">
              <a:alpha val="73000"/>
            </a:srgbClr>
          </a:solidFill>
          <a:ln w="152400" cap="flat" cmpd="tri" algn="ctr">
            <a:solidFill>
              <a:srgbClr val="006600"/>
            </a:solidFill>
          </a:ln>
        </p:spPr>
        <p:txBody>
          <a:bodyPr/>
          <a:lstStyle/>
          <a:p>
            <a:pPr algn="r" eaLnBrk="1" hangingPunct="1">
              <a:defRPr/>
            </a:pPr>
            <a:r>
              <a:rPr lang="en-US" sz="2000" b="1" u="sng" smtClean="0">
                <a:effectLst>
                  <a:outerShdw blurRad="38100" dist="38100" dir="2700000" algn="tl">
                    <a:srgbClr val="FFFFFF"/>
                  </a:outerShdw>
                </a:effectLst>
              </a:rPr>
              <a:t>Inline Function Cont…</a:t>
            </a:r>
          </a:p>
        </p:txBody>
      </p:sp>
      <p:sp>
        <p:nvSpPr>
          <p:cNvPr id="17411" name="Rectangle 3"/>
          <p:cNvSpPr>
            <a:spLocks noGrp="1" noChangeArrowheads="1"/>
          </p:cNvSpPr>
          <p:nvPr>
            <p:ph type="body" idx="4294967295"/>
          </p:nvPr>
        </p:nvSpPr>
        <p:spPr>
          <a:xfrm>
            <a:off x="0" y="1600200"/>
            <a:ext cx="8686800" cy="4648200"/>
          </a:xfrm>
          <a:noFill/>
        </p:spPr>
        <p:txBody>
          <a:bodyPr/>
          <a:lstStyle/>
          <a:p>
            <a:pPr eaLnBrk="1" hangingPunct="1">
              <a:lnSpc>
                <a:spcPct val="90000"/>
              </a:lnSpc>
            </a:pPr>
            <a:r>
              <a:rPr lang="en-US" sz="2200" smtClean="0">
                <a:solidFill>
                  <a:srgbClr val="FFFF99"/>
                </a:solidFill>
              </a:rPr>
              <a:t>C++ has a different solution to this problem. To eliminate the cost of calls to small functions, C++ proposes a new function called</a:t>
            </a:r>
            <a:r>
              <a:rPr lang="en-US" sz="2200" smtClean="0">
                <a:solidFill>
                  <a:srgbClr val="FFCCFF"/>
                </a:solidFill>
              </a:rPr>
              <a:t> </a:t>
            </a:r>
            <a:r>
              <a:rPr lang="en-US" sz="2200" b="1" smtClean="0">
                <a:solidFill>
                  <a:srgbClr val="006600"/>
                </a:solidFill>
              </a:rPr>
              <a:t>INLINE FUNCTION</a:t>
            </a:r>
            <a:r>
              <a:rPr lang="en-US" sz="2200" smtClean="0">
                <a:solidFill>
                  <a:srgbClr val="FFCCFF"/>
                </a:solidFill>
              </a:rPr>
              <a:t>. </a:t>
            </a:r>
          </a:p>
          <a:p>
            <a:pPr lvl="1" eaLnBrk="1" hangingPunct="1">
              <a:lnSpc>
                <a:spcPct val="90000"/>
              </a:lnSpc>
            </a:pPr>
            <a:r>
              <a:rPr lang="en-US" sz="2000" smtClean="0">
                <a:solidFill>
                  <a:srgbClr val="FFCCFF"/>
                </a:solidFill>
              </a:rPr>
              <a:t>An inline function is a function that is expanded in line when it is invoked. </a:t>
            </a:r>
          </a:p>
          <a:p>
            <a:pPr lvl="1" eaLnBrk="1" hangingPunct="1">
              <a:lnSpc>
                <a:spcPct val="90000"/>
              </a:lnSpc>
            </a:pPr>
            <a:r>
              <a:rPr lang="en-US" sz="2000" smtClean="0">
                <a:solidFill>
                  <a:srgbClr val="FFCCFF"/>
                </a:solidFill>
              </a:rPr>
              <a:t>That is, the compiler replaces the function call with the corresponding function code.</a:t>
            </a:r>
            <a:endParaRPr lang="en-US" sz="2000" b="1" smtClean="0">
              <a:solidFill>
                <a:srgbClr val="FFCCFF"/>
              </a:solidFill>
            </a:endParaRPr>
          </a:p>
          <a:p>
            <a:pPr eaLnBrk="1" hangingPunct="1">
              <a:lnSpc>
                <a:spcPct val="90000"/>
              </a:lnSpc>
            </a:pPr>
            <a:r>
              <a:rPr lang="en-US" sz="2200" smtClean="0">
                <a:solidFill>
                  <a:srgbClr val="FFFF99"/>
                </a:solidFill>
              </a:rPr>
              <a:t>We should exercise care before making a function inline.</a:t>
            </a:r>
          </a:p>
          <a:p>
            <a:pPr lvl="1" eaLnBrk="1" hangingPunct="1">
              <a:lnSpc>
                <a:spcPct val="90000"/>
              </a:lnSpc>
            </a:pPr>
            <a:r>
              <a:rPr lang="en-US" sz="2000" smtClean="0">
                <a:solidFill>
                  <a:srgbClr val="FFCCFF"/>
                </a:solidFill>
              </a:rPr>
              <a:t>The speed benefits of inline function diminish as the function grows in size.</a:t>
            </a:r>
          </a:p>
          <a:p>
            <a:pPr eaLnBrk="1" hangingPunct="1">
              <a:lnSpc>
                <a:spcPct val="90000"/>
              </a:lnSpc>
            </a:pPr>
            <a:r>
              <a:rPr lang="en-US" sz="2200" smtClean="0">
                <a:solidFill>
                  <a:srgbClr val="FFFF99"/>
                </a:solidFill>
              </a:rPr>
              <a:t>Remember that the inline keyword merely sends a request, not a command, to the compiler. The compiler may ignore this request if the function definition is too long or to complicated and compile the function as a normal function.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76200"/>
            <a:ext cx="9144000" cy="838200"/>
          </a:xfrm>
          <a:gradFill rotWithShape="1">
            <a:gsLst>
              <a:gs pos="0">
                <a:srgbClr val="FFCCFF"/>
              </a:gs>
              <a:gs pos="100000">
                <a:srgbClr val="FFCCFF">
                  <a:gamma/>
                  <a:shade val="66275"/>
                  <a:invGamma/>
                </a:srgbClr>
              </a:gs>
            </a:gsLst>
            <a:lin ang="2700000" scaled="1"/>
          </a:gradFill>
          <a:ln w="114300" cmpd="tri">
            <a:solidFill>
              <a:srgbClr val="006600"/>
            </a:solidFill>
          </a:ln>
        </p:spPr>
        <p:txBody>
          <a:bodyPr/>
          <a:lstStyle/>
          <a:p>
            <a:pPr eaLnBrk="1" hangingPunct="1">
              <a:defRPr/>
            </a:pPr>
            <a:r>
              <a:rPr lang="en-US" b="1" u="sng" smtClean="0">
                <a:effectLst>
                  <a:outerShdw blurRad="38100" dist="38100" dir="2700000" algn="tl">
                    <a:srgbClr val="FFFFFF"/>
                  </a:outerShdw>
                </a:effectLst>
              </a:rPr>
              <a:t>Function Overloading</a:t>
            </a:r>
          </a:p>
        </p:txBody>
      </p:sp>
      <p:sp>
        <p:nvSpPr>
          <p:cNvPr id="18435" name="Rectangle 3"/>
          <p:cNvSpPr>
            <a:spLocks noGrp="1" noChangeArrowheads="1"/>
          </p:cNvSpPr>
          <p:nvPr>
            <p:ph idx="1"/>
          </p:nvPr>
        </p:nvSpPr>
        <p:spPr>
          <a:xfrm>
            <a:off x="304800" y="1219200"/>
            <a:ext cx="8534400" cy="5334000"/>
          </a:xfrm>
        </p:spPr>
        <p:txBody>
          <a:bodyPr/>
          <a:lstStyle/>
          <a:p>
            <a:pPr algn="just" eaLnBrk="1" hangingPunct="1">
              <a:lnSpc>
                <a:spcPct val="110000"/>
              </a:lnSpc>
            </a:pPr>
            <a:r>
              <a:rPr lang="en-US" sz="2000" smtClean="0">
                <a:solidFill>
                  <a:srgbClr val="FFFF99"/>
                </a:solidFill>
              </a:rPr>
              <a:t>Overloading refers to the use of the same thing for different purposes.</a:t>
            </a:r>
          </a:p>
          <a:p>
            <a:pPr lvl="1" algn="just" eaLnBrk="1" hangingPunct="1">
              <a:lnSpc>
                <a:spcPct val="110000"/>
              </a:lnSpc>
            </a:pPr>
            <a:r>
              <a:rPr lang="en-US" sz="1800" smtClean="0">
                <a:solidFill>
                  <a:srgbClr val="FFCCFF"/>
                </a:solidFill>
              </a:rPr>
              <a:t>This means that we can use the same function name to create functions that perform a variety of different tasks.</a:t>
            </a:r>
            <a:r>
              <a:rPr lang="en-US" sz="1800" smtClean="0">
                <a:solidFill>
                  <a:srgbClr val="FFFF99"/>
                </a:solidFill>
              </a:rPr>
              <a:t> </a:t>
            </a:r>
          </a:p>
          <a:p>
            <a:pPr algn="just" eaLnBrk="1" hangingPunct="1">
              <a:lnSpc>
                <a:spcPct val="110000"/>
              </a:lnSpc>
            </a:pPr>
            <a:r>
              <a:rPr lang="en-US" sz="2000" smtClean="0">
                <a:solidFill>
                  <a:srgbClr val="FFFF99"/>
                </a:solidFill>
              </a:rPr>
              <a:t>This is known as function polymorphism in OOP's. We can design a family of functions with one function name but with different argument lists. </a:t>
            </a:r>
          </a:p>
          <a:p>
            <a:pPr algn="just" eaLnBrk="1" hangingPunct="1">
              <a:lnSpc>
                <a:spcPct val="110000"/>
              </a:lnSpc>
            </a:pPr>
            <a:r>
              <a:rPr lang="en-US" sz="2000" smtClean="0">
                <a:solidFill>
                  <a:srgbClr val="FFFF99"/>
                </a:solidFill>
              </a:rPr>
              <a:t>The function would perform different operations depending on the argument list in the function call. </a:t>
            </a:r>
          </a:p>
          <a:p>
            <a:pPr algn="just" eaLnBrk="1" hangingPunct="1">
              <a:lnSpc>
                <a:spcPct val="110000"/>
              </a:lnSpc>
            </a:pPr>
            <a:r>
              <a:rPr lang="en-US" sz="2000" smtClean="0">
                <a:solidFill>
                  <a:srgbClr val="FFFF99"/>
                </a:solidFill>
              </a:rPr>
              <a:t>The correct function to be invoked is determined by </a:t>
            </a:r>
          </a:p>
          <a:p>
            <a:pPr lvl="1" algn="just" eaLnBrk="1" hangingPunct="1">
              <a:lnSpc>
                <a:spcPct val="110000"/>
              </a:lnSpc>
            </a:pPr>
            <a:r>
              <a:rPr lang="en-US" sz="1800" i="1" smtClean="0">
                <a:solidFill>
                  <a:srgbClr val="FFCCFF"/>
                </a:solidFill>
              </a:rPr>
              <a:t>Checking the number of arguments</a:t>
            </a:r>
          </a:p>
          <a:p>
            <a:pPr lvl="1" algn="just" eaLnBrk="1" hangingPunct="1">
              <a:lnSpc>
                <a:spcPct val="110000"/>
              </a:lnSpc>
            </a:pPr>
            <a:r>
              <a:rPr lang="en-US" sz="1800" i="1" smtClean="0">
                <a:solidFill>
                  <a:srgbClr val="FFCCFF"/>
                </a:solidFill>
              </a:rPr>
              <a:t>Type of the arguments, and</a:t>
            </a:r>
          </a:p>
          <a:p>
            <a:pPr lvl="1" algn="just" eaLnBrk="1" hangingPunct="1">
              <a:lnSpc>
                <a:spcPct val="110000"/>
              </a:lnSpc>
            </a:pPr>
            <a:r>
              <a:rPr lang="en-US" sz="1800" i="1" smtClean="0">
                <a:solidFill>
                  <a:srgbClr val="FFCCFF"/>
                </a:solidFill>
              </a:rPr>
              <a:t>Sequence of arguments</a:t>
            </a:r>
          </a:p>
          <a:p>
            <a:pPr algn="just" eaLnBrk="1" hangingPunct="1">
              <a:lnSpc>
                <a:spcPct val="110000"/>
              </a:lnSpc>
            </a:pPr>
            <a:r>
              <a:rPr lang="en-US" sz="2000" smtClean="0">
                <a:solidFill>
                  <a:srgbClr val="993300"/>
                </a:solidFill>
              </a:rPr>
              <a:t>But not on the return type of the function.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0" y="74613"/>
            <a:ext cx="7772400" cy="1144587"/>
          </a:xfrm>
          <a:solidFill>
            <a:srgbClr val="FFCCFF">
              <a:alpha val="82001"/>
            </a:srgbClr>
          </a:solidFill>
          <a:ln w="152400" cmpd="tri">
            <a:solidFill>
              <a:srgbClr val="006600"/>
            </a:solidFill>
          </a:ln>
        </p:spPr>
        <p:txBody>
          <a:bodyPr/>
          <a:lstStyle/>
          <a:p>
            <a:pPr eaLnBrk="1" hangingPunct="1">
              <a:defRPr/>
            </a:pPr>
            <a:r>
              <a:rPr lang="en-US" sz="3200" b="1" u="sng" smtClean="0">
                <a:effectLst>
                  <a:outerShdw blurRad="38100" dist="38100" dir="2700000" algn="tl">
                    <a:srgbClr val="FFFFFF"/>
                  </a:outerShdw>
                </a:effectLst>
              </a:rPr>
              <a:t>Class</a:t>
            </a:r>
          </a:p>
        </p:txBody>
      </p:sp>
      <p:sp>
        <p:nvSpPr>
          <p:cNvPr id="19459" name="Rectangle 3"/>
          <p:cNvSpPr>
            <a:spLocks noGrp="1" noChangeArrowheads="1"/>
          </p:cNvSpPr>
          <p:nvPr>
            <p:ph idx="1"/>
          </p:nvPr>
        </p:nvSpPr>
        <p:spPr>
          <a:xfrm>
            <a:off x="304800" y="1143000"/>
            <a:ext cx="8458200" cy="5257800"/>
          </a:xfrm>
        </p:spPr>
        <p:txBody>
          <a:bodyPr/>
          <a:lstStyle/>
          <a:p>
            <a:pPr algn="just" eaLnBrk="1" hangingPunct="1">
              <a:lnSpc>
                <a:spcPct val="120000"/>
              </a:lnSpc>
            </a:pPr>
            <a:r>
              <a:rPr lang="en-US" sz="2400" b="1" smtClean="0">
                <a:solidFill>
                  <a:srgbClr val="FFFF99"/>
                </a:solidFill>
              </a:rPr>
              <a:t>A </a:t>
            </a:r>
            <a:r>
              <a:rPr lang="en-US" sz="2400" b="1" i="1" smtClean="0">
                <a:solidFill>
                  <a:srgbClr val="FF3300"/>
                </a:solidFill>
              </a:rPr>
              <a:t>class</a:t>
            </a:r>
            <a:r>
              <a:rPr lang="en-US" sz="2400" b="1" smtClean="0">
                <a:solidFill>
                  <a:srgbClr val="FFFF99"/>
                </a:solidFill>
              </a:rPr>
              <a:t> is a way to bind the data and its associated functions together. </a:t>
            </a:r>
          </a:p>
          <a:p>
            <a:pPr lvl="1" algn="just" eaLnBrk="1" hangingPunct="1">
              <a:lnSpc>
                <a:spcPct val="120000"/>
              </a:lnSpc>
            </a:pPr>
            <a:r>
              <a:rPr lang="en-US" sz="2000" b="1" smtClean="0">
                <a:solidFill>
                  <a:srgbClr val="99CCFF"/>
                </a:solidFill>
              </a:rPr>
              <a:t>It allows the </a:t>
            </a:r>
            <a:r>
              <a:rPr lang="en-US" sz="2000" b="1" smtClean="0">
                <a:solidFill>
                  <a:srgbClr val="FF3300"/>
                </a:solidFill>
              </a:rPr>
              <a:t>data</a:t>
            </a:r>
            <a:r>
              <a:rPr lang="en-US" sz="2000" b="1" smtClean="0">
                <a:solidFill>
                  <a:srgbClr val="99CCFF"/>
                </a:solidFill>
              </a:rPr>
              <a:t> and </a:t>
            </a:r>
            <a:r>
              <a:rPr lang="en-US" sz="2000" b="1" smtClean="0">
                <a:solidFill>
                  <a:srgbClr val="FF3300"/>
                </a:solidFill>
              </a:rPr>
              <a:t>functions</a:t>
            </a:r>
            <a:r>
              <a:rPr lang="en-US" sz="2000" b="1" smtClean="0">
                <a:solidFill>
                  <a:srgbClr val="99CCFF"/>
                </a:solidFill>
              </a:rPr>
              <a:t> to be hidden if necessary from external user</a:t>
            </a:r>
            <a:r>
              <a:rPr lang="en-US" sz="2000" b="1" smtClean="0">
                <a:solidFill>
                  <a:srgbClr val="FFFF99"/>
                </a:solidFill>
              </a:rPr>
              <a:t>.</a:t>
            </a:r>
          </a:p>
          <a:p>
            <a:pPr algn="just" eaLnBrk="1" hangingPunct="1">
              <a:lnSpc>
                <a:spcPct val="120000"/>
              </a:lnSpc>
            </a:pPr>
            <a:r>
              <a:rPr lang="en-US" sz="2400" b="1" smtClean="0">
                <a:solidFill>
                  <a:srgbClr val="FFFF99"/>
                </a:solidFill>
              </a:rPr>
              <a:t>When defining a class we are creating a new </a:t>
            </a:r>
            <a:r>
              <a:rPr lang="en-US" sz="2400" b="1" smtClean="0">
                <a:solidFill>
                  <a:srgbClr val="FF3300"/>
                </a:solidFill>
              </a:rPr>
              <a:t>abstract data type</a:t>
            </a:r>
            <a:r>
              <a:rPr lang="en-US" sz="2400" b="1" smtClean="0">
                <a:solidFill>
                  <a:srgbClr val="FFFF99"/>
                </a:solidFill>
              </a:rPr>
              <a:t> that can be treated like any other </a:t>
            </a:r>
            <a:r>
              <a:rPr lang="en-US" sz="2400" b="1" smtClean="0">
                <a:solidFill>
                  <a:srgbClr val="FF3300"/>
                </a:solidFill>
              </a:rPr>
              <a:t>built in data type</a:t>
            </a:r>
            <a:r>
              <a:rPr lang="en-US" sz="2400" b="1" smtClean="0">
                <a:solidFill>
                  <a:srgbClr val="FFFF99"/>
                </a:solidFill>
              </a:rPr>
              <a:t>.</a:t>
            </a:r>
          </a:p>
          <a:p>
            <a:pPr algn="just" eaLnBrk="1" hangingPunct="1">
              <a:lnSpc>
                <a:spcPct val="120000"/>
              </a:lnSpc>
            </a:pPr>
            <a:r>
              <a:rPr lang="en-US" sz="2400" b="1" smtClean="0">
                <a:solidFill>
                  <a:srgbClr val="FFFF99"/>
                </a:solidFill>
              </a:rPr>
              <a:t>The class declaration is similar to a </a:t>
            </a:r>
            <a:r>
              <a:rPr lang="en-US" sz="2400" b="1" smtClean="0">
                <a:solidFill>
                  <a:srgbClr val="FF3300"/>
                </a:solidFill>
              </a:rPr>
              <a:t>struct</a:t>
            </a:r>
            <a:r>
              <a:rPr lang="en-US" sz="2400" b="1" smtClean="0">
                <a:solidFill>
                  <a:srgbClr val="FFFF99"/>
                </a:solidFill>
              </a:rPr>
              <a:t> declaration.</a:t>
            </a:r>
          </a:p>
          <a:p>
            <a:pPr algn="just" eaLnBrk="1" hangingPunct="1">
              <a:lnSpc>
                <a:spcPct val="120000"/>
              </a:lnSpc>
            </a:pPr>
            <a:r>
              <a:rPr lang="en-US" sz="2400" b="1" smtClean="0">
                <a:solidFill>
                  <a:srgbClr val="FFFF99"/>
                </a:solidFill>
              </a:rPr>
              <a:t>The class body contains the declaration of variables and functions. These functions and variables are called </a:t>
            </a:r>
            <a:r>
              <a:rPr lang="en-US" sz="2400" b="1" smtClean="0">
                <a:solidFill>
                  <a:srgbClr val="FF3300"/>
                </a:solidFill>
              </a:rPr>
              <a:t>members</a:t>
            </a:r>
            <a:r>
              <a:rPr lang="en-US" sz="2400" b="1" smtClean="0">
                <a:solidFill>
                  <a:srgbClr val="FFFF99"/>
                </a:solidFill>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a:xfrm>
            <a:off x="457200" y="274638"/>
            <a:ext cx="8458200" cy="563562"/>
          </a:xfrm>
          <a:solidFill>
            <a:srgbClr val="FFCCFF"/>
          </a:solidFill>
          <a:ln w="114300" cmpd="dbl">
            <a:solidFill>
              <a:srgbClr val="006600"/>
            </a:solidFill>
          </a:ln>
        </p:spPr>
        <p:txBody>
          <a:bodyPr/>
          <a:lstStyle/>
          <a:p>
            <a:pPr algn="r" eaLnBrk="1" hangingPunct="1">
              <a:defRPr/>
            </a:pPr>
            <a:r>
              <a:rPr lang="en-US" sz="2000" b="1" smtClean="0"/>
              <a:t>Cont. </a:t>
            </a:r>
            <a:r>
              <a:rPr lang="en-US" sz="2000" b="1" smtClean="0">
                <a:effectLst>
                  <a:outerShdw blurRad="38100" dist="38100" dir="2700000" algn="tl">
                    <a:srgbClr val="FFFFFF"/>
                  </a:outerShdw>
                </a:effectLst>
              </a:rPr>
              <a:t>Class</a:t>
            </a:r>
          </a:p>
        </p:txBody>
      </p:sp>
      <p:sp>
        <p:nvSpPr>
          <p:cNvPr id="20483" name="Rectangle 3"/>
          <p:cNvSpPr>
            <a:spLocks noGrp="1" noChangeArrowheads="1"/>
          </p:cNvSpPr>
          <p:nvPr>
            <p:ph idx="1"/>
          </p:nvPr>
        </p:nvSpPr>
        <p:spPr>
          <a:xfrm>
            <a:off x="180975" y="1066800"/>
            <a:ext cx="8763000" cy="5638800"/>
          </a:xfrm>
        </p:spPr>
        <p:txBody>
          <a:bodyPr/>
          <a:lstStyle/>
          <a:p>
            <a:pPr algn="just" eaLnBrk="1" hangingPunct="1">
              <a:lnSpc>
                <a:spcPct val="130000"/>
              </a:lnSpc>
            </a:pPr>
            <a:r>
              <a:rPr lang="en-US" sz="2000" b="1" smtClean="0">
                <a:solidFill>
                  <a:srgbClr val="FFFF99"/>
                </a:solidFill>
              </a:rPr>
              <a:t>They are usually grouped into </a:t>
            </a:r>
            <a:r>
              <a:rPr lang="en-US" sz="2000" b="1" smtClean="0">
                <a:solidFill>
                  <a:srgbClr val="FF3300"/>
                </a:solidFill>
              </a:rPr>
              <a:t>two sections</a:t>
            </a:r>
            <a:r>
              <a:rPr lang="en-US" sz="2000" b="1" smtClean="0">
                <a:solidFill>
                  <a:srgbClr val="FFFF99"/>
                </a:solidFill>
              </a:rPr>
              <a:t> </a:t>
            </a:r>
          </a:p>
          <a:p>
            <a:pPr lvl="1" algn="just" eaLnBrk="1" hangingPunct="1">
              <a:lnSpc>
                <a:spcPct val="130000"/>
              </a:lnSpc>
            </a:pPr>
            <a:r>
              <a:rPr lang="en-US" sz="1800" b="1" i="1" smtClean="0">
                <a:solidFill>
                  <a:srgbClr val="FFCCFF"/>
                </a:solidFill>
              </a:rPr>
              <a:t>Private </a:t>
            </a:r>
          </a:p>
          <a:p>
            <a:pPr lvl="1" algn="just" eaLnBrk="1" hangingPunct="1">
              <a:lnSpc>
                <a:spcPct val="130000"/>
              </a:lnSpc>
            </a:pPr>
            <a:r>
              <a:rPr lang="en-US" sz="1800" b="1" i="1" smtClean="0">
                <a:solidFill>
                  <a:srgbClr val="FFCCFF"/>
                </a:solidFill>
              </a:rPr>
              <a:t>Public</a:t>
            </a:r>
            <a:r>
              <a:rPr lang="en-US" sz="1800" b="1" smtClean="0">
                <a:solidFill>
                  <a:srgbClr val="FFFF99"/>
                </a:solidFill>
              </a:rPr>
              <a:t> </a:t>
            </a:r>
          </a:p>
          <a:p>
            <a:pPr algn="just" eaLnBrk="1" hangingPunct="1">
              <a:lnSpc>
                <a:spcPct val="130000"/>
              </a:lnSpc>
            </a:pPr>
            <a:r>
              <a:rPr lang="en-US" sz="2000" b="1" smtClean="0">
                <a:solidFill>
                  <a:srgbClr val="FFFF99"/>
                </a:solidFill>
              </a:rPr>
              <a:t>The keywords private and public are known as </a:t>
            </a:r>
            <a:r>
              <a:rPr lang="en-US" sz="2000" b="1" smtClean="0">
                <a:solidFill>
                  <a:srgbClr val="FF3300"/>
                </a:solidFill>
              </a:rPr>
              <a:t>Visibility Labels</a:t>
            </a:r>
            <a:r>
              <a:rPr lang="en-US" sz="2000" b="1" smtClean="0">
                <a:solidFill>
                  <a:srgbClr val="FFFF99"/>
                </a:solidFill>
              </a:rPr>
              <a:t> and  they are followed by a colon (:).</a:t>
            </a:r>
          </a:p>
          <a:p>
            <a:pPr algn="just" eaLnBrk="1" hangingPunct="1">
              <a:lnSpc>
                <a:spcPct val="130000"/>
              </a:lnSpc>
            </a:pPr>
            <a:r>
              <a:rPr lang="en-US" sz="2000" b="1" i="1" u="sng" smtClean="0">
                <a:solidFill>
                  <a:srgbClr val="99CCFF"/>
                </a:solidFill>
              </a:rPr>
              <a:t>Private Members</a:t>
            </a:r>
            <a:r>
              <a:rPr lang="en-US" sz="2000" b="1" i="1" smtClean="0">
                <a:solidFill>
                  <a:srgbClr val="FFFF99"/>
                </a:solidFill>
              </a:rPr>
              <a:t> :</a:t>
            </a:r>
          </a:p>
          <a:p>
            <a:pPr lvl="1" algn="just" eaLnBrk="1" hangingPunct="1">
              <a:lnSpc>
                <a:spcPct val="130000"/>
              </a:lnSpc>
            </a:pPr>
            <a:r>
              <a:rPr lang="en-US" sz="1800" b="1" smtClean="0">
                <a:solidFill>
                  <a:srgbClr val="FFCCFF"/>
                </a:solidFill>
              </a:rPr>
              <a:t>They can be accessed only within the class.</a:t>
            </a:r>
            <a:r>
              <a:rPr lang="en-US" sz="1800" b="1" smtClean="0">
                <a:solidFill>
                  <a:srgbClr val="FFFF99"/>
                </a:solidFill>
              </a:rPr>
              <a:t> </a:t>
            </a:r>
          </a:p>
          <a:p>
            <a:pPr algn="just" eaLnBrk="1" hangingPunct="1">
              <a:lnSpc>
                <a:spcPct val="130000"/>
              </a:lnSpc>
            </a:pPr>
            <a:r>
              <a:rPr lang="en-US" sz="2000" b="1" i="1" u="sng" smtClean="0">
                <a:solidFill>
                  <a:srgbClr val="99CCFF"/>
                </a:solidFill>
              </a:rPr>
              <a:t>Public Members</a:t>
            </a:r>
            <a:r>
              <a:rPr lang="en-US" sz="2000" b="1" i="1" smtClean="0">
                <a:solidFill>
                  <a:srgbClr val="FFFF99"/>
                </a:solidFill>
              </a:rPr>
              <a:t> :</a:t>
            </a:r>
          </a:p>
          <a:p>
            <a:pPr lvl="1" algn="just" eaLnBrk="1" hangingPunct="1">
              <a:lnSpc>
                <a:spcPct val="130000"/>
              </a:lnSpc>
            </a:pPr>
            <a:r>
              <a:rPr lang="en-US" sz="1800" b="1" smtClean="0">
                <a:solidFill>
                  <a:srgbClr val="FFCCFF"/>
                </a:solidFill>
              </a:rPr>
              <a:t>They can be accessed outside the class also.</a:t>
            </a:r>
            <a:r>
              <a:rPr lang="en-US" sz="1800" b="1" smtClean="0">
                <a:solidFill>
                  <a:srgbClr val="FFFF99"/>
                </a:solidFill>
              </a:rPr>
              <a:t> </a:t>
            </a:r>
          </a:p>
          <a:p>
            <a:pPr algn="just" eaLnBrk="1" hangingPunct="1">
              <a:lnSpc>
                <a:spcPct val="130000"/>
              </a:lnSpc>
            </a:pPr>
            <a:r>
              <a:rPr lang="en-US" sz="2000" b="1" smtClean="0">
                <a:solidFill>
                  <a:srgbClr val="FFFF99"/>
                </a:solidFill>
              </a:rPr>
              <a:t>The </a:t>
            </a:r>
            <a:r>
              <a:rPr lang="en-US" sz="2000" b="1" i="1" smtClean="0">
                <a:solidFill>
                  <a:srgbClr val="0066FF"/>
                </a:solidFill>
              </a:rPr>
              <a:t>data hiding</a:t>
            </a:r>
            <a:r>
              <a:rPr lang="en-US" sz="2000" b="1" smtClean="0">
                <a:solidFill>
                  <a:srgbClr val="FFFF99"/>
                </a:solidFill>
              </a:rPr>
              <a:t> is done using </a:t>
            </a:r>
            <a:r>
              <a:rPr lang="en-US" sz="2000" b="1" smtClean="0">
                <a:solidFill>
                  <a:srgbClr val="FF3300"/>
                </a:solidFill>
              </a:rPr>
              <a:t>private</a:t>
            </a:r>
            <a:r>
              <a:rPr lang="en-US" sz="2000" b="1" smtClean="0">
                <a:solidFill>
                  <a:srgbClr val="FFFF99"/>
                </a:solidFill>
              </a:rPr>
              <a:t> declarations.</a:t>
            </a:r>
          </a:p>
          <a:p>
            <a:pPr algn="just" eaLnBrk="1" hangingPunct="1">
              <a:lnSpc>
                <a:spcPct val="120000"/>
              </a:lnSpc>
            </a:pPr>
            <a:r>
              <a:rPr lang="en-US" sz="2000" b="1" smtClean="0">
                <a:solidFill>
                  <a:srgbClr val="FFFF99"/>
                </a:solidFill>
              </a:rPr>
              <a:t>The use of </a:t>
            </a:r>
            <a:r>
              <a:rPr lang="en-US" sz="2000" b="1" smtClean="0">
                <a:solidFill>
                  <a:srgbClr val="FF3300"/>
                </a:solidFill>
              </a:rPr>
              <a:t>private</a:t>
            </a:r>
            <a:r>
              <a:rPr lang="en-US" sz="2000" b="1" smtClean="0">
                <a:solidFill>
                  <a:srgbClr val="FFFF99"/>
                </a:solidFill>
              </a:rPr>
              <a:t> keyword is </a:t>
            </a:r>
            <a:r>
              <a:rPr lang="en-US" sz="2000" b="1" smtClean="0">
                <a:solidFill>
                  <a:srgbClr val="FF3300"/>
                </a:solidFill>
              </a:rPr>
              <a:t>optional</a:t>
            </a:r>
            <a:r>
              <a:rPr lang="en-US" sz="2000" b="1" smtClean="0">
                <a:solidFill>
                  <a:srgbClr val="FFFF99"/>
                </a:solidFill>
              </a:rPr>
              <a:t>. </a:t>
            </a:r>
          </a:p>
          <a:p>
            <a:pPr lvl="1" algn="just" eaLnBrk="1" hangingPunct="1">
              <a:lnSpc>
                <a:spcPct val="120000"/>
              </a:lnSpc>
            </a:pPr>
            <a:r>
              <a:rPr lang="en-US" sz="1800" b="1" smtClean="0">
                <a:solidFill>
                  <a:srgbClr val="FFCCFF"/>
                </a:solidFill>
              </a:rPr>
              <a:t>If both the keywords are missing then </a:t>
            </a:r>
            <a:r>
              <a:rPr lang="en-US" sz="1800" b="1" smtClean="0">
                <a:solidFill>
                  <a:srgbClr val="FFFF99"/>
                </a:solidFill>
              </a:rPr>
              <a:t>by default</a:t>
            </a:r>
            <a:r>
              <a:rPr lang="en-US" sz="1800" b="1" smtClean="0">
                <a:solidFill>
                  <a:srgbClr val="FFCCFF"/>
                </a:solidFill>
              </a:rPr>
              <a:t> </a:t>
            </a:r>
            <a:r>
              <a:rPr lang="en-US" sz="1800" b="1" smtClean="0">
                <a:solidFill>
                  <a:srgbClr val="0066FF"/>
                </a:solidFill>
              </a:rPr>
              <a:t>all</a:t>
            </a:r>
            <a:r>
              <a:rPr lang="en-US" sz="1800" b="1" smtClean="0">
                <a:solidFill>
                  <a:srgbClr val="FFCCFF"/>
                </a:solidFill>
              </a:rPr>
              <a:t> the members are </a:t>
            </a:r>
            <a:r>
              <a:rPr lang="en-US" sz="1800" b="1" smtClean="0">
                <a:solidFill>
                  <a:srgbClr val="FF3300"/>
                </a:solidFill>
              </a:rPr>
              <a:t>private</a:t>
            </a:r>
            <a:r>
              <a:rPr lang="en-US" sz="1800" b="1" smtClean="0">
                <a:solidFill>
                  <a:srgbClr val="FFCCFF"/>
                </a:solidFill>
              </a:rPr>
              <a:t>. </a:t>
            </a:r>
            <a:endParaRPr lang="en-US" sz="1800" b="1" smtClean="0">
              <a:solidFill>
                <a:srgbClr val="FFFF99"/>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457200" y="427038"/>
            <a:ext cx="8229600" cy="5592762"/>
          </a:xfrm>
        </p:spPr>
        <p:txBody>
          <a:bodyPr/>
          <a:lstStyle/>
          <a:p>
            <a:pPr marL="308610" indent="-308610" eaLnBrk="1" hangingPunct="1">
              <a:lnSpc>
                <a:spcPct val="80000"/>
              </a:lnSpc>
              <a:buFontTx/>
              <a:buNone/>
              <a:defRPr/>
            </a:pPr>
            <a:r>
              <a:rPr lang="en-US" sz="2800" b="1" i="1" smtClean="0">
                <a:solidFill>
                  <a:srgbClr val="FFCCFF"/>
                </a:solidFill>
              </a:rPr>
              <a:t>A class specification has two parts:</a:t>
            </a:r>
          </a:p>
          <a:p>
            <a:pPr marL="308610" indent="-308610" eaLnBrk="1" hangingPunct="1">
              <a:lnSpc>
                <a:spcPct val="80000"/>
              </a:lnSpc>
              <a:buFontTx/>
              <a:buNone/>
              <a:defRPr/>
            </a:pPr>
            <a:r>
              <a:rPr lang="en-US" sz="2400" b="1" smtClean="0">
                <a:solidFill>
                  <a:srgbClr val="006600"/>
                </a:solidFill>
              </a:rPr>
              <a:t>		</a:t>
            </a:r>
          </a:p>
          <a:p>
            <a:pPr marL="308610" indent="-308610" eaLnBrk="1" hangingPunct="1">
              <a:lnSpc>
                <a:spcPct val="80000"/>
              </a:lnSpc>
              <a:buFontTx/>
              <a:buNone/>
              <a:defRPr/>
            </a:pPr>
            <a:endParaRPr lang="en-US" sz="2400" b="1" smtClean="0">
              <a:solidFill>
                <a:srgbClr val="006600"/>
              </a:solidFill>
            </a:endParaRPr>
          </a:p>
          <a:p>
            <a:pPr marL="308610" indent="-308610" eaLnBrk="1" hangingPunct="1">
              <a:lnSpc>
                <a:spcPct val="80000"/>
              </a:lnSpc>
              <a:buFontTx/>
              <a:buNone/>
              <a:defRPr/>
            </a:pPr>
            <a:r>
              <a:rPr lang="en-US" sz="2400" b="1" i="1" smtClean="0">
                <a:solidFill>
                  <a:srgbClr val="FFCCFF"/>
                </a:solidFill>
              </a:rPr>
              <a:t>syntax of class</a:t>
            </a:r>
          </a:p>
          <a:p>
            <a:pPr marL="308610" indent="-308610" eaLnBrk="1" hangingPunct="1">
              <a:lnSpc>
                <a:spcPct val="80000"/>
              </a:lnSpc>
              <a:buFontTx/>
              <a:buNone/>
              <a:defRPr/>
            </a:pPr>
            <a:endParaRPr lang="en-US" sz="2400" b="1" smtClean="0">
              <a:solidFill>
                <a:schemeClr val="folHlink"/>
              </a:solidFill>
            </a:endParaRPr>
          </a:p>
          <a:p>
            <a:pPr marL="308610" indent="-308610" eaLnBrk="1" hangingPunct="1">
              <a:lnSpc>
                <a:spcPct val="80000"/>
              </a:lnSpc>
              <a:buFontTx/>
              <a:buNone/>
              <a:defRPr/>
            </a:pPr>
            <a:r>
              <a:rPr lang="en-US" sz="2400" b="1" smtClean="0">
                <a:solidFill>
                  <a:schemeClr val="folHlink"/>
                </a:solidFill>
              </a:rPr>
              <a:t>class</a:t>
            </a:r>
            <a:r>
              <a:rPr lang="en-US" sz="2400" smtClean="0"/>
              <a:t>  </a:t>
            </a:r>
            <a:r>
              <a:rPr lang="en-US" sz="2400" b="1" i="1" smtClean="0">
                <a:solidFill>
                  <a:srgbClr val="993300"/>
                </a:solidFill>
              </a:rPr>
              <a:t>class-name</a:t>
            </a:r>
          </a:p>
          <a:p>
            <a:pPr marL="308610" indent="-308610" eaLnBrk="1" hangingPunct="1">
              <a:lnSpc>
                <a:spcPct val="80000"/>
              </a:lnSpc>
              <a:buFontTx/>
              <a:buNone/>
              <a:defRPr/>
            </a:pPr>
            <a:r>
              <a:rPr lang="en-US" sz="2400" smtClean="0">
                <a:solidFill>
                  <a:schemeClr val="folHlink"/>
                </a:solidFill>
              </a:rPr>
              <a:t>{</a:t>
            </a:r>
          </a:p>
          <a:p>
            <a:pPr marL="308610" indent="-308610" eaLnBrk="1" hangingPunct="1">
              <a:lnSpc>
                <a:spcPct val="80000"/>
              </a:lnSpc>
              <a:buFontTx/>
              <a:buNone/>
              <a:defRPr/>
            </a:pPr>
            <a:r>
              <a:rPr lang="en-US" sz="2400" b="1" i="1" smtClean="0">
                <a:solidFill>
                  <a:srgbClr val="FFFF99"/>
                </a:solidFill>
              </a:rPr>
              <a:t>private</a:t>
            </a:r>
            <a:r>
              <a:rPr lang="en-US" sz="2400" smtClean="0">
                <a:solidFill>
                  <a:srgbClr val="FFFF99"/>
                </a:solidFill>
              </a:rPr>
              <a:t>:</a:t>
            </a:r>
          </a:p>
          <a:p>
            <a:pPr marL="308610" indent="-308610" eaLnBrk="1" hangingPunct="1">
              <a:lnSpc>
                <a:spcPct val="80000"/>
              </a:lnSpc>
              <a:buFontTx/>
              <a:buNone/>
              <a:defRPr/>
            </a:pPr>
            <a:r>
              <a:rPr lang="en-US" sz="2400" smtClean="0"/>
              <a:t>	</a:t>
            </a:r>
            <a:r>
              <a:rPr lang="en-US" sz="2400" b="1" smtClean="0">
                <a:solidFill>
                  <a:schemeClr val="folHlink"/>
                </a:solidFill>
                <a:effectLst>
                  <a:outerShdw blurRad="38100" dist="38100" dir="2700000" algn="tl">
                    <a:srgbClr val="FFFFFF"/>
                  </a:outerShdw>
                </a:effectLst>
              </a:rPr>
              <a:t>variable declarations;</a:t>
            </a:r>
          </a:p>
          <a:p>
            <a:pPr marL="308610" indent="-308610" eaLnBrk="1" hangingPunct="1">
              <a:lnSpc>
                <a:spcPct val="80000"/>
              </a:lnSpc>
              <a:buFontTx/>
              <a:buNone/>
              <a:defRPr/>
            </a:pPr>
            <a:r>
              <a:rPr lang="en-US" sz="2400" b="1" smtClean="0">
                <a:solidFill>
                  <a:schemeClr val="folHlink"/>
                </a:solidFill>
                <a:effectLst>
                  <a:outerShdw blurRad="38100" dist="38100" dir="2700000" algn="tl">
                    <a:srgbClr val="FFFFFF"/>
                  </a:outerShdw>
                </a:effectLst>
              </a:rPr>
              <a:t>	function declarations;</a:t>
            </a:r>
          </a:p>
          <a:p>
            <a:pPr marL="308610" indent="-308610" eaLnBrk="1" hangingPunct="1">
              <a:lnSpc>
                <a:spcPct val="80000"/>
              </a:lnSpc>
              <a:buFontTx/>
              <a:buNone/>
              <a:defRPr/>
            </a:pPr>
            <a:r>
              <a:rPr lang="en-US" sz="2400" b="1" i="1" smtClean="0">
                <a:solidFill>
                  <a:srgbClr val="FFFF99"/>
                </a:solidFill>
              </a:rPr>
              <a:t>public:</a:t>
            </a:r>
          </a:p>
          <a:p>
            <a:pPr marL="308610" indent="-308610" eaLnBrk="1" hangingPunct="1">
              <a:lnSpc>
                <a:spcPct val="80000"/>
              </a:lnSpc>
              <a:buFontTx/>
              <a:buNone/>
              <a:defRPr/>
            </a:pPr>
            <a:r>
              <a:rPr lang="en-US" sz="2400" smtClean="0"/>
              <a:t>	</a:t>
            </a:r>
            <a:r>
              <a:rPr lang="en-US" sz="2400" b="1" smtClean="0">
                <a:solidFill>
                  <a:schemeClr val="folHlink"/>
                </a:solidFill>
                <a:effectLst>
                  <a:outerShdw blurRad="38100" dist="38100" dir="2700000" algn="tl">
                    <a:srgbClr val="FFFFFF"/>
                  </a:outerShdw>
                </a:effectLst>
              </a:rPr>
              <a:t>variable declarations;</a:t>
            </a:r>
          </a:p>
          <a:p>
            <a:pPr marL="308610" indent="-308610" eaLnBrk="1" hangingPunct="1">
              <a:lnSpc>
                <a:spcPct val="80000"/>
              </a:lnSpc>
              <a:buFontTx/>
              <a:buNone/>
              <a:defRPr/>
            </a:pPr>
            <a:r>
              <a:rPr lang="en-US" sz="2400" b="1" smtClean="0">
                <a:solidFill>
                  <a:schemeClr val="folHlink"/>
                </a:solidFill>
                <a:effectLst>
                  <a:outerShdw blurRad="38100" dist="38100" dir="2700000" algn="tl">
                    <a:srgbClr val="FFFFFF"/>
                  </a:outerShdw>
                </a:effectLst>
              </a:rPr>
              <a:t>	function declarations;</a:t>
            </a:r>
          </a:p>
          <a:p>
            <a:pPr marL="308610" indent="-308610" eaLnBrk="1" hangingPunct="1">
              <a:lnSpc>
                <a:spcPct val="80000"/>
              </a:lnSpc>
              <a:buFontTx/>
              <a:buNone/>
              <a:defRPr/>
            </a:pPr>
            <a:r>
              <a:rPr lang="en-US" sz="2400" smtClean="0">
                <a:solidFill>
                  <a:schemeClr val="folHlink"/>
                </a:solidFill>
              </a:rPr>
              <a:t>}</a:t>
            </a:r>
          </a:p>
        </p:txBody>
      </p:sp>
      <p:sp>
        <p:nvSpPr>
          <p:cNvPr id="13316" name="Rectangle 4"/>
          <p:cNvSpPr>
            <a:spLocks noChangeArrowheads="1"/>
          </p:cNvSpPr>
          <p:nvPr/>
        </p:nvSpPr>
        <p:spPr bwMode="auto">
          <a:xfrm>
            <a:off x="5181600" y="3429000"/>
            <a:ext cx="3352800" cy="1676400"/>
          </a:xfrm>
          <a:prstGeom prst="rect">
            <a:avLst/>
          </a:prstGeom>
          <a:solidFill>
            <a:srgbClr val="FFCCFF">
              <a:alpha val="83000"/>
            </a:srgbClr>
          </a:solidFill>
          <a:ln w="9525">
            <a:noFill/>
            <a:miter lim="800000"/>
            <a:headEnd/>
            <a:tailEnd/>
          </a:ln>
          <a:effectLst/>
        </p:spPr>
        <p:txBody>
          <a:bodyPr wrap="none" anchor="ctr"/>
          <a:lstStyle/>
          <a:p>
            <a:pPr algn="ctr">
              <a:defRPr/>
            </a:pPr>
            <a:r>
              <a:rPr lang="en-US" b="1">
                <a:effectLst>
                  <a:outerShdw blurRad="38100" dist="38100" dir="2700000" algn="tl">
                    <a:srgbClr val="FFFFFF"/>
                  </a:outerShdw>
                </a:effectLst>
              </a:rPr>
              <a:t>2. Class function definition</a:t>
            </a:r>
          </a:p>
        </p:txBody>
      </p:sp>
      <p:sp>
        <p:nvSpPr>
          <p:cNvPr id="21508" name="AutoShape 5"/>
          <p:cNvSpPr>
            <a:spLocks/>
          </p:cNvSpPr>
          <p:nvPr/>
        </p:nvSpPr>
        <p:spPr bwMode="auto">
          <a:xfrm>
            <a:off x="4572000" y="3429000"/>
            <a:ext cx="304800" cy="1770063"/>
          </a:xfrm>
          <a:prstGeom prst="rightBrace">
            <a:avLst>
              <a:gd name="adj1" fmla="val 48394"/>
              <a:gd name="adj2" fmla="val 50000"/>
            </a:avLst>
          </a:prstGeom>
          <a:noFill/>
          <a:ln w="47625">
            <a:solidFill>
              <a:srgbClr val="FFCCFF"/>
            </a:solidFill>
            <a:round/>
            <a:headEnd/>
            <a:tailEnd/>
          </a:ln>
        </p:spPr>
        <p:txBody>
          <a:bodyPr wrap="none" anchor="ctr"/>
          <a:lstStyle/>
          <a:p>
            <a:endParaRPr lang="hi-IN"/>
          </a:p>
        </p:txBody>
      </p:sp>
      <p:sp>
        <p:nvSpPr>
          <p:cNvPr id="13318" name="Rectangle 6"/>
          <p:cNvSpPr>
            <a:spLocks noChangeArrowheads="1"/>
          </p:cNvSpPr>
          <p:nvPr/>
        </p:nvSpPr>
        <p:spPr bwMode="auto">
          <a:xfrm>
            <a:off x="5181600" y="2319338"/>
            <a:ext cx="3352800" cy="381000"/>
          </a:xfrm>
          <a:prstGeom prst="rect">
            <a:avLst/>
          </a:prstGeom>
          <a:solidFill>
            <a:srgbClr val="FFCCFF">
              <a:alpha val="71001"/>
            </a:srgbClr>
          </a:solidFill>
          <a:ln w="9525">
            <a:noFill/>
            <a:miter lim="800000"/>
            <a:headEnd/>
            <a:tailEnd/>
          </a:ln>
          <a:effectLst/>
        </p:spPr>
        <p:txBody>
          <a:bodyPr wrap="none" anchor="ctr"/>
          <a:lstStyle/>
          <a:p>
            <a:pPr algn="ctr">
              <a:defRPr/>
            </a:pPr>
            <a:r>
              <a:rPr lang="en-US" b="1">
                <a:effectLst>
                  <a:outerShdw blurRad="38100" dist="38100" dir="2700000" algn="tl">
                    <a:srgbClr val="FFFFFF"/>
                  </a:outerShdw>
                </a:effectLst>
              </a:rPr>
              <a:t>1. Class declaration</a:t>
            </a:r>
          </a:p>
        </p:txBody>
      </p:sp>
      <p:sp>
        <p:nvSpPr>
          <p:cNvPr id="21510" name="Line 7"/>
          <p:cNvSpPr>
            <a:spLocks noChangeShapeType="1"/>
          </p:cNvSpPr>
          <p:nvPr/>
        </p:nvSpPr>
        <p:spPr bwMode="auto">
          <a:xfrm>
            <a:off x="3733800" y="2471738"/>
            <a:ext cx="1219200" cy="0"/>
          </a:xfrm>
          <a:prstGeom prst="line">
            <a:avLst/>
          </a:prstGeom>
          <a:noFill/>
          <a:ln w="47625">
            <a:solidFill>
              <a:srgbClr val="FFCCFF"/>
            </a:solidFill>
            <a:round/>
            <a:headEnd/>
            <a:tailEnd type="triangle" w="med" len="med"/>
          </a:ln>
        </p:spPr>
        <p:txBody>
          <a:bodyPr/>
          <a:lstStyle/>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0" y="76200"/>
            <a:ext cx="9144000" cy="914400"/>
          </a:xfrm>
          <a:solidFill>
            <a:srgbClr val="FFCCFF"/>
          </a:solidFill>
          <a:ln w="120650" cmpd="tri">
            <a:solidFill>
              <a:srgbClr val="006600"/>
            </a:solidFill>
          </a:ln>
        </p:spPr>
        <p:txBody>
          <a:bodyPr/>
          <a:lstStyle/>
          <a:p>
            <a:pPr eaLnBrk="1" hangingPunct="1">
              <a:defRPr/>
            </a:pPr>
            <a:r>
              <a:rPr lang="en-US" u="sng" smtClean="0">
                <a:effectLst>
                  <a:outerShdw blurRad="38100" dist="38100" dir="2700000" algn="tl">
                    <a:srgbClr val="FFFFFF"/>
                  </a:outerShdw>
                </a:effectLst>
              </a:rPr>
              <a:t>Instances</a:t>
            </a:r>
          </a:p>
        </p:txBody>
      </p:sp>
      <p:sp>
        <p:nvSpPr>
          <p:cNvPr id="22531" name="Rectangle 3"/>
          <p:cNvSpPr>
            <a:spLocks noGrp="1" noChangeArrowheads="1"/>
          </p:cNvSpPr>
          <p:nvPr>
            <p:ph idx="1"/>
          </p:nvPr>
        </p:nvSpPr>
        <p:spPr>
          <a:xfrm>
            <a:off x="228600" y="1295400"/>
            <a:ext cx="8763000" cy="5181600"/>
          </a:xfrm>
        </p:spPr>
        <p:txBody>
          <a:bodyPr/>
          <a:lstStyle/>
          <a:p>
            <a:pPr eaLnBrk="1" hangingPunct="1">
              <a:lnSpc>
                <a:spcPct val="80000"/>
              </a:lnSpc>
            </a:pPr>
            <a:r>
              <a:rPr lang="en-US" sz="2800" b="1" smtClean="0">
                <a:solidFill>
                  <a:srgbClr val="FFFF99"/>
                </a:solidFill>
              </a:rPr>
              <a:t>When we have more than one object for a class then it is called as </a:t>
            </a:r>
            <a:r>
              <a:rPr lang="en-US" sz="2800" b="1" i="1" u="sng" smtClean="0">
                <a:solidFill>
                  <a:srgbClr val="FFFF99"/>
                </a:solidFill>
              </a:rPr>
              <a:t>Instances</a:t>
            </a:r>
            <a:r>
              <a:rPr lang="en-US" sz="2800" b="1" smtClean="0">
                <a:solidFill>
                  <a:srgbClr val="FFFF99"/>
                </a:solidFill>
              </a:rPr>
              <a:t> of a </a:t>
            </a:r>
            <a:r>
              <a:rPr lang="en-US" sz="2800" b="1" i="1" smtClean="0">
                <a:solidFill>
                  <a:srgbClr val="FFFF99"/>
                </a:solidFill>
              </a:rPr>
              <a:t>class</a:t>
            </a:r>
            <a:r>
              <a:rPr lang="en-US" sz="2800" b="1" smtClean="0">
                <a:solidFill>
                  <a:srgbClr val="FFFF99"/>
                </a:solidFill>
              </a:rPr>
              <a:t>.</a:t>
            </a:r>
          </a:p>
          <a:p>
            <a:pPr eaLnBrk="1" hangingPunct="1">
              <a:lnSpc>
                <a:spcPct val="80000"/>
              </a:lnSpc>
            </a:pPr>
            <a:endParaRPr lang="en-US" sz="1400" smtClean="0">
              <a:solidFill>
                <a:srgbClr val="FFFF99"/>
              </a:solidFill>
            </a:endParaRPr>
          </a:p>
          <a:p>
            <a:pPr lvl="2" eaLnBrk="1" hangingPunct="1">
              <a:lnSpc>
                <a:spcPct val="80000"/>
              </a:lnSpc>
              <a:buFontTx/>
              <a:buNone/>
            </a:pPr>
            <a:r>
              <a:rPr lang="en-US" b="1" i="1" smtClean="0">
                <a:solidFill>
                  <a:srgbClr val="FF3300"/>
                </a:solidFill>
              </a:rPr>
              <a:t>class</a:t>
            </a:r>
            <a:r>
              <a:rPr lang="en-US" b="1" smtClean="0">
                <a:solidFill>
                  <a:srgbClr val="FFFF99"/>
                </a:solidFill>
              </a:rPr>
              <a:t> </a:t>
            </a:r>
            <a:r>
              <a:rPr lang="en-US" b="1" smtClean="0">
                <a:solidFill>
                  <a:srgbClr val="006600"/>
                </a:solidFill>
              </a:rPr>
              <a:t>xyz</a:t>
            </a:r>
          </a:p>
          <a:p>
            <a:pPr lvl="2" eaLnBrk="1" hangingPunct="1">
              <a:lnSpc>
                <a:spcPct val="80000"/>
              </a:lnSpc>
              <a:buFontTx/>
              <a:buNone/>
            </a:pPr>
            <a:r>
              <a:rPr lang="en-US" sz="2000" b="1" smtClean="0">
                <a:solidFill>
                  <a:srgbClr val="FFFF99"/>
                </a:solidFill>
              </a:rPr>
              <a:t>{</a:t>
            </a:r>
          </a:p>
          <a:p>
            <a:pPr lvl="4" eaLnBrk="1" hangingPunct="1">
              <a:lnSpc>
                <a:spcPct val="80000"/>
              </a:lnSpc>
              <a:buFontTx/>
              <a:buNone/>
            </a:pPr>
            <a:r>
              <a:rPr lang="en-US" sz="2800" b="1" smtClean="0">
                <a:solidFill>
                  <a:schemeClr val="bg1"/>
                </a:solidFill>
              </a:rPr>
              <a:t>int</a:t>
            </a:r>
            <a:r>
              <a:rPr lang="en-US" sz="2800" b="1" smtClean="0">
                <a:solidFill>
                  <a:srgbClr val="FFFF99"/>
                </a:solidFill>
              </a:rPr>
              <a:t> a,b,c;</a:t>
            </a:r>
          </a:p>
          <a:p>
            <a:pPr lvl="2" eaLnBrk="1" hangingPunct="1">
              <a:lnSpc>
                <a:spcPct val="80000"/>
              </a:lnSpc>
              <a:buFontTx/>
              <a:buNone/>
            </a:pPr>
            <a:r>
              <a:rPr lang="en-US" sz="2000" b="1" smtClean="0">
                <a:solidFill>
                  <a:srgbClr val="FFFF99"/>
                </a:solidFill>
              </a:rPr>
              <a:t>};</a:t>
            </a:r>
          </a:p>
          <a:p>
            <a:pPr lvl="2" eaLnBrk="1" hangingPunct="1">
              <a:lnSpc>
                <a:spcPct val="80000"/>
              </a:lnSpc>
              <a:buFontTx/>
              <a:buNone/>
            </a:pPr>
            <a:endParaRPr lang="en-US" sz="2000" b="1" smtClean="0">
              <a:solidFill>
                <a:srgbClr val="FFFF99"/>
              </a:solidFill>
            </a:endParaRPr>
          </a:p>
          <a:p>
            <a:pPr lvl="2" eaLnBrk="1" hangingPunct="1">
              <a:lnSpc>
                <a:spcPct val="80000"/>
              </a:lnSpc>
              <a:buFontTx/>
              <a:buNone/>
            </a:pPr>
            <a:r>
              <a:rPr lang="en-US" b="1" smtClean="0">
                <a:solidFill>
                  <a:schemeClr val="bg1"/>
                </a:solidFill>
              </a:rPr>
              <a:t>void</a:t>
            </a:r>
            <a:r>
              <a:rPr lang="en-US" b="1" smtClean="0">
                <a:solidFill>
                  <a:srgbClr val="FFFF99"/>
                </a:solidFill>
              </a:rPr>
              <a:t> main()</a:t>
            </a:r>
          </a:p>
          <a:p>
            <a:pPr lvl="2" eaLnBrk="1" hangingPunct="1">
              <a:lnSpc>
                <a:spcPct val="80000"/>
              </a:lnSpc>
              <a:buFontTx/>
              <a:buNone/>
            </a:pPr>
            <a:r>
              <a:rPr lang="en-US" sz="2000" b="1" smtClean="0">
                <a:solidFill>
                  <a:srgbClr val="FFFF99"/>
                </a:solidFill>
              </a:rPr>
              <a:t>{</a:t>
            </a:r>
          </a:p>
          <a:p>
            <a:pPr lvl="4" eaLnBrk="1" hangingPunct="1">
              <a:lnSpc>
                <a:spcPct val="80000"/>
              </a:lnSpc>
              <a:buFontTx/>
              <a:buNone/>
            </a:pPr>
            <a:r>
              <a:rPr lang="en-US" sz="2800" b="1" smtClean="0">
                <a:solidFill>
                  <a:srgbClr val="006600"/>
                </a:solidFill>
              </a:rPr>
              <a:t>xyz</a:t>
            </a:r>
            <a:r>
              <a:rPr lang="en-US" sz="2800" b="1" smtClean="0">
                <a:solidFill>
                  <a:srgbClr val="FFFF99"/>
                </a:solidFill>
              </a:rPr>
              <a:t> </a:t>
            </a:r>
            <a:r>
              <a:rPr lang="en-US" sz="2800" b="1" smtClean="0">
                <a:solidFill>
                  <a:schemeClr val="folHlink"/>
                </a:solidFill>
              </a:rPr>
              <a:t>x1</a:t>
            </a:r>
            <a:r>
              <a:rPr lang="en-US" sz="2800" b="1" smtClean="0">
                <a:solidFill>
                  <a:srgbClr val="FFFF99"/>
                </a:solidFill>
              </a:rPr>
              <a:t>, </a:t>
            </a:r>
            <a:r>
              <a:rPr lang="en-US" sz="2800" b="1" smtClean="0">
                <a:solidFill>
                  <a:schemeClr val="folHlink"/>
                </a:solidFill>
              </a:rPr>
              <a:t>x2</a:t>
            </a:r>
            <a:r>
              <a:rPr lang="en-US" sz="2800" b="1" smtClean="0">
                <a:solidFill>
                  <a:srgbClr val="FFFF99"/>
                </a:solidFill>
              </a:rPr>
              <a:t> , </a:t>
            </a:r>
            <a:r>
              <a:rPr lang="en-US" sz="2800" b="1" smtClean="0">
                <a:solidFill>
                  <a:schemeClr val="folHlink"/>
                </a:solidFill>
              </a:rPr>
              <a:t>x3</a:t>
            </a:r>
            <a:r>
              <a:rPr lang="en-US" sz="2800" b="1" smtClean="0">
                <a:solidFill>
                  <a:srgbClr val="FFFF99"/>
                </a:solidFill>
              </a:rPr>
              <a:t>;</a:t>
            </a:r>
            <a:endParaRPr lang="en-US" sz="1800" b="1" smtClean="0">
              <a:solidFill>
                <a:srgbClr val="FFFF99"/>
              </a:solidFill>
            </a:endParaRPr>
          </a:p>
          <a:p>
            <a:pPr lvl="2" eaLnBrk="1" hangingPunct="1">
              <a:lnSpc>
                <a:spcPct val="80000"/>
              </a:lnSpc>
              <a:buFontTx/>
              <a:buNone/>
            </a:pPr>
            <a:r>
              <a:rPr lang="en-US" sz="2000" b="1" smtClean="0">
                <a:solidFill>
                  <a:srgbClr val="FFFF99"/>
                </a:solidFill>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76200"/>
            <a:ext cx="9144000" cy="715963"/>
          </a:xfrm>
          <a:gradFill rotWithShape="1">
            <a:gsLst>
              <a:gs pos="0">
                <a:srgbClr val="FFCCFF"/>
              </a:gs>
              <a:gs pos="100000">
                <a:srgbClr val="FFCCFF">
                  <a:gamma/>
                  <a:shade val="66275"/>
                  <a:invGamma/>
                </a:srgbClr>
              </a:gs>
            </a:gsLst>
            <a:lin ang="2700000" scaled="1"/>
          </a:gradFill>
          <a:ln w="57150" cmpd="dbl">
            <a:solidFill>
              <a:srgbClr val="006600"/>
            </a:solidFill>
          </a:ln>
        </p:spPr>
        <p:txBody>
          <a:bodyPr/>
          <a:lstStyle/>
          <a:p>
            <a:pPr eaLnBrk="1" hangingPunct="1">
              <a:defRPr/>
            </a:pPr>
            <a:r>
              <a:rPr lang="en-US" sz="3200" b="1" smtClean="0">
                <a:effectLst>
                  <a:outerShdw blurRad="38100" dist="38100" dir="2700000" algn="tl">
                    <a:srgbClr val="FFFFFF"/>
                  </a:outerShdw>
                </a:effectLst>
              </a:rPr>
              <a:t>Scope Resolution Operator(::)</a:t>
            </a:r>
          </a:p>
        </p:txBody>
      </p:sp>
      <p:sp>
        <p:nvSpPr>
          <p:cNvPr id="23555" name="Rectangle 3"/>
          <p:cNvSpPr>
            <a:spLocks noGrp="1" noChangeArrowheads="1"/>
          </p:cNvSpPr>
          <p:nvPr>
            <p:ph idx="1"/>
          </p:nvPr>
        </p:nvSpPr>
        <p:spPr>
          <a:xfrm>
            <a:off x="228600" y="1143000"/>
            <a:ext cx="8610600" cy="5029200"/>
          </a:xfrm>
        </p:spPr>
        <p:txBody>
          <a:bodyPr/>
          <a:lstStyle/>
          <a:p>
            <a:pPr algn="just" eaLnBrk="1" hangingPunct="1">
              <a:lnSpc>
                <a:spcPct val="120000"/>
              </a:lnSpc>
            </a:pPr>
            <a:r>
              <a:rPr lang="en-US" sz="2200" smtClean="0">
                <a:solidFill>
                  <a:srgbClr val="FFFF99"/>
                </a:solidFill>
              </a:rPr>
              <a:t>Like C, C++ is also a block structured language. </a:t>
            </a:r>
          </a:p>
          <a:p>
            <a:pPr lvl="1" algn="just" eaLnBrk="1" hangingPunct="1">
              <a:lnSpc>
                <a:spcPct val="120000"/>
              </a:lnSpc>
            </a:pPr>
            <a:r>
              <a:rPr lang="en-US" sz="2000" smtClean="0">
                <a:solidFill>
                  <a:srgbClr val="FFCCFF"/>
                </a:solidFill>
              </a:rPr>
              <a:t>Blocks and scopes can be used in constructing programs.</a:t>
            </a:r>
            <a:r>
              <a:rPr lang="en-US" sz="2000" smtClean="0">
                <a:solidFill>
                  <a:srgbClr val="FFFF99"/>
                </a:solidFill>
              </a:rPr>
              <a:t> </a:t>
            </a:r>
          </a:p>
          <a:p>
            <a:pPr algn="just" eaLnBrk="1" hangingPunct="1">
              <a:lnSpc>
                <a:spcPct val="120000"/>
              </a:lnSpc>
            </a:pPr>
            <a:r>
              <a:rPr lang="en-US" sz="2200" smtClean="0">
                <a:solidFill>
                  <a:srgbClr val="FFFF99"/>
                </a:solidFill>
              </a:rPr>
              <a:t>We know that same variable name can be used to have different meanings in different blocks. </a:t>
            </a:r>
          </a:p>
          <a:p>
            <a:pPr lvl="1" algn="just" eaLnBrk="1" hangingPunct="1">
              <a:lnSpc>
                <a:spcPct val="120000"/>
              </a:lnSpc>
            </a:pPr>
            <a:r>
              <a:rPr lang="en-US" sz="2000" smtClean="0">
                <a:solidFill>
                  <a:srgbClr val="FFCCFF"/>
                </a:solidFill>
              </a:rPr>
              <a:t>The scope of the variable extends from the point of its declaration till the end of the block containing the declarations.</a:t>
            </a:r>
            <a:r>
              <a:rPr lang="en-US" sz="2000" smtClean="0">
                <a:solidFill>
                  <a:srgbClr val="FFFF99"/>
                </a:solidFill>
              </a:rPr>
              <a:t> </a:t>
            </a:r>
          </a:p>
          <a:p>
            <a:pPr algn="just" eaLnBrk="1" hangingPunct="1">
              <a:lnSpc>
                <a:spcPct val="120000"/>
              </a:lnSpc>
            </a:pPr>
            <a:r>
              <a:rPr lang="en-US" sz="2200" smtClean="0">
                <a:solidFill>
                  <a:srgbClr val="FFFF99"/>
                </a:solidFill>
              </a:rPr>
              <a:t>A variable declared inside a block is said to be local to that block.</a:t>
            </a:r>
          </a:p>
          <a:p>
            <a:pPr algn="just" eaLnBrk="1" hangingPunct="1">
              <a:lnSpc>
                <a:spcPct val="120000"/>
              </a:lnSpc>
            </a:pPr>
            <a:r>
              <a:rPr lang="en-US" sz="2200" smtClean="0">
                <a:solidFill>
                  <a:srgbClr val="FFFF99"/>
                </a:solidFill>
              </a:rPr>
              <a:t>In C, the global version of a variable cannot be accessed from the inner block.</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ChangeArrowheads="1"/>
          </p:cNvSpPr>
          <p:nvPr>
            <p:ph type="ctrTitle"/>
          </p:nvPr>
        </p:nvSpPr>
        <p:spPr>
          <a:xfrm>
            <a:off x="762000" y="1524000"/>
            <a:ext cx="7772400" cy="1470025"/>
          </a:xfrm>
          <a:solidFill>
            <a:srgbClr val="99CCFF"/>
          </a:solidFill>
          <a:ln w="152400" cmpd="tri">
            <a:solidFill>
              <a:schemeClr val="tx1">
                <a:lumMod val="95000"/>
                <a:lumOff val="5000"/>
              </a:schemeClr>
            </a:solidFill>
          </a:ln>
        </p:spPr>
        <p:txBody>
          <a:bodyPr/>
          <a:lstStyle/>
          <a:p>
            <a:pPr eaLnBrk="1" hangingPunct="1">
              <a:defRPr/>
            </a:pPr>
            <a:r>
              <a:rPr lang="en-US" sz="5400" b="1" dirty="0" smtClean="0">
                <a:solidFill>
                  <a:srgbClr val="FFC000"/>
                </a:solidFill>
                <a:effectLst>
                  <a:outerShdw blurRad="38100" dist="38100" dir="2700000" algn="tl">
                    <a:srgbClr val="000000"/>
                  </a:outerShdw>
                </a:effectLst>
                <a:latin typeface="Impact" pitchFamily="34" charset="0"/>
              </a:rPr>
              <a:t>Theory</a:t>
            </a:r>
          </a:p>
        </p:txBody>
      </p:sp>
      <p:sp>
        <p:nvSpPr>
          <p:cNvPr id="3077" name="Rectangle 5"/>
          <p:cNvSpPr>
            <a:spLocks noGrp="1" noChangeArrowheads="1"/>
          </p:cNvSpPr>
          <p:nvPr>
            <p:ph type="subTitle" idx="1"/>
          </p:nvPr>
        </p:nvSpPr>
        <p:spPr>
          <a:gradFill rotWithShape="1">
            <a:gsLst>
              <a:gs pos="0">
                <a:srgbClr val="FFCCFF">
                  <a:gamma/>
                  <a:shade val="66275"/>
                  <a:invGamma/>
                </a:srgbClr>
              </a:gs>
              <a:gs pos="50000">
                <a:srgbClr val="FFCCFF">
                  <a:alpha val="99001"/>
                </a:srgbClr>
              </a:gs>
              <a:gs pos="100000">
                <a:srgbClr val="FFCCFF">
                  <a:gamma/>
                  <a:shade val="66275"/>
                  <a:invGamma/>
                </a:srgbClr>
              </a:gs>
            </a:gsLst>
            <a:lin ang="2700000" scaled="1"/>
          </a:gradFill>
          <a:ln w="152400" cmpd="tri">
            <a:solidFill>
              <a:schemeClr val="tx1">
                <a:lumMod val="75000"/>
                <a:lumOff val="25000"/>
              </a:schemeClr>
            </a:solidFill>
          </a:ln>
        </p:spPr>
        <p:txBody>
          <a:bodyPr/>
          <a:lstStyle/>
          <a:p>
            <a:pPr eaLnBrk="1" hangingPunct="1">
              <a:defRPr/>
            </a:pPr>
            <a:r>
              <a:rPr lang="en-US" sz="6600" b="1" dirty="0" smtClean="0">
                <a:solidFill>
                  <a:srgbClr val="006600"/>
                </a:solidFill>
                <a:effectLst>
                  <a:outerShdw blurRad="38100" dist="38100" dir="2700000" algn="tl">
                    <a:srgbClr val="000000"/>
                  </a:outerShdw>
                </a:effectLst>
                <a:latin typeface="Impact" pitchFamily="34" charset="0"/>
              </a:rPr>
              <a:t>Programs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a:xfrm>
            <a:off x="0" y="76200"/>
            <a:ext cx="9144000" cy="944563"/>
          </a:xfrm>
          <a:gradFill rotWithShape="1">
            <a:gsLst>
              <a:gs pos="0">
                <a:srgbClr val="FFCCFF"/>
              </a:gs>
              <a:gs pos="100000">
                <a:srgbClr val="FFCCFF">
                  <a:gamma/>
                  <a:shade val="66275"/>
                  <a:invGamma/>
                </a:srgbClr>
              </a:gs>
            </a:gsLst>
            <a:lin ang="2700000" scaled="1"/>
          </a:gradFill>
          <a:ln w="114300" cmpd="dbl">
            <a:solidFill>
              <a:srgbClr val="006600"/>
            </a:solidFill>
          </a:ln>
        </p:spPr>
        <p:txBody>
          <a:bodyPr/>
          <a:lstStyle/>
          <a:p>
            <a:pPr algn="r" eaLnBrk="1" hangingPunct="1">
              <a:defRPr/>
            </a:pPr>
            <a:r>
              <a:rPr lang="en-US" sz="2000" b="1" smtClean="0">
                <a:effectLst>
                  <a:outerShdw blurRad="38100" dist="38100" dir="2700000" algn="tl">
                    <a:srgbClr val="FFFFFF"/>
                  </a:outerShdw>
                </a:effectLst>
              </a:rPr>
              <a:t>Cont. Scope Resolution Operator(::)</a:t>
            </a:r>
          </a:p>
        </p:txBody>
      </p:sp>
      <p:sp>
        <p:nvSpPr>
          <p:cNvPr id="24579" name="Rectangle 3"/>
          <p:cNvSpPr>
            <a:spLocks noGrp="1" noChangeArrowheads="1"/>
          </p:cNvSpPr>
          <p:nvPr>
            <p:ph idx="1"/>
          </p:nvPr>
        </p:nvSpPr>
        <p:spPr>
          <a:xfrm>
            <a:off x="457200" y="1828800"/>
            <a:ext cx="8229600" cy="4267200"/>
          </a:xfrm>
        </p:spPr>
        <p:txBody>
          <a:bodyPr/>
          <a:lstStyle/>
          <a:p>
            <a:pPr algn="just" eaLnBrk="1" hangingPunct="1">
              <a:lnSpc>
                <a:spcPct val="120000"/>
              </a:lnSpc>
            </a:pPr>
            <a:r>
              <a:rPr lang="en-US" sz="2200" smtClean="0">
                <a:solidFill>
                  <a:srgbClr val="FFFF99"/>
                </a:solidFill>
              </a:rPr>
              <a:t>C++ resolves this problem by introducing a new operator (::) called the scope resolution operator. </a:t>
            </a:r>
          </a:p>
          <a:p>
            <a:pPr algn="just" eaLnBrk="1" hangingPunct="1">
              <a:lnSpc>
                <a:spcPct val="120000"/>
              </a:lnSpc>
            </a:pPr>
            <a:r>
              <a:rPr lang="en-US" sz="2200" smtClean="0">
                <a:solidFill>
                  <a:srgbClr val="FFFF99"/>
                </a:solidFill>
              </a:rPr>
              <a:t>This can be used to uncover a hidden variable. </a:t>
            </a:r>
          </a:p>
          <a:p>
            <a:pPr algn="just" eaLnBrk="1" hangingPunct="1">
              <a:lnSpc>
                <a:spcPct val="120000"/>
              </a:lnSpc>
            </a:pPr>
            <a:r>
              <a:rPr lang="en-US" sz="2200" smtClean="0">
                <a:solidFill>
                  <a:srgbClr val="FFFF99"/>
                </a:solidFill>
              </a:rPr>
              <a:t>This operator allows access to the global version of a variable.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76200"/>
            <a:ext cx="9144000" cy="868363"/>
          </a:xfrm>
          <a:gradFill rotWithShape="1">
            <a:gsLst>
              <a:gs pos="0">
                <a:srgbClr val="FFCCFF"/>
              </a:gs>
              <a:gs pos="100000">
                <a:srgbClr val="FFCCFF">
                  <a:gamma/>
                  <a:shade val="46275"/>
                  <a:invGamma/>
                </a:srgbClr>
              </a:gs>
            </a:gsLst>
            <a:lin ang="2700000" scaled="1"/>
          </a:gradFill>
          <a:ln w="114300" cmpd="tri">
            <a:solidFill>
              <a:srgbClr val="006600"/>
            </a:solidFill>
          </a:ln>
        </p:spPr>
        <p:txBody>
          <a:bodyPr/>
          <a:lstStyle/>
          <a:p>
            <a:pPr eaLnBrk="1" hangingPunct="1">
              <a:defRPr/>
            </a:pPr>
            <a:r>
              <a:rPr lang="en-US" u="sng" smtClean="0">
                <a:effectLst>
                  <a:outerShdw blurRad="38100" dist="38100" dir="2700000" algn="tl">
                    <a:srgbClr val="FFFFFF"/>
                  </a:outerShdw>
                </a:effectLst>
              </a:rPr>
              <a:t>Constructor</a:t>
            </a:r>
          </a:p>
        </p:txBody>
      </p:sp>
      <p:sp>
        <p:nvSpPr>
          <p:cNvPr id="2054" name="Rectangle 3"/>
          <p:cNvSpPr>
            <a:spLocks noGrp="1" noChangeArrowheads="1"/>
          </p:cNvSpPr>
          <p:nvPr>
            <p:ph idx="1"/>
          </p:nvPr>
        </p:nvSpPr>
        <p:spPr>
          <a:xfrm>
            <a:off x="304800" y="1219200"/>
            <a:ext cx="8534400" cy="5410200"/>
          </a:xfrm>
        </p:spPr>
        <p:txBody>
          <a:bodyPr/>
          <a:lstStyle/>
          <a:p>
            <a:pPr eaLnBrk="1" hangingPunct="1">
              <a:lnSpc>
                <a:spcPct val="120000"/>
              </a:lnSpc>
            </a:pPr>
            <a:r>
              <a:rPr lang="en-US" sz="2200" smtClean="0">
                <a:solidFill>
                  <a:srgbClr val="FFFF99"/>
                </a:solidFill>
              </a:rPr>
              <a:t>We have seen so far a few examples of classes  being implemented. In all the cases, we have used member functions such as setdata() or getdata() to initialize the values of class variables.</a:t>
            </a:r>
          </a:p>
          <a:p>
            <a:pPr eaLnBrk="1" hangingPunct="1">
              <a:lnSpc>
                <a:spcPct val="120000"/>
              </a:lnSpc>
            </a:pPr>
            <a:r>
              <a:rPr lang="en-US" sz="2200" smtClean="0">
                <a:solidFill>
                  <a:srgbClr val="FFFF99"/>
                </a:solidFill>
              </a:rPr>
              <a:t>All these function call statements are used to initialize the member variables at the time of creation of their objects.</a:t>
            </a:r>
          </a:p>
          <a:p>
            <a:pPr eaLnBrk="1" hangingPunct="1">
              <a:lnSpc>
                <a:spcPct val="120000"/>
              </a:lnSpc>
            </a:pPr>
            <a:r>
              <a:rPr lang="en-US" sz="2200" smtClean="0">
                <a:solidFill>
                  <a:srgbClr val="FFFF99"/>
                </a:solidFill>
              </a:rPr>
              <a:t>A constructor is a special member function whose task is to initialize the objects of its class. </a:t>
            </a:r>
          </a:p>
          <a:p>
            <a:pPr eaLnBrk="1" hangingPunct="1">
              <a:lnSpc>
                <a:spcPct val="130000"/>
              </a:lnSpc>
            </a:pPr>
            <a:r>
              <a:rPr lang="en-US" sz="2200" smtClean="0">
                <a:solidFill>
                  <a:srgbClr val="FFFF99"/>
                </a:solidFill>
              </a:rPr>
              <a:t>It is special because its name is the same as the class name.</a:t>
            </a:r>
          </a:p>
          <a:p>
            <a:pPr eaLnBrk="1" hangingPunct="1">
              <a:lnSpc>
                <a:spcPct val="130000"/>
              </a:lnSpc>
            </a:pPr>
            <a:r>
              <a:rPr lang="en-US" sz="2200" smtClean="0">
                <a:solidFill>
                  <a:srgbClr val="FFFF99"/>
                </a:solidFill>
              </a:rPr>
              <a:t>The constructor is invoked whenever an object of its associated class is created.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0" y="76200"/>
            <a:ext cx="9144000" cy="685800"/>
          </a:xfrm>
          <a:gradFill rotWithShape="1">
            <a:gsLst>
              <a:gs pos="0">
                <a:srgbClr val="FFCCFF"/>
              </a:gs>
              <a:gs pos="100000">
                <a:srgbClr val="FFCCFF">
                  <a:gamma/>
                  <a:shade val="46275"/>
                  <a:invGamma/>
                </a:srgbClr>
              </a:gs>
            </a:gsLst>
            <a:lin ang="2700000" scaled="1"/>
          </a:gradFill>
          <a:ln w="120650" cmpd="tri">
            <a:solidFill>
              <a:srgbClr val="006600"/>
            </a:solidFill>
          </a:ln>
        </p:spPr>
        <p:txBody>
          <a:bodyPr/>
          <a:lstStyle/>
          <a:p>
            <a:pPr algn="r" eaLnBrk="1" hangingPunct="1">
              <a:defRPr/>
            </a:pPr>
            <a:r>
              <a:rPr lang="en-US" sz="2800" u="sng" smtClean="0">
                <a:effectLst>
                  <a:outerShdw blurRad="38100" dist="38100" dir="2700000" algn="tl">
                    <a:srgbClr val="FFFFFF"/>
                  </a:outerShdw>
                </a:effectLst>
              </a:rPr>
              <a:t>Constructor Cont.</a:t>
            </a:r>
          </a:p>
        </p:txBody>
      </p:sp>
      <p:sp>
        <p:nvSpPr>
          <p:cNvPr id="3076" name="Rectangle 3"/>
          <p:cNvSpPr>
            <a:spLocks noGrp="1" noChangeArrowheads="1"/>
          </p:cNvSpPr>
          <p:nvPr>
            <p:ph idx="1"/>
          </p:nvPr>
        </p:nvSpPr>
        <p:spPr>
          <a:xfrm>
            <a:off x="304800" y="1066800"/>
            <a:ext cx="8610600" cy="5410200"/>
          </a:xfrm>
        </p:spPr>
        <p:txBody>
          <a:bodyPr/>
          <a:lstStyle/>
          <a:p>
            <a:pPr eaLnBrk="1" hangingPunct="1">
              <a:lnSpc>
                <a:spcPct val="130000"/>
              </a:lnSpc>
            </a:pPr>
            <a:r>
              <a:rPr lang="en-US" sz="2200" smtClean="0">
                <a:solidFill>
                  <a:srgbClr val="FFFF99"/>
                </a:solidFill>
              </a:rPr>
              <a:t>It is called constructor because it construct the values of data members of the class.</a:t>
            </a:r>
            <a:endParaRPr lang="en-US" sz="2200" smtClean="0">
              <a:solidFill>
                <a:srgbClr val="FFCCFF"/>
              </a:solidFill>
            </a:endParaRPr>
          </a:p>
          <a:p>
            <a:pPr eaLnBrk="1" hangingPunct="1">
              <a:lnSpc>
                <a:spcPct val="130000"/>
              </a:lnSpc>
            </a:pPr>
            <a:r>
              <a:rPr lang="en-US" sz="2200" smtClean="0">
                <a:solidFill>
                  <a:srgbClr val="FFFF99"/>
                </a:solidFill>
              </a:rPr>
              <a:t>One of the aim of C++ is to create user - defined data types.</a:t>
            </a:r>
          </a:p>
          <a:p>
            <a:pPr eaLnBrk="1" hangingPunct="1">
              <a:lnSpc>
                <a:spcPct val="130000"/>
              </a:lnSpc>
            </a:pPr>
            <a:r>
              <a:rPr lang="en-US" sz="2200" smtClean="0">
                <a:solidFill>
                  <a:srgbClr val="FFFF99"/>
                </a:solidFill>
              </a:rPr>
              <a:t>C++ provides a special member function called the CONSTRUCTOR which enables an object to initialize itself when it is created. </a:t>
            </a:r>
          </a:p>
          <a:p>
            <a:pPr eaLnBrk="1" hangingPunct="1">
              <a:lnSpc>
                <a:spcPct val="130000"/>
              </a:lnSpc>
            </a:pPr>
            <a:r>
              <a:rPr lang="en-US" sz="2200" smtClean="0">
                <a:solidFill>
                  <a:srgbClr val="FFFF99"/>
                </a:solidFill>
              </a:rPr>
              <a:t>This is known as automatic initialization of objects.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228600" y="1066800"/>
            <a:ext cx="8686800" cy="5059363"/>
          </a:xfrm>
          <a:gradFill rotWithShape="1">
            <a:gsLst>
              <a:gs pos="0">
                <a:srgbClr val="767647"/>
              </a:gs>
              <a:gs pos="0">
                <a:srgbClr val="767647"/>
              </a:gs>
              <a:gs pos="0">
                <a:srgbClr val="767647"/>
              </a:gs>
              <a:gs pos="0">
                <a:srgbClr val="767647"/>
              </a:gs>
              <a:gs pos="0">
                <a:srgbClr val="767647"/>
              </a:gs>
              <a:gs pos="50000">
                <a:srgbClr val="FFFF99"/>
              </a:gs>
              <a:gs pos="100000">
                <a:srgbClr val="767647"/>
              </a:gs>
              <a:gs pos="100000">
                <a:srgbClr val="767647"/>
              </a:gs>
              <a:gs pos="100000">
                <a:srgbClr val="767647"/>
              </a:gs>
              <a:gs pos="100000">
                <a:schemeClr val="bg2">
                  <a:lumMod val="40000"/>
                  <a:lumOff val="60000"/>
                  <a:alpha val="45000"/>
                </a:schemeClr>
              </a:gs>
            </a:gsLst>
            <a:lin ang="5400000" scaled="1"/>
          </a:gradFill>
        </p:spPr>
        <p:txBody>
          <a:bodyPr/>
          <a:lstStyle/>
          <a:p>
            <a:pPr marL="457200" indent="-457200" eaLnBrk="1" hangingPunct="1">
              <a:lnSpc>
                <a:spcPct val="150000"/>
              </a:lnSpc>
              <a:buFontTx/>
              <a:buAutoNum type="arabicPeriod"/>
              <a:defRPr/>
            </a:pPr>
            <a:r>
              <a:rPr lang="en-US" sz="2200" dirty="0" smtClean="0"/>
              <a:t>They should be </a:t>
            </a:r>
            <a:r>
              <a:rPr lang="en-US" sz="2200" b="1" i="1" dirty="0" smtClean="0">
                <a:solidFill>
                  <a:srgbClr val="006600"/>
                </a:solidFill>
              </a:rPr>
              <a:t>declared</a:t>
            </a:r>
            <a:r>
              <a:rPr lang="en-US" sz="2200" dirty="0" smtClean="0"/>
              <a:t> in the </a:t>
            </a:r>
            <a:r>
              <a:rPr lang="en-US" sz="2200" b="1" i="1" dirty="0" smtClean="0">
                <a:solidFill>
                  <a:srgbClr val="006600"/>
                </a:solidFill>
              </a:rPr>
              <a:t>public section</a:t>
            </a:r>
            <a:r>
              <a:rPr lang="en-US" sz="2200" dirty="0" smtClean="0"/>
              <a:t>.</a:t>
            </a:r>
          </a:p>
          <a:p>
            <a:pPr marL="457200" indent="-457200" eaLnBrk="1" hangingPunct="1">
              <a:lnSpc>
                <a:spcPct val="150000"/>
              </a:lnSpc>
              <a:buFontTx/>
              <a:buAutoNum type="arabicPeriod"/>
              <a:defRPr/>
            </a:pPr>
            <a:r>
              <a:rPr lang="en-US" sz="2200" dirty="0" smtClean="0"/>
              <a:t>They are </a:t>
            </a:r>
            <a:r>
              <a:rPr lang="en-US" sz="2200" b="1" i="1" dirty="0" smtClean="0">
                <a:solidFill>
                  <a:srgbClr val="006600"/>
                </a:solidFill>
              </a:rPr>
              <a:t>invoked</a:t>
            </a:r>
            <a:r>
              <a:rPr lang="en-US" sz="2200" dirty="0" smtClean="0">
                <a:solidFill>
                  <a:srgbClr val="006600"/>
                </a:solidFill>
              </a:rPr>
              <a:t> </a:t>
            </a:r>
            <a:r>
              <a:rPr lang="en-US" sz="2200" b="1" i="1" dirty="0" smtClean="0">
                <a:solidFill>
                  <a:srgbClr val="006600"/>
                </a:solidFill>
              </a:rPr>
              <a:t>automatically</a:t>
            </a:r>
            <a:r>
              <a:rPr lang="en-US" sz="2200" dirty="0" smtClean="0"/>
              <a:t> when the objects are created.</a:t>
            </a:r>
          </a:p>
          <a:p>
            <a:pPr marL="457200" indent="-457200" eaLnBrk="1" hangingPunct="1">
              <a:lnSpc>
                <a:spcPct val="150000"/>
              </a:lnSpc>
              <a:buFontTx/>
              <a:buAutoNum type="arabicPeriod"/>
              <a:defRPr/>
            </a:pPr>
            <a:r>
              <a:rPr lang="en-US" sz="2200" dirty="0" smtClean="0"/>
              <a:t>They do not have </a:t>
            </a:r>
            <a:r>
              <a:rPr lang="en-US" sz="2200" b="1" i="1" dirty="0" smtClean="0">
                <a:solidFill>
                  <a:srgbClr val="006600"/>
                </a:solidFill>
              </a:rPr>
              <a:t>return type</a:t>
            </a:r>
            <a:r>
              <a:rPr lang="en-US" sz="2200" dirty="0" smtClean="0"/>
              <a:t>, not even void and therefore they cannot return values.</a:t>
            </a:r>
          </a:p>
          <a:p>
            <a:pPr marL="457200" indent="-457200" eaLnBrk="1" hangingPunct="1">
              <a:lnSpc>
                <a:spcPct val="150000"/>
              </a:lnSpc>
              <a:buFontTx/>
              <a:buAutoNum type="arabicPeriod"/>
              <a:defRPr/>
            </a:pPr>
            <a:r>
              <a:rPr lang="en-US" sz="2200" dirty="0" smtClean="0"/>
              <a:t>They cannot be </a:t>
            </a:r>
            <a:r>
              <a:rPr lang="en-US" sz="2200" b="1" i="1" dirty="0" smtClean="0">
                <a:solidFill>
                  <a:srgbClr val="006600"/>
                </a:solidFill>
              </a:rPr>
              <a:t>inherited</a:t>
            </a:r>
            <a:r>
              <a:rPr lang="en-US" sz="2200" dirty="0" smtClean="0"/>
              <a:t>, though a derived class can call the base class constructors.</a:t>
            </a:r>
          </a:p>
        </p:txBody>
      </p:sp>
      <p:sp>
        <p:nvSpPr>
          <p:cNvPr id="25605" name="Rectangle 2"/>
          <p:cNvSpPr>
            <a:spLocks noGrp="1" noChangeArrowheads="1"/>
          </p:cNvSpPr>
          <p:nvPr>
            <p:ph type="title"/>
          </p:nvPr>
        </p:nvSpPr>
        <p:spPr>
          <a:xfrm>
            <a:off x="0" y="76200"/>
            <a:ext cx="9144000" cy="639763"/>
          </a:xfrm>
          <a:gradFill rotWithShape="1">
            <a:gsLst>
              <a:gs pos="0">
                <a:srgbClr val="FFCCFF"/>
              </a:gs>
              <a:gs pos="100000">
                <a:srgbClr val="765E76"/>
              </a:gs>
            </a:gsLst>
            <a:lin ang="2700000" scaled="1"/>
          </a:gradFill>
          <a:ln w="114300" cmpd="tri">
            <a:solidFill>
              <a:srgbClr val="006600"/>
            </a:solidFill>
          </a:ln>
        </p:spPr>
        <p:txBody>
          <a:bodyPr/>
          <a:lstStyle/>
          <a:p>
            <a:pPr eaLnBrk="1" hangingPunct="1"/>
            <a:r>
              <a:rPr lang="en-US" smtClean="0"/>
              <a:t>Characteristics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gradFill rotWithShape="1">
            <a:gsLst>
              <a:gs pos="0">
                <a:srgbClr val="FFCCFF"/>
              </a:gs>
              <a:gs pos="100000">
                <a:srgbClr val="765E76"/>
              </a:gs>
            </a:gsLst>
            <a:lin ang="2700000" scaled="1"/>
          </a:gradFill>
          <a:ln w="114300" cmpd="tri">
            <a:solidFill>
              <a:srgbClr val="006600"/>
            </a:solidFill>
          </a:ln>
        </p:spPr>
        <p:txBody>
          <a:bodyPr/>
          <a:lstStyle/>
          <a:p>
            <a:pPr eaLnBrk="1" hangingPunct="1"/>
            <a:r>
              <a:rPr lang="en-US" smtClean="0"/>
              <a:t>Copy Constructor</a:t>
            </a:r>
          </a:p>
        </p:txBody>
      </p:sp>
      <p:sp>
        <p:nvSpPr>
          <p:cNvPr id="26627" name="Rectangle 3"/>
          <p:cNvSpPr>
            <a:spLocks noGrp="1" noChangeArrowheads="1"/>
          </p:cNvSpPr>
          <p:nvPr>
            <p:ph idx="1"/>
          </p:nvPr>
        </p:nvSpPr>
        <p:spPr/>
        <p:txBody>
          <a:bodyPr/>
          <a:lstStyle/>
          <a:p>
            <a:pPr eaLnBrk="1" hangingPunct="1">
              <a:lnSpc>
                <a:spcPct val="150000"/>
              </a:lnSpc>
            </a:pPr>
            <a:r>
              <a:rPr lang="en-US" sz="2800" b="1" smtClean="0">
                <a:solidFill>
                  <a:srgbClr val="FFCCFF"/>
                </a:solidFill>
              </a:rPr>
              <a:t>A copy constructor is used to declare and initialize an object from another object. A copy constructor takes a reference to an object of the same class as itself as an argument.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gradFill rotWithShape="1">
            <a:gsLst>
              <a:gs pos="0">
                <a:srgbClr val="FFCCFF"/>
              </a:gs>
              <a:gs pos="100000">
                <a:srgbClr val="765E76"/>
              </a:gs>
            </a:gsLst>
            <a:lin ang="2700000" scaled="1"/>
          </a:gradFill>
          <a:ln w="114300" cmpd="tri">
            <a:solidFill>
              <a:srgbClr val="006600"/>
            </a:solidFill>
          </a:ln>
        </p:spPr>
        <p:txBody>
          <a:bodyPr/>
          <a:lstStyle/>
          <a:p>
            <a:pPr eaLnBrk="1" hangingPunct="1"/>
            <a:r>
              <a:rPr lang="en-US" smtClean="0"/>
              <a:t>Destructors</a:t>
            </a:r>
          </a:p>
        </p:txBody>
      </p:sp>
      <p:sp>
        <p:nvSpPr>
          <p:cNvPr id="27651" name="Rectangle 3"/>
          <p:cNvSpPr>
            <a:spLocks noGrp="1" noChangeArrowheads="1"/>
          </p:cNvSpPr>
          <p:nvPr>
            <p:ph idx="1"/>
          </p:nvPr>
        </p:nvSpPr>
        <p:spPr>
          <a:xfrm>
            <a:off x="228600" y="1600200"/>
            <a:ext cx="8763000" cy="5105400"/>
          </a:xfrm>
        </p:spPr>
        <p:txBody>
          <a:bodyPr/>
          <a:lstStyle/>
          <a:p>
            <a:pPr eaLnBrk="1" hangingPunct="1">
              <a:lnSpc>
                <a:spcPct val="150000"/>
              </a:lnSpc>
            </a:pPr>
            <a:r>
              <a:rPr lang="en-US" sz="2000" smtClean="0">
                <a:solidFill>
                  <a:srgbClr val="FFCCFF"/>
                </a:solidFill>
              </a:rPr>
              <a:t>A destructor is used to destroy the objects that have been created by a constructor. </a:t>
            </a:r>
          </a:p>
          <a:p>
            <a:pPr eaLnBrk="1" hangingPunct="1">
              <a:lnSpc>
                <a:spcPct val="150000"/>
              </a:lnSpc>
            </a:pPr>
            <a:r>
              <a:rPr lang="en-US" sz="2000" smtClean="0">
                <a:solidFill>
                  <a:srgbClr val="FFCCFF"/>
                </a:solidFill>
              </a:rPr>
              <a:t>Like a constructor, the destructor is a member function whose name is the same as the class name but is preceded by tilde (~) sign. </a:t>
            </a:r>
          </a:p>
          <a:p>
            <a:pPr eaLnBrk="1" hangingPunct="1">
              <a:lnSpc>
                <a:spcPct val="150000"/>
              </a:lnSpc>
            </a:pPr>
            <a:r>
              <a:rPr lang="en-US" sz="2000" smtClean="0">
                <a:solidFill>
                  <a:srgbClr val="FFCCFF"/>
                </a:solidFill>
              </a:rPr>
              <a:t>A destructor never takes any argument nor does it return any value. </a:t>
            </a:r>
          </a:p>
          <a:p>
            <a:pPr eaLnBrk="1" hangingPunct="1">
              <a:lnSpc>
                <a:spcPct val="150000"/>
              </a:lnSpc>
            </a:pPr>
            <a:r>
              <a:rPr lang="en-US" sz="2000" smtClean="0">
                <a:solidFill>
                  <a:srgbClr val="FFCCFF"/>
                </a:solidFill>
              </a:rPr>
              <a:t>It will be invoked implicitly by the compiler upon exit from the program (or block or function) as the case may be to clean up storage that is no longer accessible. </a:t>
            </a:r>
          </a:p>
          <a:p>
            <a:pPr eaLnBrk="1" hangingPunct="1">
              <a:lnSpc>
                <a:spcPct val="150000"/>
              </a:lnSpc>
            </a:pPr>
            <a:r>
              <a:rPr lang="en-US" sz="2000" smtClean="0">
                <a:solidFill>
                  <a:srgbClr val="FFCCFF"/>
                </a:solidFill>
              </a:rPr>
              <a:t>It is good practice to declare destructors in a program since it releases memory space for future use.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4294967295"/>
          </p:nvPr>
        </p:nvSpPr>
        <p:spPr>
          <a:xfrm>
            <a:off x="0" y="1371600"/>
            <a:ext cx="8229600" cy="2590800"/>
          </a:xfrm>
        </p:spPr>
        <p:txBody>
          <a:bodyPr/>
          <a:lstStyle/>
          <a:p>
            <a:pPr algn="just" eaLnBrk="1" hangingPunct="1">
              <a:lnSpc>
                <a:spcPct val="120000"/>
              </a:lnSpc>
            </a:pPr>
            <a:r>
              <a:rPr lang="en-US" sz="2200" smtClean="0">
                <a:solidFill>
                  <a:srgbClr val="FFFF99"/>
                </a:solidFill>
              </a:rPr>
              <a:t>A data member of a class can be qualified as static. The properties of a static member variable are similar to that of a C static variable. A static member variable has certain special characteristics.</a:t>
            </a:r>
          </a:p>
        </p:txBody>
      </p:sp>
      <p:sp>
        <p:nvSpPr>
          <p:cNvPr id="17412" name="Rectangle 4"/>
          <p:cNvSpPr>
            <a:spLocks noGrp="1" noChangeArrowheads="1"/>
          </p:cNvSpPr>
          <p:nvPr>
            <p:ph type="title" idx="4294967295"/>
          </p:nvPr>
        </p:nvSpPr>
        <p:spPr>
          <a:xfrm>
            <a:off x="0" y="76200"/>
            <a:ext cx="9144000" cy="944563"/>
          </a:xfrm>
          <a:gradFill rotWithShape="1">
            <a:gsLst>
              <a:gs pos="0">
                <a:srgbClr val="FFCCFF"/>
              </a:gs>
              <a:gs pos="100000">
                <a:srgbClr val="FFCCFF">
                  <a:gamma/>
                  <a:shade val="66275"/>
                  <a:invGamma/>
                </a:srgbClr>
              </a:gs>
            </a:gsLst>
            <a:lin ang="2700000" scaled="1"/>
          </a:gradFill>
          <a:ln w="114300" cmpd="dbl">
            <a:solidFill>
              <a:srgbClr val="006600"/>
            </a:solidFill>
          </a:ln>
        </p:spPr>
        <p:txBody>
          <a:bodyPr/>
          <a:lstStyle/>
          <a:p>
            <a:pPr eaLnBrk="1" hangingPunct="1">
              <a:defRPr/>
            </a:pPr>
            <a:r>
              <a:rPr lang="en-US" b="1" smtClean="0">
                <a:effectLst>
                  <a:outerShdw blurRad="38100" dist="38100" dir="2700000" algn="tl">
                    <a:srgbClr val="FFFFFF"/>
                  </a:outerShdw>
                </a:effectLst>
              </a:rPr>
              <a:t>Static Data Members</a:t>
            </a:r>
          </a:p>
        </p:txBody>
      </p:sp>
      <p:sp>
        <p:nvSpPr>
          <p:cNvPr id="28676" name="Text Box 4"/>
          <p:cNvSpPr txBox="1">
            <a:spLocks noChangeArrowheads="1"/>
          </p:cNvSpPr>
          <p:nvPr/>
        </p:nvSpPr>
        <p:spPr bwMode="auto">
          <a:xfrm>
            <a:off x="457200" y="4114800"/>
            <a:ext cx="8229600" cy="2568575"/>
          </a:xfrm>
          <a:prstGeom prst="rect">
            <a:avLst/>
          </a:prstGeom>
          <a:gradFill rotWithShape="1">
            <a:gsLst>
              <a:gs pos="0">
                <a:srgbClr val="767647"/>
              </a:gs>
              <a:gs pos="50000">
                <a:srgbClr val="FFFF99"/>
              </a:gs>
              <a:gs pos="100000">
                <a:srgbClr val="767647"/>
              </a:gs>
            </a:gsLst>
            <a:lin ang="5400000" scaled="1"/>
          </a:gradFill>
          <a:ln w="9525">
            <a:noFill/>
            <a:miter lim="800000"/>
            <a:headEnd/>
            <a:tailEnd/>
          </a:ln>
        </p:spPr>
        <p:txBody>
          <a:bodyPr>
            <a:spAutoFit/>
          </a:bodyPr>
          <a:lstStyle/>
          <a:p>
            <a:pPr marL="342900" indent="-342900">
              <a:lnSpc>
                <a:spcPct val="150000"/>
              </a:lnSpc>
              <a:buFontTx/>
              <a:buAutoNum type="arabicPeriod"/>
            </a:pPr>
            <a:r>
              <a:rPr lang="en-US" b="1"/>
              <a:t>It is </a:t>
            </a:r>
            <a:r>
              <a:rPr lang="en-US" b="1" i="1">
                <a:solidFill>
                  <a:srgbClr val="006600"/>
                </a:solidFill>
              </a:rPr>
              <a:t>initialized to zero</a:t>
            </a:r>
            <a:r>
              <a:rPr lang="en-US" b="1"/>
              <a:t> when the first object of its class is created. No other initialization is permitted</a:t>
            </a:r>
          </a:p>
          <a:p>
            <a:pPr marL="342900" indent="-342900">
              <a:lnSpc>
                <a:spcPct val="150000"/>
              </a:lnSpc>
              <a:buFontTx/>
              <a:buAutoNum type="arabicPeriod"/>
            </a:pPr>
            <a:r>
              <a:rPr lang="en-US" b="1"/>
              <a:t>Only </a:t>
            </a:r>
            <a:r>
              <a:rPr lang="en-US" b="1" i="1">
                <a:solidFill>
                  <a:srgbClr val="006600"/>
                </a:solidFill>
              </a:rPr>
              <a:t>one copy</a:t>
            </a:r>
            <a:r>
              <a:rPr lang="en-US" b="1"/>
              <a:t> of that member is created for the </a:t>
            </a:r>
            <a:r>
              <a:rPr lang="en-US" b="1" i="1">
                <a:solidFill>
                  <a:srgbClr val="006600"/>
                </a:solidFill>
              </a:rPr>
              <a:t>entire class</a:t>
            </a:r>
            <a:r>
              <a:rPr lang="en-US" b="1"/>
              <a:t> and is shared by all the objects of that class, no matter how many objects are created.</a:t>
            </a:r>
          </a:p>
          <a:p>
            <a:pPr marL="342900" indent="-342900">
              <a:lnSpc>
                <a:spcPct val="150000"/>
              </a:lnSpc>
              <a:buFontTx/>
              <a:buAutoNum type="arabicPeriod"/>
            </a:pPr>
            <a:r>
              <a:rPr lang="en-US" b="1"/>
              <a:t>It is visible only within the class, but its lifetime is the entire program.</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4294967295"/>
          </p:nvPr>
        </p:nvSpPr>
        <p:spPr>
          <a:xfrm>
            <a:off x="381000" y="1447800"/>
            <a:ext cx="8229600" cy="4572000"/>
          </a:xfrm>
        </p:spPr>
        <p:txBody>
          <a:bodyPr/>
          <a:lstStyle/>
          <a:p>
            <a:pPr algn="just" eaLnBrk="1" hangingPunct="1">
              <a:lnSpc>
                <a:spcPct val="150000"/>
              </a:lnSpc>
            </a:pPr>
            <a:r>
              <a:rPr lang="en-US" sz="2200" smtClean="0">
                <a:solidFill>
                  <a:srgbClr val="FFFF99"/>
                </a:solidFill>
              </a:rPr>
              <a:t>The type and scope of each static member variable must be defined outside the class definition. </a:t>
            </a:r>
          </a:p>
          <a:p>
            <a:pPr algn="just" eaLnBrk="1" hangingPunct="1">
              <a:lnSpc>
                <a:spcPct val="150000"/>
              </a:lnSpc>
            </a:pPr>
            <a:r>
              <a:rPr lang="en-US" sz="2200" smtClean="0">
                <a:solidFill>
                  <a:srgbClr val="FFFF99"/>
                </a:solidFill>
              </a:rPr>
              <a:t>This is necessary because the static data members are stored separately rather than as a part of an object. </a:t>
            </a:r>
          </a:p>
          <a:p>
            <a:pPr algn="just" eaLnBrk="1" hangingPunct="1">
              <a:lnSpc>
                <a:spcPct val="150000"/>
              </a:lnSpc>
            </a:pPr>
            <a:r>
              <a:rPr lang="en-US" sz="2200" smtClean="0">
                <a:solidFill>
                  <a:srgbClr val="FFFF99"/>
                </a:solidFill>
              </a:rPr>
              <a:t>Since they are associated with the class, itself rather than with any class object they are also called class variables.</a:t>
            </a:r>
          </a:p>
        </p:txBody>
      </p:sp>
      <p:sp>
        <p:nvSpPr>
          <p:cNvPr id="17412" name="Rectangle 4"/>
          <p:cNvSpPr>
            <a:spLocks noGrp="1" noChangeArrowheads="1"/>
          </p:cNvSpPr>
          <p:nvPr>
            <p:ph type="title" idx="4294967295"/>
          </p:nvPr>
        </p:nvSpPr>
        <p:spPr>
          <a:xfrm>
            <a:off x="0" y="274638"/>
            <a:ext cx="8229600" cy="639762"/>
          </a:xfrm>
          <a:gradFill rotWithShape="1">
            <a:gsLst>
              <a:gs pos="0">
                <a:srgbClr val="FFCCFF"/>
              </a:gs>
              <a:gs pos="100000">
                <a:srgbClr val="FFCCFF">
                  <a:gamma/>
                  <a:shade val="66275"/>
                  <a:invGamma/>
                </a:srgbClr>
              </a:gs>
            </a:gsLst>
            <a:lin ang="2700000" scaled="1"/>
          </a:gradFill>
          <a:ln w="114300" cmpd="dbl">
            <a:solidFill>
              <a:srgbClr val="006600"/>
            </a:solidFill>
          </a:ln>
        </p:spPr>
        <p:txBody>
          <a:bodyPr/>
          <a:lstStyle/>
          <a:p>
            <a:pPr eaLnBrk="1" hangingPunct="1">
              <a:defRPr/>
            </a:pPr>
            <a:r>
              <a:rPr lang="en-US" b="1" smtClean="0">
                <a:effectLst>
                  <a:outerShdw blurRad="38100" dist="38100" dir="2700000" algn="tl">
                    <a:srgbClr val="FFFFFF"/>
                  </a:outerShdw>
                </a:effectLst>
              </a:rPr>
              <a:t>Note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type="body" idx="4294967295"/>
          </p:nvPr>
        </p:nvSpPr>
        <p:spPr>
          <a:xfrm>
            <a:off x="914400" y="1905000"/>
            <a:ext cx="8229600" cy="3292475"/>
          </a:xfrm>
          <a:gradFill rotWithShape="1">
            <a:gsLst>
              <a:gs pos="0">
                <a:srgbClr val="767647"/>
              </a:gs>
              <a:gs pos="50000">
                <a:srgbClr val="FFFF99"/>
              </a:gs>
              <a:gs pos="100000">
                <a:srgbClr val="767647"/>
              </a:gs>
            </a:gsLst>
            <a:lin ang="5400000" scaled="1"/>
          </a:gradFill>
        </p:spPr>
        <p:txBody>
          <a:bodyPr>
            <a:spAutoFit/>
          </a:bodyPr>
          <a:lstStyle/>
          <a:p>
            <a:pPr eaLnBrk="1" hangingPunct="1">
              <a:lnSpc>
                <a:spcPct val="150000"/>
              </a:lnSpc>
              <a:spcBef>
                <a:spcPct val="0"/>
              </a:spcBef>
              <a:buFontTx/>
              <a:buNone/>
            </a:pPr>
            <a:r>
              <a:rPr lang="en-US" sz="2000" b="1" smtClean="0"/>
              <a:t>&lt;</a:t>
            </a:r>
            <a:r>
              <a:rPr lang="en-US" sz="2000" b="1" smtClean="0">
                <a:solidFill>
                  <a:srgbClr val="FF3300"/>
                </a:solidFill>
              </a:rPr>
              <a:t>data type</a:t>
            </a:r>
            <a:r>
              <a:rPr lang="en-US" sz="2000" b="1" smtClean="0"/>
              <a:t>&gt; &lt;</a:t>
            </a:r>
            <a:r>
              <a:rPr lang="en-US" sz="2000" b="1" smtClean="0">
                <a:solidFill>
                  <a:srgbClr val="FFCCFF"/>
                </a:solidFill>
              </a:rPr>
              <a:t>name of class</a:t>
            </a:r>
            <a:r>
              <a:rPr lang="en-US" sz="2000" b="1" smtClean="0"/>
              <a:t>&gt;::&lt;</a:t>
            </a:r>
            <a:r>
              <a:rPr lang="en-US" sz="2000" b="1" smtClean="0">
                <a:solidFill>
                  <a:srgbClr val="FF3300"/>
                </a:solidFill>
              </a:rPr>
              <a:t>static</a:t>
            </a:r>
            <a:r>
              <a:rPr lang="en-US" sz="2000" b="1" smtClean="0"/>
              <a:t> </a:t>
            </a:r>
            <a:r>
              <a:rPr lang="en-US" sz="2000" b="1" smtClean="0">
                <a:solidFill>
                  <a:srgbClr val="FFCCFF"/>
                </a:solidFill>
              </a:rPr>
              <a:t>variable name</a:t>
            </a:r>
            <a:r>
              <a:rPr lang="en-US" sz="2000" b="1" smtClean="0"/>
              <a:t>&gt;;</a:t>
            </a:r>
          </a:p>
          <a:p>
            <a:pPr eaLnBrk="1" hangingPunct="1">
              <a:lnSpc>
                <a:spcPct val="150000"/>
              </a:lnSpc>
              <a:spcBef>
                <a:spcPct val="0"/>
              </a:spcBef>
              <a:buFontTx/>
              <a:buNone/>
            </a:pPr>
            <a:endParaRPr lang="en-US" sz="2000" b="1" smtClean="0"/>
          </a:p>
          <a:p>
            <a:pPr eaLnBrk="1" hangingPunct="1">
              <a:lnSpc>
                <a:spcPct val="150000"/>
              </a:lnSpc>
              <a:spcBef>
                <a:spcPct val="0"/>
              </a:spcBef>
              <a:buFontTx/>
              <a:buNone/>
            </a:pPr>
            <a:endParaRPr lang="en-US" sz="2000" b="1" smtClean="0"/>
          </a:p>
          <a:p>
            <a:pPr eaLnBrk="1" hangingPunct="1">
              <a:lnSpc>
                <a:spcPct val="150000"/>
              </a:lnSpc>
              <a:spcBef>
                <a:spcPct val="0"/>
              </a:spcBef>
              <a:buFontTx/>
              <a:buNone/>
            </a:pPr>
            <a:r>
              <a:rPr lang="en-US" sz="2000" b="1" smtClean="0"/>
              <a:t>		a			b	</a:t>
            </a:r>
          </a:p>
          <a:p>
            <a:pPr eaLnBrk="1" hangingPunct="1">
              <a:lnSpc>
                <a:spcPct val="150000"/>
              </a:lnSpc>
              <a:spcBef>
                <a:spcPct val="0"/>
              </a:spcBef>
              <a:buFontTx/>
              <a:buNone/>
            </a:pPr>
            <a:r>
              <a:rPr lang="en-US" sz="2000" b="1" smtClean="0"/>
              <a:t>	t1	1			6		</a:t>
            </a:r>
          </a:p>
          <a:p>
            <a:pPr eaLnBrk="1" hangingPunct="1">
              <a:lnSpc>
                <a:spcPct val="150000"/>
              </a:lnSpc>
              <a:spcBef>
                <a:spcPct val="0"/>
              </a:spcBef>
              <a:buFontTx/>
              <a:buNone/>
            </a:pPr>
            <a:r>
              <a:rPr lang="en-US" sz="2000" b="1" smtClean="0"/>
              <a:t>	t2	3				</a:t>
            </a:r>
          </a:p>
          <a:p>
            <a:pPr eaLnBrk="1" hangingPunct="1">
              <a:lnSpc>
                <a:spcPct val="150000"/>
              </a:lnSpc>
              <a:spcBef>
                <a:spcPct val="0"/>
              </a:spcBef>
              <a:buFontTx/>
              <a:buNone/>
            </a:pPr>
            <a:r>
              <a:rPr lang="en-US" sz="2000" b="1" smtClean="0"/>
              <a:t>	t3	5</a:t>
            </a:r>
          </a:p>
        </p:txBody>
      </p:sp>
      <p:sp>
        <p:nvSpPr>
          <p:cNvPr id="17412" name="Rectangle 4"/>
          <p:cNvSpPr>
            <a:spLocks noGrp="1" noChangeArrowheads="1"/>
          </p:cNvSpPr>
          <p:nvPr>
            <p:ph type="title" idx="4294967295"/>
          </p:nvPr>
        </p:nvSpPr>
        <p:spPr>
          <a:xfrm>
            <a:off x="0" y="274638"/>
            <a:ext cx="8229600" cy="639762"/>
          </a:xfrm>
          <a:gradFill rotWithShape="1">
            <a:gsLst>
              <a:gs pos="0">
                <a:srgbClr val="FFCCFF"/>
              </a:gs>
              <a:gs pos="100000">
                <a:srgbClr val="FFCCFF">
                  <a:gamma/>
                  <a:shade val="66275"/>
                  <a:invGamma/>
                </a:srgbClr>
              </a:gs>
            </a:gsLst>
            <a:lin ang="2700000" scaled="1"/>
          </a:gradFill>
          <a:ln w="114300" cmpd="dbl">
            <a:solidFill>
              <a:srgbClr val="006600"/>
            </a:solidFill>
          </a:ln>
        </p:spPr>
        <p:txBody>
          <a:bodyPr/>
          <a:lstStyle/>
          <a:p>
            <a:pPr eaLnBrk="1" hangingPunct="1">
              <a:defRPr/>
            </a:pPr>
            <a:r>
              <a:rPr lang="en-US" b="1" smtClean="0">
                <a:effectLst>
                  <a:outerShdw blurRad="38100" dist="38100" dir="2700000" algn="tl">
                    <a:srgbClr val="FFFFFF"/>
                  </a:outerShdw>
                </a:effectLst>
              </a:rPr>
              <a:t>Syntax</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4294967295"/>
          </p:nvPr>
        </p:nvSpPr>
        <p:spPr>
          <a:xfrm>
            <a:off x="0" y="1371600"/>
            <a:ext cx="8229600" cy="2057400"/>
          </a:xfrm>
        </p:spPr>
        <p:txBody>
          <a:bodyPr/>
          <a:lstStyle/>
          <a:p>
            <a:pPr algn="just" eaLnBrk="1" hangingPunct="1">
              <a:lnSpc>
                <a:spcPct val="120000"/>
              </a:lnSpc>
            </a:pPr>
            <a:r>
              <a:rPr lang="en-US" sz="2200" smtClean="0">
                <a:solidFill>
                  <a:srgbClr val="FFFF99"/>
                </a:solidFill>
              </a:rPr>
              <a:t>Like static member variables, we can also have static member functions. A member function that is declared has the following properties:</a:t>
            </a:r>
          </a:p>
        </p:txBody>
      </p:sp>
      <p:sp>
        <p:nvSpPr>
          <p:cNvPr id="17412" name="Rectangle 4"/>
          <p:cNvSpPr>
            <a:spLocks noGrp="1" noChangeArrowheads="1"/>
          </p:cNvSpPr>
          <p:nvPr>
            <p:ph type="title" idx="4294967295"/>
          </p:nvPr>
        </p:nvSpPr>
        <p:spPr>
          <a:xfrm>
            <a:off x="0" y="274638"/>
            <a:ext cx="8229600" cy="944562"/>
          </a:xfrm>
          <a:gradFill rotWithShape="1">
            <a:gsLst>
              <a:gs pos="0">
                <a:srgbClr val="FFCCFF"/>
              </a:gs>
              <a:gs pos="100000">
                <a:srgbClr val="FFCCFF">
                  <a:gamma/>
                  <a:shade val="66275"/>
                  <a:invGamma/>
                </a:srgbClr>
              </a:gs>
            </a:gsLst>
            <a:lin ang="2700000" scaled="1"/>
          </a:gradFill>
          <a:ln w="114300" cmpd="dbl">
            <a:solidFill>
              <a:srgbClr val="006600"/>
            </a:solidFill>
          </a:ln>
        </p:spPr>
        <p:txBody>
          <a:bodyPr/>
          <a:lstStyle/>
          <a:p>
            <a:pPr eaLnBrk="1" hangingPunct="1">
              <a:defRPr/>
            </a:pPr>
            <a:r>
              <a:rPr lang="en-US" b="1" smtClean="0">
                <a:effectLst>
                  <a:outerShdw blurRad="38100" dist="38100" dir="2700000" algn="tl">
                    <a:srgbClr val="FFFFFF"/>
                  </a:outerShdw>
                </a:effectLst>
              </a:rPr>
              <a:t>Static Members Function</a:t>
            </a:r>
          </a:p>
        </p:txBody>
      </p:sp>
      <p:sp>
        <p:nvSpPr>
          <p:cNvPr id="31748" name="Text Box 4"/>
          <p:cNvSpPr txBox="1">
            <a:spLocks noChangeArrowheads="1"/>
          </p:cNvSpPr>
          <p:nvPr/>
        </p:nvSpPr>
        <p:spPr bwMode="auto">
          <a:xfrm>
            <a:off x="457200" y="4114800"/>
            <a:ext cx="8229600" cy="2155825"/>
          </a:xfrm>
          <a:prstGeom prst="rect">
            <a:avLst/>
          </a:prstGeom>
          <a:gradFill rotWithShape="1">
            <a:gsLst>
              <a:gs pos="0">
                <a:srgbClr val="767647"/>
              </a:gs>
              <a:gs pos="50000">
                <a:srgbClr val="FFFF99"/>
              </a:gs>
              <a:gs pos="100000">
                <a:srgbClr val="767647"/>
              </a:gs>
            </a:gsLst>
            <a:lin ang="5400000" scaled="1"/>
          </a:gradFill>
          <a:ln w="9525">
            <a:noFill/>
            <a:miter lim="800000"/>
            <a:headEnd/>
            <a:tailEnd/>
          </a:ln>
        </p:spPr>
        <p:txBody>
          <a:bodyPr>
            <a:spAutoFit/>
          </a:bodyPr>
          <a:lstStyle/>
          <a:p>
            <a:pPr marL="342900" indent="-342900">
              <a:lnSpc>
                <a:spcPct val="150000"/>
              </a:lnSpc>
              <a:buFontTx/>
              <a:buAutoNum type="arabicPeriod"/>
            </a:pPr>
            <a:r>
              <a:rPr lang="en-US" b="1"/>
              <a:t>A static function can have access to only other static members (functions or variables) declared in the same class.</a:t>
            </a:r>
          </a:p>
          <a:p>
            <a:pPr marL="342900" indent="-342900">
              <a:lnSpc>
                <a:spcPct val="150000"/>
              </a:lnSpc>
              <a:buFontTx/>
              <a:buAutoNum type="arabicPeriod"/>
            </a:pPr>
            <a:endParaRPr lang="en-US" b="1"/>
          </a:p>
          <a:p>
            <a:pPr marL="342900" indent="-342900">
              <a:lnSpc>
                <a:spcPct val="150000"/>
              </a:lnSpc>
              <a:buFontTx/>
              <a:buAutoNum type="arabicPeriod"/>
            </a:pPr>
            <a:r>
              <a:rPr lang="en-US" b="1"/>
              <a:t>A static function can be called using the class name (instead of its object) as follows: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rganization Chart 2"/>
          <p:cNvGraphicFramePr>
            <a:graphicFrameLocks/>
          </p:cNvGraphicFramePr>
          <p:nvPr>
            <p:ph/>
          </p:nvPr>
        </p:nvGraphicFramePr>
        <p:xfrm>
          <a:off x="0" y="0"/>
          <a:ext cx="9144000" cy="6858000"/>
        </p:xfrm>
        <a:graphic>
          <a:graphicData uri="http://schemas.openxmlformats.org/drawingml/2006/compatibility">
            <com:legacyDrawing xmlns:com="http://schemas.openxmlformats.org/drawingml/2006/compatibility" spid="_x0000_s1026"/>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76200"/>
            <a:ext cx="9144000" cy="1020763"/>
          </a:xfrm>
          <a:solidFill>
            <a:srgbClr val="FFCCFF"/>
          </a:solidFill>
          <a:ln w="114300" cmpd="tri">
            <a:solidFill>
              <a:srgbClr val="006600"/>
            </a:solidFill>
          </a:ln>
        </p:spPr>
        <p:txBody>
          <a:bodyPr/>
          <a:lstStyle/>
          <a:p>
            <a:pPr eaLnBrk="1" hangingPunct="1">
              <a:defRPr/>
            </a:pPr>
            <a:r>
              <a:rPr lang="en-US" b="1" u="sng" smtClean="0">
                <a:effectLst>
                  <a:outerShdw blurRad="38100" dist="38100" dir="2700000" algn="tl">
                    <a:srgbClr val="C0C0C0"/>
                  </a:outerShdw>
                </a:effectLst>
              </a:rPr>
              <a:t>Friend Function</a:t>
            </a:r>
          </a:p>
        </p:txBody>
      </p:sp>
      <p:sp>
        <p:nvSpPr>
          <p:cNvPr id="32771" name="Rectangle 3"/>
          <p:cNvSpPr>
            <a:spLocks noGrp="1" noChangeArrowheads="1"/>
          </p:cNvSpPr>
          <p:nvPr>
            <p:ph idx="1"/>
          </p:nvPr>
        </p:nvSpPr>
        <p:spPr>
          <a:xfrm>
            <a:off x="228600" y="1447800"/>
            <a:ext cx="8686800" cy="5105400"/>
          </a:xfrm>
        </p:spPr>
        <p:txBody>
          <a:bodyPr/>
          <a:lstStyle/>
          <a:p>
            <a:pPr algn="just" eaLnBrk="1" hangingPunct="1">
              <a:lnSpc>
                <a:spcPct val="110000"/>
              </a:lnSpc>
            </a:pPr>
            <a:r>
              <a:rPr lang="en-US" sz="2200" smtClean="0">
                <a:solidFill>
                  <a:srgbClr val="FFFF99"/>
                </a:solidFill>
              </a:rPr>
              <a:t>We know that private members cannot be accessed from outside the class. </a:t>
            </a:r>
          </a:p>
          <a:p>
            <a:pPr lvl="1" algn="just" eaLnBrk="1" hangingPunct="1">
              <a:lnSpc>
                <a:spcPct val="110000"/>
              </a:lnSpc>
            </a:pPr>
            <a:r>
              <a:rPr lang="en-US" sz="2000" smtClean="0">
                <a:solidFill>
                  <a:srgbClr val="FF3300"/>
                </a:solidFill>
              </a:rPr>
              <a:t>i.e.</a:t>
            </a:r>
            <a:r>
              <a:rPr lang="en-US" sz="2000" smtClean="0">
                <a:solidFill>
                  <a:srgbClr val="FFCCFF"/>
                </a:solidFill>
              </a:rPr>
              <a:t> Non-Member function cannot have an access to the private data of a class.</a:t>
            </a:r>
            <a:r>
              <a:rPr lang="en-US" sz="2000" smtClean="0">
                <a:solidFill>
                  <a:srgbClr val="FFFF99"/>
                </a:solidFill>
              </a:rPr>
              <a:t> </a:t>
            </a:r>
          </a:p>
          <a:p>
            <a:pPr algn="just" eaLnBrk="1" hangingPunct="1">
              <a:lnSpc>
                <a:spcPct val="110000"/>
              </a:lnSpc>
            </a:pPr>
            <a:r>
              <a:rPr lang="en-US" sz="2400" smtClean="0">
                <a:solidFill>
                  <a:srgbClr val="FFFF99"/>
                </a:solidFill>
              </a:rPr>
              <a:t>To make an outside function "friendly" to a class we have to simply declare this function as a friend of the class.</a:t>
            </a:r>
          </a:p>
          <a:p>
            <a:pPr algn="just" eaLnBrk="1" hangingPunct="1">
              <a:lnSpc>
                <a:spcPct val="110000"/>
              </a:lnSpc>
            </a:pPr>
            <a:r>
              <a:rPr lang="en-US" sz="2400" smtClean="0">
                <a:solidFill>
                  <a:srgbClr val="FFFF99"/>
                </a:solidFill>
              </a:rPr>
              <a:t>The function that are declared with the keyword friend is known as friend function. </a:t>
            </a:r>
          </a:p>
          <a:p>
            <a:pPr algn="just" eaLnBrk="1" hangingPunct="1">
              <a:lnSpc>
                <a:spcPct val="110000"/>
              </a:lnSpc>
            </a:pPr>
            <a:r>
              <a:rPr lang="en-US" sz="2400" smtClean="0">
                <a:solidFill>
                  <a:srgbClr val="FFFF99"/>
                </a:solidFill>
              </a:rPr>
              <a:t>A function can be declared as friend in any number of classes. </a:t>
            </a:r>
          </a:p>
          <a:p>
            <a:pPr lvl="1" algn="just" eaLnBrk="1" hangingPunct="1">
              <a:lnSpc>
                <a:spcPct val="110000"/>
              </a:lnSpc>
            </a:pPr>
            <a:r>
              <a:rPr lang="en-US" sz="2000" smtClean="0">
                <a:solidFill>
                  <a:srgbClr val="FFCCFF"/>
                </a:solidFill>
              </a:rPr>
              <a:t>A friend function, although not a member function has full access rights to the private members of the class.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a:xfrm>
            <a:off x="152400" y="381000"/>
            <a:ext cx="8839200" cy="5745163"/>
          </a:xfrm>
        </p:spPr>
        <p:txBody>
          <a:bodyPr/>
          <a:lstStyle/>
          <a:p>
            <a:pPr eaLnBrk="1" hangingPunct="1"/>
            <a:r>
              <a:rPr lang="en-US" sz="2800" b="1" i="1" u="sng" smtClean="0">
                <a:solidFill>
                  <a:srgbClr val="99CCFF"/>
                </a:solidFill>
              </a:rPr>
              <a:t>A friend function possesses certain special characteristics</a:t>
            </a:r>
            <a:r>
              <a:rPr lang="en-US" sz="2800" i="1" u="sng" smtClean="0">
                <a:solidFill>
                  <a:srgbClr val="99CCFF"/>
                </a:solidFill>
              </a:rPr>
              <a:t>:</a:t>
            </a:r>
            <a:endParaRPr lang="en-US" sz="2800" i="1" u="sng" smtClean="0">
              <a:solidFill>
                <a:srgbClr val="FFFF99"/>
              </a:solidFill>
            </a:endParaRPr>
          </a:p>
          <a:p>
            <a:pPr lvl="1" algn="just" eaLnBrk="1" hangingPunct="1">
              <a:lnSpc>
                <a:spcPct val="120000"/>
              </a:lnSpc>
            </a:pPr>
            <a:r>
              <a:rPr lang="en-US" sz="2200" smtClean="0">
                <a:solidFill>
                  <a:srgbClr val="FFFF99"/>
                </a:solidFill>
              </a:rPr>
              <a:t>It is not in the scope of the class to which it has been declared as friend.</a:t>
            </a:r>
          </a:p>
          <a:p>
            <a:pPr lvl="1" algn="just" eaLnBrk="1" hangingPunct="1">
              <a:lnSpc>
                <a:spcPct val="120000"/>
              </a:lnSpc>
            </a:pPr>
            <a:r>
              <a:rPr lang="en-US" sz="2200" smtClean="0">
                <a:solidFill>
                  <a:srgbClr val="FFFF99"/>
                </a:solidFill>
              </a:rPr>
              <a:t>Since it is not in the scope of the class it cannot be called using the object of that class. It can be invoked like a normal function without the help of any object.</a:t>
            </a:r>
          </a:p>
          <a:p>
            <a:pPr lvl="1" algn="just" eaLnBrk="1" hangingPunct="1">
              <a:lnSpc>
                <a:spcPct val="120000"/>
              </a:lnSpc>
            </a:pPr>
            <a:r>
              <a:rPr lang="en-US" sz="2200" smtClean="0">
                <a:solidFill>
                  <a:srgbClr val="FFFF99"/>
                </a:solidFill>
              </a:rPr>
              <a:t>Unlike member functions, it cannot access the member names directly and has to use an object name and dot membership operator with each member name.</a:t>
            </a:r>
          </a:p>
          <a:p>
            <a:pPr lvl="1" algn="just" eaLnBrk="1" hangingPunct="1">
              <a:lnSpc>
                <a:spcPct val="120000"/>
              </a:lnSpc>
            </a:pPr>
            <a:r>
              <a:rPr lang="en-US" sz="2200" smtClean="0">
                <a:solidFill>
                  <a:srgbClr val="FFFF99"/>
                </a:solidFill>
              </a:rPr>
              <a:t>Usually, it has the objects as arguments.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0" y="76200"/>
            <a:ext cx="9144000" cy="868363"/>
          </a:xfrm>
          <a:solidFill>
            <a:srgbClr val="FFCCFF"/>
          </a:solidFill>
          <a:ln w="114300" cmpd="tri">
            <a:solidFill>
              <a:srgbClr val="006600"/>
            </a:solidFill>
          </a:ln>
        </p:spPr>
        <p:txBody>
          <a:bodyPr/>
          <a:lstStyle/>
          <a:p>
            <a:pPr eaLnBrk="1" hangingPunct="1">
              <a:defRPr/>
            </a:pPr>
            <a:r>
              <a:rPr lang="en-US" b="1" u="sng" smtClean="0">
                <a:effectLst>
                  <a:outerShdw blurRad="38100" dist="38100" dir="2700000" algn="tl">
                    <a:srgbClr val="FFFFFF"/>
                  </a:outerShdw>
                </a:effectLst>
              </a:rPr>
              <a:t>Inheritance</a:t>
            </a:r>
          </a:p>
        </p:txBody>
      </p:sp>
      <p:sp>
        <p:nvSpPr>
          <p:cNvPr id="34819" name="Content Placeholder 2"/>
          <p:cNvSpPr>
            <a:spLocks noGrp="1"/>
          </p:cNvSpPr>
          <p:nvPr>
            <p:ph idx="1"/>
          </p:nvPr>
        </p:nvSpPr>
        <p:spPr>
          <a:xfrm>
            <a:off x="457200" y="1295400"/>
            <a:ext cx="8229600" cy="4953000"/>
          </a:xfrm>
        </p:spPr>
        <p:txBody>
          <a:bodyPr/>
          <a:lstStyle/>
          <a:p>
            <a:pPr algn="just" eaLnBrk="1" hangingPunct="1">
              <a:lnSpc>
                <a:spcPct val="120000"/>
              </a:lnSpc>
            </a:pPr>
            <a:r>
              <a:rPr lang="en-US" sz="2600" smtClean="0">
                <a:solidFill>
                  <a:srgbClr val="FFFF99"/>
                </a:solidFill>
              </a:rPr>
              <a:t>Reusability is yet another important feature of OOP's. </a:t>
            </a:r>
          </a:p>
          <a:p>
            <a:pPr lvl="1" algn="just" eaLnBrk="1" hangingPunct="1">
              <a:lnSpc>
                <a:spcPct val="120000"/>
              </a:lnSpc>
            </a:pPr>
            <a:r>
              <a:rPr lang="en-US" sz="2200" i="1" smtClean="0">
                <a:solidFill>
                  <a:srgbClr val="FFCCFF"/>
                </a:solidFill>
              </a:rPr>
              <a:t>It is always nice if we could reuse something that already exists rather than trying to create the same all over again.</a:t>
            </a:r>
          </a:p>
          <a:p>
            <a:pPr algn="just" eaLnBrk="1" hangingPunct="1">
              <a:lnSpc>
                <a:spcPct val="120000"/>
              </a:lnSpc>
            </a:pPr>
            <a:r>
              <a:rPr lang="en-US" sz="2600" smtClean="0">
                <a:solidFill>
                  <a:srgbClr val="FFFF99"/>
                </a:solidFill>
              </a:rPr>
              <a:t>The C++ classes can be reused in several ways.</a:t>
            </a:r>
          </a:p>
          <a:p>
            <a:pPr lvl="1" algn="just" eaLnBrk="1" hangingPunct="1">
              <a:lnSpc>
                <a:spcPct val="120000"/>
              </a:lnSpc>
            </a:pPr>
            <a:r>
              <a:rPr lang="en-US" sz="2200" i="1" smtClean="0">
                <a:solidFill>
                  <a:srgbClr val="FFCCFF"/>
                </a:solidFill>
              </a:rPr>
              <a:t>Once a class has been written and tested, it can be adapted by other programs to suit their requirements.</a:t>
            </a:r>
          </a:p>
          <a:p>
            <a:pPr algn="just" eaLnBrk="1" hangingPunct="1">
              <a:lnSpc>
                <a:spcPct val="120000"/>
              </a:lnSpc>
            </a:pPr>
            <a:r>
              <a:rPr lang="en-US" sz="2600" smtClean="0">
                <a:solidFill>
                  <a:srgbClr val="FFFF99"/>
                </a:solidFill>
              </a:rPr>
              <a:t>This is basically done by creating new classes, reusing the properties of the existing ones.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76200"/>
            <a:ext cx="9144000" cy="639763"/>
          </a:xfrm>
          <a:solidFill>
            <a:srgbClr val="FFCCFF"/>
          </a:solidFill>
          <a:ln w="114300" cmpd="tri">
            <a:solidFill>
              <a:srgbClr val="006600"/>
            </a:solidFill>
          </a:ln>
        </p:spPr>
        <p:txBody>
          <a:bodyPr/>
          <a:lstStyle/>
          <a:p>
            <a:pPr algn="r" eaLnBrk="1" hangingPunct="1">
              <a:defRPr/>
            </a:pPr>
            <a:r>
              <a:rPr lang="en-US" sz="2800" b="1" u="sng" smtClean="0">
                <a:effectLst>
                  <a:outerShdw blurRad="38100" dist="38100" dir="2700000" algn="tl">
                    <a:srgbClr val="FFFFFF"/>
                  </a:outerShdw>
                </a:effectLst>
              </a:rPr>
              <a:t>Inheritance Cont.</a:t>
            </a:r>
          </a:p>
        </p:txBody>
      </p:sp>
      <p:sp>
        <p:nvSpPr>
          <p:cNvPr id="33795" name="Rectangle 3"/>
          <p:cNvSpPr>
            <a:spLocks noGrp="1" noChangeArrowheads="1"/>
          </p:cNvSpPr>
          <p:nvPr>
            <p:ph idx="1"/>
          </p:nvPr>
        </p:nvSpPr>
        <p:spPr>
          <a:xfrm>
            <a:off x="228600" y="990600"/>
            <a:ext cx="8686800" cy="2057400"/>
          </a:xfrm>
        </p:spPr>
        <p:txBody>
          <a:bodyPr/>
          <a:lstStyle/>
          <a:p>
            <a:pPr marL="308610" indent="-308610" algn="just" eaLnBrk="1" hangingPunct="1">
              <a:lnSpc>
                <a:spcPct val="110000"/>
              </a:lnSpc>
              <a:defRPr/>
            </a:pPr>
            <a:r>
              <a:rPr lang="en-US" sz="2400" smtClean="0">
                <a:solidFill>
                  <a:srgbClr val="FFFF99"/>
                </a:solidFill>
              </a:rPr>
              <a:t>The mechanism </a:t>
            </a:r>
            <a:r>
              <a:rPr lang="en-US" sz="2400" i="1" smtClean="0">
                <a:solidFill>
                  <a:srgbClr val="FFFF99"/>
                </a:solidFill>
              </a:rPr>
              <a:t>of</a:t>
            </a:r>
            <a:r>
              <a:rPr lang="en-US" sz="2400" i="1" smtClean="0">
                <a:solidFill>
                  <a:srgbClr val="FFFF99"/>
                </a:solidFill>
                <a:effectLst>
                  <a:outerShdw blurRad="38100" dist="38100" dir="2700000" algn="tl">
                    <a:srgbClr val="FFFFFF"/>
                  </a:outerShdw>
                </a:effectLst>
              </a:rPr>
              <a:t> </a:t>
            </a:r>
            <a:r>
              <a:rPr lang="en-US" sz="2400" i="1" u="sng" smtClean="0">
                <a:solidFill>
                  <a:srgbClr val="006600"/>
                </a:solidFill>
              </a:rPr>
              <a:t>deriving a new class from an old one is called Inheritance</a:t>
            </a:r>
            <a:r>
              <a:rPr lang="en-US" sz="2400" smtClean="0">
                <a:solidFill>
                  <a:srgbClr val="FFFF99"/>
                </a:solidFill>
              </a:rPr>
              <a:t>. </a:t>
            </a:r>
          </a:p>
          <a:p>
            <a:pPr marL="308610" indent="-308610" algn="just" eaLnBrk="1" hangingPunct="1">
              <a:lnSpc>
                <a:spcPct val="110000"/>
              </a:lnSpc>
              <a:defRPr/>
            </a:pPr>
            <a:r>
              <a:rPr lang="en-US" sz="2400" smtClean="0">
                <a:solidFill>
                  <a:srgbClr val="FFFF99"/>
                </a:solidFill>
              </a:rPr>
              <a:t>The old class is referred to as the </a:t>
            </a:r>
            <a:r>
              <a:rPr lang="en-US" sz="2400" smtClean="0">
                <a:solidFill>
                  <a:srgbClr val="0066FF"/>
                </a:solidFill>
              </a:rPr>
              <a:t>Base class</a:t>
            </a:r>
            <a:r>
              <a:rPr lang="en-US" sz="2400" smtClean="0">
                <a:solidFill>
                  <a:srgbClr val="FFFF99"/>
                </a:solidFill>
              </a:rPr>
              <a:t> and the new one is called the </a:t>
            </a:r>
            <a:r>
              <a:rPr lang="en-US" sz="2400" smtClean="0">
                <a:solidFill>
                  <a:srgbClr val="0066FF"/>
                </a:solidFill>
              </a:rPr>
              <a:t>Derived class</a:t>
            </a:r>
            <a:r>
              <a:rPr lang="en-US" sz="2400" smtClean="0">
                <a:solidFill>
                  <a:srgbClr val="FFFF99"/>
                </a:solidFill>
              </a:rPr>
              <a:t>.</a:t>
            </a:r>
          </a:p>
        </p:txBody>
      </p:sp>
      <p:grpSp>
        <p:nvGrpSpPr>
          <p:cNvPr id="35844" name="Group 8"/>
          <p:cNvGrpSpPr>
            <a:grpSpLocks/>
          </p:cNvGrpSpPr>
          <p:nvPr/>
        </p:nvGrpSpPr>
        <p:grpSpPr bwMode="auto">
          <a:xfrm>
            <a:off x="1219200" y="3048000"/>
            <a:ext cx="6096000" cy="2168525"/>
            <a:chOff x="768" y="2618"/>
            <a:chExt cx="3840" cy="1366"/>
          </a:xfrm>
        </p:grpSpPr>
        <p:sp>
          <p:nvSpPr>
            <p:cNvPr id="33796" name="Rectangle 4"/>
            <p:cNvSpPr>
              <a:spLocks noChangeArrowheads="1"/>
            </p:cNvSpPr>
            <p:nvPr/>
          </p:nvSpPr>
          <p:spPr bwMode="auto">
            <a:xfrm>
              <a:off x="768" y="2640"/>
              <a:ext cx="1392" cy="1344"/>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flatTx/>
            </a:bodyPr>
            <a:lstStyle/>
            <a:p>
              <a:pPr algn="ctr">
                <a:defRPr/>
              </a:pPr>
              <a:r>
                <a:rPr lang="en-US" b="1" i="1"/>
                <a:t>Class A</a:t>
              </a:r>
            </a:p>
            <a:p>
              <a:pPr algn="ctr">
                <a:defRPr/>
              </a:pPr>
              <a:endParaRPr lang="en-US" b="1" i="1"/>
            </a:p>
            <a:p>
              <a:pPr algn="ctr">
                <a:defRPr/>
              </a:pPr>
              <a:r>
                <a:rPr lang="en-US" b="1" i="1"/>
                <a:t>I am a </a:t>
              </a:r>
            </a:p>
            <a:p>
              <a:pPr algn="ctr">
                <a:defRPr/>
              </a:pPr>
              <a:r>
                <a:rPr lang="en-US" b="1" i="1">
                  <a:solidFill>
                    <a:srgbClr val="FF3300"/>
                  </a:solidFill>
                  <a:effectLst>
                    <a:outerShdw blurRad="38100" dist="38100" dir="2700000" algn="tl">
                      <a:srgbClr val="000000"/>
                    </a:outerShdw>
                  </a:effectLst>
                  <a:latin typeface="Verdana" pitchFamily="34" charset="0"/>
                </a:rPr>
                <a:t>Base Class</a:t>
              </a:r>
            </a:p>
          </p:txBody>
        </p:sp>
        <p:sp>
          <p:nvSpPr>
            <p:cNvPr id="33797" name="Rectangle 5"/>
            <p:cNvSpPr>
              <a:spLocks noChangeArrowheads="1"/>
            </p:cNvSpPr>
            <p:nvPr/>
          </p:nvSpPr>
          <p:spPr bwMode="auto">
            <a:xfrm>
              <a:off x="3408" y="2618"/>
              <a:ext cx="1088" cy="1078"/>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flatTx/>
            </a:bodyPr>
            <a:lstStyle/>
            <a:p>
              <a:pPr algn="ctr">
                <a:defRPr/>
              </a:pPr>
              <a:r>
                <a:rPr lang="en-US" b="1" i="1"/>
                <a:t>Class B</a:t>
              </a:r>
            </a:p>
            <a:p>
              <a:pPr algn="ctr">
                <a:defRPr/>
              </a:pPr>
              <a:endParaRPr lang="en-US" b="1" i="1"/>
            </a:p>
            <a:p>
              <a:pPr algn="ctr">
                <a:defRPr/>
              </a:pPr>
              <a:r>
                <a:rPr lang="en-US" b="1" i="1"/>
                <a:t>I am a</a:t>
              </a:r>
            </a:p>
            <a:p>
              <a:pPr algn="ctr">
                <a:defRPr/>
              </a:pPr>
              <a:r>
                <a:rPr lang="en-US" b="1" i="1">
                  <a:solidFill>
                    <a:srgbClr val="FF3300"/>
                  </a:solidFill>
                  <a:effectLst>
                    <a:outerShdw blurRad="38100" dist="38100" dir="2700000" algn="tl">
                      <a:srgbClr val="000000"/>
                    </a:outerShdw>
                  </a:effectLst>
                  <a:latin typeface="Verdana" pitchFamily="34" charset="0"/>
                </a:rPr>
                <a:t>Derived Class</a:t>
              </a:r>
            </a:p>
          </p:txBody>
        </p:sp>
        <p:sp>
          <p:nvSpPr>
            <p:cNvPr id="35848" name="Line 6"/>
            <p:cNvSpPr>
              <a:spLocks noChangeShapeType="1"/>
            </p:cNvSpPr>
            <p:nvPr/>
          </p:nvSpPr>
          <p:spPr bwMode="auto">
            <a:xfrm>
              <a:off x="768" y="2880"/>
              <a:ext cx="1509" cy="0"/>
            </a:xfrm>
            <a:prstGeom prst="line">
              <a:avLst/>
            </a:prstGeom>
            <a:noFill/>
            <a:ln w="9525">
              <a:solidFill>
                <a:schemeClr val="tx1"/>
              </a:solidFill>
              <a:round/>
              <a:headEnd/>
              <a:tailEnd/>
            </a:ln>
          </p:spPr>
          <p:txBody>
            <a:bodyPr/>
            <a:lstStyle/>
            <a:p>
              <a:endParaRPr lang="en-US"/>
            </a:p>
          </p:txBody>
        </p:sp>
        <p:sp>
          <p:nvSpPr>
            <p:cNvPr id="35849" name="Line 7"/>
            <p:cNvSpPr>
              <a:spLocks noChangeShapeType="1"/>
            </p:cNvSpPr>
            <p:nvPr/>
          </p:nvSpPr>
          <p:spPr bwMode="auto">
            <a:xfrm>
              <a:off x="3408" y="2880"/>
              <a:ext cx="1200" cy="0"/>
            </a:xfrm>
            <a:prstGeom prst="line">
              <a:avLst/>
            </a:prstGeom>
            <a:noFill/>
            <a:ln w="9525">
              <a:solidFill>
                <a:schemeClr val="tx1"/>
              </a:solidFill>
              <a:round/>
              <a:headEnd/>
              <a:tailEnd/>
            </a:ln>
          </p:spPr>
          <p:txBody>
            <a:bodyPr/>
            <a:lstStyle/>
            <a:p>
              <a:endParaRPr lang="en-US"/>
            </a:p>
          </p:txBody>
        </p:sp>
      </p:grpSp>
      <p:sp>
        <p:nvSpPr>
          <p:cNvPr id="35845" name="Rectangle 9"/>
          <p:cNvSpPr>
            <a:spLocks noChangeArrowheads="1"/>
          </p:cNvSpPr>
          <p:nvPr/>
        </p:nvSpPr>
        <p:spPr bwMode="auto">
          <a:xfrm>
            <a:off x="228600" y="5410200"/>
            <a:ext cx="8686800" cy="1219200"/>
          </a:xfrm>
          <a:prstGeom prst="rect">
            <a:avLst/>
          </a:prstGeom>
          <a:noFill/>
          <a:ln w="9525">
            <a:noFill/>
            <a:miter lim="800000"/>
            <a:headEnd/>
            <a:tailEnd/>
          </a:ln>
        </p:spPr>
        <p:txBody>
          <a:bodyPr/>
          <a:lstStyle/>
          <a:p>
            <a:pPr marL="342900" indent="-342900" algn="just">
              <a:lnSpc>
                <a:spcPct val="110000"/>
              </a:lnSpc>
              <a:spcBef>
                <a:spcPct val="20000"/>
              </a:spcBef>
              <a:buFontTx/>
              <a:buChar char="•"/>
            </a:pPr>
            <a:r>
              <a:rPr lang="en-US" sz="2600">
                <a:solidFill>
                  <a:srgbClr val="FFFF99"/>
                </a:solidFill>
              </a:rPr>
              <a:t>The derived class inherits some or all of the properties from the base class.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228600" y="152400"/>
            <a:ext cx="8686800" cy="2819400"/>
          </a:xfrm>
        </p:spPr>
        <p:txBody>
          <a:bodyPr/>
          <a:lstStyle/>
          <a:p>
            <a:pPr eaLnBrk="1" hangingPunct="1"/>
            <a:r>
              <a:rPr lang="en-US" smtClean="0">
                <a:solidFill>
                  <a:srgbClr val="993300"/>
                </a:solidFill>
              </a:rPr>
              <a:t>Syntax</a:t>
            </a:r>
          </a:p>
          <a:p>
            <a:pPr lvl="1" eaLnBrk="1" hangingPunct="1"/>
            <a:r>
              <a:rPr lang="en-US" sz="2200" i="1" smtClean="0">
                <a:solidFill>
                  <a:schemeClr val="bg1"/>
                </a:solidFill>
              </a:rPr>
              <a:t>class</a:t>
            </a:r>
            <a:r>
              <a:rPr lang="en-US" sz="2200" i="1" smtClean="0">
                <a:solidFill>
                  <a:srgbClr val="FFCCFF"/>
                </a:solidFill>
              </a:rPr>
              <a:t> </a:t>
            </a:r>
            <a:r>
              <a:rPr lang="en-US" sz="2200" i="1" smtClean="0">
                <a:solidFill>
                  <a:srgbClr val="0066FF"/>
                </a:solidFill>
              </a:rPr>
              <a:t>derived-class name</a:t>
            </a:r>
            <a:r>
              <a:rPr lang="en-US" sz="2200" i="1" smtClean="0">
                <a:solidFill>
                  <a:srgbClr val="FFCCFF"/>
                </a:solidFill>
              </a:rPr>
              <a:t> </a:t>
            </a:r>
            <a:r>
              <a:rPr lang="en-US" sz="2200" i="1" smtClean="0">
                <a:solidFill>
                  <a:srgbClr val="FFFF99"/>
                </a:solidFill>
              </a:rPr>
              <a:t>:</a:t>
            </a:r>
            <a:r>
              <a:rPr lang="en-US" sz="2200" i="1" smtClean="0">
                <a:solidFill>
                  <a:srgbClr val="FFCCFF"/>
                </a:solidFill>
              </a:rPr>
              <a:t> </a:t>
            </a:r>
            <a:r>
              <a:rPr lang="en-US" sz="2200" i="1" smtClean="0">
                <a:solidFill>
                  <a:schemeClr val="bg1"/>
                </a:solidFill>
              </a:rPr>
              <a:t>&lt;visibility mode&gt;</a:t>
            </a:r>
            <a:r>
              <a:rPr lang="en-US" sz="2200" i="1" smtClean="0">
                <a:solidFill>
                  <a:srgbClr val="FFCCFF"/>
                </a:solidFill>
              </a:rPr>
              <a:t> </a:t>
            </a:r>
            <a:r>
              <a:rPr lang="en-US" sz="2200" i="1" smtClean="0">
                <a:solidFill>
                  <a:srgbClr val="0066FF"/>
                </a:solidFill>
              </a:rPr>
              <a:t>Base-class-name</a:t>
            </a:r>
          </a:p>
          <a:p>
            <a:pPr eaLnBrk="1" hangingPunct="1">
              <a:buFontTx/>
              <a:buNone/>
            </a:pPr>
            <a:r>
              <a:rPr lang="en-US" sz="2600" smtClean="0">
                <a:solidFill>
                  <a:srgbClr val="FFCCFF"/>
                </a:solidFill>
              </a:rPr>
              <a:t>	    </a:t>
            </a:r>
            <a:r>
              <a:rPr lang="en-US" sz="2200" i="1" smtClean="0">
                <a:solidFill>
                  <a:srgbClr val="FFCCFF"/>
                </a:solidFill>
              </a:rPr>
              <a:t>{</a:t>
            </a:r>
          </a:p>
          <a:p>
            <a:pPr eaLnBrk="1" hangingPunct="1">
              <a:buFontTx/>
              <a:buNone/>
            </a:pPr>
            <a:endParaRPr lang="en-US" sz="2200" i="1" smtClean="0">
              <a:solidFill>
                <a:srgbClr val="FFCCFF"/>
              </a:solidFill>
            </a:endParaRPr>
          </a:p>
          <a:p>
            <a:pPr eaLnBrk="1" hangingPunct="1">
              <a:buFontTx/>
              <a:buNone/>
            </a:pPr>
            <a:endParaRPr lang="en-US" sz="2200" i="1" smtClean="0">
              <a:solidFill>
                <a:srgbClr val="FFCCFF"/>
              </a:solidFill>
            </a:endParaRPr>
          </a:p>
          <a:p>
            <a:pPr eaLnBrk="1" hangingPunct="1">
              <a:buFontTx/>
              <a:buNone/>
            </a:pPr>
            <a:r>
              <a:rPr lang="en-US" sz="2200" i="1" smtClean="0">
                <a:solidFill>
                  <a:srgbClr val="FFCCFF"/>
                </a:solidFill>
              </a:rPr>
              <a:t>	    };</a:t>
            </a:r>
          </a:p>
        </p:txBody>
      </p:sp>
      <p:sp>
        <p:nvSpPr>
          <p:cNvPr id="36867" name="Rectangle 4"/>
          <p:cNvSpPr>
            <a:spLocks noChangeArrowheads="1"/>
          </p:cNvSpPr>
          <p:nvPr/>
        </p:nvSpPr>
        <p:spPr bwMode="auto">
          <a:xfrm>
            <a:off x="0" y="2971800"/>
            <a:ext cx="9144000" cy="3886200"/>
          </a:xfrm>
          <a:prstGeom prst="rect">
            <a:avLst/>
          </a:prstGeom>
          <a:gradFill rotWithShape="1">
            <a:gsLst>
              <a:gs pos="0">
                <a:srgbClr val="61613A"/>
              </a:gs>
              <a:gs pos="100000">
                <a:srgbClr val="FFFF99">
                  <a:alpha val="85001"/>
                </a:srgbClr>
              </a:gs>
            </a:gsLst>
            <a:path path="shape">
              <a:fillToRect l="50000" t="50000" r="50000" b="50000"/>
            </a:path>
          </a:gradFill>
          <a:ln w="9525">
            <a:noFill/>
            <a:miter lim="800000"/>
            <a:headEnd/>
            <a:tailEnd/>
          </a:ln>
        </p:spPr>
        <p:txBody>
          <a:bodyPr/>
          <a:lstStyle/>
          <a:p>
            <a:pPr marL="742950" lvl="1" indent="-285750" eaLnBrk="0" hangingPunct="0">
              <a:lnSpc>
                <a:spcPct val="90000"/>
              </a:lnSpc>
              <a:spcBef>
                <a:spcPct val="20000"/>
              </a:spcBef>
            </a:pPr>
            <a:r>
              <a:rPr lang="en-US" sz="2800" b="1">
                <a:solidFill>
                  <a:srgbClr val="993300"/>
                </a:solidFill>
              </a:rPr>
              <a:t>class </a:t>
            </a:r>
            <a:r>
              <a:rPr lang="en-US" sz="2800" b="1">
                <a:solidFill>
                  <a:srgbClr val="006600"/>
                </a:solidFill>
              </a:rPr>
              <a:t>A</a:t>
            </a:r>
            <a:r>
              <a:rPr lang="en-US" sz="2800" b="1">
                <a:solidFill>
                  <a:srgbClr val="993300"/>
                </a:solidFill>
              </a:rPr>
              <a:t>				Base class</a:t>
            </a:r>
          </a:p>
          <a:p>
            <a:pPr marL="742950" lvl="1" indent="-285750" eaLnBrk="0" hangingPunct="0">
              <a:lnSpc>
                <a:spcPct val="90000"/>
              </a:lnSpc>
              <a:spcBef>
                <a:spcPct val="20000"/>
              </a:spcBef>
            </a:pPr>
            <a:r>
              <a:rPr lang="en-US" sz="2800" b="1">
                <a:solidFill>
                  <a:srgbClr val="993300"/>
                </a:solidFill>
              </a:rPr>
              <a:t>{</a:t>
            </a:r>
          </a:p>
          <a:p>
            <a:pPr marL="742950" lvl="1" indent="-285750" eaLnBrk="0" hangingPunct="0">
              <a:lnSpc>
                <a:spcPct val="90000"/>
              </a:lnSpc>
              <a:spcBef>
                <a:spcPct val="20000"/>
              </a:spcBef>
            </a:pPr>
            <a:endParaRPr lang="en-US" sz="2800" b="1">
              <a:solidFill>
                <a:srgbClr val="993300"/>
              </a:solidFill>
            </a:endParaRPr>
          </a:p>
          <a:p>
            <a:pPr marL="742950" lvl="1" indent="-285750" eaLnBrk="0" hangingPunct="0">
              <a:lnSpc>
                <a:spcPct val="90000"/>
              </a:lnSpc>
              <a:spcBef>
                <a:spcPct val="20000"/>
              </a:spcBef>
            </a:pPr>
            <a:r>
              <a:rPr lang="en-US" sz="2800" b="1">
                <a:solidFill>
                  <a:srgbClr val="993300"/>
                </a:solidFill>
              </a:rPr>
              <a:t>}</a:t>
            </a:r>
          </a:p>
          <a:p>
            <a:pPr marL="742950" lvl="1" indent="-285750" eaLnBrk="0" hangingPunct="0">
              <a:lnSpc>
                <a:spcPct val="90000"/>
              </a:lnSpc>
              <a:spcBef>
                <a:spcPct val="20000"/>
              </a:spcBef>
            </a:pPr>
            <a:r>
              <a:rPr lang="en-US" sz="2800" b="1">
                <a:solidFill>
                  <a:srgbClr val="993300"/>
                </a:solidFill>
              </a:rPr>
              <a:t>class </a:t>
            </a:r>
            <a:r>
              <a:rPr lang="en-US" sz="2800" b="1">
                <a:solidFill>
                  <a:srgbClr val="006600"/>
                </a:solidFill>
              </a:rPr>
              <a:t>B</a:t>
            </a:r>
            <a:r>
              <a:rPr lang="en-US" sz="2800" b="1">
                <a:solidFill>
                  <a:srgbClr val="993300"/>
                </a:solidFill>
              </a:rPr>
              <a:t> : public </a:t>
            </a:r>
            <a:r>
              <a:rPr lang="en-US" sz="2800" b="1">
                <a:solidFill>
                  <a:srgbClr val="006600"/>
                </a:solidFill>
              </a:rPr>
              <a:t>A</a:t>
            </a:r>
            <a:r>
              <a:rPr lang="en-US" sz="2800" b="1">
                <a:solidFill>
                  <a:srgbClr val="993300"/>
                </a:solidFill>
              </a:rPr>
              <a:t>		Derived class</a:t>
            </a:r>
          </a:p>
          <a:p>
            <a:pPr marL="742950" lvl="1" indent="-285750" eaLnBrk="0" hangingPunct="0">
              <a:lnSpc>
                <a:spcPct val="90000"/>
              </a:lnSpc>
              <a:spcBef>
                <a:spcPct val="20000"/>
              </a:spcBef>
            </a:pPr>
            <a:r>
              <a:rPr lang="en-US" sz="2800" b="1">
                <a:solidFill>
                  <a:srgbClr val="993300"/>
                </a:solidFill>
              </a:rPr>
              <a:t>{</a:t>
            </a:r>
          </a:p>
          <a:p>
            <a:pPr marL="742950" lvl="1" indent="-285750" eaLnBrk="0" hangingPunct="0">
              <a:lnSpc>
                <a:spcPct val="90000"/>
              </a:lnSpc>
              <a:spcBef>
                <a:spcPct val="20000"/>
              </a:spcBef>
            </a:pPr>
            <a:endParaRPr lang="en-US" sz="2800" b="1">
              <a:solidFill>
                <a:srgbClr val="993300"/>
              </a:solidFill>
            </a:endParaRPr>
          </a:p>
          <a:p>
            <a:pPr marL="742950" lvl="1" indent="-285750" eaLnBrk="0" hangingPunct="0">
              <a:lnSpc>
                <a:spcPct val="90000"/>
              </a:lnSpc>
              <a:spcBef>
                <a:spcPct val="20000"/>
              </a:spcBef>
            </a:pPr>
            <a:r>
              <a:rPr lang="en-US" sz="2800" b="1">
                <a:solidFill>
                  <a:srgbClr val="993300"/>
                </a:solidFill>
              </a:rPr>
              <a: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0" y="0"/>
            <a:ext cx="9144000" cy="685800"/>
          </a:xfrm>
          <a:gradFill rotWithShape="0">
            <a:gsLst>
              <a:gs pos="0">
                <a:srgbClr val="CCFFFF"/>
              </a:gs>
              <a:gs pos="100000">
                <a:srgbClr val="000000"/>
              </a:gs>
            </a:gsLst>
            <a:lin ang="5400000" scaled="1"/>
          </a:gradFill>
        </p:spPr>
        <p:txBody>
          <a:bodyPr/>
          <a:lstStyle/>
          <a:p>
            <a:pPr eaLnBrk="1" hangingPunct="1"/>
            <a:r>
              <a:rPr lang="en-US" sz="2800" b="1" smtClean="0"/>
              <a:t>Effect of Inheritance on the Visibility of Members</a:t>
            </a:r>
          </a:p>
        </p:txBody>
      </p:sp>
      <p:sp>
        <p:nvSpPr>
          <p:cNvPr id="37891" name="Rectangle 3"/>
          <p:cNvSpPr>
            <a:spLocks noChangeArrowheads="1"/>
          </p:cNvSpPr>
          <p:nvPr/>
        </p:nvSpPr>
        <p:spPr bwMode="auto">
          <a:xfrm>
            <a:off x="3581400" y="1295400"/>
            <a:ext cx="2057400" cy="381000"/>
          </a:xfrm>
          <a:prstGeom prst="rect">
            <a:avLst/>
          </a:prstGeom>
          <a:solidFill>
            <a:srgbClr val="FF0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0000"/>
            </a:extrusionClr>
          </a:sp3d>
        </p:spPr>
        <p:txBody>
          <a:bodyPr wrap="none" anchor="ctr">
            <a:flatTx/>
          </a:bodyPr>
          <a:lstStyle/>
          <a:p>
            <a:pPr algn="ctr"/>
            <a:r>
              <a:rPr lang="en-US" b="1"/>
              <a:t>Private</a:t>
            </a:r>
          </a:p>
        </p:txBody>
      </p:sp>
      <p:sp>
        <p:nvSpPr>
          <p:cNvPr id="37892" name="Rectangle 4"/>
          <p:cNvSpPr>
            <a:spLocks noChangeArrowheads="1"/>
          </p:cNvSpPr>
          <p:nvPr/>
        </p:nvSpPr>
        <p:spPr bwMode="auto">
          <a:xfrm>
            <a:off x="3581400" y="1828800"/>
            <a:ext cx="2057400" cy="381000"/>
          </a:xfrm>
          <a:prstGeom prst="rect">
            <a:avLst/>
          </a:prstGeom>
          <a:solidFill>
            <a:srgbClr val="FF99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lgn="ctr"/>
            <a:r>
              <a:rPr lang="en-US" b="1"/>
              <a:t>Protected</a:t>
            </a:r>
          </a:p>
        </p:txBody>
      </p:sp>
      <p:sp>
        <p:nvSpPr>
          <p:cNvPr id="37893" name="Rectangle 5"/>
          <p:cNvSpPr>
            <a:spLocks noChangeArrowheads="1"/>
          </p:cNvSpPr>
          <p:nvPr/>
        </p:nvSpPr>
        <p:spPr bwMode="auto">
          <a:xfrm>
            <a:off x="3581400" y="2362200"/>
            <a:ext cx="2057400" cy="381000"/>
          </a:xfrm>
          <a:prstGeom prst="rect">
            <a:avLst/>
          </a:prstGeom>
          <a:solidFill>
            <a:srgbClr val="FF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99"/>
            </a:extrusionClr>
          </a:sp3d>
        </p:spPr>
        <p:txBody>
          <a:bodyPr wrap="none" anchor="ctr">
            <a:flatTx/>
          </a:bodyPr>
          <a:lstStyle/>
          <a:p>
            <a:pPr algn="ctr"/>
            <a:r>
              <a:rPr lang="en-US" b="1"/>
              <a:t>Public</a:t>
            </a:r>
          </a:p>
        </p:txBody>
      </p:sp>
      <p:sp>
        <p:nvSpPr>
          <p:cNvPr id="37894" name="Rectangle 6"/>
          <p:cNvSpPr>
            <a:spLocks noChangeArrowheads="1"/>
          </p:cNvSpPr>
          <p:nvPr/>
        </p:nvSpPr>
        <p:spPr bwMode="auto">
          <a:xfrm>
            <a:off x="1143000" y="3124200"/>
            <a:ext cx="2057400" cy="381000"/>
          </a:xfrm>
          <a:prstGeom prst="rect">
            <a:avLst/>
          </a:prstGeom>
          <a:solidFill>
            <a:srgbClr val="FF0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0000"/>
            </a:extrusionClr>
          </a:sp3d>
        </p:spPr>
        <p:txBody>
          <a:bodyPr wrap="none" anchor="ctr">
            <a:flatTx/>
          </a:bodyPr>
          <a:lstStyle/>
          <a:p>
            <a:pPr algn="ctr"/>
            <a:r>
              <a:rPr lang="en-US" b="1"/>
              <a:t>Private</a:t>
            </a:r>
          </a:p>
        </p:txBody>
      </p:sp>
      <p:sp>
        <p:nvSpPr>
          <p:cNvPr id="37895" name="Rectangle 7"/>
          <p:cNvSpPr>
            <a:spLocks noChangeArrowheads="1"/>
          </p:cNvSpPr>
          <p:nvPr/>
        </p:nvSpPr>
        <p:spPr bwMode="auto">
          <a:xfrm>
            <a:off x="1143000" y="3657600"/>
            <a:ext cx="2057400" cy="381000"/>
          </a:xfrm>
          <a:prstGeom prst="rect">
            <a:avLst/>
          </a:prstGeom>
          <a:solidFill>
            <a:srgbClr val="FF99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lgn="ctr"/>
            <a:r>
              <a:rPr lang="en-US" b="1"/>
              <a:t>Protected</a:t>
            </a:r>
          </a:p>
        </p:txBody>
      </p:sp>
      <p:sp>
        <p:nvSpPr>
          <p:cNvPr id="37896" name="Rectangle 8"/>
          <p:cNvSpPr>
            <a:spLocks noChangeArrowheads="1"/>
          </p:cNvSpPr>
          <p:nvPr/>
        </p:nvSpPr>
        <p:spPr bwMode="auto">
          <a:xfrm>
            <a:off x="1143000" y="4191000"/>
            <a:ext cx="2057400" cy="381000"/>
          </a:xfrm>
          <a:prstGeom prst="rect">
            <a:avLst/>
          </a:prstGeom>
          <a:solidFill>
            <a:srgbClr val="FF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99"/>
            </a:extrusionClr>
          </a:sp3d>
        </p:spPr>
        <p:txBody>
          <a:bodyPr wrap="none" anchor="ctr">
            <a:flatTx/>
          </a:bodyPr>
          <a:lstStyle/>
          <a:p>
            <a:pPr algn="ctr"/>
            <a:r>
              <a:rPr lang="en-US" b="1"/>
              <a:t>Public</a:t>
            </a:r>
          </a:p>
        </p:txBody>
      </p:sp>
      <p:sp>
        <p:nvSpPr>
          <p:cNvPr id="37897" name="Rectangle 9"/>
          <p:cNvSpPr>
            <a:spLocks noChangeArrowheads="1"/>
          </p:cNvSpPr>
          <p:nvPr/>
        </p:nvSpPr>
        <p:spPr bwMode="auto">
          <a:xfrm>
            <a:off x="5791200" y="3124200"/>
            <a:ext cx="2057400" cy="381000"/>
          </a:xfrm>
          <a:prstGeom prst="rect">
            <a:avLst/>
          </a:prstGeom>
          <a:solidFill>
            <a:srgbClr val="FF0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0000"/>
            </a:extrusionClr>
          </a:sp3d>
        </p:spPr>
        <p:txBody>
          <a:bodyPr wrap="none" anchor="ctr">
            <a:flatTx/>
          </a:bodyPr>
          <a:lstStyle/>
          <a:p>
            <a:pPr algn="ctr"/>
            <a:r>
              <a:rPr lang="en-US" b="1"/>
              <a:t>Private</a:t>
            </a:r>
          </a:p>
        </p:txBody>
      </p:sp>
      <p:sp>
        <p:nvSpPr>
          <p:cNvPr id="37898" name="Rectangle 10"/>
          <p:cNvSpPr>
            <a:spLocks noChangeArrowheads="1"/>
          </p:cNvSpPr>
          <p:nvPr/>
        </p:nvSpPr>
        <p:spPr bwMode="auto">
          <a:xfrm>
            <a:off x="5791200" y="3657600"/>
            <a:ext cx="2057400" cy="381000"/>
          </a:xfrm>
          <a:prstGeom prst="rect">
            <a:avLst/>
          </a:prstGeom>
          <a:solidFill>
            <a:srgbClr val="FF99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lgn="ctr"/>
            <a:r>
              <a:rPr lang="en-US" b="1"/>
              <a:t>Protected</a:t>
            </a:r>
          </a:p>
        </p:txBody>
      </p:sp>
      <p:sp>
        <p:nvSpPr>
          <p:cNvPr id="37899" name="Rectangle 11"/>
          <p:cNvSpPr>
            <a:spLocks noChangeArrowheads="1"/>
          </p:cNvSpPr>
          <p:nvPr/>
        </p:nvSpPr>
        <p:spPr bwMode="auto">
          <a:xfrm>
            <a:off x="5791200" y="4191000"/>
            <a:ext cx="2057400" cy="381000"/>
          </a:xfrm>
          <a:prstGeom prst="rect">
            <a:avLst/>
          </a:prstGeom>
          <a:solidFill>
            <a:srgbClr val="FF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99"/>
            </a:extrusionClr>
          </a:sp3d>
        </p:spPr>
        <p:txBody>
          <a:bodyPr wrap="none" anchor="ctr">
            <a:flatTx/>
          </a:bodyPr>
          <a:lstStyle/>
          <a:p>
            <a:pPr algn="ctr"/>
            <a:r>
              <a:rPr lang="en-US" b="1"/>
              <a:t>Public</a:t>
            </a:r>
          </a:p>
        </p:txBody>
      </p:sp>
      <p:sp>
        <p:nvSpPr>
          <p:cNvPr id="37900" name="Rectangle 12"/>
          <p:cNvSpPr>
            <a:spLocks noChangeArrowheads="1"/>
          </p:cNvSpPr>
          <p:nvPr/>
        </p:nvSpPr>
        <p:spPr bwMode="auto">
          <a:xfrm>
            <a:off x="3581400" y="5105400"/>
            <a:ext cx="2057400" cy="381000"/>
          </a:xfrm>
          <a:prstGeom prst="rect">
            <a:avLst/>
          </a:prstGeom>
          <a:solidFill>
            <a:srgbClr val="FF0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0000"/>
            </a:extrusionClr>
          </a:sp3d>
        </p:spPr>
        <p:txBody>
          <a:bodyPr wrap="none" anchor="ctr">
            <a:flatTx/>
          </a:bodyPr>
          <a:lstStyle/>
          <a:p>
            <a:pPr algn="ctr"/>
            <a:r>
              <a:rPr lang="en-US" b="1"/>
              <a:t>Private</a:t>
            </a:r>
          </a:p>
        </p:txBody>
      </p:sp>
      <p:sp>
        <p:nvSpPr>
          <p:cNvPr id="37901" name="Rectangle 13"/>
          <p:cNvSpPr>
            <a:spLocks noChangeArrowheads="1"/>
          </p:cNvSpPr>
          <p:nvPr/>
        </p:nvSpPr>
        <p:spPr bwMode="auto">
          <a:xfrm>
            <a:off x="3581400" y="5638800"/>
            <a:ext cx="2057400" cy="381000"/>
          </a:xfrm>
          <a:prstGeom prst="rect">
            <a:avLst/>
          </a:prstGeom>
          <a:solidFill>
            <a:srgbClr val="FF99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lgn="ctr"/>
            <a:r>
              <a:rPr lang="en-US" b="1"/>
              <a:t>Protected</a:t>
            </a:r>
          </a:p>
        </p:txBody>
      </p:sp>
      <p:sp>
        <p:nvSpPr>
          <p:cNvPr id="37902" name="Rectangle 14"/>
          <p:cNvSpPr>
            <a:spLocks noChangeArrowheads="1"/>
          </p:cNvSpPr>
          <p:nvPr/>
        </p:nvSpPr>
        <p:spPr bwMode="auto">
          <a:xfrm>
            <a:off x="3581400" y="6172200"/>
            <a:ext cx="2057400" cy="381000"/>
          </a:xfrm>
          <a:prstGeom prst="rect">
            <a:avLst/>
          </a:prstGeom>
          <a:solidFill>
            <a:srgbClr val="FFFF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99"/>
            </a:extrusionClr>
          </a:sp3d>
        </p:spPr>
        <p:txBody>
          <a:bodyPr wrap="none" anchor="ctr">
            <a:flatTx/>
          </a:bodyPr>
          <a:lstStyle/>
          <a:p>
            <a:pPr algn="ctr"/>
            <a:r>
              <a:rPr lang="en-US" b="1"/>
              <a:t>Public</a:t>
            </a:r>
          </a:p>
        </p:txBody>
      </p:sp>
      <p:sp>
        <p:nvSpPr>
          <p:cNvPr id="37903" name="Text Box 15"/>
          <p:cNvSpPr txBox="1">
            <a:spLocks noChangeArrowheads="1"/>
          </p:cNvSpPr>
          <p:nvPr/>
        </p:nvSpPr>
        <p:spPr bwMode="auto">
          <a:xfrm>
            <a:off x="3657600" y="762000"/>
            <a:ext cx="2133600" cy="376238"/>
          </a:xfrm>
          <a:prstGeom prst="rect">
            <a:avLst/>
          </a:prstGeom>
          <a:gradFill rotWithShape="1">
            <a:gsLst>
              <a:gs pos="0">
                <a:srgbClr val="CCFFCC"/>
              </a:gs>
              <a:gs pos="100000">
                <a:srgbClr val="000000"/>
              </a:gs>
            </a:gsLst>
            <a:lin ang="5400000" scaled="1"/>
          </a:gradFill>
          <a:ln w="9525">
            <a:solidFill>
              <a:schemeClr val="tx1"/>
            </a:solidFill>
            <a:miter lim="800000"/>
            <a:headEnd/>
            <a:tailEnd/>
          </a:ln>
        </p:spPr>
        <p:txBody>
          <a:bodyPr>
            <a:spAutoFit/>
          </a:bodyPr>
          <a:lstStyle/>
          <a:p>
            <a:pPr algn="ctr">
              <a:spcBef>
                <a:spcPct val="50000"/>
              </a:spcBef>
            </a:pPr>
            <a:r>
              <a:rPr lang="en-US" b="1"/>
              <a:t>Class B</a:t>
            </a:r>
          </a:p>
        </p:txBody>
      </p:sp>
      <p:sp>
        <p:nvSpPr>
          <p:cNvPr id="37904" name="Text Box 16"/>
          <p:cNvSpPr txBox="1">
            <a:spLocks noChangeArrowheads="1"/>
          </p:cNvSpPr>
          <p:nvPr/>
        </p:nvSpPr>
        <p:spPr bwMode="auto">
          <a:xfrm>
            <a:off x="1143000" y="2586038"/>
            <a:ext cx="2286000" cy="376237"/>
          </a:xfrm>
          <a:prstGeom prst="rect">
            <a:avLst/>
          </a:prstGeom>
          <a:gradFill rotWithShape="1">
            <a:gsLst>
              <a:gs pos="0">
                <a:srgbClr val="CCFFCC"/>
              </a:gs>
              <a:gs pos="100000">
                <a:srgbClr val="000000"/>
              </a:gs>
            </a:gsLst>
            <a:lin ang="5400000" scaled="1"/>
          </a:gradFill>
          <a:ln w="9525">
            <a:solidFill>
              <a:schemeClr val="tx1"/>
            </a:solidFill>
            <a:miter lim="800000"/>
            <a:headEnd/>
            <a:tailEnd/>
          </a:ln>
        </p:spPr>
        <p:txBody>
          <a:bodyPr>
            <a:spAutoFit/>
          </a:bodyPr>
          <a:lstStyle/>
          <a:p>
            <a:pPr>
              <a:spcBef>
                <a:spcPct val="50000"/>
              </a:spcBef>
            </a:pPr>
            <a:r>
              <a:rPr lang="en-US" b="1"/>
              <a:t>Class D1 : public B</a:t>
            </a:r>
          </a:p>
        </p:txBody>
      </p:sp>
      <p:sp>
        <p:nvSpPr>
          <p:cNvPr id="37905" name="Text Box 17"/>
          <p:cNvSpPr txBox="1">
            <a:spLocks noChangeArrowheads="1"/>
          </p:cNvSpPr>
          <p:nvPr/>
        </p:nvSpPr>
        <p:spPr bwMode="auto">
          <a:xfrm>
            <a:off x="5867400" y="2590800"/>
            <a:ext cx="2438400" cy="376238"/>
          </a:xfrm>
          <a:prstGeom prst="rect">
            <a:avLst/>
          </a:prstGeom>
          <a:gradFill rotWithShape="1">
            <a:gsLst>
              <a:gs pos="0">
                <a:srgbClr val="CCFFCC"/>
              </a:gs>
              <a:gs pos="100000">
                <a:srgbClr val="000000"/>
              </a:gs>
            </a:gsLst>
            <a:lin ang="5400000" scaled="1"/>
          </a:gradFill>
          <a:ln w="9525">
            <a:solidFill>
              <a:schemeClr val="tx1"/>
            </a:solidFill>
            <a:miter lim="800000"/>
            <a:headEnd/>
            <a:tailEnd/>
          </a:ln>
        </p:spPr>
        <p:txBody>
          <a:bodyPr>
            <a:spAutoFit/>
          </a:bodyPr>
          <a:lstStyle/>
          <a:p>
            <a:pPr>
              <a:spcBef>
                <a:spcPct val="50000"/>
              </a:spcBef>
            </a:pPr>
            <a:r>
              <a:rPr lang="en-US" b="1"/>
              <a:t>Class D2 : private B</a:t>
            </a:r>
          </a:p>
        </p:txBody>
      </p:sp>
      <p:sp>
        <p:nvSpPr>
          <p:cNvPr id="37906" name="Text Box 18"/>
          <p:cNvSpPr txBox="1">
            <a:spLocks noChangeArrowheads="1"/>
          </p:cNvSpPr>
          <p:nvPr/>
        </p:nvSpPr>
        <p:spPr bwMode="auto">
          <a:xfrm>
            <a:off x="2743200" y="4572000"/>
            <a:ext cx="4038600" cy="376238"/>
          </a:xfrm>
          <a:prstGeom prst="rect">
            <a:avLst/>
          </a:prstGeom>
          <a:gradFill rotWithShape="1">
            <a:gsLst>
              <a:gs pos="0">
                <a:srgbClr val="CCFFCC"/>
              </a:gs>
              <a:gs pos="100000">
                <a:srgbClr val="000000"/>
              </a:gs>
            </a:gsLst>
            <a:lin ang="5400000" scaled="1"/>
          </a:gradFill>
          <a:ln w="9525">
            <a:solidFill>
              <a:schemeClr val="tx1"/>
            </a:solidFill>
            <a:miter lim="800000"/>
            <a:headEnd/>
            <a:tailEnd/>
          </a:ln>
        </p:spPr>
        <p:txBody>
          <a:bodyPr>
            <a:spAutoFit/>
          </a:bodyPr>
          <a:lstStyle/>
          <a:p>
            <a:pPr>
              <a:spcBef>
                <a:spcPct val="50000"/>
              </a:spcBef>
            </a:pPr>
            <a:r>
              <a:rPr lang="en-US" b="1"/>
              <a:t>Class X : public D1 : Protected : D2</a:t>
            </a:r>
          </a:p>
        </p:txBody>
      </p:sp>
      <p:grpSp>
        <p:nvGrpSpPr>
          <p:cNvPr id="37907" name="Group 19"/>
          <p:cNvGrpSpPr>
            <a:grpSpLocks/>
          </p:cNvGrpSpPr>
          <p:nvPr/>
        </p:nvGrpSpPr>
        <p:grpSpPr bwMode="auto">
          <a:xfrm>
            <a:off x="762000" y="1447800"/>
            <a:ext cx="2819400" cy="2438400"/>
            <a:chOff x="480" y="912"/>
            <a:chExt cx="1776" cy="1536"/>
          </a:xfrm>
        </p:grpSpPr>
        <p:sp>
          <p:nvSpPr>
            <p:cNvPr id="37932" name="Line 20"/>
            <p:cNvSpPr>
              <a:spLocks noChangeShapeType="1"/>
            </p:cNvSpPr>
            <p:nvPr/>
          </p:nvSpPr>
          <p:spPr bwMode="auto">
            <a:xfrm>
              <a:off x="480" y="912"/>
              <a:ext cx="1776" cy="0"/>
            </a:xfrm>
            <a:prstGeom prst="line">
              <a:avLst/>
            </a:prstGeom>
            <a:noFill/>
            <a:ln w="44450">
              <a:solidFill>
                <a:schemeClr val="tx1"/>
              </a:solidFill>
              <a:round/>
              <a:headEnd/>
              <a:tailEnd/>
            </a:ln>
          </p:spPr>
          <p:txBody>
            <a:bodyPr/>
            <a:lstStyle/>
            <a:p>
              <a:endParaRPr lang="en-US"/>
            </a:p>
          </p:txBody>
        </p:sp>
        <p:sp>
          <p:nvSpPr>
            <p:cNvPr id="37933" name="Line 21"/>
            <p:cNvSpPr>
              <a:spLocks noChangeShapeType="1"/>
            </p:cNvSpPr>
            <p:nvPr/>
          </p:nvSpPr>
          <p:spPr bwMode="auto">
            <a:xfrm>
              <a:off x="480" y="912"/>
              <a:ext cx="0" cy="1536"/>
            </a:xfrm>
            <a:prstGeom prst="line">
              <a:avLst/>
            </a:prstGeom>
            <a:noFill/>
            <a:ln w="44450">
              <a:solidFill>
                <a:schemeClr val="tx1"/>
              </a:solidFill>
              <a:round/>
              <a:headEnd/>
              <a:tailEnd/>
            </a:ln>
          </p:spPr>
          <p:txBody>
            <a:bodyPr/>
            <a:lstStyle/>
            <a:p>
              <a:endParaRPr lang="en-US"/>
            </a:p>
          </p:txBody>
        </p:sp>
        <p:sp>
          <p:nvSpPr>
            <p:cNvPr id="37934" name="Line 22"/>
            <p:cNvSpPr>
              <a:spLocks noChangeShapeType="1"/>
            </p:cNvSpPr>
            <p:nvPr/>
          </p:nvSpPr>
          <p:spPr bwMode="auto">
            <a:xfrm>
              <a:off x="480" y="2448"/>
              <a:ext cx="240" cy="0"/>
            </a:xfrm>
            <a:prstGeom prst="line">
              <a:avLst/>
            </a:prstGeom>
            <a:noFill/>
            <a:ln w="44450">
              <a:solidFill>
                <a:schemeClr val="tx1"/>
              </a:solidFill>
              <a:round/>
              <a:headEnd/>
              <a:tailEnd type="triangle" w="med" len="med"/>
            </a:ln>
          </p:spPr>
          <p:txBody>
            <a:bodyPr/>
            <a:lstStyle/>
            <a:p>
              <a:endParaRPr lang="en-US"/>
            </a:p>
          </p:txBody>
        </p:sp>
      </p:grpSp>
      <p:grpSp>
        <p:nvGrpSpPr>
          <p:cNvPr id="37908" name="Group 23"/>
          <p:cNvGrpSpPr>
            <a:grpSpLocks/>
          </p:cNvGrpSpPr>
          <p:nvPr/>
        </p:nvGrpSpPr>
        <p:grpSpPr bwMode="auto">
          <a:xfrm flipH="1">
            <a:off x="5791200" y="1338263"/>
            <a:ext cx="2590800" cy="2286000"/>
            <a:chOff x="480" y="912"/>
            <a:chExt cx="1776" cy="1536"/>
          </a:xfrm>
        </p:grpSpPr>
        <p:sp>
          <p:nvSpPr>
            <p:cNvPr id="37929" name="Line 24"/>
            <p:cNvSpPr>
              <a:spLocks noChangeShapeType="1"/>
            </p:cNvSpPr>
            <p:nvPr/>
          </p:nvSpPr>
          <p:spPr bwMode="auto">
            <a:xfrm>
              <a:off x="480" y="912"/>
              <a:ext cx="1776" cy="0"/>
            </a:xfrm>
            <a:prstGeom prst="line">
              <a:avLst/>
            </a:prstGeom>
            <a:noFill/>
            <a:ln w="44450">
              <a:solidFill>
                <a:schemeClr val="tx1"/>
              </a:solidFill>
              <a:round/>
              <a:headEnd/>
              <a:tailEnd/>
            </a:ln>
          </p:spPr>
          <p:txBody>
            <a:bodyPr/>
            <a:lstStyle/>
            <a:p>
              <a:endParaRPr lang="en-US"/>
            </a:p>
          </p:txBody>
        </p:sp>
        <p:sp>
          <p:nvSpPr>
            <p:cNvPr id="37930" name="Line 25"/>
            <p:cNvSpPr>
              <a:spLocks noChangeShapeType="1"/>
            </p:cNvSpPr>
            <p:nvPr/>
          </p:nvSpPr>
          <p:spPr bwMode="auto">
            <a:xfrm>
              <a:off x="480" y="912"/>
              <a:ext cx="0" cy="1536"/>
            </a:xfrm>
            <a:prstGeom prst="line">
              <a:avLst/>
            </a:prstGeom>
            <a:noFill/>
            <a:ln w="44450">
              <a:solidFill>
                <a:schemeClr val="tx1"/>
              </a:solidFill>
              <a:round/>
              <a:headEnd/>
              <a:tailEnd/>
            </a:ln>
          </p:spPr>
          <p:txBody>
            <a:bodyPr/>
            <a:lstStyle/>
            <a:p>
              <a:endParaRPr lang="en-US"/>
            </a:p>
          </p:txBody>
        </p:sp>
        <p:sp>
          <p:nvSpPr>
            <p:cNvPr id="37931" name="Line 26"/>
            <p:cNvSpPr>
              <a:spLocks noChangeShapeType="1"/>
            </p:cNvSpPr>
            <p:nvPr/>
          </p:nvSpPr>
          <p:spPr bwMode="auto">
            <a:xfrm>
              <a:off x="480" y="2448"/>
              <a:ext cx="240" cy="0"/>
            </a:xfrm>
            <a:prstGeom prst="line">
              <a:avLst/>
            </a:prstGeom>
            <a:noFill/>
            <a:ln w="44450">
              <a:solidFill>
                <a:schemeClr val="tx1"/>
              </a:solidFill>
              <a:round/>
              <a:headEnd/>
              <a:tailEnd type="triangle" w="med" len="med"/>
            </a:ln>
          </p:spPr>
          <p:txBody>
            <a:bodyPr/>
            <a:lstStyle/>
            <a:p>
              <a:endParaRPr lang="en-US"/>
            </a:p>
          </p:txBody>
        </p:sp>
      </p:grpSp>
      <p:grpSp>
        <p:nvGrpSpPr>
          <p:cNvPr id="37909" name="Group 27"/>
          <p:cNvGrpSpPr>
            <a:grpSpLocks/>
          </p:cNvGrpSpPr>
          <p:nvPr/>
        </p:nvGrpSpPr>
        <p:grpSpPr bwMode="auto">
          <a:xfrm>
            <a:off x="609600" y="3733800"/>
            <a:ext cx="2971800" cy="1938338"/>
            <a:chOff x="384" y="2496"/>
            <a:chExt cx="1872" cy="1152"/>
          </a:xfrm>
        </p:grpSpPr>
        <p:sp>
          <p:nvSpPr>
            <p:cNvPr id="37926" name="Line 28"/>
            <p:cNvSpPr>
              <a:spLocks noChangeShapeType="1"/>
            </p:cNvSpPr>
            <p:nvPr/>
          </p:nvSpPr>
          <p:spPr bwMode="auto">
            <a:xfrm flipH="1">
              <a:off x="384" y="2496"/>
              <a:ext cx="288" cy="0"/>
            </a:xfrm>
            <a:prstGeom prst="line">
              <a:avLst/>
            </a:prstGeom>
            <a:noFill/>
            <a:ln w="38100">
              <a:solidFill>
                <a:srgbClr val="FF99CC"/>
              </a:solidFill>
              <a:round/>
              <a:headEnd/>
              <a:tailEnd/>
            </a:ln>
          </p:spPr>
          <p:txBody>
            <a:bodyPr/>
            <a:lstStyle/>
            <a:p>
              <a:endParaRPr lang="en-US"/>
            </a:p>
          </p:txBody>
        </p:sp>
        <p:sp>
          <p:nvSpPr>
            <p:cNvPr id="37927" name="Line 29"/>
            <p:cNvSpPr>
              <a:spLocks noChangeShapeType="1"/>
            </p:cNvSpPr>
            <p:nvPr/>
          </p:nvSpPr>
          <p:spPr bwMode="auto">
            <a:xfrm>
              <a:off x="384" y="2496"/>
              <a:ext cx="0" cy="1152"/>
            </a:xfrm>
            <a:prstGeom prst="line">
              <a:avLst/>
            </a:prstGeom>
            <a:noFill/>
            <a:ln w="38100">
              <a:solidFill>
                <a:srgbClr val="FF99CC"/>
              </a:solidFill>
              <a:round/>
              <a:headEnd/>
              <a:tailEnd/>
            </a:ln>
          </p:spPr>
          <p:txBody>
            <a:bodyPr/>
            <a:lstStyle/>
            <a:p>
              <a:endParaRPr lang="en-US"/>
            </a:p>
          </p:txBody>
        </p:sp>
        <p:sp>
          <p:nvSpPr>
            <p:cNvPr id="37928" name="Line 30"/>
            <p:cNvSpPr>
              <a:spLocks noChangeShapeType="1"/>
            </p:cNvSpPr>
            <p:nvPr/>
          </p:nvSpPr>
          <p:spPr bwMode="auto">
            <a:xfrm>
              <a:off x="384" y="3648"/>
              <a:ext cx="1872" cy="0"/>
            </a:xfrm>
            <a:prstGeom prst="line">
              <a:avLst/>
            </a:prstGeom>
            <a:noFill/>
            <a:ln w="38100">
              <a:solidFill>
                <a:srgbClr val="FF99CC"/>
              </a:solidFill>
              <a:round/>
              <a:headEnd/>
              <a:tailEnd type="triangle" w="med" len="med"/>
            </a:ln>
          </p:spPr>
          <p:txBody>
            <a:bodyPr/>
            <a:lstStyle/>
            <a:p>
              <a:endParaRPr lang="en-US"/>
            </a:p>
          </p:txBody>
        </p:sp>
      </p:grpSp>
      <p:grpSp>
        <p:nvGrpSpPr>
          <p:cNvPr id="37910" name="Group 31"/>
          <p:cNvGrpSpPr>
            <a:grpSpLocks/>
          </p:cNvGrpSpPr>
          <p:nvPr/>
        </p:nvGrpSpPr>
        <p:grpSpPr bwMode="auto">
          <a:xfrm flipH="1">
            <a:off x="5762625" y="3709988"/>
            <a:ext cx="2667000" cy="1928812"/>
            <a:chOff x="384" y="2496"/>
            <a:chExt cx="1872" cy="1152"/>
          </a:xfrm>
        </p:grpSpPr>
        <p:sp>
          <p:nvSpPr>
            <p:cNvPr id="37923" name="Line 32"/>
            <p:cNvSpPr>
              <a:spLocks noChangeShapeType="1"/>
            </p:cNvSpPr>
            <p:nvPr/>
          </p:nvSpPr>
          <p:spPr bwMode="auto">
            <a:xfrm flipH="1">
              <a:off x="384" y="2496"/>
              <a:ext cx="288" cy="0"/>
            </a:xfrm>
            <a:prstGeom prst="line">
              <a:avLst/>
            </a:prstGeom>
            <a:noFill/>
            <a:ln w="38100">
              <a:solidFill>
                <a:srgbClr val="FF99CC"/>
              </a:solidFill>
              <a:round/>
              <a:headEnd/>
              <a:tailEnd/>
            </a:ln>
          </p:spPr>
          <p:txBody>
            <a:bodyPr/>
            <a:lstStyle/>
            <a:p>
              <a:endParaRPr lang="en-US"/>
            </a:p>
          </p:txBody>
        </p:sp>
        <p:sp>
          <p:nvSpPr>
            <p:cNvPr id="37924" name="Line 33"/>
            <p:cNvSpPr>
              <a:spLocks noChangeShapeType="1"/>
            </p:cNvSpPr>
            <p:nvPr/>
          </p:nvSpPr>
          <p:spPr bwMode="auto">
            <a:xfrm>
              <a:off x="384" y="2496"/>
              <a:ext cx="0" cy="1152"/>
            </a:xfrm>
            <a:prstGeom prst="line">
              <a:avLst/>
            </a:prstGeom>
            <a:noFill/>
            <a:ln w="38100">
              <a:solidFill>
                <a:srgbClr val="FF99CC"/>
              </a:solidFill>
              <a:round/>
              <a:headEnd/>
              <a:tailEnd/>
            </a:ln>
          </p:spPr>
          <p:txBody>
            <a:bodyPr/>
            <a:lstStyle/>
            <a:p>
              <a:endParaRPr lang="en-US"/>
            </a:p>
          </p:txBody>
        </p:sp>
        <p:sp>
          <p:nvSpPr>
            <p:cNvPr id="37925" name="Line 34"/>
            <p:cNvSpPr>
              <a:spLocks noChangeShapeType="1"/>
            </p:cNvSpPr>
            <p:nvPr/>
          </p:nvSpPr>
          <p:spPr bwMode="auto">
            <a:xfrm>
              <a:off x="384" y="3648"/>
              <a:ext cx="1872" cy="0"/>
            </a:xfrm>
            <a:prstGeom prst="line">
              <a:avLst/>
            </a:prstGeom>
            <a:noFill/>
            <a:ln w="38100">
              <a:solidFill>
                <a:srgbClr val="FF99CC"/>
              </a:solidFill>
              <a:round/>
              <a:headEnd/>
              <a:tailEnd type="triangle" w="med" len="med"/>
            </a:ln>
          </p:spPr>
          <p:txBody>
            <a:bodyPr/>
            <a:lstStyle/>
            <a:p>
              <a:endParaRPr lang="en-US"/>
            </a:p>
          </p:txBody>
        </p:sp>
      </p:grpSp>
      <p:grpSp>
        <p:nvGrpSpPr>
          <p:cNvPr id="37911" name="Group 35"/>
          <p:cNvGrpSpPr>
            <a:grpSpLocks/>
          </p:cNvGrpSpPr>
          <p:nvPr/>
        </p:nvGrpSpPr>
        <p:grpSpPr bwMode="auto">
          <a:xfrm>
            <a:off x="5791200" y="4572000"/>
            <a:ext cx="1371600" cy="1219200"/>
            <a:chOff x="3696" y="2880"/>
            <a:chExt cx="864" cy="768"/>
          </a:xfrm>
        </p:grpSpPr>
        <p:sp>
          <p:nvSpPr>
            <p:cNvPr id="37921" name="Line 36"/>
            <p:cNvSpPr>
              <a:spLocks noChangeShapeType="1"/>
            </p:cNvSpPr>
            <p:nvPr/>
          </p:nvSpPr>
          <p:spPr bwMode="auto">
            <a:xfrm>
              <a:off x="4560" y="2880"/>
              <a:ext cx="0" cy="768"/>
            </a:xfrm>
            <a:prstGeom prst="line">
              <a:avLst/>
            </a:prstGeom>
            <a:noFill/>
            <a:ln w="38100">
              <a:solidFill>
                <a:srgbClr val="FFFF99"/>
              </a:solidFill>
              <a:round/>
              <a:headEnd/>
              <a:tailEnd/>
            </a:ln>
          </p:spPr>
          <p:txBody>
            <a:bodyPr/>
            <a:lstStyle/>
            <a:p>
              <a:endParaRPr lang="en-US"/>
            </a:p>
          </p:txBody>
        </p:sp>
        <p:sp>
          <p:nvSpPr>
            <p:cNvPr id="37922" name="Line 37"/>
            <p:cNvSpPr>
              <a:spLocks noChangeShapeType="1"/>
            </p:cNvSpPr>
            <p:nvPr/>
          </p:nvSpPr>
          <p:spPr bwMode="auto">
            <a:xfrm flipH="1">
              <a:off x="3696" y="3648"/>
              <a:ext cx="864" cy="0"/>
            </a:xfrm>
            <a:prstGeom prst="line">
              <a:avLst/>
            </a:prstGeom>
            <a:noFill/>
            <a:ln w="38100">
              <a:solidFill>
                <a:srgbClr val="FF99CC"/>
              </a:solidFill>
              <a:round/>
              <a:headEnd/>
              <a:tailEnd type="triangle" w="med" len="med"/>
            </a:ln>
          </p:spPr>
          <p:txBody>
            <a:bodyPr/>
            <a:lstStyle/>
            <a:p>
              <a:endParaRPr lang="en-US"/>
            </a:p>
          </p:txBody>
        </p:sp>
      </p:grpSp>
      <p:grpSp>
        <p:nvGrpSpPr>
          <p:cNvPr id="37912" name="Group 38"/>
          <p:cNvGrpSpPr>
            <a:grpSpLocks/>
          </p:cNvGrpSpPr>
          <p:nvPr/>
        </p:nvGrpSpPr>
        <p:grpSpPr bwMode="auto">
          <a:xfrm flipH="1">
            <a:off x="1676400" y="4572000"/>
            <a:ext cx="1905000" cy="1752600"/>
            <a:chOff x="3696" y="2880"/>
            <a:chExt cx="864" cy="768"/>
          </a:xfrm>
        </p:grpSpPr>
        <p:sp>
          <p:nvSpPr>
            <p:cNvPr id="37919" name="Line 39"/>
            <p:cNvSpPr>
              <a:spLocks noChangeShapeType="1"/>
            </p:cNvSpPr>
            <p:nvPr/>
          </p:nvSpPr>
          <p:spPr bwMode="auto">
            <a:xfrm>
              <a:off x="4560" y="2880"/>
              <a:ext cx="0" cy="768"/>
            </a:xfrm>
            <a:prstGeom prst="line">
              <a:avLst/>
            </a:prstGeom>
            <a:noFill/>
            <a:ln w="38100">
              <a:solidFill>
                <a:srgbClr val="FFFF99"/>
              </a:solidFill>
              <a:round/>
              <a:headEnd/>
              <a:tailEnd/>
            </a:ln>
          </p:spPr>
          <p:txBody>
            <a:bodyPr/>
            <a:lstStyle/>
            <a:p>
              <a:endParaRPr lang="en-US"/>
            </a:p>
          </p:txBody>
        </p:sp>
        <p:sp>
          <p:nvSpPr>
            <p:cNvPr id="37920" name="Line 40"/>
            <p:cNvSpPr>
              <a:spLocks noChangeShapeType="1"/>
            </p:cNvSpPr>
            <p:nvPr/>
          </p:nvSpPr>
          <p:spPr bwMode="auto">
            <a:xfrm flipH="1">
              <a:off x="3696" y="3648"/>
              <a:ext cx="864" cy="0"/>
            </a:xfrm>
            <a:prstGeom prst="line">
              <a:avLst/>
            </a:prstGeom>
            <a:noFill/>
            <a:ln w="38100">
              <a:solidFill>
                <a:srgbClr val="FFFF99"/>
              </a:solidFill>
              <a:round/>
              <a:headEnd/>
              <a:tailEnd type="triangle" w="med" len="med"/>
            </a:ln>
          </p:spPr>
          <p:txBody>
            <a:bodyPr/>
            <a:lstStyle/>
            <a:p>
              <a:endParaRPr lang="en-US"/>
            </a:p>
          </p:txBody>
        </p:sp>
      </p:grpSp>
      <p:grpSp>
        <p:nvGrpSpPr>
          <p:cNvPr id="37913" name="Group 41"/>
          <p:cNvGrpSpPr>
            <a:grpSpLocks/>
          </p:cNvGrpSpPr>
          <p:nvPr/>
        </p:nvGrpSpPr>
        <p:grpSpPr bwMode="auto">
          <a:xfrm flipH="1">
            <a:off x="4876800" y="2743200"/>
            <a:ext cx="914400" cy="533400"/>
            <a:chOff x="3696" y="2880"/>
            <a:chExt cx="864" cy="768"/>
          </a:xfrm>
        </p:grpSpPr>
        <p:sp>
          <p:nvSpPr>
            <p:cNvPr id="37917" name="Line 42"/>
            <p:cNvSpPr>
              <a:spLocks noChangeShapeType="1"/>
            </p:cNvSpPr>
            <p:nvPr/>
          </p:nvSpPr>
          <p:spPr bwMode="auto">
            <a:xfrm>
              <a:off x="4560" y="2880"/>
              <a:ext cx="0" cy="768"/>
            </a:xfrm>
            <a:prstGeom prst="line">
              <a:avLst/>
            </a:prstGeom>
            <a:noFill/>
            <a:ln w="38100">
              <a:solidFill>
                <a:srgbClr val="FFFF99"/>
              </a:solidFill>
              <a:round/>
              <a:headEnd/>
              <a:tailEnd/>
            </a:ln>
          </p:spPr>
          <p:txBody>
            <a:bodyPr/>
            <a:lstStyle/>
            <a:p>
              <a:endParaRPr lang="en-US"/>
            </a:p>
          </p:txBody>
        </p:sp>
        <p:sp>
          <p:nvSpPr>
            <p:cNvPr id="37918" name="Line 43"/>
            <p:cNvSpPr>
              <a:spLocks noChangeShapeType="1"/>
            </p:cNvSpPr>
            <p:nvPr/>
          </p:nvSpPr>
          <p:spPr bwMode="auto">
            <a:xfrm flipH="1">
              <a:off x="3696" y="3648"/>
              <a:ext cx="864" cy="0"/>
            </a:xfrm>
            <a:prstGeom prst="line">
              <a:avLst/>
            </a:prstGeom>
            <a:noFill/>
            <a:ln w="38100">
              <a:solidFill>
                <a:srgbClr val="FF0000"/>
              </a:solidFill>
              <a:round/>
              <a:headEnd/>
              <a:tailEnd type="triangle" w="med" len="med"/>
            </a:ln>
          </p:spPr>
          <p:txBody>
            <a:bodyPr/>
            <a:lstStyle/>
            <a:p>
              <a:endParaRPr lang="en-US"/>
            </a:p>
          </p:txBody>
        </p:sp>
      </p:grpSp>
      <p:grpSp>
        <p:nvGrpSpPr>
          <p:cNvPr id="37914" name="Group 44"/>
          <p:cNvGrpSpPr>
            <a:grpSpLocks/>
          </p:cNvGrpSpPr>
          <p:nvPr/>
        </p:nvGrpSpPr>
        <p:grpSpPr bwMode="auto">
          <a:xfrm>
            <a:off x="3352800" y="2743200"/>
            <a:ext cx="1219200" cy="1524000"/>
            <a:chOff x="3696" y="2880"/>
            <a:chExt cx="864" cy="768"/>
          </a:xfrm>
        </p:grpSpPr>
        <p:sp>
          <p:nvSpPr>
            <p:cNvPr id="37915" name="Line 45"/>
            <p:cNvSpPr>
              <a:spLocks noChangeShapeType="1"/>
            </p:cNvSpPr>
            <p:nvPr/>
          </p:nvSpPr>
          <p:spPr bwMode="auto">
            <a:xfrm>
              <a:off x="4560" y="2880"/>
              <a:ext cx="0" cy="768"/>
            </a:xfrm>
            <a:prstGeom prst="line">
              <a:avLst/>
            </a:prstGeom>
            <a:noFill/>
            <a:ln w="38100">
              <a:solidFill>
                <a:srgbClr val="FFFF99"/>
              </a:solidFill>
              <a:round/>
              <a:headEnd/>
              <a:tailEnd/>
            </a:ln>
          </p:spPr>
          <p:txBody>
            <a:bodyPr/>
            <a:lstStyle/>
            <a:p>
              <a:endParaRPr lang="en-US"/>
            </a:p>
          </p:txBody>
        </p:sp>
        <p:sp>
          <p:nvSpPr>
            <p:cNvPr id="37916" name="Line 46"/>
            <p:cNvSpPr>
              <a:spLocks noChangeShapeType="1"/>
            </p:cNvSpPr>
            <p:nvPr/>
          </p:nvSpPr>
          <p:spPr bwMode="auto">
            <a:xfrm flipH="1">
              <a:off x="3696" y="3648"/>
              <a:ext cx="864" cy="0"/>
            </a:xfrm>
            <a:prstGeom prst="line">
              <a:avLst/>
            </a:prstGeom>
            <a:noFill/>
            <a:ln w="38100">
              <a:solidFill>
                <a:srgbClr val="FFFF99"/>
              </a:solidFill>
              <a:round/>
              <a:headEnd/>
              <a:tailEnd type="triangle" w="med" len="med"/>
            </a:ln>
          </p:spPr>
          <p:txBody>
            <a:bodyPr/>
            <a:lstStyle/>
            <a:p>
              <a:endParaRPr lang="en-US"/>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a:xfrm>
            <a:off x="228600" y="381000"/>
            <a:ext cx="8686800" cy="6248400"/>
          </a:xfrm>
        </p:spPr>
        <p:txBody>
          <a:bodyPr/>
          <a:lstStyle/>
          <a:p>
            <a:pPr algn="just" eaLnBrk="1" hangingPunct="1"/>
            <a:r>
              <a:rPr lang="en-US" b="1" i="1" u="sng" smtClean="0">
                <a:solidFill>
                  <a:srgbClr val="FFFF99"/>
                </a:solidFill>
              </a:rPr>
              <a:t>Privately Inherited</a:t>
            </a:r>
            <a:r>
              <a:rPr lang="en-US" b="1" i="1" smtClean="0">
                <a:solidFill>
                  <a:srgbClr val="FFCCFF"/>
                </a:solidFill>
              </a:rPr>
              <a:t> </a:t>
            </a:r>
          </a:p>
          <a:p>
            <a:pPr lvl="1" algn="just" eaLnBrk="1" hangingPunct="1"/>
            <a:r>
              <a:rPr lang="en-US" sz="2400" b="1" i="1" u="sng" smtClean="0">
                <a:solidFill>
                  <a:srgbClr val="99CCFF"/>
                </a:solidFill>
              </a:rPr>
              <a:t>Public Members Of The Base Class Become Private Members Of The Derived Class</a:t>
            </a:r>
            <a:r>
              <a:rPr lang="en-US" b="1" i="1" smtClean="0">
                <a:solidFill>
                  <a:srgbClr val="FFCCFF"/>
                </a:solidFill>
              </a:rPr>
              <a:t> </a:t>
            </a:r>
          </a:p>
          <a:p>
            <a:pPr algn="just" eaLnBrk="1" hangingPunct="1"/>
            <a:r>
              <a:rPr lang="en-US" sz="2800" b="1" i="1" u="sng" smtClean="0">
                <a:solidFill>
                  <a:srgbClr val="993300"/>
                </a:solidFill>
              </a:rPr>
              <a:t>Public Members Of The Base Class Can Only Be Accessed By The Member Functions Of The Derived Class</a:t>
            </a:r>
            <a:r>
              <a:rPr lang="en-US" sz="2800" b="1" i="1" smtClean="0">
                <a:solidFill>
                  <a:srgbClr val="993300"/>
                </a:solidFill>
              </a:rPr>
              <a:t>.</a:t>
            </a:r>
          </a:p>
          <a:p>
            <a:pPr algn="just" eaLnBrk="1" hangingPunct="1"/>
            <a:endParaRPr lang="en-US" sz="1800" b="1" i="1" smtClean="0">
              <a:solidFill>
                <a:srgbClr val="FFCCFF"/>
              </a:solidFill>
            </a:endParaRPr>
          </a:p>
          <a:p>
            <a:pPr algn="just" eaLnBrk="1" hangingPunct="1"/>
            <a:r>
              <a:rPr lang="en-US" b="1" i="1" u="sng" smtClean="0">
                <a:solidFill>
                  <a:srgbClr val="FFFF99"/>
                </a:solidFill>
              </a:rPr>
              <a:t>Publicly Inherited</a:t>
            </a:r>
            <a:r>
              <a:rPr lang="en-US" b="1" i="1" smtClean="0">
                <a:solidFill>
                  <a:srgbClr val="FFCCFF"/>
                </a:solidFill>
              </a:rPr>
              <a:t> </a:t>
            </a:r>
          </a:p>
          <a:p>
            <a:pPr lvl="1" algn="just" eaLnBrk="1" hangingPunct="1"/>
            <a:r>
              <a:rPr lang="en-US" sz="2400" b="1" i="1" u="sng" smtClean="0">
                <a:solidFill>
                  <a:srgbClr val="99CCFF"/>
                </a:solidFill>
              </a:rPr>
              <a:t>Public Members Of The Base Class Become Public Members Of The Derived Class</a:t>
            </a:r>
          </a:p>
          <a:p>
            <a:pPr algn="just" eaLnBrk="1" hangingPunct="1"/>
            <a:r>
              <a:rPr lang="en-US" sz="2800" b="1" i="1" u="sng" smtClean="0">
                <a:solidFill>
                  <a:srgbClr val="993300"/>
                </a:solidFill>
              </a:rPr>
              <a:t>Accessible To The Objects Of The Derived Class.</a:t>
            </a:r>
          </a:p>
          <a:p>
            <a:pPr algn="just" eaLnBrk="1" hangingPunct="1"/>
            <a:r>
              <a:rPr lang="en-US" sz="2800" b="1" i="1" u="sng" smtClean="0">
                <a:solidFill>
                  <a:srgbClr val="006600"/>
                </a:solidFill>
              </a:rPr>
              <a:t>Private Members Are Not Inherited.</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idx="4294967295"/>
          </p:nvPr>
        </p:nvSpPr>
        <p:spPr>
          <a:xfrm>
            <a:off x="0" y="76200"/>
            <a:ext cx="9144000" cy="868363"/>
          </a:xfrm>
          <a:solidFill>
            <a:srgbClr val="FFCCFF"/>
          </a:solidFill>
          <a:ln w="114300" cmpd="tri">
            <a:solidFill>
              <a:srgbClr val="006600"/>
            </a:solidFill>
          </a:ln>
        </p:spPr>
        <p:txBody>
          <a:bodyPr/>
          <a:lstStyle/>
          <a:p>
            <a:pPr eaLnBrk="1" hangingPunct="1">
              <a:defRPr/>
            </a:pPr>
            <a:r>
              <a:rPr lang="en-US" b="1" u="sng" smtClean="0">
                <a:effectLst>
                  <a:outerShdw blurRad="38100" dist="38100" dir="2700000" algn="tl">
                    <a:srgbClr val="FFFFFF"/>
                  </a:outerShdw>
                </a:effectLst>
              </a:rPr>
              <a:t>Single Inheritance</a:t>
            </a:r>
          </a:p>
        </p:txBody>
      </p:sp>
      <p:sp>
        <p:nvSpPr>
          <p:cNvPr id="39939" name="Content Placeholder 2"/>
          <p:cNvSpPr>
            <a:spLocks noGrp="1"/>
          </p:cNvSpPr>
          <p:nvPr>
            <p:ph idx="4294967295"/>
          </p:nvPr>
        </p:nvSpPr>
        <p:spPr>
          <a:xfrm>
            <a:off x="0" y="1600200"/>
            <a:ext cx="8229600" cy="1752600"/>
          </a:xfrm>
        </p:spPr>
        <p:txBody>
          <a:bodyPr/>
          <a:lstStyle/>
          <a:p>
            <a:pPr algn="just" eaLnBrk="1" hangingPunct="1"/>
            <a:r>
              <a:rPr lang="en-US" smtClean="0">
                <a:solidFill>
                  <a:srgbClr val="FFCCFF"/>
                </a:solidFill>
              </a:rPr>
              <a:t>When we have only one base class for a derived class it is called as </a:t>
            </a:r>
            <a:r>
              <a:rPr lang="en-US" b="1" i="1" smtClean="0">
                <a:solidFill>
                  <a:srgbClr val="FFCCFF"/>
                </a:solidFill>
              </a:rPr>
              <a:t>Single Inheritance</a:t>
            </a:r>
            <a:r>
              <a:rPr lang="en-US" sz="2600" smtClean="0">
                <a:solidFill>
                  <a:srgbClr val="FFCCFF"/>
                </a:solidFill>
              </a:rPr>
              <a:t>.</a:t>
            </a:r>
          </a:p>
        </p:txBody>
      </p:sp>
      <p:sp>
        <p:nvSpPr>
          <p:cNvPr id="39940" name="Text Box 4"/>
          <p:cNvSpPr txBox="1">
            <a:spLocks noChangeArrowheads="1"/>
          </p:cNvSpPr>
          <p:nvPr/>
        </p:nvSpPr>
        <p:spPr bwMode="auto">
          <a:xfrm>
            <a:off x="533400" y="3733800"/>
            <a:ext cx="8153400" cy="1554163"/>
          </a:xfrm>
          <a:prstGeom prst="rect">
            <a:avLst/>
          </a:prstGeom>
          <a:gradFill rotWithShape="1">
            <a:gsLst>
              <a:gs pos="0">
                <a:srgbClr val="767647"/>
              </a:gs>
              <a:gs pos="50000">
                <a:srgbClr val="FFFF99"/>
              </a:gs>
              <a:gs pos="100000">
                <a:srgbClr val="767647"/>
              </a:gs>
            </a:gsLst>
            <a:lin ang="5400000" scaled="1"/>
          </a:gradFill>
          <a:ln w="9525">
            <a:noFill/>
            <a:miter lim="800000"/>
            <a:headEnd/>
            <a:tailEnd/>
          </a:ln>
        </p:spPr>
        <p:txBody>
          <a:bodyPr anchor="ctr"/>
          <a:lstStyle/>
          <a:p>
            <a:r>
              <a:rPr lang="en-US"/>
              <a:t>			Base class	A</a:t>
            </a:r>
          </a:p>
          <a:p>
            <a:endParaRPr lang="en-US"/>
          </a:p>
          <a:p>
            <a:endParaRPr lang="en-US"/>
          </a:p>
          <a:p>
            <a:r>
              <a:rPr lang="en-US"/>
              <a:t>			Derived class	B</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idx="1"/>
          </p:nvPr>
        </p:nvSpPr>
        <p:spPr>
          <a:xfrm>
            <a:off x="457200" y="304800"/>
            <a:ext cx="8229600" cy="2667000"/>
          </a:xfrm>
        </p:spPr>
        <p:txBody>
          <a:bodyPr/>
          <a:lstStyle/>
          <a:p>
            <a:pPr eaLnBrk="1" hangingPunct="1">
              <a:lnSpc>
                <a:spcPct val="110000"/>
              </a:lnSpc>
            </a:pPr>
            <a:r>
              <a:rPr lang="en-US" sz="2600" smtClean="0">
                <a:solidFill>
                  <a:srgbClr val="FFCCFF"/>
                </a:solidFill>
              </a:rPr>
              <a:t>Making the private member inheritable</a:t>
            </a:r>
          </a:p>
          <a:p>
            <a:pPr lvl="1" eaLnBrk="1" hangingPunct="1">
              <a:lnSpc>
                <a:spcPct val="110000"/>
              </a:lnSpc>
            </a:pPr>
            <a:r>
              <a:rPr lang="en-US" sz="2200" i="1" smtClean="0">
                <a:solidFill>
                  <a:srgbClr val="FFFF99"/>
                </a:solidFill>
              </a:rPr>
              <a:t>We have seen that a private member of a base class cannot be inherited and therefore it is not accessible for the derived class directly.  </a:t>
            </a:r>
          </a:p>
          <a:p>
            <a:pPr lvl="1" eaLnBrk="1" hangingPunct="1">
              <a:lnSpc>
                <a:spcPct val="110000"/>
              </a:lnSpc>
            </a:pPr>
            <a:r>
              <a:rPr lang="en-US" sz="2200" b="1" i="1" smtClean="0">
                <a:solidFill>
                  <a:srgbClr val="FF3300"/>
                </a:solidFill>
              </a:rPr>
              <a:t>What do we do if the private data needs to be inherited by a derived class?</a:t>
            </a:r>
          </a:p>
        </p:txBody>
      </p:sp>
      <p:sp>
        <p:nvSpPr>
          <p:cNvPr id="40963" name="Rectangle 5"/>
          <p:cNvSpPr>
            <a:spLocks noChangeArrowheads="1"/>
          </p:cNvSpPr>
          <p:nvPr/>
        </p:nvSpPr>
        <p:spPr bwMode="auto">
          <a:xfrm>
            <a:off x="457200" y="2971800"/>
            <a:ext cx="8229600" cy="3352800"/>
          </a:xfrm>
          <a:prstGeom prst="rect">
            <a:avLst/>
          </a:prstGeom>
          <a:noFill/>
          <a:ln w="9525">
            <a:noFill/>
            <a:miter lim="800000"/>
            <a:headEnd/>
            <a:tailEnd/>
          </a:ln>
        </p:spPr>
        <p:txBody>
          <a:bodyPr/>
          <a:lstStyle/>
          <a:p>
            <a:pPr marL="342900" indent="-342900" algn="ctr">
              <a:lnSpc>
                <a:spcPct val="110000"/>
              </a:lnSpc>
              <a:spcBef>
                <a:spcPct val="20000"/>
              </a:spcBef>
            </a:pPr>
            <a:r>
              <a:rPr lang="en-US" sz="3200" b="1" i="1" u="sng">
                <a:solidFill>
                  <a:srgbClr val="FFCCFF"/>
                </a:solidFill>
              </a:rPr>
              <a:t>Protected</a:t>
            </a:r>
          </a:p>
          <a:p>
            <a:pPr marL="742950" lvl="1" indent="-285750" eaLnBrk="0" hangingPunct="0">
              <a:lnSpc>
                <a:spcPct val="110000"/>
              </a:lnSpc>
              <a:spcBef>
                <a:spcPct val="20000"/>
              </a:spcBef>
              <a:buFontTx/>
              <a:buChar char="–"/>
            </a:pPr>
            <a:r>
              <a:rPr lang="en-US" sz="2200">
                <a:solidFill>
                  <a:srgbClr val="FFFF99"/>
                </a:solidFill>
              </a:rPr>
              <a:t>C++ provides a third visibility label called protected, which serve a limited purpose in inheritance. A member declared as protected is accessible by the member function within its class and any class immediately derived from it. It cannot be accessed by the function outside these two classes.</a:t>
            </a:r>
            <a:endParaRPr lang="en-US" sz="2200" b="1" i="1">
              <a:solidFill>
                <a:srgbClr val="FF33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endParaRPr lang="en-US" smtClean="0">
              <a:solidFill>
                <a:srgbClr val="FFFF99"/>
              </a:solidFill>
            </a:endParaRPr>
          </a:p>
        </p:txBody>
      </p:sp>
      <p:sp>
        <p:nvSpPr>
          <p:cNvPr id="41987" name="Rectangle 3"/>
          <p:cNvSpPr>
            <a:spLocks noGrp="1" noChangeArrowheads="1"/>
          </p:cNvSpPr>
          <p:nvPr>
            <p:ph idx="1"/>
          </p:nvPr>
        </p:nvSpPr>
        <p:spPr>
          <a:xfrm>
            <a:off x="457200" y="1600200"/>
            <a:ext cx="8229600" cy="4800600"/>
          </a:xfrm>
        </p:spPr>
        <p:txBody>
          <a:bodyPr/>
          <a:lstStyle/>
          <a:p>
            <a:pPr eaLnBrk="1" hangingPunct="1"/>
            <a:r>
              <a:rPr lang="en-US" sz="2600" smtClean="0">
                <a:solidFill>
                  <a:schemeClr val="folHlink"/>
                </a:solidFill>
              </a:rPr>
              <a:t>When a protected member is inherited in public mode, it becomes protected in the derived class too, and therefore is accessible by the member functions of the derived class. It is also ready for further inheritance.</a:t>
            </a:r>
          </a:p>
          <a:p>
            <a:pPr eaLnBrk="1" hangingPunct="1"/>
            <a:r>
              <a:rPr lang="en-US" sz="2600" smtClean="0">
                <a:solidFill>
                  <a:srgbClr val="99CCFF"/>
                </a:solidFill>
              </a:rPr>
              <a:t>When a protected member, inherited in the private mode derivation, becomes private in the derived class. Although it is available to the member functions of the derived class, it is not available for further inheritance (since private members cannot be inherited).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711200" y="6248400"/>
            <a:ext cx="1897063" cy="457200"/>
          </a:xfrm>
          <a:prstGeom prst="rect">
            <a:avLst/>
          </a:prstGeom>
          <a:noFill/>
          <a:ln w="12700">
            <a:noFill/>
            <a:miter lim="800000"/>
            <a:headEnd/>
            <a:tailEnd/>
          </a:ln>
        </p:spPr>
        <p:txBody>
          <a:bodyPr wrap="none" anchor="ctr"/>
          <a:lstStyle/>
          <a:p>
            <a:endParaRPr lang="en-US"/>
          </a:p>
        </p:txBody>
      </p:sp>
      <p:sp>
        <p:nvSpPr>
          <p:cNvPr id="8195" name="Rectangle 3"/>
          <p:cNvSpPr>
            <a:spLocks noChangeArrowheads="1"/>
          </p:cNvSpPr>
          <p:nvPr/>
        </p:nvSpPr>
        <p:spPr bwMode="auto">
          <a:xfrm>
            <a:off x="3149600" y="6248400"/>
            <a:ext cx="2844800" cy="457200"/>
          </a:xfrm>
          <a:prstGeom prst="rect">
            <a:avLst/>
          </a:prstGeom>
          <a:noFill/>
          <a:ln w="12700">
            <a:noFill/>
            <a:miter lim="800000"/>
            <a:headEnd/>
            <a:tailEnd/>
          </a:ln>
        </p:spPr>
        <p:txBody>
          <a:bodyPr wrap="none" anchor="ctr"/>
          <a:lstStyle/>
          <a:p>
            <a:endParaRPr lang="en-US"/>
          </a:p>
        </p:txBody>
      </p:sp>
      <p:sp>
        <p:nvSpPr>
          <p:cNvPr id="8196" name="Rectangle 4"/>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US"/>
          </a:p>
        </p:txBody>
      </p:sp>
      <p:sp>
        <p:nvSpPr>
          <p:cNvPr id="40966" name="Rectangle 6"/>
          <p:cNvSpPr>
            <a:spLocks noGrp="1" noChangeArrowheads="1"/>
          </p:cNvSpPr>
          <p:nvPr>
            <p:ph type="title"/>
          </p:nvPr>
        </p:nvSpPr>
        <p:spPr>
          <a:xfrm>
            <a:off x="685800" y="609600"/>
            <a:ext cx="7772400" cy="990600"/>
          </a:xfrm>
          <a:solidFill>
            <a:srgbClr val="FFCCFF"/>
          </a:solidFill>
          <a:ln w="114300" cmpd="tri">
            <a:solidFill>
              <a:srgbClr val="006600"/>
            </a:solidFill>
          </a:ln>
        </p:spPr>
        <p:txBody>
          <a:bodyPr lIns="90488" tIns="44450" rIns="90488" bIns="44450"/>
          <a:lstStyle/>
          <a:p>
            <a:pPr eaLnBrk="1" hangingPunct="1">
              <a:defRPr/>
            </a:pPr>
            <a:r>
              <a:rPr lang="en-US" b="1" i="1" u="sng" smtClean="0">
                <a:effectLst>
                  <a:outerShdw blurRad="38100" dist="38100" dir="2700000" algn="tl">
                    <a:srgbClr val="000000"/>
                  </a:outerShdw>
                </a:effectLst>
              </a:rPr>
              <a:t>INTRODUCTION </a:t>
            </a:r>
          </a:p>
        </p:txBody>
      </p:sp>
      <p:sp>
        <p:nvSpPr>
          <p:cNvPr id="8198" name="Rectangle 7"/>
          <p:cNvSpPr>
            <a:spLocks noGrp="1" noChangeArrowheads="1"/>
          </p:cNvSpPr>
          <p:nvPr>
            <p:ph idx="1"/>
          </p:nvPr>
        </p:nvSpPr>
        <p:spPr>
          <a:xfrm>
            <a:off x="381000" y="1981200"/>
            <a:ext cx="8077200" cy="4572000"/>
          </a:xfrm>
        </p:spPr>
        <p:txBody>
          <a:bodyPr lIns="90488" tIns="44450" rIns="90488" bIns="44450"/>
          <a:lstStyle/>
          <a:p>
            <a:pPr algn="just" eaLnBrk="1" hangingPunct="1">
              <a:lnSpc>
                <a:spcPct val="150000"/>
              </a:lnSpc>
              <a:defRPr/>
            </a:pPr>
            <a:r>
              <a:rPr lang="en-US" sz="2000" dirty="0" smtClean="0">
                <a:solidFill>
                  <a:srgbClr val="FFFF99"/>
                </a:solidFill>
                <a:latin typeface="Tahoma" pitchFamily="34" charset="0"/>
              </a:rPr>
              <a:t>C++  is a High Level  language and Object Oriented Programming Language (OOP). </a:t>
            </a:r>
          </a:p>
          <a:p>
            <a:pPr algn="just" eaLnBrk="1" hangingPunct="1">
              <a:lnSpc>
                <a:spcPct val="150000"/>
              </a:lnSpc>
              <a:defRPr/>
            </a:pPr>
            <a:r>
              <a:rPr lang="en-US" sz="2000" dirty="0" smtClean="0">
                <a:solidFill>
                  <a:srgbClr val="FFFF99"/>
                </a:solidFill>
                <a:latin typeface="Tahoma" pitchFamily="34" charset="0"/>
              </a:rPr>
              <a:t>C++ has Function or Classes.</a:t>
            </a:r>
          </a:p>
          <a:p>
            <a:pPr lvl="1" algn="just" eaLnBrk="1" hangingPunct="1">
              <a:lnSpc>
                <a:spcPct val="150000"/>
              </a:lnSpc>
              <a:defRPr/>
            </a:pPr>
            <a:r>
              <a:rPr lang="en-US" sz="2000" dirty="0" smtClean="0">
                <a:solidFill>
                  <a:srgbClr val="FFFF99"/>
                </a:solidFill>
                <a:latin typeface="Tahoma" pitchFamily="34" charset="0"/>
                <a:ea typeface="+mn-ea"/>
                <a:cs typeface="+mn-cs"/>
              </a:rPr>
              <a:t>One</a:t>
            </a:r>
            <a:r>
              <a:rPr lang="en-US" sz="1800" dirty="0" smtClean="0">
                <a:solidFill>
                  <a:srgbClr val="FFCCFF"/>
                </a:solidFill>
                <a:latin typeface="Tahoma" pitchFamily="34" charset="0"/>
              </a:rPr>
              <a:t> important thing for designing a function or class to give  a name of it so  that  the Readers  can easily understand  what the function or class is  going to  do. It is  called Identifiers. Identifiers can  be combination of  letters ,digits, underscores ( _ ).</a:t>
            </a:r>
          </a:p>
          <a:p>
            <a:pPr algn="just" eaLnBrk="1" hangingPunct="1">
              <a:lnSpc>
                <a:spcPct val="150000"/>
              </a:lnSpc>
              <a:defRPr/>
            </a:pPr>
            <a:r>
              <a:rPr lang="en-US" sz="2000" dirty="0" smtClean="0">
                <a:solidFill>
                  <a:srgbClr val="FFFF99"/>
                </a:solidFill>
                <a:latin typeface="Tahoma" pitchFamily="34" charset="0"/>
              </a:rPr>
              <a:t>No format specifiers are required (</a:t>
            </a:r>
            <a:r>
              <a:rPr lang="en-US" sz="2000" dirty="0" smtClean="0">
                <a:solidFill>
                  <a:srgbClr val="006600"/>
                </a:solidFill>
                <a:latin typeface="Tahoma" pitchFamily="34" charset="0"/>
              </a:rPr>
              <a:t>%d, %f, etc…</a:t>
            </a:r>
            <a:r>
              <a:rPr lang="en-US" sz="2000" dirty="0" smtClean="0">
                <a:solidFill>
                  <a:srgbClr val="FFFF99"/>
                </a:solidFill>
                <a:latin typeface="Tahoma" pitchFamily="34" charset="0"/>
              </a:rPr>
              <a:t>).</a:t>
            </a:r>
          </a:p>
          <a:p>
            <a:pPr algn="just" eaLnBrk="1" hangingPunct="1">
              <a:lnSpc>
                <a:spcPct val="150000"/>
              </a:lnSpc>
              <a:defRPr/>
            </a:pPr>
            <a:r>
              <a:rPr lang="en-US" sz="2000" dirty="0" smtClean="0">
                <a:solidFill>
                  <a:srgbClr val="FFFF99"/>
                </a:solidFill>
                <a:latin typeface="Tahoma" pitchFamily="34" charset="0"/>
              </a:rPr>
              <a:t>It has nearly </a:t>
            </a:r>
            <a:r>
              <a:rPr lang="en-US" sz="2000" dirty="0" smtClean="0">
                <a:solidFill>
                  <a:srgbClr val="993300"/>
                </a:solidFill>
                <a:latin typeface="Tahoma" pitchFamily="34" charset="0"/>
              </a:rPr>
              <a:t>26 Keywords</a:t>
            </a:r>
            <a:r>
              <a:rPr lang="en-US" sz="2000" dirty="0" smtClean="0">
                <a:solidFill>
                  <a:srgbClr val="FFFF99"/>
                </a:solidFill>
                <a:latin typeface="Tahoma" pitchFamily="34" charset="0"/>
              </a:rPr>
              <a:t> in addition to C-Language.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anim calcmode="lin" valueType="num">
                                      <p:cBhvr additive="base">
                                        <p:cTn id="7" dur="3000" fill="hold"/>
                                        <p:tgtEl>
                                          <p:spTgt spid="8198">
                                            <p:txEl>
                                              <p:pRg st="0" end="0"/>
                                            </p:txEl>
                                          </p:spTgt>
                                        </p:tgtEl>
                                        <p:attrNameLst>
                                          <p:attrName>ppt_x</p:attrName>
                                        </p:attrNameLst>
                                      </p:cBhvr>
                                      <p:tavLst>
                                        <p:tav tm="0">
                                          <p:val>
                                            <p:strVal val="0-#ppt_w/2"/>
                                          </p:val>
                                        </p:tav>
                                        <p:tav tm="100000">
                                          <p:val>
                                            <p:strVal val="#ppt_x"/>
                                          </p:val>
                                        </p:tav>
                                      </p:tavLst>
                                    </p:anim>
                                    <p:anim calcmode="lin" valueType="num">
                                      <p:cBhvr additive="base">
                                        <p:cTn id="8" dur="3000" fill="hold"/>
                                        <p:tgtEl>
                                          <p:spTgt spid="819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p:txBody>
          <a:bodyPr/>
          <a:lstStyle/>
          <a:p>
            <a:pPr eaLnBrk="1" hangingPunct="1"/>
            <a:r>
              <a:rPr lang="en-US" sz="2600" smtClean="0">
                <a:solidFill>
                  <a:srgbClr val="FFFF99"/>
                </a:solidFill>
              </a:rPr>
              <a:t>When a derived class has more than one base class it is called as multiple inheritance.</a:t>
            </a:r>
          </a:p>
          <a:p>
            <a:pPr eaLnBrk="1" hangingPunct="1"/>
            <a:endParaRPr lang="en-US" sz="2600" smtClean="0">
              <a:solidFill>
                <a:srgbClr val="FFFF99"/>
              </a:solidFill>
            </a:endParaRPr>
          </a:p>
          <a:p>
            <a:pPr eaLnBrk="1" hangingPunct="1">
              <a:buFontTx/>
              <a:buNone/>
            </a:pPr>
            <a:r>
              <a:rPr lang="en-US" sz="2600" smtClean="0">
                <a:solidFill>
                  <a:srgbClr val="FFFF99"/>
                </a:solidFill>
              </a:rPr>
              <a:t>		Student		Marks</a:t>
            </a:r>
          </a:p>
          <a:p>
            <a:pPr eaLnBrk="1" hangingPunct="1">
              <a:buFontTx/>
              <a:buNone/>
            </a:pPr>
            <a:endParaRPr lang="en-US" sz="2600" smtClean="0">
              <a:solidFill>
                <a:srgbClr val="FFFF99"/>
              </a:solidFill>
            </a:endParaRPr>
          </a:p>
          <a:p>
            <a:pPr eaLnBrk="1" hangingPunct="1">
              <a:buFontTx/>
              <a:buNone/>
            </a:pPr>
            <a:r>
              <a:rPr lang="en-US" sz="2600" smtClean="0">
                <a:solidFill>
                  <a:srgbClr val="FFFF99"/>
                </a:solidFill>
              </a:rPr>
              <a:t>	</a:t>
            </a:r>
          </a:p>
          <a:p>
            <a:pPr eaLnBrk="1" hangingPunct="1">
              <a:buFontTx/>
              <a:buNone/>
            </a:pPr>
            <a:r>
              <a:rPr lang="en-US" sz="2600" smtClean="0">
                <a:solidFill>
                  <a:srgbClr val="FFFF99"/>
                </a:solidFill>
              </a:rPr>
              <a:t>			Result</a:t>
            </a:r>
          </a:p>
        </p:txBody>
      </p:sp>
      <p:sp>
        <p:nvSpPr>
          <p:cNvPr id="86020" name="Title 1"/>
          <p:cNvSpPr>
            <a:spLocks/>
          </p:cNvSpPr>
          <p:nvPr/>
        </p:nvSpPr>
        <p:spPr bwMode="auto">
          <a:xfrm>
            <a:off x="0" y="76200"/>
            <a:ext cx="9144000" cy="868363"/>
          </a:xfrm>
          <a:prstGeom prst="rect">
            <a:avLst/>
          </a:prstGeom>
          <a:solidFill>
            <a:srgbClr val="FFCCFF"/>
          </a:solidFill>
          <a:ln w="114300" cmpd="tri">
            <a:solidFill>
              <a:srgbClr val="006600"/>
            </a:solidFill>
            <a:miter lim="800000"/>
            <a:headEnd/>
            <a:tailEnd/>
          </a:ln>
        </p:spPr>
        <p:txBody>
          <a:bodyPr anchor="ctr"/>
          <a:lstStyle/>
          <a:p>
            <a:pPr algn="ctr">
              <a:defRPr/>
            </a:pPr>
            <a:r>
              <a:rPr lang="en-US" sz="3600" b="1" i="1">
                <a:effectLst>
                  <a:outerShdw blurRad="38100" dist="38100" dir="2700000" algn="tl">
                    <a:srgbClr val="FFFFFF"/>
                  </a:outerShdw>
                </a:effectLst>
                <a:latin typeface="Arial Black" pitchFamily="34" charset="0"/>
              </a:rPr>
              <a:t>Multiple Inheritance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228600" y="1143000"/>
            <a:ext cx="8458200" cy="2667000"/>
          </a:xfrm>
        </p:spPr>
        <p:txBody>
          <a:bodyPr/>
          <a:lstStyle/>
          <a:p>
            <a:pPr eaLnBrk="1" hangingPunct="1"/>
            <a:r>
              <a:rPr lang="en-US" sz="2600" smtClean="0">
                <a:solidFill>
                  <a:srgbClr val="FFFF99"/>
                </a:solidFill>
              </a:rPr>
              <a:t>A class is derived from another derived class. The class A serves as a base class for the derived class B which in turn serves as a base class for the derived Class C. The class B is known as intermediate base class since it provides a link for the inheritance between A and C. ABC is known as inheritance path.</a:t>
            </a:r>
          </a:p>
        </p:txBody>
      </p:sp>
      <p:sp>
        <p:nvSpPr>
          <p:cNvPr id="87044" name="Title 1"/>
          <p:cNvSpPr>
            <a:spLocks/>
          </p:cNvSpPr>
          <p:nvPr/>
        </p:nvSpPr>
        <p:spPr bwMode="auto">
          <a:xfrm>
            <a:off x="0" y="76200"/>
            <a:ext cx="9144000" cy="868363"/>
          </a:xfrm>
          <a:prstGeom prst="rect">
            <a:avLst/>
          </a:prstGeom>
          <a:solidFill>
            <a:srgbClr val="FFCCFF"/>
          </a:solidFill>
          <a:ln w="114300" cmpd="tri">
            <a:solidFill>
              <a:srgbClr val="006600"/>
            </a:solidFill>
            <a:miter lim="800000"/>
            <a:headEnd/>
            <a:tailEnd/>
          </a:ln>
        </p:spPr>
        <p:txBody>
          <a:bodyPr anchor="ctr"/>
          <a:lstStyle/>
          <a:p>
            <a:pPr algn="ctr">
              <a:defRPr/>
            </a:pPr>
            <a:r>
              <a:rPr lang="en-US" sz="3600" b="1" i="1">
                <a:effectLst>
                  <a:outerShdw blurRad="38100" dist="38100" dir="2700000" algn="tl">
                    <a:srgbClr val="FFFFFF"/>
                  </a:outerShdw>
                </a:effectLst>
                <a:latin typeface="Arial Black" pitchFamily="34" charset="0"/>
              </a:rPr>
              <a:t>Multilevel Inheritance</a:t>
            </a:r>
          </a:p>
        </p:txBody>
      </p:sp>
      <p:sp>
        <p:nvSpPr>
          <p:cNvPr id="44036" name="Rectangle 5"/>
          <p:cNvSpPr>
            <a:spLocks noChangeArrowheads="1"/>
          </p:cNvSpPr>
          <p:nvPr/>
        </p:nvSpPr>
        <p:spPr bwMode="auto">
          <a:xfrm>
            <a:off x="3048000" y="3962400"/>
            <a:ext cx="2667000" cy="533400"/>
          </a:xfrm>
          <a:prstGeom prst="rect">
            <a:avLst/>
          </a:prstGeom>
          <a:solidFill>
            <a:srgbClr val="FFCC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sp3d>
        </p:spPr>
        <p:txBody>
          <a:bodyPr wrap="none" anchor="ctr">
            <a:flatTx/>
          </a:bodyPr>
          <a:lstStyle/>
          <a:p>
            <a:pPr algn="ctr"/>
            <a:r>
              <a:rPr lang="en-US" b="1"/>
              <a:t>Class A</a:t>
            </a:r>
          </a:p>
        </p:txBody>
      </p:sp>
      <p:sp>
        <p:nvSpPr>
          <p:cNvPr id="44037" name="Rectangle 6"/>
          <p:cNvSpPr>
            <a:spLocks noChangeArrowheads="1"/>
          </p:cNvSpPr>
          <p:nvPr/>
        </p:nvSpPr>
        <p:spPr bwMode="auto">
          <a:xfrm>
            <a:off x="3048000" y="4724400"/>
            <a:ext cx="2667000" cy="5334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lgn="ctr"/>
            <a:r>
              <a:rPr lang="en-US"/>
              <a:t>Class B</a:t>
            </a:r>
          </a:p>
        </p:txBody>
      </p:sp>
      <p:sp>
        <p:nvSpPr>
          <p:cNvPr id="44038" name="Rectangle 7"/>
          <p:cNvSpPr>
            <a:spLocks noChangeArrowheads="1"/>
          </p:cNvSpPr>
          <p:nvPr/>
        </p:nvSpPr>
        <p:spPr bwMode="auto">
          <a:xfrm>
            <a:off x="3048000" y="5486400"/>
            <a:ext cx="2667000" cy="533400"/>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flatTx/>
          </a:bodyPr>
          <a:lstStyle/>
          <a:p>
            <a:pPr algn="ctr"/>
            <a:r>
              <a:rPr lang="en-US"/>
              <a:t>Class C</a:t>
            </a:r>
          </a:p>
        </p:txBody>
      </p:sp>
      <p:sp>
        <p:nvSpPr>
          <p:cNvPr id="44039" name="Text Box 8"/>
          <p:cNvSpPr txBox="1">
            <a:spLocks noChangeArrowheads="1"/>
          </p:cNvSpPr>
          <p:nvPr/>
        </p:nvSpPr>
        <p:spPr bwMode="auto">
          <a:xfrm>
            <a:off x="762000" y="4038600"/>
            <a:ext cx="2133600" cy="376238"/>
          </a:xfrm>
          <a:prstGeom prst="rect">
            <a:avLst/>
          </a:prstGeom>
          <a:noFill/>
          <a:ln w="9525">
            <a:solidFill>
              <a:schemeClr val="tx1"/>
            </a:solidFill>
            <a:miter lim="800000"/>
            <a:headEnd/>
            <a:tailEnd/>
          </a:ln>
        </p:spPr>
        <p:txBody>
          <a:bodyPr>
            <a:spAutoFit/>
          </a:bodyPr>
          <a:lstStyle/>
          <a:p>
            <a:pPr algn="r">
              <a:spcBef>
                <a:spcPct val="50000"/>
              </a:spcBef>
            </a:pPr>
            <a:r>
              <a:rPr lang="en-US">
                <a:solidFill>
                  <a:srgbClr val="FFCCFF"/>
                </a:solidFill>
              </a:rPr>
              <a:t>Base Class</a:t>
            </a:r>
          </a:p>
        </p:txBody>
      </p:sp>
      <p:sp>
        <p:nvSpPr>
          <p:cNvPr id="44040" name="Text Box 9"/>
          <p:cNvSpPr txBox="1">
            <a:spLocks noChangeArrowheads="1"/>
          </p:cNvSpPr>
          <p:nvPr/>
        </p:nvSpPr>
        <p:spPr bwMode="auto">
          <a:xfrm>
            <a:off x="152400" y="4814888"/>
            <a:ext cx="2743200" cy="376237"/>
          </a:xfrm>
          <a:prstGeom prst="rect">
            <a:avLst/>
          </a:prstGeom>
          <a:noFill/>
          <a:ln w="9525">
            <a:solidFill>
              <a:schemeClr val="tx1"/>
            </a:solidFill>
            <a:miter lim="800000"/>
            <a:headEnd/>
            <a:tailEnd/>
          </a:ln>
        </p:spPr>
        <p:txBody>
          <a:bodyPr>
            <a:spAutoFit/>
          </a:bodyPr>
          <a:lstStyle/>
          <a:p>
            <a:pPr algn="r">
              <a:spcBef>
                <a:spcPct val="50000"/>
              </a:spcBef>
            </a:pPr>
            <a:r>
              <a:rPr lang="en-US">
                <a:solidFill>
                  <a:srgbClr val="FFCCFF"/>
                </a:solidFill>
              </a:rPr>
              <a:t>Intermediate Base Class</a:t>
            </a:r>
          </a:p>
        </p:txBody>
      </p:sp>
      <p:sp>
        <p:nvSpPr>
          <p:cNvPr id="44041" name="Text Box 10"/>
          <p:cNvSpPr txBox="1">
            <a:spLocks noChangeArrowheads="1"/>
          </p:cNvSpPr>
          <p:nvPr/>
        </p:nvSpPr>
        <p:spPr bwMode="auto">
          <a:xfrm>
            <a:off x="762000" y="5576888"/>
            <a:ext cx="2133600" cy="376237"/>
          </a:xfrm>
          <a:prstGeom prst="rect">
            <a:avLst/>
          </a:prstGeom>
          <a:noFill/>
          <a:ln w="9525">
            <a:solidFill>
              <a:schemeClr val="tx1"/>
            </a:solidFill>
            <a:miter lim="800000"/>
            <a:headEnd/>
            <a:tailEnd/>
          </a:ln>
        </p:spPr>
        <p:txBody>
          <a:bodyPr>
            <a:spAutoFit/>
          </a:bodyPr>
          <a:lstStyle/>
          <a:p>
            <a:pPr algn="r">
              <a:spcBef>
                <a:spcPct val="50000"/>
              </a:spcBef>
            </a:pPr>
            <a:r>
              <a:rPr lang="en-US">
                <a:solidFill>
                  <a:srgbClr val="FFCCFF"/>
                </a:solidFill>
              </a:rPr>
              <a:t>Derived Class</a:t>
            </a:r>
          </a:p>
        </p:txBody>
      </p:sp>
      <p:sp>
        <p:nvSpPr>
          <p:cNvPr id="44042" name="Text Box 11"/>
          <p:cNvSpPr txBox="1">
            <a:spLocks noChangeArrowheads="1"/>
          </p:cNvSpPr>
          <p:nvPr/>
        </p:nvSpPr>
        <p:spPr bwMode="auto">
          <a:xfrm>
            <a:off x="5181600" y="3962400"/>
            <a:ext cx="2819400" cy="376238"/>
          </a:xfrm>
          <a:prstGeom prst="rect">
            <a:avLst/>
          </a:prstGeom>
          <a:noFill/>
          <a:ln w="9525">
            <a:solidFill>
              <a:srgbClr val="FF0000"/>
            </a:solidFill>
            <a:miter lim="800000"/>
            <a:headEnd/>
            <a:tailEnd/>
          </a:ln>
          <a:scene3d>
            <a:camera prst="legacyObliqueTopRight"/>
            <a:lightRig rig="legacyFlat3" dir="b"/>
          </a:scene3d>
          <a:sp3d extrusionH="430200" prstMaterial="legacyWireframe">
            <a:bevelT w="13500" h="13500" prst="angle"/>
            <a:bevelB w="13500" h="13500" prst="angle"/>
            <a:extrusionClr>
              <a:srgbClr val="FF0000"/>
            </a:extrusionClr>
          </a:sp3d>
        </p:spPr>
        <p:txBody>
          <a:bodyPr>
            <a:spAutoFit/>
            <a:flatTx/>
          </a:bodyPr>
          <a:lstStyle/>
          <a:p>
            <a:pPr algn="r">
              <a:spcBef>
                <a:spcPct val="50000"/>
              </a:spcBef>
            </a:pPr>
            <a:r>
              <a:rPr lang="en-US">
                <a:solidFill>
                  <a:srgbClr val="FFCCFF"/>
                </a:solidFill>
              </a:rPr>
              <a:t>Grand Father</a:t>
            </a:r>
          </a:p>
        </p:txBody>
      </p:sp>
      <p:sp>
        <p:nvSpPr>
          <p:cNvPr id="44043" name="Text Box 12"/>
          <p:cNvSpPr txBox="1">
            <a:spLocks noChangeArrowheads="1"/>
          </p:cNvSpPr>
          <p:nvPr/>
        </p:nvSpPr>
        <p:spPr bwMode="auto">
          <a:xfrm>
            <a:off x="5181600" y="4729163"/>
            <a:ext cx="2819400" cy="376237"/>
          </a:xfrm>
          <a:prstGeom prst="rect">
            <a:avLst/>
          </a:prstGeom>
          <a:noFill/>
          <a:ln w="9525">
            <a:solidFill>
              <a:srgbClr val="FF0000"/>
            </a:solidFill>
            <a:miter lim="800000"/>
            <a:headEnd/>
            <a:tailEnd/>
          </a:ln>
          <a:scene3d>
            <a:camera prst="legacyObliqueTopRight"/>
            <a:lightRig rig="legacyFlat3" dir="b"/>
          </a:scene3d>
          <a:sp3d extrusionH="430200" prstMaterial="legacyWireframe">
            <a:bevelT w="13500" h="13500" prst="angle"/>
            <a:bevelB w="13500" h="13500" prst="angle"/>
            <a:extrusionClr>
              <a:srgbClr val="FF0000"/>
            </a:extrusionClr>
          </a:sp3d>
        </p:spPr>
        <p:txBody>
          <a:bodyPr>
            <a:spAutoFit/>
            <a:flatTx/>
          </a:bodyPr>
          <a:lstStyle/>
          <a:p>
            <a:pPr algn="r">
              <a:spcBef>
                <a:spcPct val="50000"/>
              </a:spcBef>
            </a:pPr>
            <a:r>
              <a:rPr lang="en-US">
                <a:solidFill>
                  <a:srgbClr val="FFCCFF"/>
                </a:solidFill>
              </a:rPr>
              <a:t>Father</a:t>
            </a:r>
          </a:p>
        </p:txBody>
      </p:sp>
      <p:sp>
        <p:nvSpPr>
          <p:cNvPr id="44044" name="Text Box 13"/>
          <p:cNvSpPr txBox="1">
            <a:spLocks noChangeArrowheads="1"/>
          </p:cNvSpPr>
          <p:nvPr/>
        </p:nvSpPr>
        <p:spPr bwMode="auto">
          <a:xfrm>
            <a:off x="5181600" y="5491163"/>
            <a:ext cx="2819400" cy="376237"/>
          </a:xfrm>
          <a:prstGeom prst="rect">
            <a:avLst/>
          </a:prstGeom>
          <a:noFill/>
          <a:ln w="9525">
            <a:solidFill>
              <a:srgbClr val="FF0000"/>
            </a:solidFill>
            <a:miter lim="800000"/>
            <a:headEnd/>
            <a:tailEnd/>
          </a:ln>
          <a:scene3d>
            <a:camera prst="legacyObliqueTopRight"/>
            <a:lightRig rig="legacyFlat3" dir="b"/>
          </a:scene3d>
          <a:sp3d extrusionH="430200" prstMaterial="legacyWireframe">
            <a:bevelT w="13500" h="13500" prst="angle"/>
            <a:bevelB w="13500" h="13500" prst="angle"/>
            <a:extrusionClr>
              <a:srgbClr val="FF0000"/>
            </a:extrusionClr>
          </a:sp3d>
        </p:spPr>
        <p:txBody>
          <a:bodyPr>
            <a:spAutoFit/>
            <a:flatTx/>
          </a:bodyPr>
          <a:lstStyle/>
          <a:p>
            <a:pPr algn="r">
              <a:spcBef>
                <a:spcPct val="50000"/>
              </a:spcBef>
            </a:pPr>
            <a:r>
              <a:rPr lang="en-US">
                <a:solidFill>
                  <a:srgbClr val="FFCCFF"/>
                </a:solidFill>
              </a:rPr>
              <a:t>Child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idx="1"/>
          </p:nvPr>
        </p:nvSpPr>
        <p:spPr>
          <a:xfrm>
            <a:off x="228600" y="1143000"/>
            <a:ext cx="8458200" cy="5562600"/>
          </a:xfrm>
        </p:spPr>
        <p:txBody>
          <a:bodyPr/>
          <a:lstStyle/>
          <a:p>
            <a:pPr eaLnBrk="1" hangingPunct="1">
              <a:lnSpc>
                <a:spcPct val="80000"/>
              </a:lnSpc>
            </a:pPr>
            <a:r>
              <a:rPr lang="en-US" sz="2800" smtClean="0">
                <a:solidFill>
                  <a:srgbClr val="FFFF99"/>
                </a:solidFill>
              </a:rPr>
              <a:t>Consider a situation where a child has two direct base classes "Parent1" and "Parent2", which themselves have a common base class "Grandparent". The "Child" inherits the properties of "Grandparent" via two separate paths. It can also inherit directly from the grandparent. The grandparent is sometimes referred to as indirect base class. Inheritance by the "Child" might pose some problems. All the public and protected members of "Grandparent" are inherited into "Child" twice first via "Parent1" and again via "Parent2". This means child will have duplicate sets of the members inherited from grandparent. This introduces ambiguity and should be avoided.</a:t>
            </a:r>
            <a:endParaRPr lang="en-US" sz="2100" smtClean="0">
              <a:solidFill>
                <a:srgbClr val="FFFF99"/>
              </a:solidFill>
            </a:endParaRPr>
          </a:p>
        </p:txBody>
      </p:sp>
      <p:sp>
        <p:nvSpPr>
          <p:cNvPr id="95235" name="Title 1"/>
          <p:cNvSpPr>
            <a:spLocks/>
          </p:cNvSpPr>
          <p:nvPr/>
        </p:nvSpPr>
        <p:spPr bwMode="auto">
          <a:xfrm>
            <a:off x="0" y="76200"/>
            <a:ext cx="9144000" cy="868363"/>
          </a:xfrm>
          <a:prstGeom prst="rect">
            <a:avLst/>
          </a:prstGeom>
          <a:solidFill>
            <a:srgbClr val="FFCCFF"/>
          </a:solidFill>
          <a:ln w="114300" cmpd="tri">
            <a:solidFill>
              <a:srgbClr val="006600"/>
            </a:solidFill>
            <a:miter lim="800000"/>
            <a:headEnd/>
            <a:tailEnd/>
          </a:ln>
        </p:spPr>
        <p:txBody>
          <a:bodyPr anchor="ctr"/>
          <a:lstStyle/>
          <a:p>
            <a:pPr algn="ctr">
              <a:defRPr/>
            </a:pPr>
            <a:r>
              <a:rPr lang="en-US" sz="3600" b="1" i="1">
                <a:solidFill>
                  <a:schemeClr val="tx2"/>
                </a:solidFill>
                <a:effectLst>
                  <a:outerShdw blurRad="38100" dist="38100" dir="2700000" algn="tl">
                    <a:srgbClr val="FFFFFF"/>
                  </a:outerShdw>
                </a:effectLst>
                <a:latin typeface="Arial Black" pitchFamily="34" charset="0"/>
              </a:rPr>
              <a:t>Multi path Inheritance</a:t>
            </a:r>
          </a:p>
        </p:txBody>
      </p:sp>
      <p:grpSp>
        <p:nvGrpSpPr>
          <p:cNvPr id="45060" name="Group 13"/>
          <p:cNvGrpSpPr>
            <a:grpSpLocks/>
          </p:cNvGrpSpPr>
          <p:nvPr/>
        </p:nvGrpSpPr>
        <p:grpSpPr bwMode="auto">
          <a:xfrm>
            <a:off x="228600" y="6127750"/>
            <a:ext cx="7848600" cy="806450"/>
            <a:chOff x="96" y="2496"/>
            <a:chExt cx="4944" cy="1907"/>
          </a:xfrm>
        </p:grpSpPr>
        <p:sp>
          <p:nvSpPr>
            <p:cNvPr id="45061" name="Rectangle 4"/>
            <p:cNvSpPr>
              <a:spLocks noChangeArrowheads="1"/>
            </p:cNvSpPr>
            <p:nvPr/>
          </p:nvSpPr>
          <p:spPr bwMode="auto">
            <a:xfrm>
              <a:off x="1920" y="2496"/>
              <a:ext cx="1680" cy="336"/>
            </a:xfrm>
            <a:prstGeom prst="rect">
              <a:avLst/>
            </a:prstGeom>
            <a:solidFill>
              <a:srgbClr val="FFCC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sp3d>
          </p:spPr>
          <p:txBody>
            <a:bodyPr wrap="none" anchor="ctr">
              <a:flatTx/>
            </a:bodyPr>
            <a:lstStyle/>
            <a:p>
              <a:pPr algn="ctr"/>
              <a:r>
                <a:rPr lang="en-US" b="1"/>
                <a:t>Class A</a:t>
              </a:r>
            </a:p>
          </p:txBody>
        </p:sp>
        <p:sp>
          <p:nvSpPr>
            <p:cNvPr id="45062" name="Rectangle 5"/>
            <p:cNvSpPr>
              <a:spLocks noChangeArrowheads="1"/>
            </p:cNvSpPr>
            <p:nvPr/>
          </p:nvSpPr>
          <p:spPr bwMode="auto">
            <a:xfrm>
              <a:off x="1920" y="2976"/>
              <a:ext cx="1680" cy="336"/>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lgn="ctr"/>
              <a:r>
                <a:rPr lang="en-US"/>
                <a:t>Class B</a:t>
              </a:r>
            </a:p>
          </p:txBody>
        </p:sp>
        <p:sp>
          <p:nvSpPr>
            <p:cNvPr id="45063" name="Rectangle 6"/>
            <p:cNvSpPr>
              <a:spLocks noChangeArrowheads="1"/>
            </p:cNvSpPr>
            <p:nvPr/>
          </p:nvSpPr>
          <p:spPr bwMode="auto">
            <a:xfrm>
              <a:off x="1920" y="3456"/>
              <a:ext cx="1680" cy="336"/>
            </a:xfrm>
            <a:prstGeom prst="rect">
              <a:avLst/>
            </a:prstGeom>
            <a:solidFill>
              <a:srgbClr val="96969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69696"/>
              </a:extrusionClr>
            </a:sp3d>
          </p:spPr>
          <p:txBody>
            <a:bodyPr wrap="none" anchor="ctr">
              <a:flatTx/>
            </a:bodyPr>
            <a:lstStyle/>
            <a:p>
              <a:pPr algn="ctr"/>
              <a:r>
                <a:rPr lang="en-US"/>
                <a:t>Class C</a:t>
              </a:r>
            </a:p>
          </p:txBody>
        </p:sp>
        <p:sp>
          <p:nvSpPr>
            <p:cNvPr id="45064" name="Text Box 7"/>
            <p:cNvSpPr txBox="1">
              <a:spLocks noChangeArrowheads="1"/>
            </p:cNvSpPr>
            <p:nvPr/>
          </p:nvSpPr>
          <p:spPr bwMode="auto">
            <a:xfrm>
              <a:off x="480" y="2545"/>
              <a:ext cx="1344" cy="889"/>
            </a:xfrm>
            <a:prstGeom prst="rect">
              <a:avLst/>
            </a:prstGeom>
            <a:noFill/>
            <a:ln w="9525">
              <a:solidFill>
                <a:schemeClr val="tx1"/>
              </a:solidFill>
              <a:miter lim="800000"/>
              <a:headEnd/>
              <a:tailEnd/>
            </a:ln>
          </p:spPr>
          <p:txBody>
            <a:bodyPr>
              <a:spAutoFit/>
            </a:bodyPr>
            <a:lstStyle/>
            <a:p>
              <a:pPr algn="r">
                <a:spcBef>
                  <a:spcPct val="50000"/>
                </a:spcBef>
              </a:pPr>
              <a:r>
                <a:rPr lang="en-US">
                  <a:solidFill>
                    <a:srgbClr val="FFCCFF"/>
                  </a:solidFill>
                </a:rPr>
                <a:t>Base Class</a:t>
              </a:r>
            </a:p>
          </p:txBody>
        </p:sp>
        <p:sp>
          <p:nvSpPr>
            <p:cNvPr id="45065" name="Text Box 8"/>
            <p:cNvSpPr txBox="1">
              <a:spLocks noChangeArrowheads="1"/>
            </p:cNvSpPr>
            <p:nvPr/>
          </p:nvSpPr>
          <p:spPr bwMode="auto">
            <a:xfrm>
              <a:off x="96" y="3033"/>
              <a:ext cx="1728" cy="889"/>
            </a:xfrm>
            <a:prstGeom prst="rect">
              <a:avLst/>
            </a:prstGeom>
            <a:noFill/>
            <a:ln w="9525">
              <a:solidFill>
                <a:schemeClr val="tx1"/>
              </a:solidFill>
              <a:miter lim="800000"/>
              <a:headEnd/>
              <a:tailEnd/>
            </a:ln>
          </p:spPr>
          <p:txBody>
            <a:bodyPr>
              <a:spAutoFit/>
            </a:bodyPr>
            <a:lstStyle/>
            <a:p>
              <a:pPr algn="r">
                <a:spcBef>
                  <a:spcPct val="50000"/>
                </a:spcBef>
              </a:pPr>
              <a:r>
                <a:rPr lang="en-US">
                  <a:solidFill>
                    <a:srgbClr val="FFCCFF"/>
                  </a:solidFill>
                </a:rPr>
                <a:t>Intermediate Base Class</a:t>
              </a:r>
            </a:p>
          </p:txBody>
        </p:sp>
        <p:sp>
          <p:nvSpPr>
            <p:cNvPr id="45066" name="Text Box 9"/>
            <p:cNvSpPr txBox="1">
              <a:spLocks noChangeArrowheads="1"/>
            </p:cNvSpPr>
            <p:nvPr/>
          </p:nvSpPr>
          <p:spPr bwMode="auto">
            <a:xfrm>
              <a:off x="480" y="3513"/>
              <a:ext cx="1344" cy="890"/>
            </a:xfrm>
            <a:prstGeom prst="rect">
              <a:avLst/>
            </a:prstGeom>
            <a:noFill/>
            <a:ln w="9525">
              <a:solidFill>
                <a:schemeClr val="tx1"/>
              </a:solidFill>
              <a:miter lim="800000"/>
              <a:headEnd/>
              <a:tailEnd/>
            </a:ln>
          </p:spPr>
          <p:txBody>
            <a:bodyPr>
              <a:spAutoFit/>
            </a:bodyPr>
            <a:lstStyle/>
            <a:p>
              <a:pPr algn="r">
                <a:spcBef>
                  <a:spcPct val="50000"/>
                </a:spcBef>
              </a:pPr>
              <a:r>
                <a:rPr lang="en-US">
                  <a:solidFill>
                    <a:srgbClr val="FFCCFF"/>
                  </a:solidFill>
                </a:rPr>
                <a:t>Derived Class</a:t>
              </a:r>
            </a:p>
          </p:txBody>
        </p:sp>
        <p:sp>
          <p:nvSpPr>
            <p:cNvPr id="45067" name="Text Box 10"/>
            <p:cNvSpPr txBox="1">
              <a:spLocks noChangeArrowheads="1"/>
            </p:cNvSpPr>
            <p:nvPr/>
          </p:nvSpPr>
          <p:spPr bwMode="auto">
            <a:xfrm>
              <a:off x="3264" y="2496"/>
              <a:ext cx="1776" cy="890"/>
            </a:xfrm>
            <a:prstGeom prst="rect">
              <a:avLst/>
            </a:prstGeom>
            <a:noFill/>
            <a:ln w="9525">
              <a:solidFill>
                <a:srgbClr val="FF0000"/>
              </a:solidFill>
              <a:miter lim="800000"/>
              <a:headEnd/>
              <a:tailEnd/>
            </a:ln>
            <a:scene3d>
              <a:camera prst="legacyObliqueTopRight"/>
              <a:lightRig rig="legacyFlat3" dir="b"/>
            </a:scene3d>
            <a:sp3d extrusionH="430200" prstMaterial="legacyWireframe">
              <a:bevelT w="13500" h="13500" prst="angle"/>
              <a:bevelB w="13500" h="13500" prst="angle"/>
              <a:extrusionClr>
                <a:srgbClr val="FF0000"/>
              </a:extrusionClr>
            </a:sp3d>
          </p:spPr>
          <p:txBody>
            <a:bodyPr>
              <a:spAutoFit/>
              <a:flatTx/>
            </a:bodyPr>
            <a:lstStyle/>
            <a:p>
              <a:pPr algn="r">
                <a:spcBef>
                  <a:spcPct val="50000"/>
                </a:spcBef>
              </a:pPr>
              <a:r>
                <a:rPr lang="en-US">
                  <a:solidFill>
                    <a:srgbClr val="FFCCFF"/>
                  </a:solidFill>
                </a:rPr>
                <a:t>Grand Father</a:t>
              </a:r>
            </a:p>
          </p:txBody>
        </p:sp>
        <p:sp>
          <p:nvSpPr>
            <p:cNvPr id="45068" name="Text Box 11"/>
            <p:cNvSpPr txBox="1">
              <a:spLocks noChangeArrowheads="1"/>
            </p:cNvSpPr>
            <p:nvPr/>
          </p:nvSpPr>
          <p:spPr bwMode="auto">
            <a:xfrm>
              <a:off x="3264" y="2980"/>
              <a:ext cx="1776" cy="890"/>
            </a:xfrm>
            <a:prstGeom prst="rect">
              <a:avLst/>
            </a:prstGeom>
            <a:noFill/>
            <a:ln w="9525">
              <a:solidFill>
                <a:srgbClr val="FF0000"/>
              </a:solidFill>
              <a:miter lim="800000"/>
              <a:headEnd/>
              <a:tailEnd/>
            </a:ln>
            <a:scene3d>
              <a:camera prst="legacyObliqueTopRight"/>
              <a:lightRig rig="legacyFlat3" dir="b"/>
            </a:scene3d>
            <a:sp3d extrusionH="430200" prstMaterial="legacyWireframe">
              <a:bevelT w="13500" h="13500" prst="angle"/>
              <a:bevelB w="13500" h="13500" prst="angle"/>
              <a:extrusionClr>
                <a:srgbClr val="FF0000"/>
              </a:extrusionClr>
            </a:sp3d>
          </p:spPr>
          <p:txBody>
            <a:bodyPr>
              <a:spAutoFit/>
              <a:flatTx/>
            </a:bodyPr>
            <a:lstStyle/>
            <a:p>
              <a:pPr algn="r">
                <a:spcBef>
                  <a:spcPct val="50000"/>
                </a:spcBef>
              </a:pPr>
              <a:r>
                <a:rPr lang="en-US">
                  <a:solidFill>
                    <a:srgbClr val="FFCCFF"/>
                  </a:solidFill>
                </a:rPr>
                <a:t>Father</a:t>
              </a:r>
            </a:p>
          </p:txBody>
        </p:sp>
        <p:sp>
          <p:nvSpPr>
            <p:cNvPr id="45069" name="Text Box 12"/>
            <p:cNvSpPr txBox="1">
              <a:spLocks noChangeArrowheads="1"/>
            </p:cNvSpPr>
            <p:nvPr/>
          </p:nvSpPr>
          <p:spPr bwMode="auto">
            <a:xfrm>
              <a:off x="3264" y="3457"/>
              <a:ext cx="1776" cy="890"/>
            </a:xfrm>
            <a:prstGeom prst="rect">
              <a:avLst/>
            </a:prstGeom>
            <a:noFill/>
            <a:ln w="9525">
              <a:solidFill>
                <a:srgbClr val="FF0000"/>
              </a:solidFill>
              <a:miter lim="800000"/>
              <a:headEnd/>
              <a:tailEnd/>
            </a:ln>
            <a:scene3d>
              <a:camera prst="legacyObliqueTopRight"/>
              <a:lightRig rig="legacyFlat3" dir="b"/>
            </a:scene3d>
            <a:sp3d extrusionH="430200" prstMaterial="legacyWireframe">
              <a:bevelT w="13500" h="13500" prst="angle"/>
              <a:bevelB w="13500" h="13500" prst="angle"/>
              <a:extrusionClr>
                <a:srgbClr val="FF0000"/>
              </a:extrusionClr>
            </a:sp3d>
          </p:spPr>
          <p:txBody>
            <a:bodyPr>
              <a:spAutoFit/>
              <a:flatTx/>
            </a:bodyPr>
            <a:lstStyle/>
            <a:p>
              <a:pPr algn="r">
                <a:spcBef>
                  <a:spcPct val="50000"/>
                </a:spcBef>
              </a:pPr>
              <a:r>
                <a:rPr lang="en-US">
                  <a:solidFill>
                    <a:srgbClr val="FFCCFF"/>
                  </a:solidFill>
                </a:rPr>
                <a:t>Child</a:t>
              </a: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idx="1"/>
          </p:nvPr>
        </p:nvSpPr>
        <p:spPr>
          <a:xfrm>
            <a:off x="228600" y="1143000"/>
            <a:ext cx="8458200" cy="3124200"/>
          </a:xfrm>
        </p:spPr>
        <p:txBody>
          <a:bodyPr/>
          <a:lstStyle/>
          <a:p>
            <a:pPr eaLnBrk="1" hangingPunct="1"/>
            <a:r>
              <a:rPr lang="en-US" sz="2600" smtClean="0">
                <a:solidFill>
                  <a:srgbClr val="FFFF99"/>
                </a:solidFill>
              </a:rPr>
              <a:t>There could be situation where we need to apply two or more types of inheritance to design a program. </a:t>
            </a:r>
          </a:p>
          <a:p>
            <a:pPr lvl="1" eaLnBrk="1" hangingPunct="1"/>
            <a:r>
              <a:rPr lang="en-US" sz="2200" smtClean="0">
                <a:solidFill>
                  <a:srgbClr val="FFFF99"/>
                </a:solidFill>
              </a:rPr>
              <a:t>For instance, </a:t>
            </a:r>
          </a:p>
          <a:p>
            <a:pPr lvl="2" eaLnBrk="1" hangingPunct="1"/>
            <a:r>
              <a:rPr lang="en-US" sz="2000" smtClean="0">
                <a:solidFill>
                  <a:srgbClr val="FFFF99"/>
                </a:solidFill>
              </a:rPr>
              <a:t>Consider the case of processing the students result. </a:t>
            </a:r>
          </a:p>
          <a:p>
            <a:pPr lvl="3" eaLnBrk="1" hangingPunct="1"/>
            <a:r>
              <a:rPr lang="en-US" sz="1700" b="1" i="1" smtClean="0">
                <a:solidFill>
                  <a:srgbClr val="99CCFF"/>
                </a:solidFill>
              </a:rPr>
              <a:t>Assume that we have to give </a:t>
            </a:r>
            <a:r>
              <a:rPr lang="en-US" sz="1700" b="1" i="1" smtClean="0">
                <a:solidFill>
                  <a:srgbClr val="006600"/>
                </a:solidFill>
              </a:rPr>
              <a:t>weightage</a:t>
            </a:r>
            <a:r>
              <a:rPr lang="en-US" sz="1700" b="1" i="1" smtClean="0">
                <a:solidFill>
                  <a:srgbClr val="99CCFF"/>
                </a:solidFill>
              </a:rPr>
              <a:t> for </a:t>
            </a:r>
            <a:r>
              <a:rPr lang="en-US" sz="1700" b="1" i="1" smtClean="0">
                <a:solidFill>
                  <a:srgbClr val="993300"/>
                </a:solidFill>
              </a:rPr>
              <a:t>sports</a:t>
            </a:r>
            <a:r>
              <a:rPr lang="en-US" sz="1700" b="1" i="1" smtClean="0">
                <a:solidFill>
                  <a:srgbClr val="99CCFF"/>
                </a:solidFill>
              </a:rPr>
              <a:t> before finalizing the </a:t>
            </a:r>
            <a:r>
              <a:rPr lang="en-US" sz="1700" b="1" i="1" smtClean="0">
                <a:solidFill>
                  <a:srgbClr val="FF3300"/>
                </a:solidFill>
              </a:rPr>
              <a:t>results</a:t>
            </a:r>
            <a:r>
              <a:rPr lang="en-US" sz="1700" b="1" i="1" smtClean="0">
                <a:solidFill>
                  <a:srgbClr val="99CCFF"/>
                </a:solidFill>
              </a:rPr>
              <a:t>. </a:t>
            </a:r>
          </a:p>
          <a:p>
            <a:pPr lvl="3" eaLnBrk="1" hangingPunct="1"/>
            <a:r>
              <a:rPr lang="en-US" sz="1700" b="1" i="1" smtClean="0">
                <a:solidFill>
                  <a:srgbClr val="99CCFF"/>
                </a:solidFill>
              </a:rPr>
              <a:t>The </a:t>
            </a:r>
            <a:r>
              <a:rPr lang="en-US" sz="1700" b="1" i="1" smtClean="0">
                <a:solidFill>
                  <a:srgbClr val="006600"/>
                </a:solidFill>
              </a:rPr>
              <a:t>weightage</a:t>
            </a:r>
            <a:r>
              <a:rPr lang="en-US" sz="1700" b="1" i="1" smtClean="0">
                <a:solidFill>
                  <a:srgbClr val="99CCFF"/>
                </a:solidFill>
              </a:rPr>
              <a:t> for </a:t>
            </a:r>
            <a:r>
              <a:rPr lang="en-US" sz="1700" b="1" i="1" smtClean="0">
                <a:solidFill>
                  <a:srgbClr val="993300"/>
                </a:solidFill>
              </a:rPr>
              <a:t>sports</a:t>
            </a:r>
            <a:r>
              <a:rPr lang="en-US" sz="1700" b="1" i="1" smtClean="0">
                <a:solidFill>
                  <a:srgbClr val="99CCFF"/>
                </a:solidFill>
              </a:rPr>
              <a:t> is stored in a separate class called </a:t>
            </a:r>
            <a:r>
              <a:rPr lang="en-US" sz="1700" b="1" i="1" smtClean="0">
                <a:solidFill>
                  <a:srgbClr val="993300"/>
                </a:solidFill>
              </a:rPr>
              <a:t>sports</a:t>
            </a:r>
            <a:r>
              <a:rPr lang="en-US" sz="1700" b="1" i="1" smtClean="0">
                <a:solidFill>
                  <a:srgbClr val="99CCFF"/>
                </a:solidFill>
              </a:rPr>
              <a:t>. The </a:t>
            </a:r>
            <a:r>
              <a:rPr lang="en-US" sz="1700" b="1" i="1" smtClean="0">
                <a:solidFill>
                  <a:srgbClr val="FF3300"/>
                </a:solidFill>
              </a:rPr>
              <a:t>result</a:t>
            </a:r>
            <a:r>
              <a:rPr lang="en-US" sz="1700" b="1" i="1" smtClean="0">
                <a:solidFill>
                  <a:srgbClr val="99CCFF"/>
                </a:solidFill>
              </a:rPr>
              <a:t> will have both Multilevel and Multiple inheritance.</a:t>
            </a:r>
          </a:p>
        </p:txBody>
      </p:sp>
      <p:sp>
        <p:nvSpPr>
          <p:cNvPr id="94211" name="Title 1"/>
          <p:cNvSpPr>
            <a:spLocks/>
          </p:cNvSpPr>
          <p:nvPr/>
        </p:nvSpPr>
        <p:spPr bwMode="auto">
          <a:xfrm>
            <a:off x="0" y="76200"/>
            <a:ext cx="9144000" cy="868363"/>
          </a:xfrm>
          <a:prstGeom prst="rect">
            <a:avLst/>
          </a:prstGeom>
          <a:solidFill>
            <a:srgbClr val="FFCCFF"/>
          </a:solidFill>
          <a:ln w="114300" cmpd="tri">
            <a:solidFill>
              <a:srgbClr val="006600"/>
            </a:solidFill>
            <a:miter lim="800000"/>
            <a:headEnd/>
            <a:tailEnd/>
          </a:ln>
        </p:spPr>
        <p:txBody>
          <a:bodyPr anchor="ctr"/>
          <a:lstStyle/>
          <a:p>
            <a:pPr algn="ctr">
              <a:defRPr/>
            </a:pPr>
            <a:r>
              <a:rPr lang="en-US" sz="3600" b="1" i="1">
                <a:solidFill>
                  <a:schemeClr val="tx2"/>
                </a:solidFill>
                <a:effectLst>
                  <a:outerShdw blurRad="38100" dist="38100" dir="2700000" algn="tl">
                    <a:srgbClr val="FFFFFF"/>
                  </a:outerShdw>
                </a:effectLst>
                <a:latin typeface="Arial Black" pitchFamily="34" charset="0"/>
              </a:rPr>
              <a:t>Hybrid Inheritance</a:t>
            </a:r>
          </a:p>
        </p:txBody>
      </p:sp>
      <p:sp>
        <p:nvSpPr>
          <p:cNvPr id="46084" name="Rectangle 13"/>
          <p:cNvSpPr>
            <a:spLocks noChangeArrowheads="1"/>
          </p:cNvSpPr>
          <p:nvPr/>
        </p:nvSpPr>
        <p:spPr bwMode="auto">
          <a:xfrm>
            <a:off x="914400" y="4572000"/>
            <a:ext cx="1752600" cy="381000"/>
          </a:xfrm>
          <a:prstGeom prst="rect">
            <a:avLst/>
          </a:prstGeom>
          <a:solidFill>
            <a:srgbClr val="FFCC99"/>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CC99"/>
            </a:extrusionClr>
          </a:sp3d>
        </p:spPr>
        <p:txBody>
          <a:bodyPr wrap="none" anchor="ctr">
            <a:flatTx/>
          </a:bodyPr>
          <a:lstStyle/>
          <a:p>
            <a:pPr algn="ctr"/>
            <a:r>
              <a:rPr lang="en-US" b="1"/>
              <a:t>Class Student</a:t>
            </a:r>
          </a:p>
        </p:txBody>
      </p:sp>
      <p:sp>
        <p:nvSpPr>
          <p:cNvPr id="46085" name="Rectangle 14"/>
          <p:cNvSpPr>
            <a:spLocks noChangeArrowheads="1"/>
          </p:cNvSpPr>
          <p:nvPr/>
        </p:nvSpPr>
        <p:spPr bwMode="auto">
          <a:xfrm>
            <a:off x="914400" y="5334000"/>
            <a:ext cx="1752600" cy="3810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lgn="ctr"/>
            <a:r>
              <a:rPr lang="en-US" b="1"/>
              <a:t>Class Test</a:t>
            </a:r>
          </a:p>
        </p:txBody>
      </p:sp>
      <p:sp>
        <p:nvSpPr>
          <p:cNvPr id="46086" name="Rectangle 15"/>
          <p:cNvSpPr>
            <a:spLocks noChangeArrowheads="1"/>
          </p:cNvSpPr>
          <p:nvPr/>
        </p:nvSpPr>
        <p:spPr bwMode="auto">
          <a:xfrm>
            <a:off x="914400" y="6096000"/>
            <a:ext cx="1752600" cy="381000"/>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pPr algn="ctr"/>
            <a:r>
              <a:rPr lang="en-US" b="1"/>
              <a:t>Class </a:t>
            </a:r>
            <a:r>
              <a:rPr lang="en-US" b="1">
                <a:solidFill>
                  <a:srgbClr val="FF3300"/>
                </a:solidFill>
              </a:rPr>
              <a:t>Result</a:t>
            </a:r>
          </a:p>
        </p:txBody>
      </p:sp>
      <p:sp>
        <p:nvSpPr>
          <p:cNvPr id="46087" name="Rectangle 16"/>
          <p:cNvSpPr>
            <a:spLocks noChangeArrowheads="1"/>
          </p:cNvSpPr>
          <p:nvPr/>
        </p:nvSpPr>
        <p:spPr bwMode="auto">
          <a:xfrm>
            <a:off x="3657600" y="5334000"/>
            <a:ext cx="1752600" cy="381000"/>
          </a:xfrm>
          <a:prstGeom prst="rect">
            <a:avLst/>
          </a:prstGeom>
          <a:solidFill>
            <a:srgbClr val="CC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CCFFFF"/>
            </a:extrusionClr>
          </a:sp3d>
        </p:spPr>
        <p:txBody>
          <a:bodyPr wrap="none" anchor="ctr">
            <a:flatTx/>
          </a:bodyPr>
          <a:lstStyle/>
          <a:p>
            <a:pPr algn="ctr"/>
            <a:r>
              <a:rPr lang="en-US" b="1"/>
              <a:t>Class </a:t>
            </a:r>
            <a:r>
              <a:rPr lang="en-US" b="1">
                <a:solidFill>
                  <a:srgbClr val="993300"/>
                </a:solidFill>
              </a:rPr>
              <a:t>Sports</a:t>
            </a:r>
          </a:p>
        </p:txBody>
      </p:sp>
      <p:sp>
        <p:nvSpPr>
          <p:cNvPr id="46088" name="Line 17"/>
          <p:cNvSpPr>
            <a:spLocks noChangeShapeType="1"/>
          </p:cNvSpPr>
          <p:nvPr/>
        </p:nvSpPr>
        <p:spPr bwMode="auto">
          <a:xfrm>
            <a:off x="3124200" y="5334000"/>
            <a:ext cx="0" cy="838200"/>
          </a:xfrm>
          <a:prstGeom prst="line">
            <a:avLst/>
          </a:prstGeom>
          <a:noFill/>
          <a:ln w="47625">
            <a:solidFill>
              <a:schemeClr val="bg1"/>
            </a:solidFill>
            <a:round/>
            <a:headEnd/>
            <a:tailEnd/>
          </a:ln>
        </p:spPr>
        <p:txBody>
          <a:bodyPr/>
          <a:lstStyle/>
          <a:p>
            <a:endParaRPr lang="en-US"/>
          </a:p>
        </p:txBody>
      </p:sp>
      <p:sp>
        <p:nvSpPr>
          <p:cNvPr id="46089" name="Line 18"/>
          <p:cNvSpPr>
            <a:spLocks noChangeShapeType="1"/>
          </p:cNvSpPr>
          <p:nvPr/>
        </p:nvSpPr>
        <p:spPr bwMode="auto">
          <a:xfrm flipH="1">
            <a:off x="2743200" y="6172200"/>
            <a:ext cx="381000" cy="0"/>
          </a:xfrm>
          <a:prstGeom prst="line">
            <a:avLst/>
          </a:prstGeom>
          <a:noFill/>
          <a:ln w="47625">
            <a:solidFill>
              <a:srgbClr val="FF0000"/>
            </a:solidFill>
            <a:round/>
            <a:headEnd/>
            <a:tailEnd type="triangle" w="med" len="med"/>
          </a:ln>
        </p:spPr>
        <p:txBody>
          <a:bodyPr/>
          <a:lstStyle/>
          <a:p>
            <a:endParaRPr lang="en-US"/>
          </a:p>
        </p:txBody>
      </p:sp>
      <p:sp>
        <p:nvSpPr>
          <p:cNvPr id="46090" name="Line 19"/>
          <p:cNvSpPr>
            <a:spLocks noChangeShapeType="1"/>
          </p:cNvSpPr>
          <p:nvPr/>
        </p:nvSpPr>
        <p:spPr bwMode="auto">
          <a:xfrm>
            <a:off x="4419600" y="5715000"/>
            <a:ext cx="0" cy="609600"/>
          </a:xfrm>
          <a:prstGeom prst="line">
            <a:avLst/>
          </a:prstGeom>
          <a:noFill/>
          <a:ln w="47625">
            <a:solidFill>
              <a:schemeClr val="bg1"/>
            </a:solidFill>
            <a:round/>
            <a:headEnd/>
            <a:tailEnd/>
          </a:ln>
        </p:spPr>
        <p:txBody>
          <a:bodyPr/>
          <a:lstStyle/>
          <a:p>
            <a:endParaRPr lang="en-US"/>
          </a:p>
        </p:txBody>
      </p:sp>
      <p:sp>
        <p:nvSpPr>
          <p:cNvPr id="46091" name="Line 20"/>
          <p:cNvSpPr>
            <a:spLocks noChangeShapeType="1"/>
          </p:cNvSpPr>
          <p:nvPr/>
        </p:nvSpPr>
        <p:spPr bwMode="auto">
          <a:xfrm>
            <a:off x="2819400" y="5334000"/>
            <a:ext cx="304800" cy="0"/>
          </a:xfrm>
          <a:prstGeom prst="line">
            <a:avLst/>
          </a:prstGeom>
          <a:noFill/>
          <a:ln w="47625">
            <a:solidFill>
              <a:schemeClr val="bg1"/>
            </a:solidFill>
            <a:round/>
            <a:headEnd/>
            <a:tailEnd/>
          </a:ln>
        </p:spPr>
        <p:txBody>
          <a:bodyPr/>
          <a:lstStyle/>
          <a:p>
            <a:endParaRPr lang="en-US"/>
          </a:p>
        </p:txBody>
      </p:sp>
      <p:sp>
        <p:nvSpPr>
          <p:cNvPr id="46092" name="Line 22"/>
          <p:cNvSpPr>
            <a:spLocks noChangeShapeType="1"/>
          </p:cNvSpPr>
          <p:nvPr/>
        </p:nvSpPr>
        <p:spPr bwMode="auto">
          <a:xfrm flipH="1">
            <a:off x="2895600" y="6324600"/>
            <a:ext cx="1524000" cy="0"/>
          </a:xfrm>
          <a:prstGeom prst="line">
            <a:avLst/>
          </a:prstGeom>
          <a:noFill/>
          <a:ln w="47625">
            <a:solidFill>
              <a:srgbClr val="FF0000"/>
            </a:solidFill>
            <a:round/>
            <a:headEnd/>
            <a:tailEnd type="triangle" w="med" len="med"/>
          </a:ln>
        </p:spPr>
        <p:txBody>
          <a:bodyPr/>
          <a:lstStyle/>
          <a:p>
            <a:endParaRPr lang="en-US"/>
          </a:p>
        </p:txBody>
      </p:sp>
      <p:sp>
        <p:nvSpPr>
          <p:cNvPr id="46093" name="Line 23"/>
          <p:cNvSpPr>
            <a:spLocks noChangeShapeType="1"/>
          </p:cNvSpPr>
          <p:nvPr/>
        </p:nvSpPr>
        <p:spPr bwMode="auto">
          <a:xfrm>
            <a:off x="1828800" y="4953000"/>
            <a:ext cx="0" cy="304800"/>
          </a:xfrm>
          <a:prstGeom prst="line">
            <a:avLst/>
          </a:prstGeom>
          <a:noFill/>
          <a:ln w="47625">
            <a:solidFill>
              <a:schemeClr val="bg1"/>
            </a:solidFill>
            <a:round/>
            <a:headEnd/>
            <a:tailEnd/>
          </a:ln>
        </p:spPr>
        <p:txBody>
          <a:bodyPr/>
          <a:lstStyle/>
          <a:p>
            <a:endParaRPr lang="en-US"/>
          </a:p>
        </p:txBody>
      </p:sp>
      <p:sp>
        <p:nvSpPr>
          <p:cNvPr id="46094" name="Line 24"/>
          <p:cNvSpPr>
            <a:spLocks noChangeShapeType="1"/>
          </p:cNvSpPr>
          <p:nvPr/>
        </p:nvSpPr>
        <p:spPr bwMode="auto">
          <a:xfrm>
            <a:off x="1828800" y="5715000"/>
            <a:ext cx="0" cy="304800"/>
          </a:xfrm>
          <a:prstGeom prst="line">
            <a:avLst/>
          </a:prstGeom>
          <a:noFill/>
          <a:ln w="47625">
            <a:solidFill>
              <a:schemeClr val="bg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a:xfrm>
            <a:off x="457200" y="304800"/>
            <a:ext cx="8229600" cy="838200"/>
          </a:xfrm>
          <a:solidFill>
            <a:srgbClr val="FFCCFF"/>
          </a:solidFill>
          <a:ln w="114300" cmpd="thinThick">
            <a:solidFill>
              <a:srgbClr val="006600"/>
            </a:solidFill>
          </a:ln>
        </p:spPr>
        <p:txBody>
          <a:bodyPr/>
          <a:lstStyle/>
          <a:p>
            <a:pPr algn="r" eaLnBrk="1" hangingPunct="1">
              <a:defRPr/>
            </a:pPr>
            <a:r>
              <a:rPr lang="en-US" sz="2000" b="1" smtClean="0">
                <a:effectLst>
                  <a:outerShdw blurRad="38100" dist="38100" dir="2700000" algn="tl">
                    <a:srgbClr val="FFFFFF"/>
                  </a:outerShdw>
                </a:effectLst>
              </a:rPr>
              <a:t>Cont.</a:t>
            </a:r>
            <a:r>
              <a:rPr lang="en-US" sz="2400" b="1" smtClean="0">
                <a:effectLst>
                  <a:outerShdw blurRad="38100" dist="38100" dir="2700000" algn="tl">
                    <a:srgbClr val="FFFFFF"/>
                  </a:outerShdw>
                </a:effectLst>
              </a:rPr>
              <a:t> </a:t>
            </a:r>
            <a:r>
              <a:rPr lang="en-US" sz="1800" b="1" smtClean="0">
                <a:effectLst>
                  <a:outerShdw blurRad="38100" dist="38100" dir="2700000" algn="tl">
                    <a:srgbClr val="FFFFFF"/>
                  </a:outerShdw>
                </a:effectLst>
              </a:rPr>
              <a:t>Reference Variable</a:t>
            </a:r>
          </a:p>
        </p:txBody>
      </p:sp>
      <p:sp>
        <p:nvSpPr>
          <p:cNvPr id="20483" name="Rectangle 3"/>
          <p:cNvSpPr>
            <a:spLocks noGrp="1" noChangeArrowheads="1"/>
          </p:cNvSpPr>
          <p:nvPr>
            <p:ph idx="1"/>
          </p:nvPr>
        </p:nvSpPr>
        <p:spPr/>
        <p:txBody>
          <a:bodyPr/>
          <a:lstStyle/>
          <a:p>
            <a:pPr marL="308610" indent="-308610" eaLnBrk="1" hangingPunct="1">
              <a:lnSpc>
                <a:spcPct val="90000"/>
              </a:lnSpc>
              <a:defRPr/>
            </a:pPr>
            <a:r>
              <a:rPr lang="en-US" sz="2400" b="1" i="1" u="sng" smtClean="0">
                <a:solidFill>
                  <a:srgbClr val="FFCCFF"/>
                </a:solidFill>
                <a:effectLst>
                  <a:outerShdw blurRad="38100" dist="38100" dir="2700000" algn="tl">
                    <a:srgbClr val="FFFFFF"/>
                  </a:outerShdw>
                </a:effectLst>
              </a:rPr>
              <a:t>Note:</a:t>
            </a:r>
          </a:p>
          <a:p>
            <a:pPr marL="308610" indent="-308610" eaLnBrk="1" hangingPunct="1">
              <a:lnSpc>
                <a:spcPct val="90000"/>
              </a:lnSpc>
              <a:defRPr/>
            </a:pPr>
            <a:endParaRPr lang="en-US" sz="2400" smtClean="0"/>
          </a:p>
          <a:p>
            <a:pPr marL="668655" lvl="1" algn="just" eaLnBrk="1" hangingPunct="1">
              <a:lnSpc>
                <a:spcPct val="90000"/>
              </a:lnSpc>
              <a:defRPr/>
            </a:pPr>
            <a:r>
              <a:rPr lang="en-US" sz="2000" b="1" smtClean="0">
                <a:solidFill>
                  <a:srgbClr val="006600"/>
                </a:solidFill>
              </a:rPr>
              <a:t>A reference must always be initialized.</a:t>
            </a:r>
          </a:p>
          <a:p>
            <a:pPr marL="668655" lvl="1" algn="just" eaLnBrk="1" hangingPunct="1">
              <a:lnSpc>
                <a:spcPct val="90000"/>
              </a:lnSpc>
              <a:defRPr/>
            </a:pPr>
            <a:r>
              <a:rPr lang="en-US" sz="2000" b="1" smtClean="0">
                <a:solidFill>
                  <a:srgbClr val="006600"/>
                </a:solidFill>
              </a:rPr>
              <a:t>Once a reference variable has been defined to refer to a particular variable, it cannot refer to any other variable. </a:t>
            </a:r>
          </a:p>
          <a:p>
            <a:pPr marL="668655" lvl="1" algn="just" eaLnBrk="1" hangingPunct="1">
              <a:lnSpc>
                <a:spcPct val="90000"/>
              </a:lnSpc>
              <a:defRPr/>
            </a:pPr>
            <a:r>
              <a:rPr lang="en-US" sz="2000" b="1" smtClean="0">
                <a:solidFill>
                  <a:srgbClr val="006600"/>
                </a:solidFill>
              </a:rPr>
              <a:t>A variable can have multiple references.  Change the value of one of them effects a change in others.</a:t>
            </a:r>
          </a:p>
          <a:p>
            <a:pPr marL="308610" indent="-308610" eaLnBrk="1" hangingPunct="1">
              <a:lnSpc>
                <a:spcPct val="90000"/>
              </a:lnSpc>
              <a:defRPr/>
            </a:pPr>
            <a:endParaRPr lang="en-US" sz="2000" b="1" smtClean="0">
              <a:solidFill>
                <a:srgbClr val="006600"/>
              </a:solidFill>
            </a:endParaRPr>
          </a:p>
          <a:p>
            <a:pPr marL="308610" indent="-308610" algn="ctr" eaLnBrk="1" hangingPunct="1">
              <a:lnSpc>
                <a:spcPct val="90000"/>
              </a:lnSpc>
              <a:buFontTx/>
              <a:buNone/>
              <a:defRPr/>
            </a:pPr>
            <a:r>
              <a:rPr lang="en-US" sz="2400" b="1" smtClean="0">
                <a:solidFill>
                  <a:srgbClr val="FF3300"/>
                </a:solidFill>
                <a:effectLst>
                  <a:outerShdw blurRad="38100" dist="38100" dir="2700000" algn="tl">
                    <a:srgbClr val="FFFFFF"/>
                  </a:outerShdw>
                </a:effectLst>
              </a:rPr>
              <a:t>int a=10;</a:t>
            </a:r>
          </a:p>
          <a:p>
            <a:pPr marL="308610" indent="-308610" algn="ctr" eaLnBrk="1" hangingPunct="1">
              <a:lnSpc>
                <a:spcPct val="90000"/>
              </a:lnSpc>
              <a:buFontTx/>
              <a:buNone/>
              <a:defRPr/>
            </a:pPr>
            <a:r>
              <a:rPr lang="en-US" sz="2400" b="1" smtClean="0">
                <a:solidFill>
                  <a:srgbClr val="FF3300"/>
                </a:solidFill>
                <a:effectLst>
                  <a:outerShdw blurRad="38100" dist="38100" dir="2700000" algn="tl">
                    <a:srgbClr val="FFFFFF"/>
                  </a:outerShdw>
                </a:effectLst>
              </a:rPr>
              <a:t>int &amp;b=a;</a:t>
            </a:r>
          </a:p>
          <a:p>
            <a:pPr marL="308610" indent="-308610" algn="ctr" eaLnBrk="1" hangingPunct="1">
              <a:lnSpc>
                <a:spcPct val="90000"/>
              </a:lnSpc>
              <a:buFontTx/>
              <a:buNone/>
              <a:defRPr/>
            </a:pPr>
            <a:r>
              <a:rPr lang="en-US" sz="2400" b="1" smtClean="0">
                <a:solidFill>
                  <a:srgbClr val="FF3300"/>
                </a:solidFill>
                <a:effectLst>
                  <a:outerShdw blurRad="38100" dist="38100" dir="2700000" algn="tl">
                    <a:srgbClr val="FFFFFF"/>
                  </a:outerShdw>
                </a:effectLst>
              </a:rPr>
              <a:t>int &amp;c=a;</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304800"/>
            <a:ext cx="8229600" cy="1143000"/>
          </a:xfrm>
          <a:gradFill rotWithShape="1">
            <a:gsLst>
              <a:gs pos="0">
                <a:srgbClr val="FFCCFF"/>
              </a:gs>
              <a:gs pos="100000">
                <a:srgbClr val="FFCCFF">
                  <a:gamma/>
                  <a:shade val="66275"/>
                  <a:invGamma/>
                </a:srgbClr>
              </a:gs>
            </a:gsLst>
            <a:lin ang="2700000" scaled="1"/>
          </a:gradFill>
          <a:ln w="114300" cmpd="tri">
            <a:solidFill>
              <a:srgbClr val="006600"/>
            </a:solidFill>
          </a:ln>
        </p:spPr>
        <p:txBody>
          <a:bodyPr/>
          <a:lstStyle/>
          <a:p>
            <a:pPr eaLnBrk="1" hangingPunct="1">
              <a:defRPr/>
            </a:pPr>
            <a:r>
              <a:rPr lang="en-US" b="1" u="sng" smtClean="0">
                <a:solidFill>
                  <a:schemeClr val="tx1"/>
                </a:solidFill>
                <a:effectLst>
                  <a:outerShdw blurRad="38100" dist="38100" dir="2700000" algn="tl">
                    <a:srgbClr val="FFFFFF"/>
                  </a:outerShdw>
                </a:effectLst>
              </a:rPr>
              <a:t>Encapsulation</a:t>
            </a:r>
          </a:p>
        </p:txBody>
      </p:sp>
      <p:sp>
        <p:nvSpPr>
          <p:cNvPr id="48131" name="Rectangle 3"/>
          <p:cNvSpPr>
            <a:spLocks noGrp="1" noChangeArrowheads="1"/>
          </p:cNvSpPr>
          <p:nvPr>
            <p:ph idx="1"/>
          </p:nvPr>
        </p:nvSpPr>
        <p:spPr>
          <a:xfrm>
            <a:off x="457200" y="1798638"/>
            <a:ext cx="8229600" cy="4906962"/>
          </a:xfrm>
        </p:spPr>
        <p:txBody>
          <a:bodyPr/>
          <a:lstStyle/>
          <a:p>
            <a:pPr eaLnBrk="1" hangingPunct="1">
              <a:lnSpc>
                <a:spcPct val="120000"/>
              </a:lnSpc>
            </a:pPr>
            <a:r>
              <a:rPr lang="en-US" sz="2600" b="1" smtClean="0">
                <a:solidFill>
                  <a:srgbClr val="FFFF99"/>
                </a:solidFill>
              </a:rPr>
              <a:t>The wrapping of data and function into a single unit is known as Encapsulation. Data is not accessible externally and is accessible to only those functions, which are wrapped in the class can access it. These functions provide the interface between the data and program.</a:t>
            </a:r>
          </a:p>
          <a:p>
            <a:pPr eaLnBrk="1" hangingPunct="1">
              <a:lnSpc>
                <a:spcPct val="120000"/>
              </a:lnSpc>
            </a:pPr>
            <a:r>
              <a:rPr lang="en-US" sz="2600" b="1" smtClean="0">
                <a:solidFill>
                  <a:srgbClr val="FFFF99"/>
                </a:solidFill>
              </a:rPr>
              <a:t>Encapsulation of data from direct access by the program is called Data Hiding.</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4294967295"/>
          </p:nvPr>
        </p:nvSpPr>
        <p:spPr>
          <a:xfrm>
            <a:off x="0" y="1798638"/>
            <a:ext cx="8229600" cy="4906962"/>
          </a:xfrm>
        </p:spPr>
        <p:txBody>
          <a:bodyPr/>
          <a:lstStyle/>
          <a:p>
            <a:pPr eaLnBrk="1" hangingPunct="1">
              <a:lnSpc>
                <a:spcPct val="130000"/>
              </a:lnSpc>
            </a:pPr>
            <a:r>
              <a:rPr lang="en-US" sz="2600" smtClean="0">
                <a:solidFill>
                  <a:srgbClr val="FFFF99"/>
                </a:solidFill>
              </a:rPr>
              <a:t>The ability of an object to take more than one form is known as polymorphism. It enables different objects to have methods of the same name that accomplish similar tasks, but in different ways. Polymorphism is one of the crucial features of OOP. </a:t>
            </a:r>
          </a:p>
          <a:p>
            <a:pPr eaLnBrk="1" hangingPunct="1">
              <a:lnSpc>
                <a:spcPct val="130000"/>
              </a:lnSpc>
            </a:pPr>
            <a:r>
              <a:rPr lang="en-US" sz="2600" smtClean="0">
                <a:solidFill>
                  <a:srgbClr val="FFFF99"/>
                </a:solidFill>
              </a:rPr>
              <a:t>It simply means "One name, multiple Forms". We have already seen the concept of polymorphism is implemented using the overloaded functions.</a:t>
            </a:r>
          </a:p>
        </p:txBody>
      </p:sp>
      <p:sp>
        <p:nvSpPr>
          <p:cNvPr id="25602" name="Rectangle 2"/>
          <p:cNvSpPr>
            <a:spLocks noGrp="1" noChangeArrowheads="1"/>
          </p:cNvSpPr>
          <p:nvPr>
            <p:ph type="title" idx="4294967295"/>
          </p:nvPr>
        </p:nvSpPr>
        <p:spPr>
          <a:xfrm>
            <a:off x="0" y="304800"/>
            <a:ext cx="8229600" cy="1143000"/>
          </a:xfrm>
          <a:gradFill rotWithShape="1">
            <a:gsLst>
              <a:gs pos="0">
                <a:srgbClr val="FFCCFF"/>
              </a:gs>
              <a:gs pos="100000">
                <a:srgbClr val="FFCCFF">
                  <a:gamma/>
                  <a:shade val="66275"/>
                  <a:invGamma/>
                </a:srgbClr>
              </a:gs>
            </a:gsLst>
            <a:lin ang="2700000" scaled="1"/>
          </a:gradFill>
          <a:ln w="114300" cmpd="tri">
            <a:solidFill>
              <a:srgbClr val="006600"/>
            </a:solidFill>
          </a:ln>
        </p:spPr>
        <p:txBody>
          <a:bodyPr/>
          <a:lstStyle/>
          <a:p>
            <a:pPr eaLnBrk="1" hangingPunct="1">
              <a:defRPr/>
            </a:pPr>
            <a:r>
              <a:rPr lang="en-US" b="1" u="sng" smtClean="0">
                <a:effectLst>
                  <a:outerShdw blurRad="38100" dist="38100" dir="2700000" algn="tl">
                    <a:srgbClr val="FFFFFF"/>
                  </a:outerShdw>
                </a:effectLst>
              </a:rPr>
              <a:t>Polymorphism</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304800"/>
            <a:ext cx="8229600" cy="838200"/>
          </a:xfrm>
          <a:gradFill rotWithShape="1">
            <a:gsLst>
              <a:gs pos="0">
                <a:srgbClr val="FFCCFF"/>
              </a:gs>
              <a:gs pos="100000">
                <a:srgbClr val="FFCCFF">
                  <a:gamma/>
                  <a:shade val="66275"/>
                  <a:invGamma/>
                </a:srgbClr>
              </a:gs>
            </a:gsLst>
            <a:lin ang="2700000" scaled="1"/>
          </a:gradFill>
          <a:ln w="114300" cmpd="tri">
            <a:solidFill>
              <a:srgbClr val="006600"/>
            </a:solidFill>
          </a:ln>
        </p:spPr>
        <p:txBody>
          <a:bodyPr/>
          <a:lstStyle/>
          <a:p>
            <a:pPr algn="r" eaLnBrk="1" hangingPunct="1">
              <a:defRPr/>
            </a:pPr>
            <a:r>
              <a:rPr lang="en-US" sz="2400" u="sng" smtClean="0">
                <a:effectLst>
                  <a:outerShdw blurRad="38100" dist="38100" dir="2700000" algn="tl">
                    <a:srgbClr val="FFFFFF"/>
                  </a:outerShdw>
                </a:effectLst>
              </a:rPr>
              <a:t>Polymorphism cont.</a:t>
            </a:r>
          </a:p>
        </p:txBody>
      </p:sp>
      <p:grpSp>
        <p:nvGrpSpPr>
          <p:cNvPr id="50179" name="Group 13"/>
          <p:cNvGrpSpPr>
            <a:grpSpLocks/>
          </p:cNvGrpSpPr>
          <p:nvPr/>
        </p:nvGrpSpPr>
        <p:grpSpPr bwMode="auto">
          <a:xfrm>
            <a:off x="304800" y="2133600"/>
            <a:ext cx="8305800" cy="3352800"/>
            <a:chOff x="192" y="1056"/>
            <a:chExt cx="5232" cy="2112"/>
          </a:xfrm>
        </p:grpSpPr>
        <p:sp>
          <p:nvSpPr>
            <p:cNvPr id="50180" name="Rectangle 4"/>
            <p:cNvSpPr>
              <a:spLocks noChangeArrowheads="1"/>
            </p:cNvSpPr>
            <p:nvPr/>
          </p:nvSpPr>
          <p:spPr bwMode="auto">
            <a:xfrm>
              <a:off x="1824" y="1056"/>
              <a:ext cx="2160" cy="384"/>
            </a:xfrm>
            <a:prstGeom prst="rect">
              <a:avLst/>
            </a:prstGeom>
            <a:solidFill>
              <a:srgbClr val="0066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6600"/>
              </a:extrusionClr>
            </a:sp3d>
          </p:spPr>
          <p:txBody>
            <a:bodyPr wrap="none" anchor="ctr">
              <a:flatTx/>
            </a:bodyPr>
            <a:lstStyle/>
            <a:p>
              <a:pPr algn="ctr"/>
              <a:r>
                <a:rPr lang="en-US" sz="3200" b="1">
                  <a:solidFill>
                    <a:srgbClr val="FFCCFF"/>
                  </a:solidFill>
                </a:rPr>
                <a:t>Polymorphism</a:t>
              </a:r>
            </a:p>
          </p:txBody>
        </p:sp>
        <p:sp>
          <p:nvSpPr>
            <p:cNvPr id="50181" name="Rectangle 5"/>
            <p:cNvSpPr>
              <a:spLocks noChangeArrowheads="1"/>
            </p:cNvSpPr>
            <p:nvPr/>
          </p:nvSpPr>
          <p:spPr bwMode="auto">
            <a:xfrm>
              <a:off x="3312" y="1824"/>
              <a:ext cx="1872" cy="336"/>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n-US" sz="3200" b="1" dirty="0"/>
                <a:t>Runtime</a:t>
              </a:r>
            </a:p>
          </p:txBody>
        </p:sp>
        <p:sp>
          <p:nvSpPr>
            <p:cNvPr id="50182" name="Rectangle 6"/>
            <p:cNvSpPr>
              <a:spLocks noChangeArrowheads="1"/>
            </p:cNvSpPr>
            <p:nvPr/>
          </p:nvSpPr>
          <p:spPr bwMode="auto">
            <a:xfrm>
              <a:off x="576" y="1776"/>
              <a:ext cx="1968" cy="336"/>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lgn="ctr"/>
              <a:r>
                <a:rPr lang="en-US" sz="3200" b="1" dirty="0"/>
                <a:t>Compile Time</a:t>
              </a:r>
            </a:p>
          </p:txBody>
        </p:sp>
        <p:sp>
          <p:nvSpPr>
            <p:cNvPr id="50183" name="Rectangle 7"/>
            <p:cNvSpPr>
              <a:spLocks noChangeArrowheads="1"/>
            </p:cNvSpPr>
            <p:nvPr/>
          </p:nvSpPr>
          <p:spPr bwMode="auto">
            <a:xfrm>
              <a:off x="192" y="2448"/>
              <a:ext cx="1392" cy="720"/>
            </a:xfrm>
            <a:prstGeom prst="rect">
              <a:avLst/>
            </a:prstGeom>
            <a:solidFill>
              <a:srgbClr val="9933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3300"/>
              </a:extrusionClr>
            </a:sp3d>
          </p:spPr>
          <p:txBody>
            <a:bodyPr wrap="none" anchor="ctr">
              <a:flatTx/>
            </a:bodyPr>
            <a:lstStyle/>
            <a:p>
              <a:pPr algn="ctr"/>
              <a:r>
                <a:rPr lang="en-US" sz="2400" b="1">
                  <a:solidFill>
                    <a:srgbClr val="FFFF99"/>
                  </a:solidFill>
                </a:rPr>
                <a:t>Function</a:t>
              </a:r>
            </a:p>
            <a:p>
              <a:pPr algn="ctr"/>
              <a:r>
                <a:rPr lang="en-US" sz="2400" b="1">
                  <a:solidFill>
                    <a:srgbClr val="FFFF99"/>
                  </a:solidFill>
                </a:rPr>
                <a:t>Overloading</a:t>
              </a:r>
            </a:p>
          </p:txBody>
        </p:sp>
        <p:sp>
          <p:nvSpPr>
            <p:cNvPr id="50184" name="Rectangle 8"/>
            <p:cNvSpPr>
              <a:spLocks noChangeArrowheads="1"/>
            </p:cNvSpPr>
            <p:nvPr/>
          </p:nvSpPr>
          <p:spPr bwMode="auto">
            <a:xfrm>
              <a:off x="3696" y="2448"/>
              <a:ext cx="1728" cy="720"/>
            </a:xfrm>
            <a:prstGeom prst="rect">
              <a:avLst/>
            </a:prstGeom>
            <a:solidFill>
              <a:srgbClr val="9933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3300"/>
              </a:extrusionClr>
            </a:sp3d>
          </p:spPr>
          <p:txBody>
            <a:bodyPr wrap="none" anchor="ctr">
              <a:flatTx/>
            </a:bodyPr>
            <a:lstStyle/>
            <a:p>
              <a:pPr algn="ctr"/>
              <a:r>
                <a:rPr lang="en-US" sz="2400" b="1">
                  <a:solidFill>
                    <a:srgbClr val="FFFF99"/>
                  </a:solidFill>
                </a:rPr>
                <a:t>Virtual</a:t>
              </a:r>
            </a:p>
            <a:p>
              <a:pPr algn="ctr"/>
              <a:r>
                <a:rPr lang="en-US" sz="2400" b="1">
                  <a:solidFill>
                    <a:srgbClr val="FFFF99"/>
                  </a:solidFill>
                </a:rPr>
                <a:t>Function</a:t>
              </a:r>
            </a:p>
          </p:txBody>
        </p:sp>
        <p:sp>
          <p:nvSpPr>
            <p:cNvPr id="50185" name="Rectangle 9"/>
            <p:cNvSpPr>
              <a:spLocks noChangeArrowheads="1"/>
            </p:cNvSpPr>
            <p:nvPr/>
          </p:nvSpPr>
          <p:spPr bwMode="auto">
            <a:xfrm>
              <a:off x="1776" y="2448"/>
              <a:ext cx="1584" cy="720"/>
            </a:xfrm>
            <a:prstGeom prst="rect">
              <a:avLst/>
            </a:prstGeom>
            <a:solidFill>
              <a:srgbClr val="9933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3300"/>
              </a:extrusionClr>
            </a:sp3d>
          </p:spPr>
          <p:txBody>
            <a:bodyPr wrap="none" anchor="ctr">
              <a:flatTx/>
            </a:bodyPr>
            <a:lstStyle/>
            <a:p>
              <a:pPr algn="ctr"/>
              <a:r>
                <a:rPr lang="en-US" sz="2400" b="1">
                  <a:solidFill>
                    <a:srgbClr val="FFFF99"/>
                  </a:solidFill>
                </a:rPr>
                <a:t>Operator</a:t>
              </a:r>
            </a:p>
            <a:p>
              <a:pPr algn="ctr"/>
              <a:r>
                <a:rPr lang="en-US" sz="2400" b="1">
                  <a:solidFill>
                    <a:srgbClr val="FFFF99"/>
                  </a:solidFill>
                </a:rPr>
                <a:t>Overloading</a:t>
              </a:r>
            </a:p>
          </p:txBody>
        </p:sp>
        <p:sp>
          <p:nvSpPr>
            <p:cNvPr id="50186" name="AutoShape 10"/>
            <p:cNvSpPr>
              <a:spLocks/>
            </p:cNvSpPr>
            <p:nvPr/>
          </p:nvSpPr>
          <p:spPr bwMode="auto">
            <a:xfrm rot="5400000">
              <a:off x="2832" y="288"/>
              <a:ext cx="240" cy="2544"/>
            </a:xfrm>
            <a:prstGeom prst="leftBrace">
              <a:avLst>
                <a:gd name="adj1" fmla="val 88333"/>
                <a:gd name="adj2" fmla="val 50000"/>
              </a:avLst>
            </a:prstGeom>
            <a:noFill/>
            <a:ln w="57150">
              <a:solidFill>
                <a:srgbClr val="FFFF99"/>
              </a:solidFill>
              <a:round/>
              <a:headEnd/>
              <a:tailEnd/>
            </a:ln>
          </p:spPr>
          <p:txBody>
            <a:bodyPr wrap="none" anchor="ctr"/>
            <a:lstStyle/>
            <a:p>
              <a:endParaRPr lang="en-US"/>
            </a:p>
          </p:txBody>
        </p:sp>
        <p:sp>
          <p:nvSpPr>
            <p:cNvPr id="50187" name="AutoShape 11"/>
            <p:cNvSpPr>
              <a:spLocks/>
            </p:cNvSpPr>
            <p:nvPr/>
          </p:nvSpPr>
          <p:spPr bwMode="auto">
            <a:xfrm rot="5400000">
              <a:off x="1355" y="1333"/>
              <a:ext cx="240" cy="1797"/>
            </a:xfrm>
            <a:prstGeom prst="leftBrace">
              <a:avLst>
                <a:gd name="adj1" fmla="val 62396"/>
                <a:gd name="adj2" fmla="val 50000"/>
              </a:avLst>
            </a:prstGeom>
            <a:noFill/>
            <a:ln w="57150">
              <a:solidFill>
                <a:srgbClr val="FFFF99"/>
              </a:solidFill>
              <a:round/>
              <a:headEnd/>
              <a:tailEnd/>
            </a:ln>
          </p:spPr>
          <p:txBody>
            <a:bodyPr wrap="none" anchor="ctr"/>
            <a:lstStyle/>
            <a:p>
              <a:endParaRPr lang="en-US"/>
            </a:p>
          </p:txBody>
        </p:sp>
        <p:sp>
          <p:nvSpPr>
            <p:cNvPr id="50188" name="Line 12"/>
            <p:cNvSpPr>
              <a:spLocks noChangeShapeType="1"/>
            </p:cNvSpPr>
            <p:nvPr/>
          </p:nvSpPr>
          <p:spPr bwMode="auto">
            <a:xfrm>
              <a:off x="4560" y="2112"/>
              <a:ext cx="0" cy="248"/>
            </a:xfrm>
            <a:prstGeom prst="line">
              <a:avLst/>
            </a:prstGeom>
            <a:noFill/>
            <a:ln w="47625">
              <a:solidFill>
                <a:srgbClr val="FFFF99"/>
              </a:solidFill>
              <a:round/>
              <a:headEnd/>
              <a:tailEnd type="triangle" w="med" len="med"/>
            </a:ln>
          </p:spPr>
          <p:txBody>
            <a:bodyPr/>
            <a:lstStyle/>
            <a:p>
              <a:endParaRPr lang="en-US"/>
            </a:p>
          </p:txBody>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body" idx="4294967295"/>
          </p:nvPr>
        </p:nvSpPr>
        <p:spPr>
          <a:xfrm>
            <a:off x="0" y="1524000"/>
            <a:ext cx="8229600" cy="5181600"/>
          </a:xfrm>
        </p:spPr>
        <p:txBody>
          <a:bodyPr/>
          <a:lstStyle/>
          <a:p>
            <a:pPr eaLnBrk="1" hangingPunct="1">
              <a:lnSpc>
                <a:spcPct val="150000"/>
              </a:lnSpc>
            </a:pPr>
            <a:r>
              <a:rPr lang="en-US" sz="2800" smtClean="0">
                <a:solidFill>
                  <a:srgbClr val="FFCCFF"/>
                </a:solidFill>
              </a:rPr>
              <a:t>In compile time polymorphism the overloaded member functions are selected for invoking by matching arguments both type and number. This information is known to the compiler at compile time and therefore compiler is able to select the appropriate function for a particular call at the compile time itself.</a:t>
            </a:r>
          </a:p>
        </p:txBody>
      </p:sp>
      <p:sp>
        <p:nvSpPr>
          <p:cNvPr id="51203" name="Rectangle 2"/>
          <p:cNvSpPr>
            <a:spLocks noGrp="1" noChangeArrowheads="1"/>
          </p:cNvSpPr>
          <p:nvPr>
            <p:ph type="title" idx="4294967295"/>
          </p:nvPr>
        </p:nvSpPr>
        <p:spPr>
          <a:xfrm>
            <a:off x="0" y="304800"/>
            <a:ext cx="8229600" cy="838200"/>
          </a:xfrm>
          <a:gradFill rotWithShape="1">
            <a:gsLst>
              <a:gs pos="0">
                <a:srgbClr val="FFCCFF"/>
              </a:gs>
              <a:gs pos="100000">
                <a:srgbClr val="A987A9"/>
              </a:gs>
            </a:gsLst>
            <a:lin ang="2700000" scaled="1"/>
          </a:gradFill>
          <a:ln w="114300" cmpd="tri">
            <a:solidFill>
              <a:srgbClr val="006600"/>
            </a:solidFill>
          </a:ln>
        </p:spPr>
        <p:txBody>
          <a:bodyPr/>
          <a:lstStyle/>
          <a:p>
            <a:pPr eaLnBrk="1" hangingPunct="1"/>
            <a:r>
              <a:rPr lang="en-US" smtClean="0"/>
              <a:t>Compile Time Polymorphism</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body" idx="4294967295"/>
          </p:nvPr>
        </p:nvSpPr>
        <p:spPr>
          <a:xfrm>
            <a:off x="0" y="1524000"/>
            <a:ext cx="8229600" cy="5181600"/>
          </a:xfrm>
        </p:spPr>
        <p:txBody>
          <a:bodyPr/>
          <a:lstStyle/>
          <a:p>
            <a:pPr eaLnBrk="1" hangingPunct="1">
              <a:lnSpc>
                <a:spcPct val="150000"/>
              </a:lnSpc>
            </a:pPr>
            <a:r>
              <a:rPr lang="en-US" smtClean="0">
                <a:solidFill>
                  <a:srgbClr val="FFCCFF"/>
                </a:solidFill>
              </a:rPr>
              <a:t>This is called early binding or static binding or static linking. Also known as compile time polymorphism, early binding simply means that an object is bound to its function call at compile time.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5800" y="228600"/>
            <a:ext cx="7772400" cy="1295400"/>
          </a:xfrm>
          <a:solidFill>
            <a:srgbClr val="FFCCFF"/>
          </a:solidFill>
          <a:ln w="114300" cmpd="tri">
            <a:solidFill>
              <a:srgbClr val="006600"/>
            </a:solidFill>
          </a:ln>
        </p:spPr>
        <p:txBody>
          <a:bodyPr/>
          <a:lstStyle/>
          <a:p>
            <a:pPr eaLnBrk="1" hangingPunct="1">
              <a:defRPr/>
            </a:pPr>
            <a:r>
              <a:rPr lang="en-US" sz="3200" b="1" i="1" u="sng" smtClean="0">
                <a:effectLst>
                  <a:outerShdw blurRad="38100" dist="38100" dir="2700000" algn="tl">
                    <a:srgbClr val="000000"/>
                  </a:outerShdw>
                </a:effectLst>
              </a:rPr>
              <a:t>Characteristics of </a:t>
            </a:r>
            <a:br>
              <a:rPr lang="en-US" sz="3200" b="1" i="1" u="sng" smtClean="0">
                <a:effectLst>
                  <a:outerShdw blurRad="38100" dist="38100" dir="2700000" algn="tl">
                    <a:srgbClr val="000000"/>
                  </a:outerShdw>
                </a:effectLst>
              </a:rPr>
            </a:br>
            <a:r>
              <a:rPr lang="en-US" sz="3200" b="1" i="1" u="sng" smtClean="0">
                <a:effectLst>
                  <a:outerShdw blurRad="38100" dist="38100" dir="2700000" algn="tl">
                    <a:srgbClr val="000000"/>
                  </a:outerShdw>
                </a:effectLst>
              </a:rPr>
              <a:t>Object Oriented Programming</a:t>
            </a:r>
          </a:p>
        </p:txBody>
      </p:sp>
      <p:sp>
        <p:nvSpPr>
          <p:cNvPr id="9219" name="Rectangle 3"/>
          <p:cNvSpPr>
            <a:spLocks noGrp="1" noChangeArrowheads="1"/>
          </p:cNvSpPr>
          <p:nvPr>
            <p:ph idx="1"/>
          </p:nvPr>
        </p:nvSpPr>
        <p:spPr>
          <a:xfrm>
            <a:off x="304800" y="1905000"/>
            <a:ext cx="8610600" cy="4343400"/>
          </a:xfrm>
        </p:spPr>
        <p:txBody>
          <a:bodyPr/>
          <a:lstStyle/>
          <a:p>
            <a:pPr eaLnBrk="1" hangingPunct="1">
              <a:lnSpc>
                <a:spcPct val="150000"/>
              </a:lnSpc>
            </a:pPr>
            <a:r>
              <a:rPr lang="en-US" sz="2000" smtClean="0">
                <a:solidFill>
                  <a:srgbClr val="FFFF99"/>
                </a:solidFill>
                <a:latin typeface="Tahoma" pitchFamily="34" charset="0"/>
              </a:rPr>
              <a:t>Programs are divided into objects.</a:t>
            </a:r>
          </a:p>
          <a:p>
            <a:pPr eaLnBrk="1" hangingPunct="1">
              <a:lnSpc>
                <a:spcPct val="150000"/>
              </a:lnSpc>
            </a:pPr>
            <a:r>
              <a:rPr lang="en-US" sz="2000" smtClean="0">
                <a:solidFill>
                  <a:srgbClr val="FFFF99"/>
                </a:solidFill>
                <a:latin typeface="Tahoma" pitchFamily="34" charset="0"/>
              </a:rPr>
              <a:t>Data structures are designed such that they characterized the objects.</a:t>
            </a:r>
          </a:p>
          <a:p>
            <a:pPr eaLnBrk="1" hangingPunct="1">
              <a:lnSpc>
                <a:spcPct val="150000"/>
              </a:lnSpc>
            </a:pPr>
            <a:r>
              <a:rPr lang="en-US" sz="2000" smtClean="0">
                <a:solidFill>
                  <a:srgbClr val="FFFF99"/>
                </a:solidFill>
                <a:latin typeface="Tahoma" pitchFamily="34" charset="0"/>
              </a:rPr>
              <a:t>Data is hidden and cannot be accessed by external functions.</a:t>
            </a:r>
          </a:p>
          <a:p>
            <a:pPr eaLnBrk="1" hangingPunct="1">
              <a:lnSpc>
                <a:spcPct val="150000"/>
              </a:lnSpc>
            </a:pPr>
            <a:r>
              <a:rPr lang="en-US" sz="2000" smtClean="0">
                <a:solidFill>
                  <a:srgbClr val="FFFF99"/>
                </a:solidFill>
                <a:latin typeface="Tahoma" pitchFamily="34" charset="0"/>
              </a:rPr>
              <a:t>Objects may communicate with each other through functions.</a:t>
            </a:r>
          </a:p>
          <a:p>
            <a:pPr eaLnBrk="1" hangingPunct="1">
              <a:lnSpc>
                <a:spcPct val="150000"/>
              </a:lnSpc>
            </a:pPr>
            <a:r>
              <a:rPr lang="en-US" sz="2000" smtClean="0">
                <a:solidFill>
                  <a:srgbClr val="FFFF99"/>
                </a:solidFill>
                <a:latin typeface="Tahoma" pitchFamily="34" charset="0"/>
              </a:rPr>
              <a:t>New data type and functions can be easily added whenever necessary.</a:t>
            </a:r>
          </a:p>
          <a:p>
            <a:pPr eaLnBrk="1" hangingPunct="1">
              <a:lnSpc>
                <a:spcPct val="150000"/>
              </a:lnSpc>
            </a:pPr>
            <a:r>
              <a:rPr lang="en-US" sz="2000" smtClean="0">
                <a:solidFill>
                  <a:srgbClr val="FFFF99"/>
                </a:solidFill>
                <a:latin typeface="Tahoma" pitchFamily="34" charset="0"/>
              </a:rPr>
              <a:t>Bottom up approach in program design.</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body" idx="4294967295"/>
          </p:nvPr>
        </p:nvSpPr>
        <p:spPr>
          <a:xfrm>
            <a:off x="0" y="1524000"/>
            <a:ext cx="8229600" cy="5181600"/>
          </a:xfrm>
        </p:spPr>
        <p:txBody>
          <a:bodyPr/>
          <a:lstStyle/>
          <a:p>
            <a:pPr eaLnBrk="1" hangingPunct="1">
              <a:lnSpc>
                <a:spcPct val="150000"/>
              </a:lnSpc>
            </a:pPr>
            <a:r>
              <a:rPr lang="en-US" sz="2800" b="1" smtClean="0">
                <a:solidFill>
                  <a:srgbClr val="FFCCFF"/>
                </a:solidFill>
              </a:rPr>
              <a:t>Operator Overloading is one of the many important features of C++ language. C++ has the ability to provide the operators with a special meaning for a data type. The mechanism of giving such special meanings to an operator is known as operator overloading.</a:t>
            </a:r>
          </a:p>
        </p:txBody>
      </p:sp>
      <p:sp>
        <p:nvSpPr>
          <p:cNvPr id="53251" name="Rectangle 2"/>
          <p:cNvSpPr>
            <a:spLocks noGrp="1" noChangeArrowheads="1"/>
          </p:cNvSpPr>
          <p:nvPr>
            <p:ph type="title" idx="4294967295"/>
          </p:nvPr>
        </p:nvSpPr>
        <p:spPr>
          <a:xfrm>
            <a:off x="0" y="304800"/>
            <a:ext cx="8229600" cy="838200"/>
          </a:xfrm>
          <a:gradFill rotWithShape="1">
            <a:gsLst>
              <a:gs pos="0">
                <a:srgbClr val="FFCCFF"/>
              </a:gs>
              <a:gs pos="100000">
                <a:srgbClr val="A987A9"/>
              </a:gs>
            </a:gsLst>
            <a:lin ang="2700000" scaled="1"/>
          </a:gradFill>
          <a:ln w="114300" cmpd="tri">
            <a:solidFill>
              <a:srgbClr val="006600"/>
            </a:solidFill>
          </a:ln>
        </p:spPr>
        <p:txBody>
          <a:bodyPr/>
          <a:lstStyle/>
          <a:p>
            <a:pPr eaLnBrk="1" hangingPunct="1"/>
            <a:r>
              <a:rPr lang="en-US" smtClean="0"/>
              <a:t>Operator Overloading</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body" idx="4294967295"/>
          </p:nvPr>
        </p:nvSpPr>
        <p:spPr>
          <a:xfrm>
            <a:off x="0" y="1524000"/>
            <a:ext cx="8229600" cy="4800600"/>
          </a:xfrm>
        </p:spPr>
        <p:txBody>
          <a:bodyPr/>
          <a:lstStyle/>
          <a:p>
            <a:pPr eaLnBrk="1" hangingPunct="1">
              <a:lnSpc>
                <a:spcPct val="150000"/>
              </a:lnSpc>
            </a:pPr>
            <a:r>
              <a:rPr lang="en-US" sz="2800" b="1" smtClean="0">
                <a:solidFill>
                  <a:srgbClr val="FFCCFF"/>
                </a:solidFill>
              </a:rPr>
              <a:t>To define an additional task to an operator, we must specify what it means in relation to the class to which the operator is applied. This is done with the help of a special function called operator function, which describes the task.</a:t>
            </a:r>
          </a:p>
        </p:txBody>
      </p:sp>
      <p:sp>
        <p:nvSpPr>
          <p:cNvPr id="54275" name="Rectangle 2"/>
          <p:cNvSpPr>
            <a:spLocks noGrp="1" noChangeArrowheads="1"/>
          </p:cNvSpPr>
          <p:nvPr>
            <p:ph type="title" idx="4294967295"/>
          </p:nvPr>
        </p:nvSpPr>
        <p:spPr>
          <a:xfrm>
            <a:off x="0" y="304800"/>
            <a:ext cx="8229600" cy="838200"/>
          </a:xfrm>
          <a:gradFill rotWithShape="1">
            <a:gsLst>
              <a:gs pos="0">
                <a:srgbClr val="FFCCFF"/>
              </a:gs>
              <a:gs pos="100000">
                <a:srgbClr val="A987A9"/>
              </a:gs>
            </a:gsLst>
            <a:lin ang="2700000" scaled="1"/>
          </a:gradFill>
          <a:ln w="114300" cmpd="tri">
            <a:solidFill>
              <a:srgbClr val="006600"/>
            </a:solidFill>
          </a:ln>
        </p:spPr>
        <p:txBody>
          <a:bodyPr/>
          <a:lstStyle/>
          <a:p>
            <a:pPr algn="r" eaLnBrk="1" hangingPunct="1"/>
            <a:r>
              <a:rPr lang="en-US" sz="2400" smtClean="0"/>
              <a:t>Operator Overloading cont.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4294967295"/>
          </p:nvPr>
        </p:nvSpPr>
        <p:spPr>
          <a:xfrm>
            <a:off x="0" y="1371600"/>
            <a:ext cx="8229600" cy="2057400"/>
          </a:xfrm>
        </p:spPr>
        <p:txBody>
          <a:bodyPr/>
          <a:lstStyle/>
          <a:p>
            <a:pPr eaLnBrk="1" hangingPunct="1">
              <a:lnSpc>
                <a:spcPct val="150000"/>
              </a:lnSpc>
            </a:pPr>
            <a:r>
              <a:rPr lang="en-US" sz="2800" b="1" smtClean="0">
                <a:solidFill>
                  <a:srgbClr val="FFCCFF"/>
                </a:solidFill>
              </a:rPr>
              <a:t>Let us consider a situation where the function name and prototype is the same in both base and derived class.</a:t>
            </a:r>
          </a:p>
        </p:txBody>
      </p:sp>
      <p:sp>
        <p:nvSpPr>
          <p:cNvPr id="55299" name="Rectangle 2"/>
          <p:cNvSpPr>
            <a:spLocks noGrp="1" noChangeArrowheads="1"/>
          </p:cNvSpPr>
          <p:nvPr>
            <p:ph type="title" idx="4294967295"/>
          </p:nvPr>
        </p:nvSpPr>
        <p:spPr>
          <a:xfrm>
            <a:off x="0" y="304800"/>
            <a:ext cx="8229600" cy="838200"/>
          </a:xfrm>
          <a:gradFill rotWithShape="1">
            <a:gsLst>
              <a:gs pos="0">
                <a:srgbClr val="FFCCFF"/>
              </a:gs>
              <a:gs pos="100000">
                <a:srgbClr val="A987A9"/>
              </a:gs>
            </a:gsLst>
            <a:lin ang="2700000" scaled="1"/>
          </a:gradFill>
          <a:ln w="114300" cmpd="tri">
            <a:solidFill>
              <a:srgbClr val="006600"/>
            </a:solidFill>
          </a:ln>
        </p:spPr>
        <p:txBody>
          <a:bodyPr/>
          <a:lstStyle/>
          <a:p>
            <a:pPr eaLnBrk="1" hangingPunct="1"/>
            <a:r>
              <a:rPr lang="en-US" smtClean="0"/>
              <a:t>Run Time Polymorphism</a:t>
            </a:r>
          </a:p>
        </p:txBody>
      </p:sp>
      <p:sp>
        <p:nvSpPr>
          <p:cNvPr id="55300" name="Text Box 4"/>
          <p:cNvSpPr txBox="1">
            <a:spLocks noChangeArrowheads="1"/>
          </p:cNvSpPr>
          <p:nvPr/>
        </p:nvSpPr>
        <p:spPr bwMode="auto">
          <a:xfrm>
            <a:off x="533400" y="3733800"/>
            <a:ext cx="3962400" cy="1676400"/>
          </a:xfrm>
          <a:prstGeom prst="rect">
            <a:avLst/>
          </a:prstGeom>
          <a:gradFill rotWithShape="1">
            <a:gsLst>
              <a:gs pos="0">
                <a:srgbClr val="767647"/>
              </a:gs>
              <a:gs pos="50000">
                <a:srgbClr val="FFFF99"/>
              </a:gs>
              <a:gs pos="100000">
                <a:srgbClr val="767647"/>
              </a:gs>
            </a:gsLst>
            <a:lin ang="5400000" scaled="1"/>
          </a:gradFill>
          <a:ln w="9525">
            <a:noFill/>
            <a:miter lim="800000"/>
            <a:headEnd/>
            <a:tailEnd/>
          </a:ln>
        </p:spPr>
        <p:txBody>
          <a:bodyPr anchor="ctr"/>
          <a:lstStyle/>
          <a:p>
            <a:r>
              <a:rPr lang="en-US"/>
              <a:t>class A</a:t>
            </a:r>
          </a:p>
          <a:p>
            <a:r>
              <a:rPr lang="en-US"/>
              <a:t>{</a:t>
            </a:r>
          </a:p>
          <a:p>
            <a:r>
              <a:rPr lang="en-US"/>
              <a:t>     int x;</a:t>
            </a:r>
          </a:p>
          <a:p>
            <a:r>
              <a:rPr lang="en-US"/>
              <a:t>     public:</a:t>
            </a:r>
          </a:p>
          <a:p>
            <a:r>
              <a:rPr lang="en-US"/>
              <a:t>     void show(); // show in base class</a:t>
            </a:r>
          </a:p>
          <a:p>
            <a:r>
              <a:rPr lang="en-US"/>
              <a:t>};</a:t>
            </a:r>
          </a:p>
        </p:txBody>
      </p:sp>
      <p:sp>
        <p:nvSpPr>
          <p:cNvPr id="55301" name="Text Box 5"/>
          <p:cNvSpPr txBox="1">
            <a:spLocks noChangeArrowheads="1"/>
          </p:cNvSpPr>
          <p:nvPr/>
        </p:nvSpPr>
        <p:spPr bwMode="auto">
          <a:xfrm>
            <a:off x="4953000" y="3733800"/>
            <a:ext cx="4114800" cy="1676400"/>
          </a:xfrm>
          <a:prstGeom prst="rect">
            <a:avLst/>
          </a:prstGeom>
          <a:gradFill rotWithShape="1">
            <a:gsLst>
              <a:gs pos="0">
                <a:srgbClr val="767647"/>
              </a:gs>
              <a:gs pos="50000">
                <a:srgbClr val="FFFF99"/>
              </a:gs>
              <a:gs pos="100000">
                <a:srgbClr val="767647"/>
              </a:gs>
            </a:gsLst>
            <a:lin ang="5400000" scaled="1"/>
          </a:gradFill>
          <a:ln w="9525">
            <a:noFill/>
            <a:miter lim="800000"/>
            <a:headEnd/>
            <a:tailEnd/>
          </a:ln>
        </p:spPr>
        <p:txBody>
          <a:bodyPr anchor="ctr"/>
          <a:lstStyle/>
          <a:p>
            <a:r>
              <a:rPr lang="en-US"/>
              <a:t>class B : public A</a:t>
            </a:r>
          </a:p>
          <a:p>
            <a:r>
              <a:rPr lang="en-US"/>
              <a:t>{</a:t>
            </a:r>
          </a:p>
          <a:p>
            <a:r>
              <a:rPr lang="en-US"/>
              <a:t>     int y;</a:t>
            </a:r>
          </a:p>
          <a:p>
            <a:r>
              <a:rPr lang="en-US"/>
              <a:t>     public:</a:t>
            </a:r>
          </a:p>
          <a:p>
            <a:r>
              <a:rPr lang="en-US"/>
              <a:t>     void show(); //show in derived class</a:t>
            </a:r>
          </a:p>
          <a:p>
            <a:r>
              <a:rPr lang="en-US"/>
              <a:t>};</a:t>
            </a:r>
          </a:p>
        </p:txBody>
      </p:sp>
      <p:sp>
        <p:nvSpPr>
          <p:cNvPr id="55302" name="Text Box 6"/>
          <p:cNvSpPr txBox="1">
            <a:spLocks noChangeArrowheads="1"/>
          </p:cNvSpPr>
          <p:nvPr/>
        </p:nvSpPr>
        <p:spPr bwMode="auto">
          <a:xfrm>
            <a:off x="2743200" y="5638800"/>
            <a:ext cx="3962400" cy="1066800"/>
          </a:xfrm>
          <a:prstGeom prst="rect">
            <a:avLst/>
          </a:prstGeom>
          <a:gradFill rotWithShape="1">
            <a:gsLst>
              <a:gs pos="0">
                <a:srgbClr val="767647"/>
              </a:gs>
              <a:gs pos="50000">
                <a:srgbClr val="FFFF99"/>
              </a:gs>
              <a:gs pos="100000">
                <a:srgbClr val="767647"/>
              </a:gs>
            </a:gsLst>
            <a:lin ang="5400000" scaled="1"/>
          </a:gradFill>
          <a:ln w="9525">
            <a:noFill/>
            <a:miter lim="800000"/>
            <a:headEnd/>
            <a:tailEnd/>
          </a:ln>
        </p:spPr>
        <p:txBody>
          <a:bodyPr anchor="ctr"/>
          <a:lstStyle/>
          <a:p>
            <a:pPr algn="ctr"/>
            <a:r>
              <a:rPr lang="en-US"/>
              <a:t>B b;</a:t>
            </a:r>
          </a:p>
          <a:p>
            <a:pPr algn="ctr"/>
            <a:r>
              <a:rPr lang="en-US"/>
              <a:t>b.show();</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idx="4294967295"/>
          </p:nvPr>
        </p:nvSpPr>
        <p:spPr>
          <a:xfrm>
            <a:off x="0" y="1371600"/>
            <a:ext cx="8229600" cy="4800600"/>
          </a:xfrm>
        </p:spPr>
        <p:txBody>
          <a:bodyPr/>
          <a:lstStyle/>
          <a:p>
            <a:pPr eaLnBrk="1" hangingPunct="1">
              <a:lnSpc>
                <a:spcPct val="150000"/>
              </a:lnSpc>
            </a:pPr>
            <a:r>
              <a:rPr lang="en-US" sz="2400" b="1" smtClean="0">
                <a:solidFill>
                  <a:srgbClr val="FFCCFF"/>
                </a:solidFill>
              </a:rPr>
              <a:t>How do we use the member function show() to print the values of objects of both the classes A and B. Since the prototype of show() is the same in both the places, the function is not overloaded and therefore static binding does not apply. In fact the compiler does not know what to do and defers the decision.</a:t>
            </a:r>
          </a:p>
        </p:txBody>
      </p:sp>
      <p:sp>
        <p:nvSpPr>
          <p:cNvPr id="56323" name="Rectangle 2"/>
          <p:cNvSpPr>
            <a:spLocks noGrp="1" noChangeArrowheads="1"/>
          </p:cNvSpPr>
          <p:nvPr>
            <p:ph type="title" idx="4294967295"/>
          </p:nvPr>
        </p:nvSpPr>
        <p:spPr>
          <a:xfrm>
            <a:off x="0" y="304800"/>
            <a:ext cx="8229600" cy="838200"/>
          </a:xfrm>
          <a:gradFill rotWithShape="1">
            <a:gsLst>
              <a:gs pos="0">
                <a:srgbClr val="FFCCFF"/>
              </a:gs>
              <a:gs pos="100000">
                <a:srgbClr val="A987A9"/>
              </a:gs>
            </a:gsLst>
            <a:lin ang="2700000" scaled="1"/>
          </a:gradFill>
          <a:ln w="114300" cmpd="tri">
            <a:solidFill>
              <a:srgbClr val="006600"/>
            </a:solidFill>
          </a:ln>
        </p:spPr>
        <p:txBody>
          <a:bodyPr/>
          <a:lstStyle/>
          <a:p>
            <a:pPr eaLnBrk="1" hangingPunct="1"/>
            <a:r>
              <a:rPr lang="en-US" smtClean="0"/>
              <a:t>Run Time Polymorphism</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4294967295"/>
          </p:nvPr>
        </p:nvSpPr>
        <p:spPr>
          <a:xfrm>
            <a:off x="0" y="1371600"/>
            <a:ext cx="8229600" cy="5257800"/>
          </a:xfrm>
        </p:spPr>
        <p:txBody>
          <a:bodyPr/>
          <a:lstStyle/>
          <a:p>
            <a:pPr eaLnBrk="1" hangingPunct="1">
              <a:lnSpc>
                <a:spcPct val="150000"/>
              </a:lnSpc>
            </a:pPr>
            <a:r>
              <a:rPr lang="en-US" sz="2800" smtClean="0">
                <a:solidFill>
                  <a:srgbClr val="FFCCFF"/>
                </a:solidFill>
              </a:rPr>
              <a:t>It would be nice if the appropriate member function could be selected while the program is running. This is known as Runtime Polymorphism. </a:t>
            </a:r>
            <a:r>
              <a:rPr lang="en-US" sz="2800" b="1" i="1" smtClean="0">
                <a:solidFill>
                  <a:srgbClr val="FFCCFF"/>
                </a:solidFill>
              </a:rPr>
              <a:t>How could it happen?</a:t>
            </a:r>
            <a:r>
              <a:rPr lang="en-US" sz="2800" smtClean="0">
                <a:solidFill>
                  <a:srgbClr val="FFCCFF"/>
                </a:solidFill>
              </a:rPr>
              <a:t> </a:t>
            </a:r>
          </a:p>
          <a:p>
            <a:pPr eaLnBrk="1" hangingPunct="1">
              <a:lnSpc>
                <a:spcPct val="150000"/>
              </a:lnSpc>
            </a:pPr>
            <a:r>
              <a:rPr lang="en-US" sz="2800" smtClean="0">
                <a:solidFill>
                  <a:srgbClr val="FFCCFF"/>
                </a:solidFill>
              </a:rPr>
              <a:t>C++ supports a mechanism known as </a:t>
            </a:r>
            <a:r>
              <a:rPr lang="en-US" sz="2800" b="1" smtClean="0">
                <a:solidFill>
                  <a:srgbClr val="FFCCFF"/>
                </a:solidFill>
              </a:rPr>
              <a:t>Virtual Functions</a:t>
            </a:r>
            <a:r>
              <a:rPr lang="en-US" sz="2800" smtClean="0">
                <a:solidFill>
                  <a:srgbClr val="FFCCFF"/>
                </a:solidFill>
              </a:rPr>
              <a:t> to achieve runtime polymorphism.</a:t>
            </a:r>
          </a:p>
        </p:txBody>
      </p:sp>
      <p:sp>
        <p:nvSpPr>
          <p:cNvPr id="57347" name="Rectangle 2"/>
          <p:cNvSpPr>
            <a:spLocks noGrp="1" noChangeArrowheads="1"/>
          </p:cNvSpPr>
          <p:nvPr>
            <p:ph type="title" idx="4294967295"/>
          </p:nvPr>
        </p:nvSpPr>
        <p:spPr>
          <a:xfrm>
            <a:off x="0" y="304800"/>
            <a:ext cx="8229600" cy="838200"/>
          </a:xfrm>
          <a:gradFill rotWithShape="1">
            <a:gsLst>
              <a:gs pos="0">
                <a:srgbClr val="FFCCFF"/>
              </a:gs>
              <a:gs pos="100000">
                <a:srgbClr val="A987A9"/>
              </a:gs>
            </a:gsLst>
            <a:lin ang="2700000" scaled="1"/>
          </a:gradFill>
          <a:ln w="114300" cmpd="tri">
            <a:solidFill>
              <a:srgbClr val="006600"/>
            </a:solidFill>
          </a:ln>
        </p:spPr>
        <p:txBody>
          <a:bodyPr/>
          <a:lstStyle/>
          <a:p>
            <a:pPr eaLnBrk="1" hangingPunct="1"/>
            <a:r>
              <a:rPr lang="en-US" smtClean="0"/>
              <a:t>Run Time Polymorphism</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idx="4294967295"/>
          </p:nvPr>
        </p:nvSpPr>
        <p:spPr>
          <a:xfrm>
            <a:off x="0" y="1371600"/>
            <a:ext cx="8229600" cy="5257800"/>
          </a:xfrm>
        </p:spPr>
        <p:txBody>
          <a:bodyPr/>
          <a:lstStyle/>
          <a:p>
            <a:pPr eaLnBrk="1" hangingPunct="1">
              <a:lnSpc>
                <a:spcPct val="140000"/>
              </a:lnSpc>
            </a:pPr>
            <a:r>
              <a:rPr lang="en-US" sz="2400" smtClean="0">
                <a:solidFill>
                  <a:srgbClr val="FFFF99"/>
                </a:solidFill>
              </a:rPr>
              <a:t>When we use the same function name in both the base class and derived class, the function in base class is declared as virtual using the keyword virtual preceeding its normal declaration. </a:t>
            </a:r>
          </a:p>
          <a:p>
            <a:pPr eaLnBrk="1" hangingPunct="1">
              <a:lnSpc>
                <a:spcPct val="140000"/>
              </a:lnSpc>
            </a:pPr>
            <a:r>
              <a:rPr lang="en-US" sz="2400" smtClean="0">
                <a:solidFill>
                  <a:srgbClr val="FFFF99"/>
                </a:solidFill>
              </a:rPr>
              <a:t>When a function is made virtual, C++ determines which function to use at run time based on the type of object pointed to by the base pointer, rather than the type of the pointer.</a:t>
            </a:r>
          </a:p>
        </p:txBody>
      </p:sp>
      <p:sp>
        <p:nvSpPr>
          <p:cNvPr id="58371" name="Rectangle 2"/>
          <p:cNvSpPr>
            <a:spLocks noGrp="1" noChangeArrowheads="1"/>
          </p:cNvSpPr>
          <p:nvPr>
            <p:ph type="title" idx="4294967295"/>
          </p:nvPr>
        </p:nvSpPr>
        <p:spPr>
          <a:xfrm>
            <a:off x="0" y="76200"/>
            <a:ext cx="9144000" cy="838200"/>
          </a:xfrm>
          <a:gradFill rotWithShape="1">
            <a:gsLst>
              <a:gs pos="0">
                <a:srgbClr val="FFCCFF"/>
              </a:gs>
              <a:gs pos="100000">
                <a:srgbClr val="A987A9"/>
              </a:gs>
            </a:gsLst>
            <a:lin ang="2700000" scaled="1"/>
          </a:gradFill>
          <a:ln w="114300" cmpd="tri">
            <a:solidFill>
              <a:srgbClr val="006600"/>
            </a:solidFill>
          </a:ln>
        </p:spPr>
        <p:txBody>
          <a:bodyPr/>
          <a:lstStyle/>
          <a:p>
            <a:pPr eaLnBrk="1" hangingPunct="1"/>
            <a:r>
              <a:rPr lang="en-US" smtClean="0"/>
              <a:t>Virtual Function</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4294967295"/>
          </p:nvPr>
        </p:nvSpPr>
        <p:spPr>
          <a:xfrm>
            <a:off x="0" y="990600"/>
            <a:ext cx="2819400" cy="2971800"/>
          </a:xfrm>
          <a:noFill/>
        </p:spPr>
        <p:txBody>
          <a:bodyPr/>
          <a:lstStyle/>
          <a:p>
            <a:pPr eaLnBrk="1" hangingPunct="1">
              <a:lnSpc>
                <a:spcPct val="140000"/>
              </a:lnSpc>
              <a:buFontTx/>
              <a:buNone/>
            </a:pPr>
            <a:r>
              <a:rPr lang="en-US" sz="1800" smtClean="0">
                <a:solidFill>
                  <a:srgbClr val="FFFF99"/>
                </a:solidFill>
              </a:rPr>
              <a:t>Class </a:t>
            </a:r>
            <a:r>
              <a:rPr lang="en-US" sz="1800" smtClean="0">
                <a:solidFill>
                  <a:srgbClr val="FF3300"/>
                </a:solidFill>
              </a:rPr>
              <a:t>A</a:t>
            </a:r>
          </a:p>
          <a:p>
            <a:pPr eaLnBrk="1" hangingPunct="1">
              <a:lnSpc>
                <a:spcPct val="140000"/>
              </a:lnSpc>
              <a:buFontTx/>
              <a:buNone/>
            </a:pPr>
            <a:r>
              <a:rPr lang="en-US" sz="1800" smtClean="0">
                <a:solidFill>
                  <a:srgbClr val="FFFF99"/>
                </a:solidFill>
              </a:rPr>
              <a:t>{</a:t>
            </a:r>
          </a:p>
          <a:p>
            <a:pPr lvl="1" eaLnBrk="1" hangingPunct="1">
              <a:lnSpc>
                <a:spcPct val="140000"/>
              </a:lnSpc>
              <a:buFontTx/>
              <a:buNone/>
            </a:pPr>
            <a:r>
              <a:rPr lang="en-US" sz="1600" smtClean="0">
                <a:solidFill>
                  <a:srgbClr val="FFFF99"/>
                </a:solidFill>
              </a:rPr>
              <a:t>virtual void show()</a:t>
            </a:r>
          </a:p>
          <a:p>
            <a:pPr lvl="1" eaLnBrk="1" hangingPunct="1">
              <a:lnSpc>
                <a:spcPct val="140000"/>
              </a:lnSpc>
              <a:buFontTx/>
              <a:buNone/>
            </a:pPr>
            <a:r>
              <a:rPr lang="en-US" sz="1600" smtClean="0">
                <a:solidFill>
                  <a:srgbClr val="FFFF99"/>
                </a:solidFill>
              </a:rPr>
              <a:t>{</a:t>
            </a:r>
          </a:p>
          <a:p>
            <a:pPr lvl="2" eaLnBrk="1" hangingPunct="1">
              <a:lnSpc>
                <a:spcPct val="140000"/>
              </a:lnSpc>
              <a:buFontTx/>
              <a:buNone/>
            </a:pPr>
            <a:r>
              <a:rPr lang="en-US" sz="1400" smtClean="0">
                <a:solidFill>
                  <a:srgbClr val="FFFF99"/>
                </a:solidFill>
              </a:rPr>
              <a:t>Some logic….</a:t>
            </a:r>
          </a:p>
          <a:p>
            <a:pPr lvl="1" eaLnBrk="1" hangingPunct="1">
              <a:lnSpc>
                <a:spcPct val="140000"/>
              </a:lnSpc>
              <a:buFontTx/>
              <a:buNone/>
            </a:pPr>
            <a:r>
              <a:rPr lang="en-US" sz="1600" smtClean="0">
                <a:solidFill>
                  <a:srgbClr val="FFFF99"/>
                </a:solidFill>
              </a:rPr>
              <a:t>}</a:t>
            </a:r>
          </a:p>
          <a:p>
            <a:pPr eaLnBrk="1" hangingPunct="1">
              <a:lnSpc>
                <a:spcPct val="140000"/>
              </a:lnSpc>
              <a:buFontTx/>
              <a:buNone/>
            </a:pPr>
            <a:r>
              <a:rPr lang="en-US" sz="1800" smtClean="0">
                <a:solidFill>
                  <a:srgbClr val="FFFF99"/>
                </a:solidFill>
              </a:rPr>
              <a:t>}</a:t>
            </a:r>
          </a:p>
        </p:txBody>
      </p:sp>
      <p:sp>
        <p:nvSpPr>
          <p:cNvPr id="59395" name="Rectangle 2"/>
          <p:cNvSpPr>
            <a:spLocks noGrp="1" noChangeArrowheads="1"/>
          </p:cNvSpPr>
          <p:nvPr>
            <p:ph type="title" idx="4294967295"/>
          </p:nvPr>
        </p:nvSpPr>
        <p:spPr>
          <a:xfrm>
            <a:off x="0" y="76200"/>
            <a:ext cx="9144000" cy="838200"/>
          </a:xfrm>
          <a:gradFill rotWithShape="1">
            <a:gsLst>
              <a:gs pos="0">
                <a:srgbClr val="FFCCFF"/>
              </a:gs>
              <a:gs pos="100000">
                <a:srgbClr val="A987A9"/>
              </a:gs>
            </a:gsLst>
            <a:lin ang="2700000" scaled="1"/>
          </a:gradFill>
          <a:ln w="114300" cmpd="tri">
            <a:solidFill>
              <a:srgbClr val="006600"/>
            </a:solidFill>
          </a:ln>
        </p:spPr>
        <p:txBody>
          <a:bodyPr/>
          <a:lstStyle/>
          <a:p>
            <a:pPr eaLnBrk="1" hangingPunct="1"/>
            <a:r>
              <a:rPr lang="en-US" smtClean="0"/>
              <a:t>Virtual Function</a:t>
            </a:r>
          </a:p>
        </p:txBody>
      </p:sp>
      <p:sp>
        <p:nvSpPr>
          <p:cNvPr id="59396" name="Rectangle 3"/>
          <p:cNvSpPr>
            <a:spLocks noChangeArrowheads="1"/>
          </p:cNvSpPr>
          <p:nvPr/>
        </p:nvSpPr>
        <p:spPr bwMode="auto">
          <a:xfrm>
            <a:off x="4724400" y="1066800"/>
            <a:ext cx="2819400" cy="2971800"/>
          </a:xfrm>
          <a:prstGeom prst="rect">
            <a:avLst/>
          </a:prstGeom>
          <a:noFill/>
          <a:ln w="9525">
            <a:noFill/>
            <a:miter lim="800000"/>
            <a:headEnd/>
            <a:tailEnd/>
          </a:ln>
        </p:spPr>
        <p:txBody>
          <a:bodyPr/>
          <a:lstStyle/>
          <a:p>
            <a:pPr marL="342900" indent="-342900" eaLnBrk="0" hangingPunct="0">
              <a:lnSpc>
                <a:spcPct val="140000"/>
              </a:lnSpc>
              <a:spcBef>
                <a:spcPct val="20000"/>
              </a:spcBef>
            </a:pPr>
            <a:r>
              <a:rPr lang="en-US">
                <a:solidFill>
                  <a:srgbClr val="FFFF99"/>
                </a:solidFill>
              </a:rPr>
              <a:t>Class </a:t>
            </a:r>
            <a:r>
              <a:rPr lang="en-US">
                <a:solidFill>
                  <a:srgbClr val="FF3300"/>
                </a:solidFill>
              </a:rPr>
              <a:t>B : </a:t>
            </a:r>
            <a:r>
              <a:rPr lang="en-US">
                <a:solidFill>
                  <a:srgbClr val="FFFF99"/>
                </a:solidFill>
              </a:rPr>
              <a:t>public</a:t>
            </a:r>
            <a:r>
              <a:rPr lang="en-US">
                <a:solidFill>
                  <a:srgbClr val="FF3300"/>
                </a:solidFill>
              </a:rPr>
              <a:t> A</a:t>
            </a:r>
          </a:p>
          <a:p>
            <a:pPr marL="342900" indent="-342900" eaLnBrk="0" hangingPunct="0">
              <a:lnSpc>
                <a:spcPct val="140000"/>
              </a:lnSpc>
              <a:spcBef>
                <a:spcPct val="20000"/>
              </a:spcBef>
            </a:pPr>
            <a:r>
              <a:rPr lang="en-US">
                <a:solidFill>
                  <a:srgbClr val="FFFF99"/>
                </a:solidFill>
              </a:rPr>
              <a:t>{</a:t>
            </a:r>
          </a:p>
          <a:p>
            <a:pPr marL="742950" lvl="1" indent="-285750" eaLnBrk="0" hangingPunct="0">
              <a:lnSpc>
                <a:spcPct val="140000"/>
              </a:lnSpc>
              <a:spcBef>
                <a:spcPct val="20000"/>
              </a:spcBef>
            </a:pPr>
            <a:r>
              <a:rPr lang="en-US" sz="1600">
                <a:solidFill>
                  <a:srgbClr val="FFFF99"/>
                </a:solidFill>
              </a:rPr>
              <a:t>virtual void show()</a:t>
            </a:r>
          </a:p>
          <a:p>
            <a:pPr marL="742950" lvl="1" indent="-285750" eaLnBrk="0" hangingPunct="0">
              <a:lnSpc>
                <a:spcPct val="140000"/>
              </a:lnSpc>
              <a:spcBef>
                <a:spcPct val="20000"/>
              </a:spcBef>
            </a:pPr>
            <a:r>
              <a:rPr lang="en-US" sz="1600">
                <a:solidFill>
                  <a:srgbClr val="FFFF99"/>
                </a:solidFill>
              </a:rPr>
              <a:t>{</a:t>
            </a:r>
          </a:p>
          <a:p>
            <a:pPr marL="1143000" lvl="2" indent="-228600" eaLnBrk="0" hangingPunct="0">
              <a:lnSpc>
                <a:spcPct val="140000"/>
              </a:lnSpc>
              <a:spcBef>
                <a:spcPct val="20000"/>
              </a:spcBef>
            </a:pPr>
            <a:r>
              <a:rPr lang="en-US" sz="1400">
                <a:solidFill>
                  <a:srgbClr val="FFFF99"/>
                </a:solidFill>
              </a:rPr>
              <a:t>Some logic….</a:t>
            </a:r>
          </a:p>
          <a:p>
            <a:pPr marL="742950" lvl="1" indent="-285750" eaLnBrk="0" hangingPunct="0">
              <a:lnSpc>
                <a:spcPct val="140000"/>
              </a:lnSpc>
              <a:spcBef>
                <a:spcPct val="20000"/>
              </a:spcBef>
            </a:pPr>
            <a:r>
              <a:rPr lang="en-US" sz="1600">
                <a:solidFill>
                  <a:srgbClr val="FFFF99"/>
                </a:solidFill>
              </a:rPr>
              <a:t>}</a:t>
            </a:r>
          </a:p>
          <a:p>
            <a:pPr marL="342900" indent="-342900" eaLnBrk="0" hangingPunct="0">
              <a:lnSpc>
                <a:spcPct val="140000"/>
              </a:lnSpc>
              <a:spcBef>
                <a:spcPct val="20000"/>
              </a:spcBef>
            </a:pPr>
            <a:r>
              <a:rPr lang="en-US">
                <a:solidFill>
                  <a:srgbClr val="FFFF99"/>
                </a:solidFill>
              </a:rPr>
              <a:t>}</a:t>
            </a:r>
          </a:p>
        </p:txBody>
      </p:sp>
      <p:sp>
        <p:nvSpPr>
          <p:cNvPr id="59397" name="Rectangle 3"/>
          <p:cNvSpPr>
            <a:spLocks noChangeArrowheads="1"/>
          </p:cNvSpPr>
          <p:nvPr/>
        </p:nvSpPr>
        <p:spPr bwMode="auto">
          <a:xfrm>
            <a:off x="1752600" y="4114800"/>
            <a:ext cx="2743200" cy="2590800"/>
          </a:xfrm>
          <a:prstGeom prst="rect">
            <a:avLst/>
          </a:prstGeom>
          <a:noFill/>
          <a:ln w="9525">
            <a:noFill/>
            <a:miter lim="800000"/>
            <a:headEnd/>
            <a:tailEnd/>
          </a:ln>
        </p:spPr>
        <p:txBody>
          <a:bodyPr/>
          <a:lstStyle/>
          <a:p>
            <a:pPr marL="342900" indent="-342900" eaLnBrk="0" hangingPunct="0">
              <a:lnSpc>
                <a:spcPct val="120000"/>
              </a:lnSpc>
              <a:spcBef>
                <a:spcPct val="20000"/>
              </a:spcBef>
            </a:pPr>
            <a:r>
              <a:rPr lang="en-US">
                <a:solidFill>
                  <a:srgbClr val="FFFF99"/>
                </a:solidFill>
              </a:rPr>
              <a:t>Void main()</a:t>
            </a:r>
          </a:p>
          <a:p>
            <a:pPr marL="342900" indent="-342900" eaLnBrk="0" hangingPunct="0">
              <a:lnSpc>
                <a:spcPct val="120000"/>
              </a:lnSpc>
              <a:spcBef>
                <a:spcPct val="20000"/>
              </a:spcBef>
            </a:pPr>
            <a:r>
              <a:rPr lang="en-US">
                <a:solidFill>
                  <a:srgbClr val="FFFF99"/>
                </a:solidFill>
              </a:rPr>
              <a:t>{</a:t>
            </a:r>
          </a:p>
          <a:p>
            <a:pPr marL="342900" indent="-342900" eaLnBrk="0" hangingPunct="0">
              <a:lnSpc>
                <a:spcPct val="120000"/>
              </a:lnSpc>
              <a:spcBef>
                <a:spcPct val="20000"/>
              </a:spcBef>
            </a:pPr>
            <a:r>
              <a:rPr lang="en-US">
                <a:solidFill>
                  <a:srgbClr val="FFFF99"/>
                </a:solidFill>
              </a:rPr>
              <a:t>	</a:t>
            </a:r>
            <a:r>
              <a:rPr lang="en-US" sz="1600" b="1">
                <a:solidFill>
                  <a:srgbClr val="FF3300"/>
                </a:solidFill>
              </a:rPr>
              <a:t>A</a:t>
            </a:r>
            <a:r>
              <a:rPr lang="en-US" sz="1600" b="1">
                <a:solidFill>
                  <a:srgbClr val="006600"/>
                </a:solidFill>
              </a:rPr>
              <a:t> Obj_A , </a:t>
            </a:r>
            <a:r>
              <a:rPr lang="en-US" sz="1600" b="1">
                <a:solidFill>
                  <a:srgbClr val="99CCFF"/>
                </a:solidFill>
              </a:rPr>
              <a:t>*Ptr_Obj</a:t>
            </a:r>
            <a:r>
              <a:rPr lang="en-US" sz="1600" b="1">
                <a:solidFill>
                  <a:srgbClr val="006600"/>
                </a:solidFill>
              </a:rPr>
              <a:t>;</a:t>
            </a:r>
          </a:p>
          <a:p>
            <a:pPr marL="342900" indent="-342900" eaLnBrk="0" hangingPunct="0">
              <a:lnSpc>
                <a:spcPct val="120000"/>
              </a:lnSpc>
              <a:spcBef>
                <a:spcPct val="20000"/>
              </a:spcBef>
            </a:pPr>
            <a:r>
              <a:rPr lang="en-US" sz="1600" b="1">
                <a:solidFill>
                  <a:srgbClr val="006600"/>
                </a:solidFill>
              </a:rPr>
              <a:t>	</a:t>
            </a:r>
            <a:r>
              <a:rPr lang="en-US" sz="1600" b="1">
                <a:solidFill>
                  <a:srgbClr val="FF3300"/>
                </a:solidFill>
              </a:rPr>
              <a:t>B</a:t>
            </a:r>
            <a:r>
              <a:rPr lang="en-US" sz="1600" b="1">
                <a:solidFill>
                  <a:srgbClr val="006600"/>
                </a:solidFill>
              </a:rPr>
              <a:t> Obj_B;</a:t>
            </a:r>
          </a:p>
          <a:p>
            <a:pPr marL="342900" indent="-342900" eaLnBrk="0" hangingPunct="0">
              <a:lnSpc>
                <a:spcPct val="120000"/>
              </a:lnSpc>
              <a:spcBef>
                <a:spcPct val="20000"/>
              </a:spcBef>
            </a:pPr>
            <a:r>
              <a:rPr lang="en-US" sz="1600" b="1">
                <a:solidFill>
                  <a:srgbClr val="006600"/>
                </a:solidFill>
              </a:rPr>
              <a:t>	</a:t>
            </a:r>
            <a:r>
              <a:rPr lang="en-US" sz="1600" b="1">
                <a:solidFill>
                  <a:srgbClr val="99CCFF"/>
                </a:solidFill>
              </a:rPr>
              <a:t>Ptr_Obj</a:t>
            </a:r>
            <a:r>
              <a:rPr lang="en-US" sz="1600" b="1">
                <a:solidFill>
                  <a:srgbClr val="006600"/>
                </a:solidFill>
              </a:rPr>
              <a:t> = &amp; Obj_A;</a:t>
            </a:r>
          </a:p>
          <a:p>
            <a:pPr marL="342900" indent="-342900" eaLnBrk="0" hangingPunct="0">
              <a:lnSpc>
                <a:spcPct val="110000"/>
              </a:lnSpc>
              <a:spcBef>
                <a:spcPct val="20000"/>
              </a:spcBef>
            </a:pPr>
            <a:r>
              <a:rPr lang="en-US" sz="1600" b="1">
                <a:solidFill>
                  <a:srgbClr val="006600"/>
                </a:solidFill>
              </a:rPr>
              <a:t>	</a:t>
            </a:r>
            <a:r>
              <a:rPr lang="en-US" sz="1600" b="1">
                <a:solidFill>
                  <a:srgbClr val="99CCFF"/>
                </a:solidFill>
              </a:rPr>
              <a:t>Ptr_Obj</a:t>
            </a:r>
            <a:r>
              <a:rPr lang="en-US" sz="1600" b="1">
                <a:solidFill>
                  <a:srgbClr val="006600"/>
                </a:solidFill>
              </a:rPr>
              <a:t> -&gt; show();</a:t>
            </a:r>
          </a:p>
          <a:p>
            <a:pPr marL="342900" indent="-342900" eaLnBrk="0" hangingPunct="0">
              <a:lnSpc>
                <a:spcPct val="110000"/>
              </a:lnSpc>
              <a:spcBef>
                <a:spcPct val="20000"/>
              </a:spcBef>
            </a:pPr>
            <a:r>
              <a:rPr lang="en-US">
                <a:solidFill>
                  <a:srgbClr val="FFFF99"/>
                </a:solidFill>
              </a:rPr>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4294967295"/>
          </p:nvPr>
        </p:nvSpPr>
        <p:spPr>
          <a:xfrm>
            <a:off x="381000" y="1143000"/>
            <a:ext cx="8763000" cy="5257800"/>
          </a:xfrm>
        </p:spPr>
        <p:txBody>
          <a:bodyPr/>
          <a:lstStyle/>
          <a:p>
            <a:pPr eaLnBrk="1" hangingPunct="1">
              <a:lnSpc>
                <a:spcPct val="130000"/>
              </a:lnSpc>
            </a:pPr>
            <a:r>
              <a:rPr lang="en-US" sz="2400" smtClean="0">
                <a:solidFill>
                  <a:srgbClr val="FFFF99"/>
                </a:solidFill>
              </a:rPr>
              <a:t>It is a normal practice to declare a function virtual inside the base class and redefine it in the derived class. </a:t>
            </a:r>
          </a:p>
          <a:p>
            <a:pPr lvl="1" eaLnBrk="1" hangingPunct="1">
              <a:lnSpc>
                <a:spcPct val="130000"/>
              </a:lnSpc>
            </a:pPr>
            <a:r>
              <a:rPr lang="en-US" sz="2000" i="1" smtClean="0">
                <a:solidFill>
                  <a:srgbClr val="FFCCFF"/>
                </a:solidFill>
              </a:rPr>
              <a:t>Such functions are called  "do-nothing" functions. OR</a:t>
            </a:r>
          </a:p>
          <a:p>
            <a:pPr lvl="1" eaLnBrk="1" hangingPunct="1">
              <a:lnSpc>
                <a:spcPct val="130000"/>
              </a:lnSpc>
            </a:pPr>
            <a:r>
              <a:rPr lang="en-US" sz="2000" i="1" smtClean="0">
                <a:solidFill>
                  <a:srgbClr val="FFCCFF"/>
                </a:solidFill>
              </a:rPr>
              <a:t>Such functions are called Pure Virtual Functions.</a:t>
            </a:r>
          </a:p>
          <a:p>
            <a:pPr eaLnBrk="1" hangingPunct="1">
              <a:lnSpc>
                <a:spcPct val="130000"/>
              </a:lnSpc>
            </a:pPr>
            <a:r>
              <a:rPr lang="en-US" sz="2400" smtClean="0">
                <a:solidFill>
                  <a:srgbClr val="FFFF99"/>
                </a:solidFill>
              </a:rPr>
              <a:t>A pure virtual function is a function declared in a base class that has no definition relative to the base class. In such cases the compiler requires each derived class to either define the function or re-declare it as a pure virtual function.  </a:t>
            </a:r>
          </a:p>
          <a:p>
            <a:pPr lvl="1" eaLnBrk="1" hangingPunct="1">
              <a:lnSpc>
                <a:spcPct val="130000"/>
              </a:lnSpc>
            </a:pPr>
            <a:r>
              <a:rPr lang="en-US" sz="2000" i="1" smtClean="0">
                <a:solidFill>
                  <a:srgbClr val="FF3300"/>
                </a:solidFill>
              </a:rPr>
              <a:t>Remember that a class containing pure virtual function cannot be used to declare any objects of its own.</a:t>
            </a:r>
            <a:r>
              <a:rPr lang="en-US" sz="2000" i="1" smtClean="0">
                <a:solidFill>
                  <a:srgbClr val="FFFF99"/>
                </a:solidFill>
              </a:rPr>
              <a:t> </a:t>
            </a:r>
          </a:p>
          <a:p>
            <a:pPr lvl="1" eaLnBrk="1" hangingPunct="1">
              <a:lnSpc>
                <a:spcPct val="130000"/>
              </a:lnSpc>
            </a:pPr>
            <a:r>
              <a:rPr lang="en-US" sz="2000" i="1" smtClean="0">
                <a:solidFill>
                  <a:srgbClr val="FFCCFF"/>
                </a:solidFill>
              </a:rPr>
              <a:t>Such classes are called Abstract Classes.</a:t>
            </a:r>
          </a:p>
        </p:txBody>
      </p:sp>
      <p:sp>
        <p:nvSpPr>
          <p:cNvPr id="60419" name="Rectangle 2"/>
          <p:cNvSpPr>
            <a:spLocks noGrp="1" noChangeArrowheads="1"/>
          </p:cNvSpPr>
          <p:nvPr>
            <p:ph type="title" idx="4294967295"/>
          </p:nvPr>
        </p:nvSpPr>
        <p:spPr>
          <a:xfrm>
            <a:off x="0" y="76200"/>
            <a:ext cx="9144000" cy="838200"/>
          </a:xfrm>
          <a:gradFill rotWithShape="1">
            <a:gsLst>
              <a:gs pos="0">
                <a:srgbClr val="FFCCFF"/>
              </a:gs>
              <a:gs pos="100000">
                <a:srgbClr val="A987A9"/>
              </a:gs>
            </a:gsLst>
            <a:lin ang="2700000" scaled="1"/>
          </a:gradFill>
          <a:ln w="114300" cmpd="tri">
            <a:solidFill>
              <a:srgbClr val="006600"/>
            </a:solidFill>
          </a:ln>
        </p:spPr>
        <p:txBody>
          <a:bodyPr/>
          <a:lstStyle/>
          <a:p>
            <a:pPr eaLnBrk="1" hangingPunct="1"/>
            <a:r>
              <a:rPr lang="en-US" smtClean="0"/>
              <a:t>PureVirtual Function</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idx="4294967295"/>
          </p:nvPr>
        </p:nvSpPr>
        <p:spPr>
          <a:xfrm>
            <a:off x="381000" y="4191000"/>
            <a:ext cx="8763000" cy="2286000"/>
          </a:xfrm>
        </p:spPr>
        <p:txBody>
          <a:bodyPr/>
          <a:lstStyle/>
          <a:p>
            <a:pPr eaLnBrk="1" hangingPunct="1">
              <a:lnSpc>
                <a:spcPct val="130000"/>
              </a:lnSpc>
            </a:pPr>
            <a:r>
              <a:rPr lang="en-US" sz="2600" smtClean="0">
                <a:solidFill>
                  <a:srgbClr val="FFFF99"/>
                </a:solidFill>
              </a:rPr>
              <a:t>In a generic function the type of data upon which the function operates is specified as a parameter. This function with several different types of data without having to explicitly recode for different data types.</a:t>
            </a:r>
          </a:p>
        </p:txBody>
      </p:sp>
      <p:sp>
        <p:nvSpPr>
          <p:cNvPr id="61443" name="Rectangle 2"/>
          <p:cNvSpPr>
            <a:spLocks noGrp="1" noChangeArrowheads="1"/>
          </p:cNvSpPr>
          <p:nvPr>
            <p:ph type="title" idx="4294967295"/>
          </p:nvPr>
        </p:nvSpPr>
        <p:spPr>
          <a:xfrm>
            <a:off x="0" y="3276600"/>
            <a:ext cx="9144000" cy="838200"/>
          </a:xfrm>
          <a:gradFill rotWithShape="1">
            <a:gsLst>
              <a:gs pos="0">
                <a:srgbClr val="FFCCFF"/>
              </a:gs>
              <a:gs pos="100000">
                <a:srgbClr val="A987A9"/>
              </a:gs>
            </a:gsLst>
            <a:lin ang="2700000" scaled="1"/>
          </a:gradFill>
          <a:ln w="114300" cmpd="tri">
            <a:solidFill>
              <a:srgbClr val="006600"/>
            </a:solidFill>
          </a:ln>
        </p:spPr>
        <p:txBody>
          <a:bodyPr/>
          <a:lstStyle/>
          <a:p>
            <a:pPr eaLnBrk="1" hangingPunct="1"/>
            <a:r>
              <a:rPr lang="en-US" smtClean="0"/>
              <a:t>Generic Functions</a:t>
            </a:r>
          </a:p>
        </p:txBody>
      </p:sp>
      <p:sp>
        <p:nvSpPr>
          <p:cNvPr id="61444" name="Rectangle 2"/>
          <p:cNvSpPr>
            <a:spLocks noGrp="1" noChangeArrowheads="1"/>
          </p:cNvSpPr>
          <p:nvPr>
            <p:ph type="title" idx="4294967295"/>
          </p:nvPr>
        </p:nvSpPr>
        <p:spPr>
          <a:xfrm>
            <a:off x="0" y="76200"/>
            <a:ext cx="9144000" cy="838200"/>
          </a:xfrm>
          <a:gradFill rotWithShape="1">
            <a:gsLst>
              <a:gs pos="0">
                <a:srgbClr val="FFCCFF"/>
              </a:gs>
              <a:gs pos="100000">
                <a:srgbClr val="A987A9"/>
              </a:gs>
            </a:gsLst>
            <a:lin ang="2700000" scaled="1"/>
          </a:gradFill>
          <a:ln w="114300" cmpd="tri">
            <a:solidFill>
              <a:srgbClr val="006600"/>
            </a:solidFill>
          </a:ln>
        </p:spPr>
        <p:txBody>
          <a:bodyPr/>
          <a:lstStyle/>
          <a:p>
            <a:pPr eaLnBrk="1" hangingPunct="1"/>
            <a:r>
              <a:rPr lang="en-US" smtClean="0"/>
              <a:t>Templates</a:t>
            </a:r>
          </a:p>
        </p:txBody>
      </p:sp>
      <p:sp>
        <p:nvSpPr>
          <p:cNvPr id="61445" name="Rectangle 3"/>
          <p:cNvSpPr>
            <a:spLocks noChangeArrowheads="1"/>
          </p:cNvSpPr>
          <p:nvPr/>
        </p:nvSpPr>
        <p:spPr bwMode="auto">
          <a:xfrm>
            <a:off x="228600" y="1066800"/>
            <a:ext cx="8763000" cy="1981200"/>
          </a:xfrm>
          <a:prstGeom prst="rect">
            <a:avLst/>
          </a:prstGeom>
          <a:noFill/>
          <a:ln w="9525">
            <a:noFill/>
            <a:miter lim="800000"/>
            <a:headEnd/>
            <a:tailEnd/>
          </a:ln>
        </p:spPr>
        <p:txBody>
          <a:bodyPr/>
          <a:lstStyle/>
          <a:p>
            <a:pPr marL="342900" indent="-342900" eaLnBrk="0" hangingPunct="0">
              <a:lnSpc>
                <a:spcPct val="130000"/>
              </a:lnSpc>
              <a:spcBef>
                <a:spcPct val="20000"/>
              </a:spcBef>
              <a:buFontTx/>
              <a:buChar char="•"/>
            </a:pPr>
            <a:r>
              <a:rPr lang="en-US" sz="2600">
                <a:solidFill>
                  <a:srgbClr val="FFFF99"/>
                </a:solidFill>
              </a:rPr>
              <a:t>A template can be used to create a family of classes or functions. With a template, it is possible to create generic functions and generic classes.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0" y="76200"/>
            <a:ext cx="9144000" cy="838200"/>
          </a:xfrm>
          <a:gradFill rotWithShape="1">
            <a:gsLst>
              <a:gs pos="0">
                <a:srgbClr val="FFCCFF"/>
              </a:gs>
              <a:gs pos="100000">
                <a:srgbClr val="A987A9"/>
              </a:gs>
            </a:gsLst>
            <a:lin ang="2700000" scaled="1"/>
          </a:gradFill>
          <a:ln w="114300" cmpd="tri">
            <a:solidFill>
              <a:srgbClr val="006600"/>
            </a:solidFill>
          </a:ln>
        </p:spPr>
        <p:txBody>
          <a:bodyPr/>
          <a:lstStyle/>
          <a:p>
            <a:pPr eaLnBrk="1" hangingPunct="1"/>
            <a:r>
              <a:rPr lang="en-US" smtClean="0"/>
              <a:t>File Handling</a:t>
            </a:r>
          </a:p>
        </p:txBody>
      </p:sp>
      <p:sp>
        <p:nvSpPr>
          <p:cNvPr id="62467" name="Rectangle 3"/>
          <p:cNvSpPr>
            <a:spLocks noChangeArrowheads="1"/>
          </p:cNvSpPr>
          <p:nvPr/>
        </p:nvSpPr>
        <p:spPr bwMode="auto">
          <a:xfrm>
            <a:off x="228600" y="1447800"/>
            <a:ext cx="8763000" cy="5029200"/>
          </a:xfrm>
          <a:prstGeom prst="rect">
            <a:avLst/>
          </a:prstGeom>
          <a:noFill/>
          <a:ln w="9525">
            <a:noFill/>
            <a:miter lim="800000"/>
            <a:headEnd/>
            <a:tailEnd/>
          </a:ln>
        </p:spPr>
        <p:txBody>
          <a:bodyPr/>
          <a:lstStyle/>
          <a:p>
            <a:pPr marL="342900" indent="-342900" eaLnBrk="0" hangingPunct="0">
              <a:lnSpc>
                <a:spcPct val="130000"/>
              </a:lnSpc>
              <a:spcBef>
                <a:spcPct val="20000"/>
              </a:spcBef>
              <a:buFontTx/>
              <a:buChar char="•"/>
            </a:pPr>
            <a:r>
              <a:rPr lang="en-US" sz="2600">
                <a:solidFill>
                  <a:srgbClr val="FFFF99"/>
                </a:solidFill>
              </a:rPr>
              <a:t>The i/o system of C++ handles file operation which are very much similar to the console input and output operations. It uses file streams as an interface between the program and the files. The stream that supplies data to the program is known as input stream and the one that receives data from the program is known as output stream.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228600"/>
            <a:ext cx="7772400" cy="609600"/>
          </a:xfrm>
        </p:spPr>
        <p:txBody>
          <a:bodyPr/>
          <a:lstStyle/>
          <a:p>
            <a:pPr eaLnBrk="1" hangingPunct="1"/>
            <a:r>
              <a:rPr lang="en-US" b="1" u="sng" smtClean="0">
                <a:solidFill>
                  <a:schemeClr val="bg1"/>
                </a:solidFill>
              </a:rPr>
              <a:t>Difference Between C and C++</a:t>
            </a:r>
          </a:p>
        </p:txBody>
      </p:sp>
      <p:sp>
        <p:nvSpPr>
          <p:cNvPr id="10243" name="Rectangle 3"/>
          <p:cNvSpPr>
            <a:spLocks noGrp="1" noChangeArrowheads="1"/>
          </p:cNvSpPr>
          <p:nvPr>
            <p:ph idx="1"/>
          </p:nvPr>
        </p:nvSpPr>
        <p:spPr>
          <a:xfrm>
            <a:off x="304800" y="990600"/>
            <a:ext cx="8610600" cy="5105400"/>
          </a:xfrm>
        </p:spPr>
        <p:txBody>
          <a:bodyPr/>
          <a:lstStyle/>
          <a:p>
            <a:pPr marL="609600" indent="-609600" algn="just" eaLnBrk="1" hangingPunct="1">
              <a:lnSpc>
                <a:spcPct val="120000"/>
              </a:lnSpc>
              <a:buFontTx/>
              <a:buAutoNum type="arabicPeriod"/>
            </a:pPr>
            <a:r>
              <a:rPr lang="en-US" sz="2000" smtClean="0">
                <a:solidFill>
                  <a:srgbClr val="FFFF99"/>
                </a:solidFill>
              </a:rPr>
              <a:t>To declare constant we use const keyword.</a:t>
            </a:r>
          </a:p>
          <a:p>
            <a:pPr marL="990600" lvl="1" indent="-533400" algn="just" eaLnBrk="1" hangingPunct="1">
              <a:lnSpc>
                <a:spcPct val="120000"/>
              </a:lnSpc>
              <a:buFontTx/>
              <a:buAutoNum type="arabicPeriod"/>
            </a:pPr>
            <a:r>
              <a:rPr lang="en-US" sz="2000" smtClean="0">
                <a:solidFill>
                  <a:srgbClr val="FFCCFF"/>
                </a:solidFill>
              </a:rPr>
              <a:t>Eg. Const float pi = 3.14;</a:t>
            </a:r>
          </a:p>
          <a:p>
            <a:pPr marL="609600" indent="-609600" algn="just" eaLnBrk="1" hangingPunct="1">
              <a:lnSpc>
                <a:spcPct val="120000"/>
              </a:lnSpc>
              <a:buFontTx/>
              <a:buAutoNum type="arabicPeriod"/>
            </a:pPr>
            <a:r>
              <a:rPr lang="en-US" sz="2000" smtClean="0">
                <a:solidFill>
                  <a:srgbClr val="FFFF99"/>
                </a:solidFill>
              </a:rPr>
              <a:t>Dynamic memory allocation is done by using…</a:t>
            </a:r>
          </a:p>
          <a:p>
            <a:pPr marL="990600" lvl="1" indent="-533400" algn="just" eaLnBrk="1" hangingPunct="1">
              <a:lnSpc>
                <a:spcPct val="120000"/>
              </a:lnSpc>
              <a:buFontTx/>
              <a:buAutoNum type="arabicPeriod"/>
            </a:pPr>
            <a:r>
              <a:rPr lang="en-US" sz="2000" smtClean="0">
                <a:solidFill>
                  <a:srgbClr val="FFCCFF"/>
                </a:solidFill>
              </a:rPr>
              <a:t>New and delete keyword.</a:t>
            </a:r>
          </a:p>
          <a:p>
            <a:pPr marL="609600" indent="-609600" algn="just" eaLnBrk="1" hangingPunct="1">
              <a:lnSpc>
                <a:spcPct val="120000"/>
              </a:lnSpc>
              <a:buFontTx/>
              <a:buAutoNum type="arabicPeriod"/>
            </a:pPr>
            <a:r>
              <a:rPr lang="en-US" sz="2000" smtClean="0">
                <a:solidFill>
                  <a:srgbClr val="FFFF99"/>
                </a:solidFill>
              </a:rPr>
              <a:t>New type of variable is introduced i.e. “ reference variable” .</a:t>
            </a:r>
          </a:p>
          <a:p>
            <a:pPr marL="609600" indent="-609600" algn="just" eaLnBrk="1" hangingPunct="1">
              <a:lnSpc>
                <a:spcPct val="120000"/>
              </a:lnSpc>
              <a:buFontTx/>
              <a:buAutoNum type="arabicPeriod"/>
            </a:pPr>
            <a:r>
              <a:rPr lang="en-US" sz="2000" smtClean="0">
                <a:solidFill>
                  <a:srgbClr val="FFFF99"/>
                </a:solidFill>
              </a:rPr>
              <a:t>A new approach to pass a values to functions.</a:t>
            </a:r>
          </a:p>
          <a:p>
            <a:pPr marL="609600" indent="-609600" algn="just" eaLnBrk="1" hangingPunct="1">
              <a:lnSpc>
                <a:spcPct val="120000"/>
              </a:lnSpc>
              <a:buFontTx/>
              <a:buAutoNum type="arabicPeriod"/>
            </a:pPr>
            <a:r>
              <a:rPr lang="en-US" sz="2000" smtClean="0">
                <a:solidFill>
                  <a:srgbClr val="FFFF99"/>
                </a:solidFill>
              </a:rPr>
              <a:t>A function can be defined with default arguments.</a:t>
            </a:r>
          </a:p>
          <a:p>
            <a:pPr marL="609600" indent="-609600" algn="just" eaLnBrk="1" hangingPunct="1">
              <a:lnSpc>
                <a:spcPct val="120000"/>
              </a:lnSpc>
              <a:buFontTx/>
              <a:buAutoNum type="arabicPeriod"/>
            </a:pPr>
            <a:r>
              <a:rPr lang="en-US" sz="2000" smtClean="0">
                <a:solidFill>
                  <a:srgbClr val="FFFF99"/>
                </a:solidFill>
              </a:rPr>
              <a:t>Functions can be defined with the same name. i.e. functions are allowed to be overloaded.</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0" y="76200"/>
            <a:ext cx="9144000" cy="838200"/>
          </a:xfrm>
          <a:gradFill rotWithShape="1">
            <a:gsLst>
              <a:gs pos="0">
                <a:srgbClr val="FFCCFF"/>
              </a:gs>
              <a:gs pos="100000">
                <a:srgbClr val="A987A9"/>
              </a:gs>
            </a:gsLst>
            <a:lin ang="2700000" scaled="1"/>
          </a:gradFill>
          <a:ln w="114300" cmpd="tri">
            <a:solidFill>
              <a:srgbClr val="006600"/>
            </a:solidFill>
          </a:ln>
        </p:spPr>
        <p:txBody>
          <a:bodyPr/>
          <a:lstStyle/>
          <a:p>
            <a:pPr eaLnBrk="1" hangingPunct="1"/>
            <a:r>
              <a:rPr lang="en-US" smtClean="0"/>
              <a:t>File Handling</a:t>
            </a:r>
          </a:p>
        </p:txBody>
      </p:sp>
      <p:sp>
        <p:nvSpPr>
          <p:cNvPr id="63491" name="Rectangle 3"/>
          <p:cNvSpPr>
            <a:spLocks noChangeArrowheads="1"/>
          </p:cNvSpPr>
          <p:nvPr/>
        </p:nvSpPr>
        <p:spPr bwMode="auto">
          <a:xfrm>
            <a:off x="228600" y="1219200"/>
            <a:ext cx="8763000" cy="5334000"/>
          </a:xfrm>
          <a:prstGeom prst="rect">
            <a:avLst/>
          </a:prstGeom>
          <a:noFill/>
          <a:ln w="9525">
            <a:noFill/>
            <a:miter lim="800000"/>
            <a:headEnd/>
            <a:tailEnd/>
          </a:ln>
        </p:spPr>
        <p:txBody>
          <a:bodyPr/>
          <a:lstStyle/>
          <a:p>
            <a:pPr marL="342900" indent="-342900" eaLnBrk="0" hangingPunct="0">
              <a:lnSpc>
                <a:spcPct val="130000"/>
              </a:lnSpc>
              <a:spcBef>
                <a:spcPct val="20000"/>
              </a:spcBef>
              <a:buFontTx/>
              <a:buChar char="•"/>
            </a:pPr>
            <a:r>
              <a:rPr lang="en-US" sz="2600">
                <a:solidFill>
                  <a:srgbClr val="FFFF99"/>
                </a:solidFill>
              </a:rPr>
              <a:t>In other words, the input stream extracts (or reads) data from the file and the output stream inserts (or writes) data to the file. The input operation involves the creation of an input stream and linking it with the program and the input file. Similarly, the output operation involves establishing an output stream with the necessary links with the program and the output file.</a:t>
            </a:r>
          </a:p>
          <a:p>
            <a:pPr marL="342900" indent="-342900" eaLnBrk="0" hangingPunct="0">
              <a:lnSpc>
                <a:spcPct val="130000"/>
              </a:lnSpc>
              <a:spcBef>
                <a:spcPct val="20000"/>
              </a:spcBef>
              <a:buFontTx/>
              <a:buChar char="•"/>
            </a:pPr>
            <a:r>
              <a:rPr lang="en-US" sz="2600">
                <a:solidFill>
                  <a:srgbClr val="FFFF99"/>
                </a:solidFill>
              </a:rPr>
              <a:t>A file stream can be defined using the classes ifstream, ofstream and fstream that are contained in the header file fstream.h</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76200" y="76200"/>
            <a:ext cx="3276600" cy="487363"/>
          </a:xfrm>
        </p:spPr>
        <p:txBody>
          <a:bodyPr/>
          <a:lstStyle/>
          <a:p>
            <a:pPr algn="l" eaLnBrk="1" hangingPunct="1"/>
            <a:r>
              <a:rPr lang="en-US" sz="2400" smtClean="0">
                <a:solidFill>
                  <a:srgbClr val="FFCCFF"/>
                </a:solidFill>
              </a:rPr>
              <a:t>Default Argument</a:t>
            </a:r>
          </a:p>
        </p:txBody>
      </p:sp>
      <p:sp>
        <p:nvSpPr>
          <p:cNvPr id="64515" name="Rectangle 3"/>
          <p:cNvSpPr>
            <a:spLocks noGrp="1" noChangeArrowheads="1"/>
          </p:cNvSpPr>
          <p:nvPr>
            <p:ph idx="1"/>
          </p:nvPr>
        </p:nvSpPr>
        <p:spPr>
          <a:xfrm>
            <a:off x="228600" y="609600"/>
            <a:ext cx="5791200" cy="6019800"/>
          </a:xfrm>
        </p:spPr>
        <p:txBody>
          <a:bodyPr/>
          <a:lstStyle/>
          <a:p>
            <a:pPr eaLnBrk="1" hangingPunct="1">
              <a:lnSpc>
                <a:spcPct val="80000"/>
              </a:lnSpc>
              <a:buFontTx/>
              <a:buNone/>
            </a:pPr>
            <a:r>
              <a:rPr lang="en-US" sz="2000" b="1" smtClean="0">
                <a:solidFill>
                  <a:schemeClr val="bg2"/>
                </a:solidFill>
              </a:rPr>
              <a:t>#include&lt;iostream.h&gt;</a:t>
            </a:r>
          </a:p>
          <a:p>
            <a:pPr eaLnBrk="1" hangingPunct="1">
              <a:lnSpc>
                <a:spcPct val="80000"/>
              </a:lnSpc>
              <a:buFontTx/>
              <a:buNone/>
            </a:pPr>
            <a:r>
              <a:rPr lang="en-US" sz="2000" b="1" smtClean="0">
                <a:solidFill>
                  <a:schemeClr val="bg2"/>
                </a:solidFill>
              </a:rPr>
              <a:t>#include&lt;conio.h&gt;</a:t>
            </a:r>
          </a:p>
          <a:p>
            <a:pPr eaLnBrk="1" hangingPunct="1">
              <a:lnSpc>
                <a:spcPct val="80000"/>
              </a:lnSpc>
              <a:buFontTx/>
              <a:buNone/>
            </a:pPr>
            <a:r>
              <a:rPr lang="en-US" sz="2000" b="1" smtClean="0">
                <a:solidFill>
                  <a:schemeClr val="bg1"/>
                </a:solidFill>
              </a:rPr>
              <a:t>int</a:t>
            </a:r>
            <a:r>
              <a:rPr lang="en-US" sz="2000" b="1" smtClean="0"/>
              <a:t> </a:t>
            </a:r>
            <a:r>
              <a:rPr lang="en-US" sz="2000" b="1" smtClean="0">
                <a:solidFill>
                  <a:srgbClr val="006600"/>
                </a:solidFill>
              </a:rPr>
              <a:t>sum</a:t>
            </a:r>
            <a:r>
              <a:rPr lang="en-US" sz="2000" b="1" smtClean="0">
                <a:solidFill>
                  <a:srgbClr val="FFFF99"/>
                </a:solidFill>
              </a:rPr>
              <a:t>(</a:t>
            </a:r>
            <a:r>
              <a:rPr lang="en-US" sz="2000" b="1" smtClean="0">
                <a:solidFill>
                  <a:schemeClr val="bg1"/>
                </a:solidFill>
              </a:rPr>
              <a:t>int</a:t>
            </a:r>
            <a:r>
              <a:rPr lang="en-US" sz="2000" b="1" smtClean="0"/>
              <a:t> </a:t>
            </a:r>
            <a:r>
              <a:rPr lang="en-US" sz="2000" b="1" smtClean="0">
                <a:solidFill>
                  <a:srgbClr val="006600"/>
                </a:solidFill>
              </a:rPr>
              <a:t>a</a:t>
            </a:r>
            <a:r>
              <a:rPr lang="en-US" sz="2000" b="1" smtClean="0">
                <a:solidFill>
                  <a:srgbClr val="FFFF99"/>
                </a:solidFill>
              </a:rPr>
              <a:t>=</a:t>
            </a:r>
            <a:r>
              <a:rPr lang="en-US" sz="2000" b="1" smtClean="0">
                <a:solidFill>
                  <a:schemeClr val="bg1"/>
                </a:solidFill>
              </a:rPr>
              <a:t>10</a:t>
            </a:r>
            <a:r>
              <a:rPr lang="en-US" sz="2000" b="1" smtClean="0">
                <a:solidFill>
                  <a:srgbClr val="FFFF99"/>
                </a:solidFill>
              </a:rPr>
              <a:t>,</a:t>
            </a:r>
            <a:r>
              <a:rPr lang="en-US" sz="2000" b="1" smtClean="0"/>
              <a:t> </a:t>
            </a:r>
            <a:r>
              <a:rPr lang="en-US" sz="2000" b="1" smtClean="0">
                <a:solidFill>
                  <a:schemeClr val="bg1"/>
                </a:solidFill>
              </a:rPr>
              <a:t>int</a:t>
            </a:r>
            <a:r>
              <a:rPr lang="en-US" sz="2000" b="1" smtClean="0"/>
              <a:t> </a:t>
            </a:r>
            <a:r>
              <a:rPr lang="en-US" sz="2000" b="1" smtClean="0">
                <a:solidFill>
                  <a:srgbClr val="006600"/>
                </a:solidFill>
              </a:rPr>
              <a:t>b</a:t>
            </a:r>
            <a:r>
              <a:rPr lang="en-US" sz="2000" b="1" smtClean="0">
                <a:solidFill>
                  <a:srgbClr val="FFFF99"/>
                </a:solidFill>
              </a:rPr>
              <a:t>=</a:t>
            </a:r>
            <a:r>
              <a:rPr lang="en-US" sz="2000" b="1" smtClean="0">
                <a:solidFill>
                  <a:schemeClr val="bg1"/>
                </a:solidFill>
              </a:rPr>
              <a:t>20</a:t>
            </a:r>
            <a:r>
              <a:rPr lang="en-US" sz="2000" b="1" smtClean="0">
                <a:solidFill>
                  <a:srgbClr val="FFFF99"/>
                </a:solidFill>
              </a:rPr>
              <a:t>,</a:t>
            </a:r>
            <a:r>
              <a:rPr lang="en-US" sz="2000" b="1" smtClean="0">
                <a:solidFill>
                  <a:schemeClr val="bg1"/>
                </a:solidFill>
              </a:rPr>
              <a:t>int</a:t>
            </a:r>
            <a:r>
              <a:rPr lang="en-US" sz="2000" b="1" smtClean="0"/>
              <a:t> </a:t>
            </a:r>
            <a:r>
              <a:rPr lang="en-US" sz="2000" b="1" smtClean="0">
                <a:solidFill>
                  <a:srgbClr val="006600"/>
                </a:solidFill>
              </a:rPr>
              <a:t>c</a:t>
            </a:r>
            <a:r>
              <a:rPr lang="en-US" sz="2000" b="1" smtClean="0">
                <a:solidFill>
                  <a:srgbClr val="FFFF99"/>
                </a:solidFill>
              </a:rPr>
              <a:t>=</a:t>
            </a:r>
            <a:r>
              <a:rPr lang="en-US" sz="2000" b="1" smtClean="0">
                <a:solidFill>
                  <a:schemeClr val="bg1"/>
                </a:solidFill>
              </a:rPr>
              <a:t>30</a:t>
            </a:r>
            <a:r>
              <a:rPr lang="en-US" sz="2000" b="1" smtClean="0">
                <a:solidFill>
                  <a:srgbClr val="FFFF99"/>
                </a:solidFill>
              </a:rPr>
              <a:t>)</a:t>
            </a:r>
          </a:p>
          <a:p>
            <a:pPr eaLnBrk="1" hangingPunct="1">
              <a:lnSpc>
                <a:spcPct val="80000"/>
              </a:lnSpc>
              <a:buFontTx/>
              <a:buNone/>
            </a:pPr>
            <a:r>
              <a:rPr lang="en-US" sz="2000" b="1" smtClean="0">
                <a:solidFill>
                  <a:srgbClr val="FFFF99"/>
                </a:solidFill>
              </a:rPr>
              <a:t>{</a:t>
            </a:r>
          </a:p>
          <a:p>
            <a:pPr eaLnBrk="1" hangingPunct="1">
              <a:lnSpc>
                <a:spcPct val="80000"/>
              </a:lnSpc>
              <a:buFontTx/>
              <a:buNone/>
            </a:pPr>
            <a:r>
              <a:rPr lang="en-US" sz="2000" b="1" smtClean="0"/>
              <a:t>	</a:t>
            </a:r>
            <a:r>
              <a:rPr lang="en-US" sz="2000" b="1" smtClean="0">
                <a:solidFill>
                  <a:schemeClr val="bg1"/>
                </a:solidFill>
              </a:rPr>
              <a:t>return</a:t>
            </a:r>
            <a:r>
              <a:rPr lang="en-US" sz="2000" b="1" smtClean="0"/>
              <a:t> </a:t>
            </a:r>
            <a:r>
              <a:rPr lang="en-US" sz="2000" b="1" smtClean="0">
                <a:solidFill>
                  <a:srgbClr val="006600"/>
                </a:solidFill>
              </a:rPr>
              <a:t>a</a:t>
            </a:r>
            <a:r>
              <a:rPr lang="en-US" sz="2000" b="1" smtClean="0">
                <a:solidFill>
                  <a:srgbClr val="FFFF99"/>
                </a:solidFill>
              </a:rPr>
              <a:t>+</a:t>
            </a:r>
            <a:r>
              <a:rPr lang="en-US" sz="2000" b="1" smtClean="0">
                <a:solidFill>
                  <a:srgbClr val="006600"/>
                </a:solidFill>
              </a:rPr>
              <a:t>b</a:t>
            </a:r>
            <a:r>
              <a:rPr lang="en-US" sz="2000" b="1" smtClean="0">
                <a:solidFill>
                  <a:srgbClr val="FFFF99"/>
                </a:solidFill>
              </a:rPr>
              <a:t>+</a:t>
            </a:r>
            <a:r>
              <a:rPr lang="en-US" sz="2000" b="1" smtClean="0">
                <a:solidFill>
                  <a:srgbClr val="006600"/>
                </a:solidFill>
              </a:rPr>
              <a:t>c</a:t>
            </a:r>
            <a:r>
              <a:rPr lang="en-US" sz="2000" b="1" smtClean="0">
                <a:solidFill>
                  <a:srgbClr val="FFFF99"/>
                </a:solidFill>
              </a:rPr>
              <a:t>;</a:t>
            </a:r>
          </a:p>
          <a:p>
            <a:pPr eaLnBrk="1" hangingPunct="1">
              <a:lnSpc>
                <a:spcPct val="80000"/>
              </a:lnSpc>
              <a:buFontTx/>
              <a:buNone/>
            </a:pPr>
            <a:r>
              <a:rPr lang="en-US" sz="2000" b="1" smtClean="0">
                <a:solidFill>
                  <a:srgbClr val="FFFF99"/>
                </a:solidFill>
              </a:rPr>
              <a:t>}</a:t>
            </a:r>
          </a:p>
          <a:p>
            <a:pPr eaLnBrk="1" hangingPunct="1">
              <a:lnSpc>
                <a:spcPct val="80000"/>
              </a:lnSpc>
              <a:buFontTx/>
              <a:buNone/>
            </a:pPr>
            <a:endParaRPr lang="en-US" sz="2000" b="1" smtClean="0">
              <a:solidFill>
                <a:srgbClr val="FFFF99"/>
              </a:solidFill>
            </a:endParaRPr>
          </a:p>
          <a:p>
            <a:pPr eaLnBrk="1" hangingPunct="1">
              <a:lnSpc>
                <a:spcPct val="80000"/>
              </a:lnSpc>
              <a:buFontTx/>
              <a:buNone/>
            </a:pPr>
            <a:r>
              <a:rPr lang="en-US" sz="2000" b="1" smtClean="0">
                <a:solidFill>
                  <a:schemeClr val="bg1"/>
                </a:solidFill>
              </a:rPr>
              <a:t>void</a:t>
            </a:r>
            <a:r>
              <a:rPr lang="en-US" sz="2000" b="1" smtClean="0"/>
              <a:t> </a:t>
            </a:r>
            <a:r>
              <a:rPr lang="en-US" sz="2000" b="1" smtClean="0">
                <a:solidFill>
                  <a:srgbClr val="006600"/>
                </a:solidFill>
              </a:rPr>
              <a:t>main</a:t>
            </a:r>
            <a:r>
              <a:rPr lang="en-US" sz="2000" b="1" smtClean="0">
                <a:solidFill>
                  <a:srgbClr val="FFFF99"/>
                </a:solidFill>
              </a:rPr>
              <a:t>()</a:t>
            </a:r>
          </a:p>
          <a:p>
            <a:pPr eaLnBrk="1" hangingPunct="1">
              <a:lnSpc>
                <a:spcPct val="80000"/>
              </a:lnSpc>
              <a:buFontTx/>
              <a:buNone/>
            </a:pPr>
            <a:r>
              <a:rPr lang="en-US" sz="2000" b="1" smtClean="0">
                <a:solidFill>
                  <a:srgbClr val="FFFF99"/>
                </a:solidFill>
              </a:rPr>
              <a:t>{</a:t>
            </a:r>
          </a:p>
          <a:p>
            <a:pPr eaLnBrk="1" hangingPunct="1">
              <a:lnSpc>
                <a:spcPct val="80000"/>
              </a:lnSpc>
              <a:buFontTx/>
              <a:buNone/>
            </a:pPr>
            <a:r>
              <a:rPr lang="en-US" sz="2000" b="1" smtClean="0"/>
              <a:t>	</a:t>
            </a:r>
            <a:r>
              <a:rPr lang="en-US" sz="2000" b="1" smtClean="0">
                <a:solidFill>
                  <a:srgbClr val="006600"/>
                </a:solidFill>
              </a:rPr>
              <a:t>clrscr</a:t>
            </a:r>
            <a:r>
              <a:rPr lang="en-US" sz="2000" b="1" smtClean="0">
                <a:solidFill>
                  <a:srgbClr val="FFFF99"/>
                </a:solidFill>
              </a:rPr>
              <a:t>();</a:t>
            </a:r>
          </a:p>
          <a:p>
            <a:pPr eaLnBrk="1" hangingPunct="1">
              <a:lnSpc>
                <a:spcPct val="80000"/>
              </a:lnSpc>
              <a:buFontTx/>
              <a:buNone/>
            </a:pPr>
            <a:r>
              <a:rPr lang="en-US" sz="2000" b="1" smtClean="0"/>
              <a:t>	</a:t>
            </a:r>
            <a:r>
              <a:rPr lang="en-US" sz="2000" b="1" smtClean="0">
                <a:solidFill>
                  <a:schemeClr val="bg1"/>
                </a:solidFill>
              </a:rPr>
              <a:t>int</a:t>
            </a:r>
            <a:r>
              <a:rPr lang="en-US" sz="2000" b="1" smtClean="0"/>
              <a:t> </a:t>
            </a:r>
            <a:r>
              <a:rPr lang="en-US" sz="2000" b="1" smtClean="0">
                <a:solidFill>
                  <a:srgbClr val="006600"/>
                </a:solidFill>
              </a:rPr>
              <a:t>a</a:t>
            </a:r>
            <a:r>
              <a:rPr lang="en-US" sz="2000" b="1" smtClean="0">
                <a:solidFill>
                  <a:srgbClr val="FFFF99"/>
                </a:solidFill>
              </a:rPr>
              <a:t>,</a:t>
            </a:r>
            <a:r>
              <a:rPr lang="en-US" sz="2000" b="1" smtClean="0">
                <a:solidFill>
                  <a:srgbClr val="006600"/>
                </a:solidFill>
              </a:rPr>
              <a:t>b</a:t>
            </a:r>
            <a:r>
              <a:rPr lang="en-US" sz="2000" b="1" smtClean="0">
                <a:solidFill>
                  <a:srgbClr val="FFFF99"/>
                </a:solidFill>
              </a:rPr>
              <a:t>,</a:t>
            </a:r>
            <a:r>
              <a:rPr lang="en-US" sz="2000" b="1" smtClean="0">
                <a:solidFill>
                  <a:srgbClr val="006600"/>
                </a:solidFill>
              </a:rPr>
              <a:t>c</a:t>
            </a:r>
            <a:r>
              <a:rPr lang="en-US" sz="2000" b="1" smtClean="0">
                <a:solidFill>
                  <a:srgbClr val="FFFF99"/>
                </a:solidFill>
              </a:rPr>
              <a:t>;</a:t>
            </a:r>
          </a:p>
          <a:p>
            <a:pPr eaLnBrk="1" hangingPunct="1">
              <a:lnSpc>
                <a:spcPct val="80000"/>
              </a:lnSpc>
              <a:buFontTx/>
              <a:buNone/>
            </a:pPr>
            <a:r>
              <a:rPr lang="en-US" sz="2000" b="1" smtClean="0"/>
              <a:t>	</a:t>
            </a:r>
            <a:r>
              <a:rPr lang="en-US" sz="2000" b="1" smtClean="0">
                <a:solidFill>
                  <a:srgbClr val="006600"/>
                </a:solidFill>
              </a:rPr>
              <a:t>cout</a:t>
            </a:r>
            <a:r>
              <a:rPr lang="en-US" sz="2000" b="1" smtClean="0">
                <a:solidFill>
                  <a:srgbClr val="FFFF99"/>
                </a:solidFill>
              </a:rPr>
              <a:t>&lt;&lt;"</a:t>
            </a:r>
            <a:r>
              <a:rPr lang="en-US" sz="2000" b="1" smtClean="0">
                <a:solidFill>
                  <a:srgbClr val="993300"/>
                </a:solidFill>
              </a:rPr>
              <a:t>Enter 3 numbers</a:t>
            </a:r>
            <a:r>
              <a:rPr lang="en-US" sz="2000" b="1" smtClean="0">
                <a:solidFill>
                  <a:srgbClr val="FFFF99"/>
                </a:solidFill>
              </a:rPr>
              <a:t>"&lt;&lt;</a:t>
            </a:r>
            <a:r>
              <a:rPr lang="en-US" sz="2000" b="1" smtClean="0">
                <a:solidFill>
                  <a:srgbClr val="006600"/>
                </a:solidFill>
              </a:rPr>
              <a:t>endl</a:t>
            </a:r>
            <a:r>
              <a:rPr lang="en-US" sz="2000" b="1" smtClean="0">
                <a:solidFill>
                  <a:srgbClr val="FFFF99"/>
                </a:solidFill>
              </a:rPr>
              <a:t>;</a:t>
            </a:r>
          </a:p>
          <a:p>
            <a:pPr eaLnBrk="1" hangingPunct="1">
              <a:lnSpc>
                <a:spcPct val="80000"/>
              </a:lnSpc>
              <a:buFontTx/>
              <a:buNone/>
            </a:pPr>
            <a:r>
              <a:rPr lang="en-US" sz="2000" b="1" smtClean="0"/>
              <a:t>	</a:t>
            </a:r>
            <a:r>
              <a:rPr lang="en-US" sz="2000" b="1" smtClean="0">
                <a:solidFill>
                  <a:srgbClr val="006600"/>
                </a:solidFill>
              </a:rPr>
              <a:t>cin</a:t>
            </a:r>
            <a:r>
              <a:rPr lang="en-US" sz="2000" b="1" smtClean="0">
                <a:solidFill>
                  <a:srgbClr val="FFFF99"/>
                </a:solidFill>
              </a:rPr>
              <a:t>&gt;&gt;</a:t>
            </a:r>
            <a:r>
              <a:rPr lang="en-US" sz="2000" b="1" smtClean="0">
                <a:solidFill>
                  <a:srgbClr val="006600"/>
                </a:solidFill>
              </a:rPr>
              <a:t>a</a:t>
            </a:r>
            <a:r>
              <a:rPr lang="en-US" sz="2000" b="1" smtClean="0">
                <a:solidFill>
                  <a:srgbClr val="FFFF99"/>
                </a:solidFill>
              </a:rPr>
              <a:t>&gt;&gt;</a:t>
            </a:r>
            <a:r>
              <a:rPr lang="en-US" sz="2000" b="1" smtClean="0">
                <a:solidFill>
                  <a:srgbClr val="006600"/>
                </a:solidFill>
              </a:rPr>
              <a:t>b</a:t>
            </a:r>
            <a:r>
              <a:rPr lang="en-US" sz="2000" b="1" smtClean="0">
                <a:solidFill>
                  <a:srgbClr val="FFFF99"/>
                </a:solidFill>
              </a:rPr>
              <a:t>&gt;&gt;</a:t>
            </a:r>
            <a:r>
              <a:rPr lang="en-US" sz="2000" b="1" smtClean="0">
                <a:solidFill>
                  <a:srgbClr val="006600"/>
                </a:solidFill>
              </a:rPr>
              <a:t>c</a:t>
            </a:r>
            <a:r>
              <a:rPr lang="en-US" sz="2000" b="1" smtClean="0">
                <a:solidFill>
                  <a:srgbClr val="FFFF99"/>
                </a:solidFill>
              </a:rPr>
              <a:t>;</a:t>
            </a:r>
          </a:p>
          <a:p>
            <a:pPr eaLnBrk="1" hangingPunct="1">
              <a:lnSpc>
                <a:spcPct val="80000"/>
              </a:lnSpc>
              <a:buFontTx/>
              <a:buNone/>
            </a:pPr>
            <a:r>
              <a:rPr lang="en-US" sz="2000" b="1" smtClean="0"/>
              <a:t>	</a:t>
            </a:r>
            <a:r>
              <a:rPr lang="en-US" sz="2000" b="1" smtClean="0">
                <a:solidFill>
                  <a:srgbClr val="006600"/>
                </a:solidFill>
              </a:rPr>
              <a:t>cout</a:t>
            </a:r>
            <a:r>
              <a:rPr lang="en-US" sz="2000" b="1" smtClean="0">
                <a:solidFill>
                  <a:srgbClr val="FFFF99"/>
                </a:solidFill>
              </a:rPr>
              <a:t>&lt;&lt;"</a:t>
            </a:r>
            <a:r>
              <a:rPr lang="en-US" sz="2000" b="1" smtClean="0">
                <a:solidFill>
                  <a:srgbClr val="993300"/>
                </a:solidFill>
              </a:rPr>
              <a:t>Sum = </a:t>
            </a:r>
            <a:r>
              <a:rPr lang="en-US" sz="2000" b="1" smtClean="0">
                <a:solidFill>
                  <a:srgbClr val="FFFF99"/>
                </a:solidFill>
              </a:rPr>
              <a:t>"&lt;&lt;</a:t>
            </a:r>
            <a:r>
              <a:rPr lang="en-US" sz="2000" b="1" smtClean="0">
                <a:solidFill>
                  <a:srgbClr val="006600"/>
                </a:solidFill>
              </a:rPr>
              <a:t>sum</a:t>
            </a:r>
            <a:r>
              <a:rPr lang="en-US" sz="2000" b="1" smtClean="0">
                <a:solidFill>
                  <a:srgbClr val="FFFF99"/>
                </a:solidFill>
              </a:rPr>
              <a:t>(</a:t>
            </a:r>
            <a:r>
              <a:rPr lang="en-US" sz="2000" b="1" smtClean="0">
                <a:solidFill>
                  <a:srgbClr val="006600"/>
                </a:solidFill>
              </a:rPr>
              <a:t>a</a:t>
            </a:r>
            <a:r>
              <a:rPr lang="en-US" sz="2000" b="1" smtClean="0">
                <a:solidFill>
                  <a:srgbClr val="FFFF99"/>
                </a:solidFill>
              </a:rPr>
              <a:t>)&lt;&lt;</a:t>
            </a:r>
            <a:r>
              <a:rPr lang="en-US" sz="2000" b="1" smtClean="0">
                <a:solidFill>
                  <a:srgbClr val="006600"/>
                </a:solidFill>
              </a:rPr>
              <a:t>endl</a:t>
            </a:r>
            <a:r>
              <a:rPr lang="en-US" sz="2000" b="1" smtClean="0">
                <a:solidFill>
                  <a:srgbClr val="FFFF99"/>
                </a:solidFill>
              </a:rPr>
              <a:t>;</a:t>
            </a:r>
          </a:p>
          <a:p>
            <a:pPr eaLnBrk="1" hangingPunct="1">
              <a:lnSpc>
                <a:spcPct val="80000"/>
              </a:lnSpc>
              <a:buFontTx/>
              <a:buNone/>
            </a:pPr>
            <a:r>
              <a:rPr lang="en-US" sz="2000" b="1" smtClean="0"/>
              <a:t>	</a:t>
            </a:r>
            <a:r>
              <a:rPr lang="en-US" sz="2000" b="1" smtClean="0">
                <a:solidFill>
                  <a:srgbClr val="006600"/>
                </a:solidFill>
              </a:rPr>
              <a:t>cout</a:t>
            </a:r>
            <a:r>
              <a:rPr lang="en-US" sz="2000" b="1" smtClean="0">
                <a:solidFill>
                  <a:srgbClr val="FFFF99"/>
                </a:solidFill>
              </a:rPr>
              <a:t>&lt;&lt;"</a:t>
            </a:r>
            <a:r>
              <a:rPr lang="en-US" sz="2000" b="1" smtClean="0">
                <a:solidFill>
                  <a:srgbClr val="993300"/>
                </a:solidFill>
              </a:rPr>
              <a:t>Sum = </a:t>
            </a:r>
            <a:r>
              <a:rPr lang="en-US" sz="2000" b="1" smtClean="0">
                <a:solidFill>
                  <a:srgbClr val="FFFF99"/>
                </a:solidFill>
              </a:rPr>
              <a:t>"&lt;&lt;</a:t>
            </a:r>
            <a:r>
              <a:rPr lang="en-US" sz="2000" b="1" smtClean="0">
                <a:solidFill>
                  <a:srgbClr val="006600"/>
                </a:solidFill>
              </a:rPr>
              <a:t>sum</a:t>
            </a:r>
            <a:r>
              <a:rPr lang="en-US" sz="2000" b="1" smtClean="0">
                <a:solidFill>
                  <a:srgbClr val="FFFF99"/>
                </a:solidFill>
              </a:rPr>
              <a:t>(</a:t>
            </a:r>
            <a:r>
              <a:rPr lang="en-US" sz="2000" b="1" smtClean="0">
                <a:solidFill>
                  <a:srgbClr val="006600"/>
                </a:solidFill>
              </a:rPr>
              <a:t>a</a:t>
            </a:r>
            <a:r>
              <a:rPr lang="en-US" sz="2000" b="1" smtClean="0">
                <a:solidFill>
                  <a:srgbClr val="FFFF99"/>
                </a:solidFill>
              </a:rPr>
              <a:t>,</a:t>
            </a:r>
            <a:r>
              <a:rPr lang="en-US" sz="2000" b="1" smtClean="0">
                <a:solidFill>
                  <a:srgbClr val="006600"/>
                </a:solidFill>
              </a:rPr>
              <a:t>b</a:t>
            </a:r>
            <a:r>
              <a:rPr lang="en-US" sz="2000" b="1" smtClean="0">
                <a:solidFill>
                  <a:srgbClr val="FFFF99"/>
                </a:solidFill>
              </a:rPr>
              <a:t>)&lt;&lt;</a:t>
            </a:r>
            <a:r>
              <a:rPr lang="en-US" sz="2000" b="1" smtClean="0">
                <a:solidFill>
                  <a:srgbClr val="006600"/>
                </a:solidFill>
              </a:rPr>
              <a:t>endl</a:t>
            </a:r>
            <a:r>
              <a:rPr lang="en-US" sz="2000" b="1" smtClean="0">
                <a:solidFill>
                  <a:srgbClr val="FFFF99"/>
                </a:solidFill>
              </a:rPr>
              <a:t>;</a:t>
            </a:r>
          </a:p>
          <a:p>
            <a:pPr eaLnBrk="1" hangingPunct="1">
              <a:lnSpc>
                <a:spcPct val="80000"/>
              </a:lnSpc>
              <a:buFontTx/>
              <a:buNone/>
            </a:pPr>
            <a:r>
              <a:rPr lang="en-US" sz="2000" b="1" smtClean="0"/>
              <a:t>	</a:t>
            </a:r>
            <a:r>
              <a:rPr lang="en-US" sz="2000" b="1" smtClean="0">
                <a:solidFill>
                  <a:srgbClr val="006600"/>
                </a:solidFill>
              </a:rPr>
              <a:t>cout</a:t>
            </a:r>
            <a:r>
              <a:rPr lang="en-US" sz="2000" b="1" smtClean="0">
                <a:solidFill>
                  <a:srgbClr val="FFFF99"/>
                </a:solidFill>
              </a:rPr>
              <a:t>&lt;&lt;"</a:t>
            </a:r>
            <a:r>
              <a:rPr lang="en-US" sz="2000" b="1" smtClean="0">
                <a:solidFill>
                  <a:srgbClr val="993300"/>
                </a:solidFill>
              </a:rPr>
              <a:t>Sum = </a:t>
            </a:r>
            <a:r>
              <a:rPr lang="en-US" sz="2000" b="1" smtClean="0">
                <a:solidFill>
                  <a:srgbClr val="FFFF99"/>
                </a:solidFill>
              </a:rPr>
              <a:t>"&lt;&lt;</a:t>
            </a:r>
            <a:r>
              <a:rPr lang="en-US" sz="2000" b="1" smtClean="0">
                <a:solidFill>
                  <a:srgbClr val="006600"/>
                </a:solidFill>
              </a:rPr>
              <a:t>sum</a:t>
            </a:r>
            <a:r>
              <a:rPr lang="en-US" sz="2000" b="1" smtClean="0">
                <a:solidFill>
                  <a:srgbClr val="FFFF99"/>
                </a:solidFill>
              </a:rPr>
              <a:t>(</a:t>
            </a:r>
            <a:r>
              <a:rPr lang="en-US" sz="2000" b="1" smtClean="0">
                <a:solidFill>
                  <a:srgbClr val="006600"/>
                </a:solidFill>
              </a:rPr>
              <a:t>a</a:t>
            </a:r>
            <a:r>
              <a:rPr lang="en-US" sz="2000" b="1" smtClean="0">
                <a:solidFill>
                  <a:srgbClr val="FFFF99"/>
                </a:solidFill>
              </a:rPr>
              <a:t>,</a:t>
            </a:r>
            <a:r>
              <a:rPr lang="en-US" sz="2000" b="1" smtClean="0">
                <a:solidFill>
                  <a:srgbClr val="006600"/>
                </a:solidFill>
              </a:rPr>
              <a:t>b</a:t>
            </a:r>
            <a:r>
              <a:rPr lang="en-US" sz="2000" b="1" smtClean="0">
                <a:solidFill>
                  <a:srgbClr val="FFFF99"/>
                </a:solidFill>
              </a:rPr>
              <a:t>,</a:t>
            </a:r>
            <a:r>
              <a:rPr lang="en-US" sz="2000" b="1" smtClean="0">
                <a:solidFill>
                  <a:srgbClr val="006600"/>
                </a:solidFill>
              </a:rPr>
              <a:t>c</a:t>
            </a:r>
            <a:r>
              <a:rPr lang="en-US" sz="2000" b="1" smtClean="0">
                <a:solidFill>
                  <a:srgbClr val="FFFF99"/>
                </a:solidFill>
              </a:rPr>
              <a:t>)&lt;&lt;</a:t>
            </a:r>
            <a:r>
              <a:rPr lang="en-US" sz="2000" b="1" smtClean="0">
                <a:solidFill>
                  <a:srgbClr val="006600"/>
                </a:solidFill>
              </a:rPr>
              <a:t>endl</a:t>
            </a:r>
            <a:r>
              <a:rPr lang="en-US" sz="2000" b="1" smtClean="0">
                <a:solidFill>
                  <a:srgbClr val="FFFF99"/>
                </a:solidFill>
              </a:rPr>
              <a:t>;</a:t>
            </a:r>
          </a:p>
          <a:p>
            <a:pPr eaLnBrk="1" hangingPunct="1">
              <a:lnSpc>
                <a:spcPct val="80000"/>
              </a:lnSpc>
              <a:buFontTx/>
              <a:buNone/>
            </a:pPr>
            <a:r>
              <a:rPr lang="en-US" sz="2000" b="1" smtClean="0"/>
              <a:t>	</a:t>
            </a:r>
            <a:r>
              <a:rPr lang="en-US" sz="2000" b="1" smtClean="0">
                <a:solidFill>
                  <a:srgbClr val="006600"/>
                </a:solidFill>
              </a:rPr>
              <a:t>cout</a:t>
            </a:r>
            <a:r>
              <a:rPr lang="en-US" sz="2000" b="1" smtClean="0">
                <a:solidFill>
                  <a:srgbClr val="FFFF99"/>
                </a:solidFill>
              </a:rPr>
              <a:t>&lt;&lt;"</a:t>
            </a:r>
            <a:r>
              <a:rPr lang="en-US" sz="2000" b="1" smtClean="0">
                <a:solidFill>
                  <a:srgbClr val="993300"/>
                </a:solidFill>
              </a:rPr>
              <a:t>Sum = </a:t>
            </a:r>
            <a:r>
              <a:rPr lang="en-US" sz="2000" b="1" smtClean="0">
                <a:solidFill>
                  <a:srgbClr val="FFFF99"/>
                </a:solidFill>
              </a:rPr>
              <a:t>"&lt;&lt;</a:t>
            </a:r>
            <a:r>
              <a:rPr lang="en-US" sz="2000" b="1" smtClean="0">
                <a:solidFill>
                  <a:srgbClr val="006600"/>
                </a:solidFill>
              </a:rPr>
              <a:t>sum</a:t>
            </a:r>
            <a:r>
              <a:rPr lang="en-US" sz="2000" b="1" smtClean="0">
                <a:solidFill>
                  <a:srgbClr val="FFFF99"/>
                </a:solidFill>
              </a:rPr>
              <a:t>()&lt;&lt;</a:t>
            </a:r>
            <a:r>
              <a:rPr lang="en-US" sz="2000" b="1" smtClean="0">
                <a:solidFill>
                  <a:srgbClr val="006600"/>
                </a:solidFill>
              </a:rPr>
              <a:t>endl</a:t>
            </a:r>
            <a:r>
              <a:rPr lang="en-US" sz="2000" b="1" smtClean="0">
                <a:solidFill>
                  <a:srgbClr val="FFFF99"/>
                </a:solidFill>
              </a:rPr>
              <a:t>;</a:t>
            </a:r>
          </a:p>
          <a:p>
            <a:pPr eaLnBrk="1" hangingPunct="1">
              <a:lnSpc>
                <a:spcPct val="80000"/>
              </a:lnSpc>
              <a:buFontTx/>
              <a:buNone/>
            </a:pPr>
            <a:r>
              <a:rPr lang="en-US" sz="2000" b="1" smtClean="0"/>
              <a:t>	</a:t>
            </a:r>
            <a:r>
              <a:rPr lang="en-US" sz="2000" b="1" smtClean="0">
                <a:solidFill>
                  <a:srgbClr val="006600"/>
                </a:solidFill>
              </a:rPr>
              <a:t>getch</a:t>
            </a:r>
            <a:r>
              <a:rPr lang="en-US" sz="2000" b="1" smtClean="0">
                <a:solidFill>
                  <a:srgbClr val="FFFF99"/>
                </a:solidFill>
              </a:rPr>
              <a:t>();</a:t>
            </a:r>
          </a:p>
          <a:p>
            <a:pPr eaLnBrk="1" hangingPunct="1">
              <a:lnSpc>
                <a:spcPct val="80000"/>
              </a:lnSpc>
              <a:buFontTx/>
              <a:buNone/>
            </a:pPr>
            <a:r>
              <a:rPr lang="en-US" sz="2000" b="1" smtClean="0">
                <a:solidFill>
                  <a:srgbClr val="FFFF99"/>
                </a:solidFill>
              </a:rPr>
              <a:t>}</a:t>
            </a:r>
          </a:p>
        </p:txBody>
      </p:sp>
      <p:sp>
        <p:nvSpPr>
          <p:cNvPr id="64516" name="AutoShape 4">
            <a:hlinkClick r:id="rId2" action="ppaction://hlinkfile" highlightClick="1"/>
          </p:cNvPr>
          <p:cNvSpPr>
            <a:spLocks noChangeArrowheads="1"/>
          </p:cNvSpPr>
          <p:nvPr/>
        </p:nvSpPr>
        <p:spPr bwMode="auto">
          <a:xfrm>
            <a:off x="7391400" y="6172200"/>
            <a:ext cx="1524000" cy="381000"/>
          </a:xfrm>
          <a:prstGeom prst="actionButtonBlank">
            <a:avLst/>
          </a:prstGeom>
          <a:solidFill>
            <a:schemeClr val="accent1"/>
          </a:solidFill>
          <a:ln w="9525">
            <a:noFill/>
            <a:miter lim="800000"/>
            <a:headEnd/>
            <a:tailEnd/>
          </a:ln>
        </p:spPr>
        <p:txBody>
          <a:bodyPr wrap="none" anchor="ctr"/>
          <a:lstStyle/>
          <a:p>
            <a:pPr algn="ctr"/>
            <a:r>
              <a:rPr lang="en-US" b="1"/>
              <a:t>Run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set>
                                      <p:cBhvr>
                                        <p:cTn id="6" dur="1" fill="hold">
                                          <p:stCondLst>
                                            <p:cond delay="0"/>
                                          </p:stCondLst>
                                        </p:cTn>
                                        <p:tgtEl>
                                          <p:spTgt spid="64515">
                                            <p:txEl>
                                              <p:pRg st="0" end="0"/>
                                            </p:txEl>
                                          </p:spTgt>
                                        </p:tgtEl>
                                        <p:attrNameLst>
                                          <p:attrName>style.visibility</p:attrName>
                                        </p:attrNameLst>
                                      </p:cBhvr>
                                      <p:to>
                                        <p:strVal val="visible"/>
                                      </p:to>
                                    </p:set>
                                    <p:anim calcmode="discrete" valueType="clr">
                                      <p:cBhvr override="childStyle">
                                        <p:cTn id="7" dur="100"/>
                                        <p:tgtEl>
                                          <p:spTgt spid="6451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100"/>
                                        <p:tgtEl>
                                          <p:spTgt spid="64515">
                                            <p:txEl>
                                              <p:pRg st="0" end="0"/>
                                            </p:txEl>
                                          </p:spTgt>
                                        </p:tgtEl>
                                        <p:attrNameLst>
                                          <p:attrName>fillcolor</p:attrName>
                                        </p:attrNameLst>
                                      </p:cBhvr>
                                      <p:tavLst>
                                        <p:tav tm="0">
                                          <p:val>
                                            <p:clrVal>
                                              <a:schemeClr val="accent2"/>
                                            </p:clrVal>
                                          </p:val>
                                        </p:tav>
                                        <p:tav tm="50000">
                                          <p:val>
                                            <p:clrVal>
                                              <a:schemeClr val="hlink"/>
                                            </p:clrVal>
                                          </p:val>
                                        </p:tav>
                                      </p:tavLst>
                                    </p:anim>
                                    <p:set>
                                      <p:cBhvr>
                                        <p:cTn id="9" dur="100"/>
                                        <p:tgtEl>
                                          <p:spTgt spid="64515">
                                            <p:txEl>
                                              <p:pRg st="0" end="0"/>
                                            </p:txEl>
                                          </p:spTgt>
                                        </p:tgtEl>
                                        <p:attrNameLst>
                                          <p:attrName>fill.type</p:attrName>
                                        </p:attrNameLst>
                                      </p:cBhvr>
                                      <p:to>
                                        <p:strVal val="solid"/>
                                      </p:to>
                                    </p:set>
                                  </p:childTnLst>
                                </p:cTn>
                              </p:par>
                            </p:childTnLst>
                          </p:cTn>
                        </p:par>
                        <p:par>
                          <p:cTn id="10" fill="hold">
                            <p:stCondLst>
                              <p:cond delay="105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64515">
                                            <p:txEl>
                                              <p:pRg st="1" end="1"/>
                                            </p:txEl>
                                          </p:spTgt>
                                        </p:tgtEl>
                                        <p:attrNameLst>
                                          <p:attrName>style.visibility</p:attrName>
                                        </p:attrNameLst>
                                      </p:cBhvr>
                                      <p:to>
                                        <p:strVal val="visible"/>
                                      </p:to>
                                    </p:set>
                                    <p:anim calcmode="discrete" valueType="clr">
                                      <p:cBhvr override="childStyle">
                                        <p:cTn id="13" dur="100"/>
                                        <p:tgtEl>
                                          <p:spTgt spid="6451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100"/>
                                        <p:tgtEl>
                                          <p:spTgt spid="64515">
                                            <p:txEl>
                                              <p:pRg st="1" end="1"/>
                                            </p:txEl>
                                          </p:spTgt>
                                        </p:tgtEl>
                                        <p:attrNameLst>
                                          <p:attrName>fillcolor</p:attrName>
                                        </p:attrNameLst>
                                      </p:cBhvr>
                                      <p:tavLst>
                                        <p:tav tm="0">
                                          <p:val>
                                            <p:clrVal>
                                              <a:schemeClr val="accent2"/>
                                            </p:clrVal>
                                          </p:val>
                                        </p:tav>
                                        <p:tav tm="50000">
                                          <p:val>
                                            <p:clrVal>
                                              <a:schemeClr val="hlink"/>
                                            </p:clrVal>
                                          </p:val>
                                        </p:tav>
                                      </p:tavLst>
                                    </p:anim>
                                    <p:set>
                                      <p:cBhvr>
                                        <p:cTn id="15" dur="100"/>
                                        <p:tgtEl>
                                          <p:spTgt spid="64515">
                                            <p:txEl>
                                              <p:pRg st="1" end="1"/>
                                            </p:txEl>
                                          </p:spTgt>
                                        </p:tgtEl>
                                        <p:attrNameLst>
                                          <p:attrName>fill.type</p:attrName>
                                        </p:attrNameLst>
                                      </p:cBhvr>
                                      <p:to>
                                        <p:strVal val="solid"/>
                                      </p:to>
                                    </p:set>
                                  </p:childTnLst>
                                </p:cTn>
                              </p:par>
                            </p:childTnLst>
                          </p:cTn>
                        </p:par>
                        <p:par>
                          <p:cTn id="16" fill="hold">
                            <p:stCondLst>
                              <p:cond delay="1950"/>
                            </p:stCondLst>
                            <p:childTnLst>
                              <p:par>
                                <p:cTn id="17" presetID="27" presetClass="entr" presetSubtype="0" fill="hold" grpId="0" nodeType="afterEffect">
                                  <p:stCondLst>
                                    <p:cond delay="0"/>
                                  </p:stCondLst>
                                  <p:iterate type="lt">
                                    <p:tmPct val="50000"/>
                                  </p:iterate>
                                  <p:childTnLst>
                                    <p:set>
                                      <p:cBhvr>
                                        <p:cTn id="18" dur="1" fill="hold">
                                          <p:stCondLst>
                                            <p:cond delay="0"/>
                                          </p:stCondLst>
                                        </p:cTn>
                                        <p:tgtEl>
                                          <p:spTgt spid="64515">
                                            <p:txEl>
                                              <p:pRg st="2" end="2"/>
                                            </p:txEl>
                                          </p:spTgt>
                                        </p:tgtEl>
                                        <p:attrNameLst>
                                          <p:attrName>style.visibility</p:attrName>
                                        </p:attrNameLst>
                                      </p:cBhvr>
                                      <p:to>
                                        <p:strVal val="visible"/>
                                      </p:to>
                                    </p:set>
                                    <p:anim calcmode="discrete" valueType="clr">
                                      <p:cBhvr override="childStyle">
                                        <p:cTn id="19" dur="100"/>
                                        <p:tgtEl>
                                          <p:spTgt spid="64515">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100"/>
                                        <p:tgtEl>
                                          <p:spTgt spid="64515">
                                            <p:txEl>
                                              <p:pRg st="2" end="2"/>
                                            </p:txEl>
                                          </p:spTgt>
                                        </p:tgtEl>
                                        <p:attrNameLst>
                                          <p:attrName>fillcolor</p:attrName>
                                        </p:attrNameLst>
                                      </p:cBhvr>
                                      <p:tavLst>
                                        <p:tav tm="0">
                                          <p:val>
                                            <p:clrVal>
                                              <a:schemeClr val="accent2"/>
                                            </p:clrVal>
                                          </p:val>
                                        </p:tav>
                                        <p:tav tm="50000">
                                          <p:val>
                                            <p:clrVal>
                                              <a:schemeClr val="hlink"/>
                                            </p:clrVal>
                                          </p:val>
                                        </p:tav>
                                      </p:tavLst>
                                    </p:anim>
                                    <p:set>
                                      <p:cBhvr>
                                        <p:cTn id="21" dur="100"/>
                                        <p:tgtEl>
                                          <p:spTgt spid="64515">
                                            <p:txEl>
                                              <p:pRg st="2" end="2"/>
                                            </p:txEl>
                                          </p:spTgt>
                                        </p:tgtEl>
                                        <p:attrNameLst>
                                          <p:attrName>fill.type</p:attrName>
                                        </p:attrNameLst>
                                      </p:cBhvr>
                                      <p:to>
                                        <p:strVal val="solid"/>
                                      </p:to>
                                    </p:set>
                                  </p:childTnLst>
                                </p:cTn>
                              </p:par>
                            </p:childTnLst>
                          </p:cTn>
                        </p:par>
                        <p:par>
                          <p:cTn id="22" fill="hold">
                            <p:stCondLst>
                              <p:cond delay="3550"/>
                            </p:stCondLst>
                            <p:childTnLst>
                              <p:par>
                                <p:cTn id="23" presetID="27" presetClass="entr" presetSubtype="0" fill="hold" grpId="0" nodeType="afterEffect">
                                  <p:stCondLst>
                                    <p:cond delay="0"/>
                                  </p:stCondLst>
                                  <p:iterate type="lt">
                                    <p:tmPct val="50000"/>
                                  </p:iterate>
                                  <p:childTnLst>
                                    <p:set>
                                      <p:cBhvr>
                                        <p:cTn id="24" dur="1" fill="hold">
                                          <p:stCondLst>
                                            <p:cond delay="0"/>
                                          </p:stCondLst>
                                        </p:cTn>
                                        <p:tgtEl>
                                          <p:spTgt spid="64515">
                                            <p:txEl>
                                              <p:pRg st="3" end="3"/>
                                            </p:txEl>
                                          </p:spTgt>
                                        </p:tgtEl>
                                        <p:attrNameLst>
                                          <p:attrName>style.visibility</p:attrName>
                                        </p:attrNameLst>
                                      </p:cBhvr>
                                      <p:to>
                                        <p:strVal val="visible"/>
                                      </p:to>
                                    </p:set>
                                    <p:anim calcmode="discrete" valueType="clr">
                                      <p:cBhvr override="childStyle">
                                        <p:cTn id="25" dur="100"/>
                                        <p:tgtEl>
                                          <p:spTgt spid="64515">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100"/>
                                        <p:tgtEl>
                                          <p:spTgt spid="64515">
                                            <p:txEl>
                                              <p:pRg st="3" end="3"/>
                                            </p:txEl>
                                          </p:spTgt>
                                        </p:tgtEl>
                                        <p:attrNameLst>
                                          <p:attrName>fillcolor</p:attrName>
                                        </p:attrNameLst>
                                      </p:cBhvr>
                                      <p:tavLst>
                                        <p:tav tm="0">
                                          <p:val>
                                            <p:clrVal>
                                              <a:schemeClr val="accent2"/>
                                            </p:clrVal>
                                          </p:val>
                                        </p:tav>
                                        <p:tav tm="50000">
                                          <p:val>
                                            <p:clrVal>
                                              <a:schemeClr val="hlink"/>
                                            </p:clrVal>
                                          </p:val>
                                        </p:tav>
                                      </p:tavLst>
                                    </p:anim>
                                    <p:set>
                                      <p:cBhvr>
                                        <p:cTn id="27" dur="100"/>
                                        <p:tgtEl>
                                          <p:spTgt spid="64515">
                                            <p:txEl>
                                              <p:pRg st="3" end="3"/>
                                            </p:txEl>
                                          </p:spTgt>
                                        </p:tgtEl>
                                        <p:attrNameLst>
                                          <p:attrName>fill.type</p:attrName>
                                        </p:attrNameLst>
                                      </p:cBhvr>
                                      <p:to>
                                        <p:strVal val="solid"/>
                                      </p:to>
                                    </p:set>
                                  </p:childTnLst>
                                </p:cTn>
                              </p:par>
                            </p:childTnLst>
                          </p:cTn>
                        </p:par>
                        <p:par>
                          <p:cTn id="28" fill="hold">
                            <p:stCondLst>
                              <p:cond delay="3650"/>
                            </p:stCondLst>
                            <p:childTnLst>
                              <p:par>
                                <p:cTn id="29" presetID="27" presetClass="entr" presetSubtype="0" fill="hold" grpId="0" nodeType="afterEffect">
                                  <p:stCondLst>
                                    <p:cond delay="0"/>
                                  </p:stCondLst>
                                  <p:iterate type="lt">
                                    <p:tmPct val="50000"/>
                                  </p:iterate>
                                  <p:childTnLst>
                                    <p:set>
                                      <p:cBhvr>
                                        <p:cTn id="30" dur="1" fill="hold">
                                          <p:stCondLst>
                                            <p:cond delay="0"/>
                                          </p:stCondLst>
                                        </p:cTn>
                                        <p:tgtEl>
                                          <p:spTgt spid="64515">
                                            <p:txEl>
                                              <p:pRg st="4" end="4"/>
                                            </p:txEl>
                                          </p:spTgt>
                                        </p:tgtEl>
                                        <p:attrNameLst>
                                          <p:attrName>style.visibility</p:attrName>
                                        </p:attrNameLst>
                                      </p:cBhvr>
                                      <p:to>
                                        <p:strVal val="visible"/>
                                      </p:to>
                                    </p:set>
                                    <p:anim calcmode="discrete" valueType="clr">
                                      <p:cBhvr override="childStyle">
                                        <p:cTn id="31" dur="100"/>
                                        <p:tgtEl>
                                          <p:spTgt spid="64515">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100"/>
                                        <p:tgtEl>
                                          <p:spTgt spid="64515">
                                            <p:txEl>
                                              <p:pRg st="4" end="4"/>
                                            </p:txEl>
                                          </p:spTgt>
                                        </p:tgtEl>
                                        <p:attrNameLst>
                                          <p:attrName>fillcolor</p:attrName>
                                        </p:attrNameLst>
                                      </p:cBhvr>
                                      <p:tavLst>
                                        <p:tav tm="0">
                                          <p:val>
                                            <p:clrVal>
                                              <a:schemeClr val="accent2"/>
                                            </p:clrVal>
                                          </p:val>
                                        </p:tav>
                                        <p:tav tm="50000">
                                          <p:val>
                                            <p:clrVal>
                                              <a:schemeClr val="hlink"/>
                                            </p:clrVal>
                                          </p:val>
                                        </p:tav>
                                      </p:tavLst>
                                    </p:anim>
                                    <p:set>
                                      <p:cBhvr>
                                        <p:cTn id="33" dur="100"/>
                                        <p:tgtEl>
                                          <p:spTgt spid="64515">
                                            <p:txEl>
                                              <p:pRg st="4" end="4"/>
                                            </p:txEl>
                                          </p:spTgt>
                                        </p:tgtEl>
                                        <p:attrNameLst>
                                          <p:attrName>fill.type</p:attrName>
                                        </p:attrNameLst>
                                      </p:cBhvr>
                                      <p:to>
                                        <p:strVal val="solid"/>
                                      </p:to>
                                    </p:set>
                                  </p:childTnLst>
                                </p:cTn>
                              </p:par>
                            </p:childTnLst>
                          </p:cTn>
                        </p:par>
                        <p:par>
                          <p:cTn id="34" fill="hold">
                            <p:stCondLst>
                              <p:cond delay="4300"/>
                            </p:stCondLst>
                            <p:childTnLst>
                              <p:par>
                                <p:cTn id="35" presetID="27" presetClass="entr" presetSubtype="0" fill="hold" grpId="0" nodeType="afterEffect">
                                  <p:stCondLst>
                                    <p:cond delay="0"/>
                                  </p:stCondLst>
                                  <p:iterate type="lt">
                                    <p:tmPct val="50000"/>
                                  </p:iterate>
                                  <p:childTnLst>
                                    <p:set>
                                      <p:cBhvr>
                                        <p:cTn id="36" dur="1" fill="hold">
                                          <p:stCondLst>
                                            <p:cond delay="0"/>
                                          </p:stCondLst>
                                        </p:cTn>
                                        <p:tgtEl>
                                          <p:spTgt spid="64515">
                                            <p:txEl>
                                              <p:pRg st="5" end="5"/>
                                            </p:txEl>
                                          </p:spTgt>
                                        </p:tgtEl>
                                        <p:attrNameLst>
                                          <p:attrName>style.visibility</p:attrName>
                                        </p:attrNameLst>
                                      </p:cBhvr>
                                      <p:to>
                                        <p:strVal val="visible"/>
                                      </p:to>
                                    </p:set>
                                    <p:anim calcmode="discrete" valueType="clr">
                                      <p:cBhvr override="childStyle">
                                        <p:cTn id="37" dur="100"/>
                                        <p:tgtEl>
                                          <p:spTgt spid="64515">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8" dur="100"/>
                                        <p:tgtEl>
                                          <p:spTgt spid="64515">
                                            <p:txEl>
                                              <p:pRg st="5" end="5"/>
                                            </p:txEl>
                                          </p:spTgt>
                                        </p:tgtEl>
                                        <p:attrNameLst>
                                          <p:attrName>fillcolor</p:attrName>
                                        </p:attrNameLst>
                                      </p:cBhvr>
                                      <p:tavLst>
                                        <p:tav tm="0">
                                          <p:val>
                                            <p:clrVal>
                                              <a:schemeClr val="accent2"/>
                                            </p:clrVal>
                                          </p:val>
                                        </p:tav>
                                        <p:tav tm="50000">
                                          <p:val>
                                            <p:clrVal>
                                              <a:schemeClr val="hlink"/>
                                            </p:clrVal>
                                          </p:val>
                                        </p:tav>
                                      </p:tavLst>
                                    </p:anim>
                                    <p:set>
                                      <p:cBhvr>
                                        <p:cTn id="39" dur="100"/>
                                        <p:tgtEl>
                                          <p:spTgt spid="64515">
                                            <p:txEl>
                                              <p:pRg st="5" end="5"/>
                                            </p:txEl>
                                          </p:spTgt>
                                        </p:tgtEl>
                                        <p:attrNameLst>
                                          <p:attrName>fill.type</p:attrName>
                                        </p:attrNameLst>
                                      </p:cBhvr>
                                      <p:to>
                                        <p:strVal val="solid"/>
                                      </p:to>
                                    </p:set>
                                  </p:childTnLst>
                                </p:cTn>
                              </p:par>
                            </p:childTnLst>
                          </p:cTn>
                        </p:par>
                        <p:par>
                          <p:cTn id="40" fill="hold">
                            <p:stCondLst>
                              <p:cond delay="4400"/>
                            </p:stCondLst>
                            <p:childTnLst>
                              <p:par>
                                <p:cTn id="41" presetID="27" presetClass="entr" presetSubtype="0" fill="hold" grpId="0" nodeType="afterEffect">
                                  <p:stCondLst>
                                    <p:cond delay="0"/>
                                  </p:stCondLst>
                                  <p:iterate type="lt">
                                    <p:tmPct val="50000"/>
                                  </p:iterate>
                                  <p:childTnLst>
                                    <p:set>
                                      <p:cBhvr>
                                        <p:cTn id="42" dur="1" fill="hold">
                                          <p:stCondLst>
                                            <p:cond delay="0"/>
                                          </p:stCondLst>
                                        </p:cTn>
                                        <p:tgtEl>
                                          <p:spTgt spid="64515">
                                            <p:txEl>
                                              <p:pRg st="7" end="7"/>
                                            </p:txEl>
                                          </p:spTgt>
                                        </p:tgtEl>
                                        <p:attrNameLst>
                                          <p:attrName>style.visibility</p:attrName>
                                        </p:attrNameLst>
                                      </p:cBhvr>
                                      <p:to>
                                        <p:strVal val="visible"/>
                                      </p:to>
                                    </p:set>
                                    <p:anim calcmode="discrete" valueType="clr">
                                      <p:cBhvr override="childStyle">
                                        <p:cTn id="43" dur="100"/>
                                        <p:tgtEl>
                                          <p:spTgt spid="64515">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4" dur="100"/>
                                        <p:tgtEl>
                                          <p:spTgt spid="64515">
                                            <p:txEl>
                                              <p:pRg st="7" end="7"/>
                                            </p:txEl>
                                          </p:spTgt>
                                        </p:tgtEl>
                                        <p:attrNameLst>
                                          <p:attrName>fillcolor</p:attrName>
                                        </p:attrNameLst>
                                      </p:cBhvr>
                                      <p:tavLst>
                                        <p:tav tm="0">
                                          <p:val>
                                            <p:clrVal>
                                              <a:schemeClr val="accent2"/>
                                            </p:clrVal>
                                          </p:val>
                                        </p:tav>
                                        <p:tav tm="50000">
                                          <p:val>
                                            <p:clrVal>
                                              <a:schemeClr val="hlink"/>
                                            </p:clrVal>
                                          </p:val>
                                        </p:tav>
                                      </p:tavLst>
                                    </p:anim>
                                    <p:set>
                                      <p:cBhvr>
                                        <p:cTn id="45" dur="100"/>
                                        <p:tgtEl>
                                          <p:spTgt spid="64515">
                                            <p:txEl>
                                              <p:pRg st="7" end="7"/>
                                            </p:txEl>
                                          </p:spTgt>
                                        </p:tgtEl>
                                        <p:attrNameLst>
                                          <p:attrName>fill.type</p:attrName>
                                        </p:attrNameLst>
                                      </p:cBhvr>
                                      <p:to>
                                        <p:strVal val="solid"/>
                                      </p:to>
                                    </p:set>
                                  </p:childTnLst>
                                </p:cTn>
                              </p:par>
                            </p:childTnLst>
                          </p:cTn>
                        </p:par>
                        <p:par>
                          <p:cTn id="46" fill="hold">
                            <p:stCondLst>
                              <p:cond delay="4950"/>
                            </p:stCondLst>
                            <p:childTnLst>
                              <p:par>
                                <p:cTn id="47" presetID="27" presetClass="entr" presetSubtype="0" fill="hold" grpId="0" nodeType="afterEffect">
                                  <p:stCondLst>
                                    <p:cond delay="0"/>
                                  </p:stCondLst>
                                  <p:iterate type="lt">
                                    <p:tmPct val="50000"/>
                                  </p:iterate>
                                  <p:childTnLst>
                                    <p:set>
                                      <p:cBhvr>
                                        <p:cTn id="48" dur="1" fill="hold">
                                          <p:stCondLst>
                                            <p:cond delay="0"/>
                                          </p:stCondLst>
                                        </p:cTn>
                                        <p:tgtEl>
                                          <p:spTgt spid="64515">
                                            <p:txEl>
                                              <p:pRg st="8" end="8"/>
                                            </p:txEl>
                                          </p:spTgt>
                                        </p:tgtEl>
                                        <p:attrNameLst>
                                          <p:attrName>style.visibility</p:attrName>
                                        </p:attrNameLst>
                                      </p:cBhvr>
                                      <p:to>
                                        <p:strVal val="visible"/>
                                      </p:to>
                                    </p:set>
                                    <p:anim calcmode="discrete" valueType="clr">
                                      <p:cBhvr override="childStyle">
                                        <p:cTn id="49" dur="100"/>
                                        <p:tgtEl>
                                          <p:spTgt spid="64515">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100"/>
                                        <p:tgtEl>
                                          <p:spTgt spid="64515">
                                            <p:txEl>
                                              <p:pRg st="8" end="8"/>
                                            </p:txEl>
                                          </p:spTgt>
                                        </p:tgtEl>
                                        <p:attrNameLst>
                                          <p:attrName>fillcolor</p:attrName>
                                        </p:attrNameLst>
                                      </p:cBhvr>
                                      <p:tavLst>
                                        <p:tav tm="0">
                                          <p:val>
                                            <p:clrVal>
                                              <a:schemeClr val="accent2"/>
                                            </p:clrVal>
                                          </p:val>
                                        </p:tav>
                                        <p:tav tm="50000">
                                          <p:val>
                                            <p:clrVal>
                                              <a:schemeClr val="hlink"/>
                                            </p:clrVal>
                                          </p:val>
                                        </p:tav>
                                      </p:tavLst>
                                    </p:anim>
                                    <p:set>
                                      <p:cBhvr>
                                        <p:cTn id="51" dur="100"/>
                                        <p:tgtEl>
                                          <p:spTgt spid="64515">
                                            <p:txEl>
                                              <p:pRg st="8" end="8"/>
                                            </p:txEl>
                                          </p:spTgt>
                                        </p:tgtEl>
                                        <p:attrNameLst>
                                          <p:attrName>fill.type</p:attrName>
                                        </p:attrNameLst>
                                      </p:cBhvr>
                                      <p:to>
                                        <p:strVal val="solid"/>
                                      </p:to>
                                    </p:set>
                                  </p:childTnLst>
                                </p:cTn>
                              </p:par>
                            </p:childTnLst>
                          </p:cTn>
                        </p:par>
                        <p:par>
                          <p:cTn id="52" fill="hold">
                            <p:stCondLst>
                              <p:cond delay="5050"/>
                            </p:stCondLst>
                            <p:childTnLst>
                              <p:par>
                                <p:cTn id="53" presetID="27" presetClass="entr" presetSubtype="0" fill="hold" grpId="0" nodeType="afterEffect">
                                  <p:stCondLst>
                                    <p:cond delay="0"/>
                                  </p:stCondLst>
                                  <p:iterate type="lt">
                                    <p:tmPct val="50000"/>
                                  </p:iterate>
                                  <p:childTnLst>
                                    <p:set>
                                      <p:cBhvr>
                                        <p:cTn id="54" dur="1" fill="hold">
                                          <p:stCondLst>
                                            <p:cond delay="0"/>
                                          </p:stCondLst>
                                        </p:cTn>
                                        <p:tgtEl>
                                          <p:spTgt spid="64515">
                                            <p:txEl>
                                              <p:pRg st="9" end="9"/>
                                            </p:txEl>
                                          </p:spTgt>
                                        </p:tgtEl>
                                        <p:attrNameLst>
                                          <p:attrName>style.visibility</p:attrName>
                                        </p:attrNameLst>
                                      </p:cBhvr>
                                      <p:to>
                                        <p:strVal val="visible"/>
                                      </p:to>
                                    </p:set>
                                    <p:anim calcmode="discrete" valueType="clr">
                                      <p:cBhvr override="childStyle">
                                        <p:cTn id="55" dur="100"/>
                                        <p:tgtEl>
                                          <p:spTgt spid="64515">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6" dur="100"/>
                                        <p:tgtEl>
                                          <p:spTgt spid="64515">
                                            <p:txEl>
                                              <p:pRg st="9" end="9"/>
                                            </p:txEl>
                                          </p:spTgt>
                                        </p:tgtEl>
                                        <p:attrNameLst>
                                          <p:attrName>fillcolor</p:attrName>
                                        </p:attrNameLst>
                                      </p:cBhvr>
                                      <p:tavLst>
                                        <p:tav tm="0">
                                          <p:val>
                                            <p:clrVal>
                                              <a:schemeClr val="accent2"/>
                                            </p:clrVal>
                                          </p:val>
                                        </p:tav>
                                        <p:tav tm="50000">
                                          <p:val>
                                            <p:clrVal>
                                              <a:schemeClr val="hlink"/>
                                            </p:clrVal>
                                          </p:val>
                                        </p:tav>
                                      </p:tavLst>
                                    </p:anim>
                                    <p:set>
                                      <p:cBhvr>
                                        <p:cTn id="57" dur="100"/>
                                        <p:tgtEl>
                                          <p:spTgt spid="64515">
                                            <p:txEl>
                                              <p:pRg st="9" end="9"/>
                                            </p:txEl>
                                          </p:spTgt>
                                        </p:tgtEl>
                                        <p:attrNameLst>
                                          <p:attrName>fill.type</p:attrName>
                                        </p:attrNameLst>
                                      </p:cBhvr>
                                      <p:to>
                                        <p:strVal val="solid"/>
                                      </p:to>
                                    </p:set>
                                  </p:childTnLst>
                                </p:cTn>
                              </p:par>
                            </p:childTnLst>
                          </p:cTn>
                        </p:par>
                        <p:par>
                          <p:cTn id="58" fill="hold">
                            <p:stCondLst>
                              <p:cond delay="5550"/>
                            </p:stCondLst>
                            <p:childTnLst>
                              <p:par>
                                <p:cTn id="59" presetID="27" presetClass="entr" presetSubtype="0" fill="hold" grpId="0" nodeType="afterEffect">
                                  <p:stCondLst>
                                    <p:cond delay="0"/>
                                  </p:stCondLst>
                                  <p:iterate type="lt">
                                    <p:tmPct val="50000"/>
                                  </p:iterate>
                                  <p:childTnLst>
                                    <p:set>
                                      <p:cBhvr>
                                        <p:cTn id="60" dur="1" fill="hold">
                                          <p:stCondLst>
                                            <p:cond delay="0"/>
                                          </p:stCondLst>
                                        </p:cTn>
                                        <p:tgtEl>
                                          <p:spTgt spid="64515">
                                            <p:txEl>
                                              <p:pRg st="10" end="10"/>
                                            </p:txEl>
                                          </p:spTgt>
                                        </p:tgtEl>
                                        <p:attrNameLst>
                                          <p:attrName>style.visibility</p:attrName>
                                        </p:attrNameLst>
                                      </p:cBhvr>
                                      <p:to>
                                        <p:strVal val="visible"/>
                                      </p:to>
                                    </p:set>
                                    <p:anim calcmode="discrete" valueType="clr">
                                      <p:cBhvr override="childStyle">
                                        <p:cTn id="61" dur="100"/>
                                        <p:tgtEl>
                                          <p:spTgt spid="64515">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2" dur="100"/>
                                        <p:tgtEl>
                                          <p:spTgt spid="64515">
                                            <p:txEl>
                                              <p:pRg st="10" end="10"/>
                                            </p:txEl>
                                          </p:spTgt>
                                        </p:tgtEl>
                                        <p:attrNameLst>
                                          <p:attrName>fillcolor</p:attrName>
                                        </p:attrNameLst>
                                      </p:cBhvr>
                                      <p:tavLst>
                                        <p:tav tm="0">
                                          <p:val>
                                            <p:clrVal>
                                              <a:schemeClr val="accent2"/>
                                            </p:clrVal>
                                          </p:val>
                                        </p:tav>
                                        <p:tav tm="50000">
                                          <p:val>
                                            <p:clrVal>
                                              <a:schemeClr val="hlink"/>
                                            </p:clrVal>
                                          </p:val>
                                        </p:tav>
                                      </p:tavLst>
                                    </p:anim>
                                    <p:set>
                                      <p:cBhvr>
                                        <p:cTn id="63" dur="100"/>
                                        <p:tgtEl>
                                          <p:spTgt spid="64515">
                                            <p:txEl>
                                              <p:pRg st="10" end="10"/>
                                            </p:txEl>
                                          </p:spTgt>
                                        </p:tgtEl>
                                        <p:attrNameLst>
                                          <p:attrName>fill.type</p:attrName>
                                        </p:attrNameLst>
                                      </p:cBhvr>
                                      <p:to>
                                        <p:strVal val="solid"/>
                                      </p:to>
                                    </p:set>
                                  </p:childTnLst>
                                </p:cTn>
                              </p:par>
                            </p:childTnLst>
                          </p:cTn>
                        </p:par>
                        <p:par>
                          <p:cTn id="64" fill="hold">
                            <p:stCondLst>
                              <p:cond delay="6050"/>
                            </p:stCondLst>
                            <p:childTnLst>
                              <p:par>
                                <p:cTn id="65" presetID="27" presetClass="entr" presetSubtype="0" fill="hold" grpId="0" nodeType="afterEffect">
                                  <p:stCondLst>
                                    <p:cond delay="0"/>
                                  </p:stCondLst>
                                  <p:iterate type="lt">
                                    <p:tmPct val="50000"/>
                                  </p:iterate>
                                  <p:childTnLst>
                                    <p:set>
                                      <p:cBhvr>
                                        <p:cTn id="66" dur="1" fill="hold">
                                          <p:stCondLst>
                                            <p:cond delay="0"/>
                                          </p:stCondLst>
                                        </p:cTn>
                                        <p:tgtEl>
                                          <p:spTgt spid="64515">
                                            <p:txEl>
                                              <p:pRg st="11" end="11"/>
                                            </p:txEl>
                                          </p:spTgt>
                                        </p:tgtEl>
                                        <p:attrNameLst>
                                          <p:attrName>style.visibility</p:attrName>
                                        </p:attrNameLst>
                                      </p:cBhvr>
                                      <p:to>
                                        <p:strVal val="visible"/>
                                      </p:to>
                                    </p:set>
                                    <p:anim calcmode="discrete" valueType="clr">
                                      <p:cBhvr override="childStyle">
                                        <p:cTn id="67" dur="100"/>
                                        <p:tgtEl>
                                          <p:spTgt spid="64515">
                                            <p:txEl>
                                              <p:pRg st="11" end="1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8" dur="100"/>
                                        <p:tgtEl>
                                          <p:spTgt spid="64515">
                                            <p:txEl>
                                              <p:pRg st="11" end="11"/>
                                            </p:txEl>
                                          </p:spTgt>
                                        </p:tgtEl>
                                        <p:attrNameLst>
                                          <p:attrName>fillcolor</p:attrName>
                                        </p:attrNameLst>
                                      </p:cBhvr>
                                      <p:tavLst>
                                        <p:tav tm="0">
                                          <p:val>
                                            <p:clrVal>
                                              <a:schemeClr val="accent2"/>
                                            </p:clrVal>
                                          </p:val>
                                        </p:tav>
                                        <p:tav tm="50000">
                                          <p:val>
                                            <p:clrVal>
                                              <a:schemeClr val="hlink"/>
                                            </p:clrVal>
                                          </p:val>
                                        </p:tav>
                                      </p:tavLst>
                                    </p:anim>
                                    <p:set>
                                      <p:cBhvr>
                                        <p:cTn id="69" dur="100"/>
                                        <p:tgtEl>
                                          <p:spTgt spid="64515">
                                            <p:txEl>
                                              <p:pRg st="11" end="11"/>
                                            </p:txEl>
                                          </p:spTgt>
                                        </p:tgtEl>
                                        <p:attrNameLst>
                                          <p:attrName>fill.type</p:attrName>
                                        </p:attrNameLst>
                                      </p:cBhvr>
                                      <p:to>
                                        <p:strVal val="solid"/>
                                      </p:to>
                                    </p:set>
                                  </p:childTnLst>
                                </p:cTn>
                              </p:par>
                            </p:childTnLst>
                          </p:cTn>
                        </p:par>
                        <p:par>
                          <p:cTn id="70" fill="hold">
                            <p:stCondLst>
                              <p:cond delay="7500"/>
                            </p:stCondLst>
                            <p:childTnLst>
                              <p:par>
                                <p:cTn id="71" presetID="27" presetClass="entr" presetSubtype="0" fill="hold" grpId="0" nodeType="afterEffect">
                                  <p:stCondLst>
                                    <p:cond delay="0"/>
                                  </p:stCondLst>
                                  <p:iterate type="lt">
                                    <p:tmPct val="50000"/>
                                  </p:iterate>
                                  <p:childTnLst>
                                    <p:set>
                                      <p:cBhvr>
                                        <p:cTn id="72" dur="1" fill="hold">
                                          <p:stCondLst>
                                            <p:cond delay="0"/>
                                          </p:stCondLst>
                                        </p:cTn>
                                        <p:tgtEl>
                                          <p:spTgt spid="64515">
                                            <p:txEl>
                                              <p:pRg st="12" end="12"/>
                                            </p:txEl>
                                          </p:spTgt>
                                        </p:tgtEl>
                                        <p:attrNameLst>
                                          <p:attrName>style.visibility</p:attrName>
                                        </p:attrNameLst>
                                      </p:cBhvr>
                                      <p:to>
                                        <p:strVal val="visible"/>
                                      </p:to>
                                    </p:set>
                                    <p:anim calcmode="discrete" valueType="clr">
                                      <p:cBhvr override="childStyle">
                                        <p:cTn id="73" dur="100"/>
                                        <p:tgtEl>
                                          <p:spTgt spid="64515">
                                            <p:txEl>
                                              <p:pRg st="12" end="1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74" dur="100"/>
                                        <p:tgtEl>
                                          <p:spTgt spid="64515">
                                            <p:txEl>
                                              <p:pRg st="12" end="12"/>
                                            </p:txEl>
                                          </p:spTgt>
                                        </p:tgtEl>
                                        <p:attrNameLst>
                                          <p:attrName>fillcolor</p:attrName>
                                        </p:attrNameLst>
                                      </p:cBhvr>
                                      <p:tavLst>
                                        <p:tav tm="0">
                                          <p:val>
                                            <p:clrVal>
                                              <a:schemeClr val="accent2"/>
                                            </p:clrVal>
                                          </p:val>
                                        </p:tav>
                                        <p:tav tm="50000">
                                          <p:val>
                                            <p:clrVal>
                                              <a:schemeClr val="hlink"/>
                                            </p:clrVal>
                                          </p:val>
                                        </p:tav>
                                      </p:tavLst>
                                    </p:anim>
                                    <p:set>
                                      <p:cBhvr>
                                        <p:cTn id="75" dur="100"/>
                                        <p:tgtEl>
                                          <p:spTgt spid="64515">
                                            <p:txEl>
                                              <p:pRg st="12" end="12"/>
                                            </p:txEl>
                                          </p:spTgt>
                                        </p:tgtEl>
                                        <p:attrNameLst>
                                          <p:attrName>fill.type</p:attrName>
                                        </p:attrNameLst>
                                      </p:cBhvr>
                                      <p:to>
                                        <p:strVal val="solid"/>
                                      </p:to>
                                    </p:set>
                                  </p:childTnLst>
                                </p:cTn>
                              </p:par>
                            </p:childTnLst>
                          </p:cTn>
                        </p:par>
                        <p:par>
                          <p:cTn id="76" fill="hold">
                            <p:stCondLst>
                              <p:cond delay="8200"/>
                            </p:stCondLst>
                            <p:childTnLst>
                              <p:par>
                                <p:cTn id="77" presetID="27" presetClass="entr" presetSubtype="0" fill="hold" grpId="0" nodeType="afterEffect">
                                  <p:stCondLst>
                                    <p:cond delay="0"/>
                                  </p:stCondLst>
                                  <p:iterate type="lt">
                                    <p:tmPct val="50000"/>
                                  </p:iterate>
                                  <p:childTnLst>
                                    <p:set>
                                      <p:cBhvr>
                                        <p:cTn id="78" dur="1" fill="hold">
                                          <p:stCondLst>
                                            <p:cond delay="0"/>
                                          </p:stCondLst>
                                        </p:cTn>
                                        <p:tgtEl>
                                          <p:spTgt spid="64515">
                                            <p:txEl>
                                              <p:pRg st="13" end="13"/>
                                            </p:txEl>
                                          </p:spTgt>
                                        </p:tgtEl>
                                        <p:attrNameLst>
                                          <p:attrName>style.visibility</p:attrName>
                                        </p:attrNameLst>
                                      </p:cBhvr>
                                      <p:to>
                                        <p:strVal val="visible"/>
                                      </p:to>
                                    </p:set>
                                    <p:anim calcmode="discrete" valueType="clr">
                                      <p:cBhvr override="childStyle">
                                        <p:cTn id="79" dur="100"/>
                                        <p:tgtEl>
                                          <p:spTgt spid="64515">
                                            <p:txEl>
                                              <p:pRg st="13" end="1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0" dur="100"/>
                                        <p:tgtEl>
                                          <p:spTgt spid="64515">
                                            <p:txEl>
                                              <p:pRg st="13" end="13"/>
                                            </p:txEl>
                                          </p:spTgt>
                                        </p:tgtEl>
                                        <p:attrNameLst>
                                          <p:attrName>fillcolor</p:attrName>
                                        </p:attrNameLst>
                                      </p:cBhvr>
                                      <p:tavLst>
                                        <p:tav tm="0">
                                          <p:val>
                                            <p:clrVal>
                                              <a:schemeClr val="accent2"/>
                                            </p:clrVal>
                                          </p:val>
                                        </p:tav>
                                        <p:tav tm="50000">
                                          <p:val>
                                            <p:clrVal>
                                              <a:schemeClr val="hlink"/>
                                            </p:clrVal>
                                          </p:val>
                                        </p:tav>
                                      </p:tavLst>
                                    </p:anim>
                                    <p:set>
                                      <p:cBhvr>
                                        <p:cTn id="81" dur="100"/>
                                        <p:tgtEl>
                                          <p:spTgt spid="64515">
                                            <p:txEl>
                                              <p:pRg st="13" end="13"/>
                                            </p:txEl>
                                          </p:spTgt>
                                        </p:tgtEl>
                                        <p:attrNameLst>
                                          <p:attrName>fill.type</p:attrName>
                                        </p:attrNameLst>
                                      </p:cBhvr>
                                      <p:to>
                                        <p:strVal val="solid"/>
                                      </p:to>
                                    </p:set>
                                  </p:childTnLst>
                                </p:cTn>
                              </p:par>
                            </p:childTnLst>
                          </p:cTn>
                        </p:par>
                        <p:par>
                          <p:cTn id="82" fill="hold">
                            <p:stCondLst>
                              <p:cond delay="9600"/>
                            </p:stCondLst>
                            <p:childTnLst>
                              <p:par>
                                <p:cTn id="83" presetID="27" presetClass="entr" presetSubtype="0" fill="hold" grpId="0" nodeType="afterEffect">
                                  <p:stCondLst>
                                    <p:cond delay="0"/>
                                  </p:stCondLst>
                                  <p:iterate type="lt">
                                    <p:tmPct val="50000"/>
                                  </p:iterate>
                                  <p:childTnLst>
                                    <p:set>
                                      <p:cBhvr>
                                        <p:cTn id="84" dur="1" fill="hold">
                                          <p:stCondLst>
                                            <p:cond delay="0"/>
                                          </p:stCondLst>
                                        </p:cTn>
                                        <p:tgtEl>
                                          <p:spTgt spid="64515">
                                            <p:txEl>
                                              <p:pRg st="14" end="14"/>
                                            </p:txEl>
                                          </p:spTgt>
                                        </p:tgtEl>
                                        <p:attrNameLst>
                                          <p:attrName>style.visibility</p:attrName>
                                        </p:attrNameLst>
                                      </p:cBhvr>
                                      <p:to>
                                        <p:strVal val="visible"/>
                                      </p:to>
                                    </p:set>
                                    <p:anim calcmode="discrete" valueType="clr">
                                      <p:cBhvr override="childStyle">
                                        <p:cTn id="85" dur="100"/>
                                        <p:tgtEl>
                                          <p:spTgt spid="64515">
                                            <p:txEl>
                                              <p:pRg st="14" end="1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6" dur="100"/>
                                        <p:tgtEl>
                                          <p:spTgt spid="64515">
                                            <p:txEl>
                                              <p:pRg st="14" end="14"/>
                                            </p:txEl>
                                          </p:spTgt>
                                        </p:tgtEl>
                                        <p:attrNameLst>
                                          <p:attrName>fillcolor</p:attrName>
                                        </p:attrNameLst>
                                      </p:cBhvr>
                                      <p:tavLst>
                                        <p:tav tm="0">
                                          <p:val>
                                            <p:clrVal>
                                              <a:schemeClr val="accent2"/>
                                            </p:clrVal>
                                          </p:val>
                                        </p:tav>
                                        <p:tav tm="50000">
                                          <p:val>
                                            <p:clrVal>
                                              <a:schemeClr val="hlink"/>
                                            </p:clrVal>
                                          </p:val>
                                        </p:tav>
                                      </p:tavLst>
                                    </p:anim>
                                    <p:set>
                                      <p:cBhvr>
                                        <p:cTn id="87" dur="100"/>
                                        <p:tgtEl>
                                          <p:spTgt spid="64515">
                                            <p:txEl>
                                              <p:pRg st="14" end="14"/>
                                            </p:txEl>
                                          </p:spTgt>
                                        </p:tgtEl>
                                        <p:attrNameLst>
                                          <p:attrName>fill.type</p:attrName>
                                        </p:attrNameLst>
                                      </p:cBhvr>
                                      <p:to>
                                        <p:strVal val="solid"/>
                                      </p:to>
                                    </p:set>
                                  </p:childTnLst>
                                </p:cTn>
                              </p:par>
                            </p:childTnLst>
                          </p:cTn>
                        </p:par>
                        <p:par>
                          <p:cTn id="88" fill="hold">
                            <p:stCondLst>
                              <p:cond delay="11100"/>
                            </p:stCondLst>
                            <p:childTnLst>
                              <p:par>
                                <p:cTn id="89" presetID="27" presetClass="entr" presetSubtype="0" fill="hold" grpId="0" nodeType="afterEffect">
                                  <p:stCondLst>
                                    <p:cond delay="0"/>
                                  </p:stCondLst>
                                  <p:iterate type="lt">
                                    <p:tmPct val="50000"/>
                                  </p:iterate>
                                  <p:childTnLst>
                                    <p:set>
                                      <p:cBhvr>
                                        <p:cTn id="90" dur="1" fill="hold">
                                          <p:stCondLst>
                                            <p:cond delay="0"/>
                                          </p:stCondLst>
                                        </p:cTn>
                                        <p:tgtEl>
                                          <p:spTgt spid="64515">
                                            <p:txEl>
                                              <p:pRg st="15" end="15"/>
                                            </p:txEl>
                                          </p:spTgt>
                                        </p:tgtEl>
                                        <p:attrNameLst>
                                          <p:attrName>style.visibility</p:attrName>
                                        </p:attrNameLst>
                                      </p:cBhvr>
                                      <p:to>
                                        <p:strVal val="visible"/>
                                      </p:to>
                                    </p:set>
                                    <p:anim calcmode="discrete" valueType="clr">
                                      <p:cBhvr override="childStyle">
                                        <p:cTn id="91" dur="100"/>
                                        <p:tgtEl>
                                          <p:spTgt spid="64515">
                                            <p:txEl>
                                              <p:pRg st="15" end="1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92" dur="100"/>
                                        <p:tgtEl>
                                          <p:spTgt spid="64515">
                                            <p:txEl>
                                              <p:pRg st="15" end="15"/>
                                            </p:txEl>
                                          </p:spTgt>
                                        </p:tgtEl>
                                        <p:attrNameLst>
                                          <p:attrName>fillcolor</p:attrName>
                                        </p:attrNameLst>
                                      </p:cBhvr>
                                      <p:tavLst>
                                        <p:tav tm="0">
                                          <p:val>
                                            <p:clrVal>
                                              <a:schemeClr val="accent2"/>
                                            </p:clrVal>
                                          </p:val>
                                        </p:tav>
                                        <p:tav tm="50000">
                                          <p:val>
                                            <p:clrVal>
                                              <a:schemeClr val="hlink"/>
                                            </p:clrVal>
                                          </p:val>
                                        </p:tav>
                                      </p:tavLst>
                                    </p:anim>
                                    <p:set>
                                      <p:cBhvr>
                                        <p:cTn id="93" dur="100"/>
                                        <p:tgtEl>
                                          <p:spTgt spid="64515">
                                            <p:txEl>
                                              <p:pRg st="15" end="15"/>
                                            </p:txEl>
                                          </p:spTgt>
                                        </p:tgtEl>
                                        <p:attrNameLst>
                                          <p:attrName>fill.type</p:attrName>
                                        </p:attrNameLst>
                                      </p:cBhvr>
                                      <p:to>
                                        <p:strVal val="solid"/>
                                      </p:to>
                                    </p:set>
                                  </p:childTnLst>
                                </p:cTn>
                              </p:par>
                            </p:childTnLst>
                          </p:cTn>
                        </p:par>
                        <p:par>
                          <p:cTn id="94" fill="hold">
                            <p:stCondLst>
                              <p:cond delay="12700"/>
                            </p:stCondLst>
                            <p:childTnLst>
                              <p:par>
                                <p:cTn id="95" presetID="27" presetClass="entr" presetSubtype="0" fill="hold" grpId="0" nodeType="afterEffect">
                                  <p:stCondLst>
                                    <p:cond delay="0"/>
                                  </p:stCondLst>
                                  <p:iterate type="lt">
                                    <p:tmPct val="50000"/>
                                  </p:iterate>
                                  <p:childTnLst>
                                    <p:set>
                                      <p:cBhvr>
                                        <p:cTn id="96" dur="1" fill="hold">
                                          <p:stCondLst>
                                            <p:cond delay="0"/>
                                          </p:stCondLst>
                                        </p:cTn>
                                        <p:tgtEl>
                                          <p:spTgt spid="64515">
                                            <p:txEl>
                                              <p:pRg st="16" end="16"/>
                                            </p:txEl>
                                          </p:spTgt>
                                        </p:tgtEl>
                                        <p:attrNameLst>
                                          <p:attrName>style.visibility</p:attrName>
                                        </p:attrNameLst>
                                      </p:cBhvr>
                                      <p:to>
                                        <p:strVal val="visible"/>
                                      </p:to>
                                    </p:set>
                                    <p:anim calcmode="discrete" valueType="clr">
                                      <p:cBhvr override="childStyle">
                                        <p:cTn id="97" dur="100"/>
                                        <p:tgtEl>
                                          <p:spTgt spid="64515">
                                            <p:txEl>
                                              <p:pRg st="16" end="1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98" dur="100"/>
                                        <p:tgtEl>
                                          <p:spTgt spid="64515">
                                            <p:txEl>
                                              <p:pRg st="16" end="16"/>
                                            </p:txEl>
                                          </p:spTgt>
                                        </p:tgtEl>
                                        <p:attrNameLst>
                                          <p:attrName>fillcolor</p:attrName>
                                        </p:attrNameLst>
                                      </p:cBhvr>
                                      <p:tavLst>
                                        <p:tav tm="0">
                                          <p:val>
                                            <p:clrVal>
                                              <a:schemeClr val="accent2"/>
                                            </p:clrVal>
                                          </p:val>
                                        </p:tav>
                                        <p:tav tm="50000">
                                          <p:val>
                                            <p:clrVal>
                                              <a:schemeClr val="hlink"/>
                                            </p:clrVal>
                                          </p:val>
                                        </p:tav>
                                      </p:tavLst>
                                    </p:anim>
                                    <p:set>
                                      <p:cBhvr>
                                        <p:cTn id="99" dur="100"/>
                                        <p:tgtEl>
                                          <p:spTgt spid="64515">
                                            <p:txEl>
                                              <p:pRg st="16" end="16"/>
                                            </p:txEl>
                                          </p:spTgt>
                                        </p:tgtEl>
                                        <p:attrNameLst>
                                          <p:attrName>fill.type</p:attrName>
                                        </p:attrNameLst>
                                      </p:cBhvr>
                                      <p:to>
                                        <p:strVal val="solid"/>
                                      </p:to>
                                    </p:set>
                                  </p:childTnLst>
                                </p:cTn>
                              </p:par>
                            </p:childTnLst>
                          </p:cTn>
                        </p:par>
                        <p:par>
                          <p:cTn id="100" fill="hold">
                            <p:stCondLst>
                              <p:cond delay="14050"/>
                            </p:stCondLst>
                            <p:childTnLst>
                              <p:par>
                                <p:cTn id="101" presetID="27" presetClass="entr" presetSubtype="0" fill="hold" grpId="0" nodeType="afterEffect">
                                  <p:stCondLst>
                                    <p:cond delay="0"/>
                                  </p:stCondLst>
                                  <p:iterate type="lt">
                                    <p:tmPct val="50000"/>
                                  </p:iterate>
                                  <p:childTnLst>
                                    <p:set>
                                      <p:cBhvr>
                                        <p:cTn id="102" dur="1" fill="hold">
                                          <p:stCondLst>
                                            <p:cond delay="0"/>
                                          </p:stCondLst>
                                        </p:cTn>
                                        <p:tgtEl>
                                          <p:spTgt spid="64515">
                                            <p:txEl>
                                              <p:pRg st="17" end="17"/>
                                            </p:txEl>
                                          </p:spTgt>
                                        </p:tgtEl>
                                        <p:attrNameLst>
                                          <p:attrName>style.visibility</p:attrName>
                                        </p:attrNameLst>
                                      </p:cBhvr>
                                      <p:to>
                                        <p:strVal val="visible"/>
                                      </p:to>
                                    </p:set>
                                    <p:anim calcmode="discrete" valueType="clr">
                                      <p:cBhvr override="childStyle">
                                        <p:cTn id="103" dur="100"/>
                                        <p:tgtEl>
                                          <p:spTgt spid="64515">
                                            <p:txEl>
                                              <p:pRg st="17" end="1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04" dur="100"/>
                                        <p:tgtEl>
                                          <p:spTgt spid="64515">
                                            <p:txEl>
                                              <p:pRg st="17" end="17"/>
                                            </p:txEl>
                                          </p:spTgt>
                                        </p:tgtEl>
                                        <p:attrNameLst>
                                          <p:attrName>fillcolor</p:attrName>
                                        </p:attrNameLst>
                                      </p:cBhvr>
                                      <p:tavLst>
                                        <p:tav tm="0">
                                          <p:val>
                                            <p:clrVal>
                                              <a:schemeClr val="accent2"/>
                                            </p:clrVal>
                                          </p:val>
                                        </p:tav>
                                        <p:tav tm="50000">
                                          <p:val>
                                            <p:clrVal>
                                              <a:schemeClr val="hlink"/>
                                            </p:clrVal>
                                          </p:val>
                                        </p:tav>
                                      </p:tavLst>
                                    </p:anim>
                                    <p:set>
                                      <p:cBhvr>
                                        <p:cTn id="105" dur="100"/>
                                        <p:tgtEl>
                                          <p:spTgt spid="64515">
                                            <p:txEl>
                                              <p:pRg st="17" end="17"/>
                                            </p:txEl>
                                          </p:spTgt>
                                        </p:tgtEl>
                                        <p:attrNameLst>
                                          <p:attrName>fill.type</p:attrName>
                                        </p:attrNameLst>
                                      </p:cBhvr>
                                      <p:to>
                                        <p:strVal val="solid"/>
                                      </p:to>
                                    </p:set>
                                  </p:childTnLst>
                                </p:cTn>
                              </p:par>
                            </p:childTnLst>
                          </p:cTn>
                        </p:par>
                        <p:par>
                          <p:cTn id="106" fill="hold">
                            <p:stCondLst>
                              <p:cond delay="14500"/>
                            </p:stCondLst>
                            <p:childTnLst>
                              <p:par>
                                <p:cTn id="107" presetID="27" presetClass="entr" presetSubtype="0" fill="hold" grpId="0" nodeType="afterEffect">
                                  <p:stCondLst>
                                    <p:cond delay="0"/>
                                  </p:stCondLst>
                                  <p:iterate type="lt">
                                    <p:tmPct val="50000"/>
                                  </p:iterate>
                                  <p:childTnLst>
                                    <p:set>
                                      <p:cBhvr>
                                        <p:cTn id="108" dur="1" fill="hold">
                                          <p:stCondLst>
                                            <p:cond delay="0"/>
                                          </p:stCondLst>
                                        </p:cTn>
                                        <p:tgtEl>
                                          <p:spTgt spid="64515">
                                            <p:txEl>
                                              <p:pRg st="18" end="18"/>
                                            </p:txEl>
                                          </p:spTgt>
                                        </p:tgtEl>
                                        <p:attrNameLst>
                                          <p:attrName>style.visibility</p:attrName>
                                        </p:attrNameLst>
                                      </p:cBhvr>
                                      <p:to>
                                        <p:strVal val="visible"/>
                                      </p:to>
                                    </p:set>
                                    <p:anim calcmode="discrete" valueType="clr">
                                      <p:cBhvr override="childStyle">
                                        <p:cTn id="109" dur="100"/>
                                        <p:tgtEl>
                                          <p:spTgt spid="64515">
                                            <p:txEl>
                                              <p:pRg st="18" end="1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10" dur="100"/>
                                        <p:tgtEl>
                                          <p:spTgt spid="64515">
                                            <p:txEl>
                                              <p:pRg st="18" end="18"/>
                                            </p:txEl>
                                          </p:spTgt>
                                        </p:tgtEl>
                                        <p:attrNameLst>
                                          <p:attrName>fillcolor</p:attrName>
                                        </p:attrNameLst>
                                      </p:cBhvr>
                                      <p:tavLst>
                                        <p:tav tm="0">
                                          <p:val>
                                            <p:clrVal>
                                              <a:schemeClr val="accent2"/>
                                            </p:clrVal>
                                          </p:val>
                                        </p:tav>
                                        <p:tav tm="50000">
                                          <p:val>
                                            <p:clrVal>
                                              <a:schemeClr val="hlink"/>
                                            </p:clrVal>
                                          </p:val>
                                        </p:tav>
                                      </p:tavLst>
                                    </p:anim>
                                    <p:set>
                                      <p:cBhvr>
                                        <p:cTn id="111" dur="100"/>
                                        <p:tgtEl>
                                          <p:spTgt spid="64515">
                                            <p:txEl>
                                              <p:pRg st="18" end="1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a:xfrm>
            <a:off x="685800" y="76200"/>
            <a:ext cx="7772400" cy="609600"/>
          </a:xfrm>
        </p:spPr>
        <p:txBody>
          <a:bodyPr/>
          <a:lstStyle/>
          <a:p>
            <a:pPr eaLnBrk="1" hangingPunct="1"/>
            <a:r>
              <a:rPr lang="en-US" b="1" smtClean="0"/>
              <a:t>C++ Keywords</a:t>
            </a:r>
          </a:p>
        </p:txBody>
      </p:sp>
      <p:graphicFrame>
        <p:nvGraphicFramePr>
          <p:cNvPr id="43078" name="Group 1094"/>
          <p:cNvGraphicFramePr>
            <a:graphicFrameLocks noGrp="1"/>
          </p:cNvGraphicFramePr>
          <p:nvPr>
            <p:ph type="tbl" idx="1"/>
          </p:nvPr>
        </p:nvGraphicFramePr>
        <p:xfrm>
          <a:off x="228600" y="914400"/>
          <a:ext cx="8686800" cy="5715003"/>
        </p:xfrm>
        <a:graphic>
          <a:graphicData uri="http://schemas.openxmlformats.org/drawingml/2006/table">
            <a:tbl>
              <a:tblPr/>
              <a:tblGrid>
                <a:gridCol w="1847850"/>
                <a:gridCol w="2587625"/>
                <a:gridCol w="2311400"/>
                <a:gridCol w="1939925"/>
              </a:tblGrid>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rPr>
                        <a:t>asm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rPr>
                        <a:t>double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Tahoma" pitchFamily="34" charset="0"/>
                        </a:rPr>
                        <a:t>new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rPr>
                        <a:t>switch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rPr>
                        <a:t>auto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rPr>
                        <a:t>else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Tahoma" pitchFamily="34" charset="0"/>
                        </a:rPr>
                        <a:t>operator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Tahoma" pitchFamily="34" charset="0"/>
                        </a:rPr>
                        <a:t>template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r>
              <a:tr h="481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rPr>
                        <a:t>break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rPr>
                        <a:t>enum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Tahoma" pitchFamily="34" charset="0"/>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Tahoma" pitchFamily="34" charset="0"/>
                        </a:rPr>
                        <a:t>this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rPr>
                        <a:t>case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rPr>
                        <a:t>extern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Tahoma" pitchFamily="34" charset="0"/>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Tahoma" pitchFamily="34" charset="0"/>
                        </a:rPr>
                        <a:t>throw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Tahoma" pitchFamily="34" charset="0"/>
                        </a:rPr>
                        <a:t>catch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rPr>
                        <a:t>float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Tahoma" pitchFamily="34" charset="0"/>
                        </a:rPr>
                        <a:t>public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Tahoma" pitchFamily="34" charset="0"/>
                        </a:rPr>
                        <a:t>try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rPr>
                        <a:t>char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rPr>
                        <a:t>for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rPr>
                        <a:t>register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rPr>
                        <a:t>typedef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r>
              <a:tr h="481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Tahoma" pitchFamily="34"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Tahoma" pitchFamily="34" charset="0"/>
                        </a:rPr>
                        <a:t>friend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rPr>
                        <a:t>return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rPr>
                        <a:t>union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sm" len="sm"/>
                      <a:tailEnd type="none" w="sm" len="sm"/>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r>
              <a:tr h="481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Tahoma" pitchFamily="34" charset="0"/>
                        </a:rPr>
                        <a:t>const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rPr>
                        <a:t>goto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rPr>
                        <a:t>short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rPr>
                        <a:t>unsigned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r>
              <a:tr h="481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rPr>
                        <a:t>continue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rPr>
                        <a:t>if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rPr>
                        <a:t>signed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Tahoma" pitchFamily="34" charset="0"/>
                        </a:rPr>
                        <a:t>virtual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r>
              <a:tr h="481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rPr>
                        <a:t>default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Tahoma" pitchFamily="34" charset="0"/>
                        </a:rPr>
                        <a:t>inline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rPr>
                        <a:t>sizeof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rPr>
                        <a:t>void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r>
              <a:tr h="479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1" u="none" strike="noStrike" cap="none" normalizeH="0" baseline="0" smtClean="0">
                          <a:ln>
                            <a:noFill/>
                          </a:ln>
                          <a:solidFill>
                            <a:schemeClr val="tx1"/>
                          </a:solidFill>
                          <a:effectLst/>
                          <a:latin typeface="Tahoma" pitchFamily="34" charset="0"/>
                        </a:rPr>
                        <a:t>delete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rPr>
                        <a:t>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rPr>
                        <a:t>static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rPr>
                        <a:t>volatile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r>
              <a:tr h="417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rPr>
                        <a:t>do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rPr>
                        <a:t>long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rPr>
                        <a:t>struct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Tahoma" pitchFamily="34" charset="0"/>
                        </a:rPr>
                        <a:t>while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FFCCFF">
                            <a:gamma/>
                            <a:shade val="46275"/>
                            <a:invGamma/>
                          </a:srgbClr>
                        </a:gs>
                        <a:gs pos="50000">
                          <a:srgbClr val="FFCCFF"/>
                        </a:gs>
                        <a:gs pos="100000">
                          <a:srgbClr val="FFCCFF">
                            <a:gamma/>
                            <a:shade val="46275"/>
                            <a:invGamma/>
                          </a:srgbClr>
                        </a:gs>
                      </a:gsLst>
                      <a:lin ang="5400000" scaled="1"/>
                    </a:gra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0" y="274638"/>
            <a:ext cx="8229600" cy="1401762"/>
          </a:xfrm>
          <a:solidFill>
            <a:schemeClr val="bg1"/>
          </a:solidFill>
          <a:ln w="114300" cmpd="tri">
            <a:solidFill>
              <a:schemeClr val="tx1">
                <a:lumMod val="75000"/>
                <a:lumOff val="25000"/>
              </a:schemeClr>
            </a:solidFill>
          </a:ln>
        </p:spPr>
        <p:txBody>
          <a:bodyPr/>
          <a:lstStyle/>
          <a:p>
            <a:pPr eaLnBrk="1" hangingPunct="1">
              <a:defRPr/>
            </a:pPr>
            <a:r>
              <a:rPr lang="en-US" b="1" u="sng" dirty="0" smtClean="0">
                <a:effectLst>
                  <a:outerShdw blurRad="38100" dist="38100" dir="2700000" algn="tl">
                    <a:srgbClr val="FFFFFF"/>
                  </a:outerShdw>
                </a:effectLst>
              </a:rPr>
              <a:t>Features of Object Oriented Programming</a:t>
            </a:r>
          </a:p>
        </p:txBody>
      </p:sp>
      <p:sp>
        <p:nvSpPr>
          <p:cNvPr id="12291" name="Rectangle 3"/>
          <p:cNvSpPr>
            <a:spLocks noGrp="1" noChangeArrowheads="1"/>
          </p:cNvSpPr>
          <p:nvPr>
            <p:ph type="body" idx="4294967295"/>
          </p:nvPr>
        </p:nvSpPr>
        <p:spPr>
          <a:xfrm>
            <a:off x="0" y="2057400"/>
            <a:ext cx="8229600" cy="4495800"/>
          </a:xfrm>
        </p:spPr>
        <p:txBody>
          <a:bodyPr/>
          <a:lstStyle/>
          <a:p>
            <a:pPr eaLnBrk="1" hangingPunct="1"/>
            <a:r>
              <a:rPr lang="en-US" sz="3600" smtClean="0">
                <a:solidFill>
                  <a:srgbClr val="FFFF99"/>
                </a:solidFill>
              </a:rPr>
              <a:t>Encapsulation</a:t>
            </a:r>
          </a:p>
          <a:p>
            <a:pPr eaLnBrk="1" hangingPunct="1"/>
            <a:r>
              <a:rPr lang="en-US" sz="3600" smtClean="0">
                <a:solidFill>
                  <a:srgbClr val="FFFF99"/>
                </a:solidFill>
              </a:rPr>
              <a:t>Inheritance</a:t>
            </a:r>
          </a:p>
          <a:p>
            <a:pPr eaLnBrk="1" hangingPunct="1"/>
            <a:r>
              <a:rPr lang="en-US" sz="3600" smtClean="0">
                <a:solidFill>
                  <a:srgbClr val="FFFF99"/>
                </a:solidFill>
              </a:rPr>
              <a:t>Polymorphism</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solidFill>
            <a:schemeClr val="bg2">
              <a:lumMod val="60000"/>
              <a:lumOff val="40000"/>
              <a:alpha val="73000"/>
            </a:schemeClr>
          </a:solidFill>
          <a:ln w="152400" cap="flat" cmpd="tri" algn="ctr">
            <a:solidFill>
              <a:srgbClr val="006600"/>
            </a:solidFill>
          </a:ln>
        </p:spPr>
        <p:txBody>
          <a:bodyPr/>
          <a:lstStyle/>
          <a:p>
            <a:pPr eaLnBrk="1" hangingPunct="1">
              <a:defRPr/>
            </a:pPr>
            <a:r>
              <a:rPr lang="en-US" b="1" u="sng" smtClean="0">
                <a:effectLst>
                  <a:outerShdw blurRad="38100" dist="38100" dir="2700000" algn="tl">
                    <a:srgbClr val="FFFFFF"/>
                  </a:outerShdw>
                </a:effectLst>
              </a:rPr>
              <a:t>Limitations of C Structure</a:t>
            </a:r>
          </a:p>
        </p:txBody>
      </p:sp>
      <p:sp>
        <p:nvSpPr>
          <p:cNvPr id="13315" name="Rectangle 3"/>
          <p:cNvSpPr>
            <a:spLocks noGrp="1" noChangeArrowheads="1"/>
          </p:cNvSpPr>
          <p:nvPr>
            <p:ph idx="1"/>
          </p:nvPr>
        </p:nvSpPr>
        <p:spPr>
          <a:xfrm>
            <a:off x="457200" y="2057400"/>
            <a:ext cx="8229600" cy="3733800"/>
          </a:xfrm>
        </p:spPr>
        <p:txBody>
          <a:bodyPr/>
          <a:lstStyle/>
          <a:p>
            <a:pPr algn="just" eaLnBrk="1" hangingPunct="1"/>
            <a:r>
              <a:rPr lang="en-US" b="1" smtClean="0">
                <a:solidFill>
                  <a:srgbClr val="FFFF99"/>
                </a:solidFill>
              </a:rPr>
              <a:t>An important limitation of C structure is that they do not permit data hiding. Structure members can be directly accessed by the structure variable by any function anywhere in their scope.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ink4yu_Sample_presentatio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Ocean</Template>
  <TotalTime>911</TotalTime>
  <Words>4000</Words>
  <Application>Microsoft Office PowerPoint</Application>
  <PresentationFormat>On-screen Show (4:3)</PresentationFormat>
  <Paragraphs>494</Paragraphs>
  <Slides>61</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61</vt:i4>
      </vt:variant>
    </vt:vector>
  </HeadingPairs>
  <TitlesOfParts>
    <vt:vector size="70" baseType="lpstr">
      <vt:lpstr>Arial</vt:lpstr>
      <vt:lpstr>Times New Roman</vt:lpstr>
      <vt:lpstr>Impact</vt:lpstr>
      <vt:lpstr>Tahoma</vt:lpstr>
      <vt:lpstr>Verdana</vt:lpstr>
      <vt:lpstr>Arial Black</vt:lpstr>
      <vt:lpstr>Mangal</vt:lpstr>
      <vt:lpstr>2_Default Design</vt:lpstr>
      <vt:lpstr>link4yu_Sample_presentation</vt:lpstr>
      <vt:lpstr>Slide 1</vt:lpstr>
      <vt:lpstr>Theory</vt:lpstr>
      <vt:lpstr>Slide 3</vt:lpstr>
      <vt:lpstr>INTRODUCTION </vt:lpstr>
      <vt:lpstr>Characteristics of  Object Oriented Programming</vt:lpstr>
      <vt:lpstr>Difference Between C and C++</vt:lpstr>
      <vt:lpstr>C++ Keywords</vt:lpstr>
      <vt:lpstr>Features of Object Oriented Programming</vt:lpstr>
      <vt:lpstr>Limitations of C Structure</vt:lpstr>
      <vt:lpstr>Reference Variable</vt:lpstr>
      <vt:lpstr>Default Argument</vt:lpstr>
      <vt:lpstr>Inline Function</vt:lpstr>
      <vt:lpstr>Inline Function Cont…</vt:lpstr>
      <vt:lpstr>Function Overloading</vt:lpstr>
      <vt:lpstr>Class</vt:lpstr>
      <vt:lpstr>Cont. Class</vt:lpstr>
      <vt:lpstr>Slide 17</vt:lpstr>
      <vt:lpstr>Instances</vt:lpstr>
      <vt:lpstr>Scope Resolution Operator(::)</vt:lpstr>
      <vt:lpstr>Cont. Scope Resolution Operator(::)</vt:lpstr>
      <vt:lpstr>Constructor</vt:lpstr>
      <vt:lpstr>Constructor Cont.</vt:lpstr>
      <vt:lpstr>Characteristics</vt:lpstr>
      <vt:lpstr>Copy Constructor</vt:lpstr>
      <vt:lpstr>Destructors</vt:lpstr>
      <vt:lpstr>Static Data Members</vt:lpstr>
      <vt:lpstr>Note</vt:lpstr>
      <vt:lpstr>Syntax</vt:lpstr>
      <vt:lpstr>Static Members Function</vt:lpstr>
      <vt:lpstr>Friend Function</vt:lpstr>
      <vt:lpstr>Slide 31</vt:lpstr>
      <vt:lpstr>Inheritance</vt:lpstr>
      <vt:lpstr>Inheritance Cont.</vt:lpstr>
      <vt:lpstr>Slide 34</vt:lpstr>
      <vt:lpstr>Effect of Inheritance on the Visibility of Members</vt:lpstr>
      <vt:lpstr>Slide 36</vt:lpstr>
      <vt:lpstr>Single Inheritance</vt:lpstr>
      <vt:lpstr>Slide 38</vt:lpstr>
      <vt:lpstr>Slide 39</vt:lpstr>
      <vt:lpstr>Slide 40</vt:lpstr>
      <vt:lpstr>Slide 41</vt:lpstr>
      <vt:lpstr>Slide 42</vt:lpstr>
      <vt:lpstr>Slide 43</vt:lpstr>
      <vt:lpstr>Cont. Reference Variable</vt:lpstr>
      <vt:lpstr>Encapsulation</vt:lpstr>
      <vt:lpstr>Polymorphism</vt:lpstr>
      <vt:lpstr>Polymorphism cont.</vt:lpstr>
      <vt:lpstr>Compile Time Polymorphism</vt:lpstr>
      <vt:lpstr>Slide 49</vt:lpstr>
      <vt:lpstr>Operator Overloading</vt:lpstr>
      <vt:lpstr>Operator Overloading cont.</vt:lpstr>
      <vt:lpstr>Run Time Polymorphism</vt:lpstr>
      <vt:lpstr>Run Time Polymorphism</vt:lpstr>
      <vt:lpstr>Run Time Polymorphism</vt:lpstr>
      <vt:lpstr>Virtual Function</vt:lpstr>
      <vt:lpstr>Virtual Function</vt:lpstr>
      <vt:lpstr>PureVirtual Function</vt:lpstr>
      <vt:lpstr>Generic Functions</vt:lpstr>
      <vt:lpstr>File Handling</vt:lpstr>
      <vt:lpstr>File Handling</vt:lpstr>
      <vt:lpstr>Default Argument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C++</dc:title>
  <dc:creator>FILESERVER</dc:creator>
  <cp:lastModifiedBy>Adminn</cp:lastModifiedBy>
  <cp:revision>233</cp:revision>
  <dcterms:created xsi:type="dcterms:W3CDTF">2008-03-03T06:19:12Z</dcterms:created>
  <dcterms:modified xsi:type="dcterms:W3CDTF">2014-01-01T12:32:03Z</dcterms:modified>
</cp:coreProperties>
</file>