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90" r:id="rId2"/>
    <p:sldId id="267" r:id="rId3"/>
    <p:sldId id="268" r:id="rId4"/>
    <p:sldId id="291" r:id="rId5"/>
    <p:sldId id="299" r:id="rId6"/>
    <p:sldId id="298" r:id="rId7"/>
    <p:sldId id="292" r:id="rId8"/>
    <p:sldId id="293" r:id="rId9"/>
    <p:sldId id="300" r:id="rId10"/>
    <p:sldId id="302" r:id="rId11"/>
    <p:sldId id="294" r:id="rId12"/>
    <p:sldId id="296" r:id="rId13"/>
    <p:sldId id="266" r:id="rId14"/>
  </p:sldIdLst>
  <p:sldSz cx="9144000" cy="5143500" type="screen16x9"/>
  <p:notesSz cx="6858000" cy="9144000"/>
  <p:embeddedFontLst>
    <p:embeddedFont>
      <p:font typeface="Montserrat Light" panose="020B0604020202020204" charset="0"/>
      <p:regular r:id="rId16"/>
      <p:bold r:id="rId17"/>
    </p:embeddedFont>
    <p:embeddedFont>
      <p:font typeface="Roboto" panose="020B0604020202020204" charset="0"/>
      <p:regular r:id="rId18"/>
      <p:bold r:id="rId19"/>
      <p:italic r:id="rId20"/>
      <p:boldItalic r:id="rId21"/>
    </p:embeddedFont>
    <p:embeddedFont>
      <p:font typeface="Montserrat" panose="020B0604020202020204" charset="0"/>
      <p:regular r:id="rId22"/>
      <p:bold r:id="rId23"/>
    </p:embeddedFont>
    <p:embeddedFont>
      <p:font typeface="La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24" autoAdjust="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30942116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2738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buFont typeface="Roboto"/>
              <a:defRPr>
                <a:latin typeface="Roboto"/>
                <a:ea typeface="Roboto"/>
                <a:cs typeface="Roboto"/>
                <a:sym typeface="Roboto"/>
              </a:defRPr>
            </a:lvl1pPr>
            <a:lvl2pPr lvl="1">
              <a:spcBef>
                <a:spcPts val="0"/>
              </a:spcBef>
              <a:buFont typeface="Roboto"/>
              <a:defRPr>
                <a:latin typeface="Roboto"/>
                <a:ea typeface="Roboto"/>
                <a:cs typeface="Roboto"/>
                <a:sym typeface="Roboto"/>
              </a:defRPr>
            </a:lvl2pPr>
            <a:lvl3pPr lvl="2">
              <a:spcBef>
                <a:spcPts val="0"/>
              </a:spcBef>
              <a:buFont typeface="Roboto"/>
              <a:defRPr>
                <a:latin typeface="Roboto"/>
                <a:ea typeface="Roboto"/>
                <a:cs typeface="Roboto"/>
                <a:sym typeface="Roboto"/>
              </a:defRPr>
            </a:lvl3pPr>
            <a:lvl4pPr lvl="3">
              <a:spcBef>
                <a:spcPts val="0"/>
              </a:spcBef>
              <a:buFont typeface="Roboto"/>
              <a:defRPr>
                <a:latin typeface="Roboto"/>
                <a:ea typeface="Roboto"/>
                <a:cs typeface="Roboto"/>
                <a:sym typeface="Roboto"/>
              </a:defRPr>
            </a:lvl4pPr>
            <a:lvl5pPr lvl="4">
              <a:spcBef>
                <a:spcPts val="0"/>
              </a:spcBef>
              <a:buFont typeface="Roboto"/>
              <a:defRPr>
                <a:latin typeface="Roboto"/>
                <a:ea typeface="Roboto"/>
                <a:cs typeface="Roboto"/>
                <a:sym typeface="Roboto"/>
              </a:defRPr>
            </a:lvl5pPr>
            <a:lvl6pPr lvl="5">
              <a:spcBef>
                <a:spcPts val="0"/>
              </a:spcBef>
              <a:buFont typeface="Roboto"/>
              <a:defRPr>
                <a:latin typeface="Roboto"/>
                <a:ea typeface="Roboto"/>
                <a:cs typeface="Roboto"/>
                <a:sym typeface="Roboto"/>
              </a:defRPr>
            </a:lvl6pPr>
            <a:lvl7pPr lvl="6">
              <a:spcBef>
                <a:spcPts val="0"/>
              </a:spcBef>
              <a:buFont typeface="Roboto"/>
              <a:defRPr>
                <a:latin typeface="Roboto"/>
                <a:ea typeface="Roboto"/>
                <a:cs typeface="Roboto"/>
                <a:sym typeface="Roboto"/>
              </a:defRPr>
            </a:lvl7pPr>
            <a:lvl8pPr lvl="7">
              <a:spcBef>
                <a:spcPts val="0"/>
              </a:spcBef>
              <a:buFont typeface="Roboto"/>
              <a:defRPr>
                <a:latin typeface="Roboto"/>
                <a:ea typeface="Roboto"/>
                <a:cs typeface="Roboto"/>
                <a:sym typeface="Roboto"/>
              </a:defRPr>
            </a:lvl8pPr>
            <a:lvl9pPr lvl="8">
              <a:spcBef>
                <a:spcPts val="0"/>
              </a:spcBef>
              <a:buFont typeface="Roboto"/>
              <a:defRPr>
                <a:latin typeface="Roboto"/>
                <a:ea typeface="Roboto"/>
                <a:cs typeface="Roboto"/>
                <a:sym typeface="Roboto"/>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pic>
        <p:nvPicPr>
          <p:cNvPr id="24" name="Shape 24"/>
          <p:cNvPicPr preferRelativeResize="0"/>
          <p:nvPr/>
        </p:nvPicPr>
        <p:blipFill>
          <a:blip r:embed="rId2">
            <a:alphaModFix/>
          </a:blip>
          <a:stretch>
            <a:fillRect/>
          </a:stretch>
        </p:blipFill>
        <p:spPr>
          <a:xfrm>
            <a:off x="8050700" y="204575"/>
            <a:ext cx="902800" cy="4890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5" name="Shape 35"/>
          <p:cNvSpPr txBox="1">
            <a:spLocks noGrp="1"/>
          </p:cNvSpPr>
          <p:nvPr>
            <p:ph type="body" idx="1"/>
          </p:nvPr>
        </p:nvSpPr>
        <p:spPr>
          <a:xfrm>
            <a:off x="311700" y="1391377"/>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6" name="Shape 3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ain point">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buFont typeface="Lato"/>
              <a:defRPr sz="4800" b="0">
                <a:solidFill>
                  <a:schemeClr val="lt1"/>
                </a:solidFill>
                <a:latin typeface="Lato"/>
                <a:ea typeface="Lato"/>
                <a:cs typeface="Lato"/>
                <a:sym typeface="Lato"/>
              </a:defRPr>
            </a:lvl1pPr>
            <a:lvl2pPr lvl="1">
              <a:spcBef>
                <a:spcPts val="0"/>
              </a:spcBef>
              <a:buClr>
                <a:schemeClr val="lt1"/>
              </a:buClr>
              <a:buSzPct val="100000"/>
              <a:buFont typeface="Lato"/>
              <a:defRPr sz="4800" b="0">
                <a:solidFill>
                  <a:schemeClr val="lt1"/>
                </a:solidFill>
                <a:latin typeface="Lato"/>
                <a:ea typeface="Lato"/>
                <a:cs typeface="Lato"/>
                <a:sym typeface="Lato"/>
              </a:defRPr>
            </a:lvl2pPr>
            <a:lvl3pPr lvl="2">
              <a:spcBef>
                <a:spcPts val="0"/>
              </a:spcBef>
              <a:buClr>
                <a:schemeClr val="lt1"/>
              </a:buClr>
              <a:buSzPct val="100000"/>
              <a:buFont typeface="Lato"/>
              <a:defRPr sz="4800" b="0">
                <a:solidFill>
                  <a:schemeClr val="lt1"/>
                </a:solidFill>
                <a:latin typeface="Lato"/>
                <a:ea typeface="Lato"/>
                <a:cs typeface="Lato"/>
                <a:sym typeface="Lato"/>
              </a:defRPr>
            </a:lvl3pPr>
            <a:lvl4pPr lvl="3">
              <a:spcBef>
                <a:spcPts val="0"/>
              </a:spcBef>
              <a:buClr>
                <a:schemeClr val="lt1"/>
              </a:buClr>
              <a:buSzPct val="100000"/>
              <a:buFont typeface="Lato"/>
              <a:defRPr sz="4800" b="0">
                <a:solidFill>
                  <a:schemeClr val="lt1"/>
                </a:solidFill>
                <a:latin typeface="Lato"/>
                <a:ea typeface="Lato"/>
                <a:cs typeface="Lato"/>
                <a:sym typeface="Lato"/>
              </a:defRPr>
            </a:lvl4pPr>
            <a:lvl5pPr lvl="4">
              <a:spcBef>
                <a:spcPts val="0"/>
              </a:spcBef>
              <a:buClr>
                <a:schemeClr val="lt1"/>
              </a:buClr>
              <a:buSzPct val="100000"/>
              <a:buFont typeface="Lato"/>
              <a:defRPr sz="4800" b="0">
                <a:solidFill>
                  <a:schemeClr val="lt1"/>
                </a:solidFill>
                <a:latin typeface="Lato"/>
                <a:ea typeface="Lato"/>
                <a:cs typeface="Lato"/>
                <a:sym typeface="Lato"/>
              </a:defRPr>
            </a:lvl5pPr>
            <a:lvl6pPr lvl="5">
              <a:spcBef>
                <a:spcPts val="0"/>
              </a:spcBef>
              <a:buClr>
                <a:schemeClr val="lt1"/>
              </a:buClr>
              <a:buSzPct val="100000"/>
              <a:buFont typeface="Lato"/>
              <a:defRPr sz="4800" b="0">
                <a:solidFill>
                  <a:schemeClr val="lt1"/>
                </a:solidFill>
                <a:latin typeface="Lato"/>
                <a:ea typeface="Lato"/>
                <a:cs typeface="Lato"/>
                <a:sym typeface="Lato"/>
              </a:defRPr>
            </a:lvl6pPr>
            <a:lvl7pPr lvl="6">
              <a:spcBef>
                <a:spcPts val="0"/>
              </a:spcBef>
              <a:buClr>
                <a:schemeClr val="lt1"/>
              </a:buClr>
              <a:buSzPct val="100000"/>
              <a:buFont typeface="Lato"/>
              <a:defRPr sz="4800" b="0">
                <a:solidFill>
                  <a:schemeClr val="lt1"/>
                </a:solidFill>
                <a:latin typeface="Lato"/>
                <a:ea typeface="Lato"/>
                <a:cs typeface="Lato"/>
                <a:sym typeface="Lato"/>
              </a:defRPr>
            </a:lvl7pPr>
            <a:lvl8pPr lvl="7">
              <a:spcBef>
                <a:spcPts val="0"/>
              </a:spcBef>
              <a:buClr>
                <a:schemeClr val="lt1"/>
              </a:buClr>
              <a:buSzPct val="100000"/>
              <a:buFont typeface="Lato"/>
              <a:defRPr sz="4800" b="0">
                <a:solidFill>
                  <a:schemeClr val="lt1"/>
                </a:solidFill>
                <a:latin typeface="Lato"/>
                <a:ea typeface="Lato"/>
                <a:cs typeface="Lato"/>
                <a:sym typeface="Lato"/>
              </a:defRPr>
            </a:lvl8pPr>
            <a:lvl9pPr lvl="8">
              <a:spcBef>
                <a:spcPts val="0"/>
              </a:spcBef>
              <a:buClr>
                <a:schemeClr val="lt1"/>
              </a:buClr>
              <a:buSzPct val="100000"/>
              <a:buFont typeface="Lato"/>
              <a:defRPr sz="4800" b="0">
                <a:solidFill>
                  <a:schemeClr val="lt1"/>
                </a:solidFill>
                <a:latin typeface="Lato"/>
                <a:ea typeface="Lato"/>
                <a:cs typeface="Lato"/>
                <a:sym typeface="Lato"/>
              </a:defRPr>
            </a:lvl9pPr>
          </a:lstStyle>
          <a:p>
            <a:endParaRPr/>
          </a:p>
        </p:txBody>
      </p:sp>
      <p:sp>
        <p:nvSpPr>
          <p:cNvPr id="39" name="Shape 3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0"/>
        <p:cNvGrpSpPr/>
        <p:nvPr/>
      </p:nvGrpSpPr>
      <p:grpSpPr>
        <a:xfrm>
          <a:off x="0" y="0"/>
          <a:ext cx="0" cy="0"/>
          <a:chOff x="0" y="0"/>
          <a:chExt cx="0" cy="0"/>
        </a:xfrm>
      </p:grpSpPr>
      <p:sp>
        <p:nvSpPr>
          <p:cNvPr id="41" name="Shape 41"/>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2" name="Shape 42"/>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3" name="Shape 43"/>
          <p:cNvSpPr txBox="1">
            <a:spLocks noGrp="1"/>
          </p:cNvSpPr>
          <p:nvPr>
            <p:ph type="title"/>
          </p:nvPr>
        </p:nvSpPr>
        <p:spPr>
          <a:xfrm>
            <a:off x="265500" y="1107950"/>
            <a:ext cx="4045200" cy="16836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4" name="Shape 44"/>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5" name="Shape 45"/>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6" name="Shape 4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47"/>
        <p:cNvGrpSpPr/>
        <p:nvPr/>
      </p:nvGrpSpPr>
      <p:grpSpPr>
        <a:xfrm>
          <a:off x="0" y="0"/>
          <a:ext cx="0" cy="0"/>
          <a:chOff x="0" y="0"/>
          <a:chExt cx="0" cy="0"/>
        </a:xfrm>
      </p:grpSpPr>
      <p:sp>
        <p:nvSpPr>
          <p:cNvPr id="48" name="Shape 48"/>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9" name="Shape 4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spTree>
      <p:nvGrpSpPr>
        <p:cNvPr id="1" name="Shape 50"/>
        <p:cNvGrpSpPr/>
        <p:nvPr/>
      </p:nvGrpSpPr>
      <p:grpSpPr>
        <a:xfrm>
          <a:off x="0" y="0"/>
          <a:ext cx="0" cy="0"/>
          <a:chOff x="0" y="0"/>
          <a:chExt cx="0" cy="0"/>
        </a:xfrm>
      </p:grpSpPr>
      <p:sp>
        <p:nvSpPr>
          <p:cNvPr id="51" name="Shape 51"/>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52" name="Shape 52"/>
          <p:cNvSpPr txBox="1">
            <a:spLocks noGrp="1"/>
          </p:cNvSpPr>
          <p:nvPr>
            <p:ph type="title"/>
          </p:nvPr>
        </p:nvSpPr>
        <p:spPr>
          <a:xfrm>
            <a:off x="311700" y="1233100"/>
            <a:ext cx="8520600" cy="1610100"/>
          </a:xfrm>
          <a:prstGeom prst="rect">
            <a:avLst/>
          </a:prstGeom>
        </p:spPr>
        <p:txBody>
          <a:bodyPr lIns="91425" tIns="91425" rIns="91425" bIns="91425" anchor="b" anchorCtr="0"/>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a:endParaRPr/>
          </a:p>
        </p:txBody>
      </p:sp>
      <p:sp>
        <p:nvSpPr>
          <p:cNvPr id="53" name="Shape 53"/>
          <p:cNvSpPr txBox="1">
            <a:spLocks noGrp="1"/>
          </p:cNvSpPr>
          <p:nvPr>
            <p:ph type="body" idx="1"/>
          </p:nvPr>
        </p:nvSpPr>
        <p:spPr>
          <a:xfrm>
            <a:off x="311700" y="29194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91350"/>
            <a:ext cx="8520600" cy="626100"/>
          </a:xfrm>
          <a:prstGeom prst="rect">
            <a:avLst/>
          </a:prstGeom>
          <a:noFill/>
          <a:ln>
            <a:noFill/>
          </a:ln>
        </p:spPr>
        <p:txBody>
          <a:bodyPr lIns="91425" tIns="91425" rIns="91425" bIns="91425" anchor="t" anchorCtr="0"/>
          <a:lstStyle>
            <a:lvl1pPr lvl="0">
              <a:spcBef>
                <a:spcPts val="0"/>
              </a:spcBef>
              <a:buClr>
                <a:schemeClr val="dk1"/>
              </a:buClr>
              <a:buSzPct val="100000"/>
              <a:buFont typeface="Montserrat"/>
              <a:buNone/>
              <a:defRPr sz="3200" b="1">
                <a:solidFill>
                  <a:schemeClr val="dk1"/>
                </a:solidFill>
                <a:latin typeface="Montserrat"/>
                <a:ea typeface="Montserrat"/>
                <a:cs typeface="Montserrat"/>
                <a:sym typeface="Montserrat"/>
              </a:defRPr>
            </a:lvl1pPr>
            <a:lvl2pPr lvl="1">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Lato"/>
              <a:buChar char="●"/>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pPr lvl="0" algn="r">
                <a:spcBef>
                  <a:spcPts val="0"/>
                </a:spcBef>
                <a:buNone/>
              </a:pPr>
              <a:t>‹#›</a:t>
            </a:fld>
            <a:endParaRPr lang="en" sz="1000">
              <a:solidFill>
                <a:schemeClr val="dk2"/>
              </a:solidFill>
              <a:latin typeface="Lato"/>
              <a:ea typeface="Lato"/>
              <a:cs typeface="Lato"/>
              <a:sym typeface="Lato"/>
            </a:endParaRPr>
          </a:p>
        </p:txBody>
      </p:sp>
      <p:sp>
        <p:nvSpPr>
          <p:cNvPr id="9" name="Shape 9"/>
          <p:cNvSpPr txBox="1"/>
          <p:nvPr/>
        </p:nvSpPr>
        <p:spPr>
          <a:xfrm>
            <a:off x="0" y="4729150"/>
            <a:ext cx="9144000" cy="297300"/>
          </a:xfrm>
          <a:prstGeom prst="rect">
            <a:avLst/>
          </a:prstGeom>
          <a:noFill/>
          <a:ln>
            <a:noFill/>
          </a:ln>
        </p:spPr>
        <p:txBody>
          <a:bodyPr lIns="91425" tIns="91425" rIns="91425" bIns="91425" anchor="t" anchorCtr="0">
            <a:noAutofit/>
          </a:bodyPr>
          <a:lstStyle/>
          <a:p>
            <a:pPr lvl="0" algn="ctr">
              <a:spcBef>
                <a:spcPts val="0"/>
              </a:spcBef>
              <a:buNone/>
            </a:pPr>
            <a:r>
              <a:rPr lang="en" sz="1000">
                <a:latin typeface="Montserrat Light"/>
                <a:ea typeface="Montserrat Light"/>
                <a:cs typeface="Montserrat Light"/>
                <a:sym typeface="Montserrat Light"/>
              </a:rPr>
              <a:t>Copyright © AkaSkills (www.akaskills.com) All Rights Reserved</a:t>
            </a: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mailto:gaurav.3n@gmail.co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pic>
        <p:nvPicPr>
          <p:cNvPr id="5" name="Shape 67"/>
          <p:cNvPicPr preferRelativeResize="0"/>
          <p:nvPr/>
        </p:nvPicPr>
        <p:blipFill rotWithShape="1">
          <a:blip r:embed="rId2">
            <a:alphaModFix/>
          </a:blip>
          <a:srcRect l="-1439" t="12650" r="1440" b="-12650"/>
          <a:stretch/>
        </p:blipFill>
        <p:spPr>
          <a:xfrm>
            <a:off x="72571" y="0"/>
            <a:ext cx="9566972" cy="5150525"/>
          </a:xfrm>
          <a:prstGeom prst="rect">
            <a:avLst/>
          </a:prstGeom>
          <a:noFill/>
          <a:ln>
            <a:noFill/>
          </a:ln>
        </p:spPr>
      </p:pic>
      <p:sp>
        <p:nvSpPr>
          <p:cNvPr id="4" name="Shape 69"/>
          <p:cNvSpPr txBox="1">
            <a:spLocks/>
          </p:cNvSpPr>
          <p:nvPr/>
        </p:nvSpPr>
        <p:spPr>
          <a:xfrm>
            <a:off x="311700" y="1901600"/>
            <a:ext cx="8469444" cy="965700"/>
          </a:xfrm>
          <a:prstGeom prst="rect">
            <a:avLst/>
          </a:prstGeom>
          <a:gradFill>
            <a:gsLst>
              <a:gs pos="0">
                <a:srgbClr val="696969"/>
              </a:gs>
              <a:gs pos="100000">
                <a:srgbClr val="1D1D1D"/>
              </a:gs>
            </a:gsLst>
            <a:lin ang="5400012" scaled="0"/>
          </a:gra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Montserrat"/>
              <a:buNone/>
              <a:defRPr sz="3200" b="1" i="0" u="none" strike="noStrike" cap="none">
                <a:solidFill>
                  <a:schemeClr val="dk1"/>
                </a:solidFill>
                <a:latin typeface="Montserrat"/>
                <a:ea typeface="Montserrat"/>
                <a:cs typeface="Montserrat"/>
                <a:sym typeface="Montserrat"/>
              </a:defRPr>
            </a:lvl1pPr>
            <a:lvl2pPr lvl="1">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pPr algn="ctr"/>
            <a:r>
              <a:rPr lang="en-US" dirty="0" smtClean="0">
                <a:solidFill>
                  <a:schemeClr val="bg1"/>
                </a:solidFill>
              </a:rPr>
              <a:t>Alert &amp; Pop UP</a:t>
            </a:r>
            <a:endParaRPr lang="en-US" dirty="0">
              <a:solidFill>
                <a:schemeClr val="bg1"/>
              </a:solidFill>
            </a:endParaRPr>
          </a:p>
        </p:txBody>
      </p:sp>
    </p:spTree>
    <p:extLst>
      <p:ext uri="{BB962C8B-B14F-4D97-AF65-F5344CB8AC3E}">
        <p14:creationId xmlns:p14="http://schemas.microsoft.com/office/powerpoint/2010/main" val="781748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37652"/>
            <a:ext cx="8520600" cy="49161"/>
          </a:xfrm>
        </p:spPr>
        <p:txBody>
          <a:bodyPr/>
          <a:lstStyle/>
          <a:p>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a:xfrm>
            <a:off x="147484" y="157316"/>
            <a:ext cx="8996516" cy="4857135"/>
          </a:xfrm>
        </p:spPr>
        <p:txBody>
          <a:bodyPr/>
          <a:lstStyle/>
          <a:p>
            <a:pPr>
              <a:spcAft>
                <a:spcPts val="0"/>
              </a:spcAft>
              <a:buNone/>
            </a:pPr>
            <a:r>
              <a:rPr lang="en-US" dirty="0" smtClean="0">
                <a:solidFill>
                  <a:srgbClr val="000000"/>
                </a:solidFill>
              </a:rPr>
              <a:t>4) Enter your email ID and submit.</a:t>
            </a:r>
          </a:p>
          <a:p>
            <a:pPr>
              <a:spcAft>
                <a:spcPts val="0"/>
              </a:spcAft>
              <a:buNone/>
            </a:pPr>
            <a:endParaRPr lang="en-US" dirty="0" smtClean="0">
              <a:solidFill>
                <a:srgbClr val="000000"/>
              </a:solidFill>
            </a:endParaRPr>
          </a:p>
          <a:p>
            <a:pPr>
              <a:spcAft>
                <a:spcPts val="0"/>
              </a:spcAft>
              <a:buNone/>
            </a:pPr>
            <a:endParaRPr lang="en-US" dirty="0" smtClean="0">
              <a:solidFill>
                <a:srgbClr val="000000"/>
              </a:solidFill>
            </a:endParaRPr>
          </a:p>
          <a:p>
            <a:pPr>
              <a:spcAft>
                <a:spcPts val="0"/>
              </a:spcAft>
              <a:buNone/>
            </a:pPr>
            <a:endParaRPr lang="en-US" dirty="0" smtClean="0">
              <a:solidFill>
                <a:srgbClr val="000000"/>
              </a:solidFill>
            </a:endParaRPr>
          </a:p>
          <a:p>
            <a:pPr>
              <a:spcAft>
                <a:spcPts val="0"/>
              </a:spcAft>
              <a:buNone/>
            </a:pPr>
            <a:r>
              <a:rPr lang="en-US" dirty="0" smtClean="0">
                <a:solidFill>
                  <a:srgbClr val="000000"/>
                </a:solidFill>
              </a:rPr>
              <a:t>5)</a:t>
            </a:r>
            <a:r>
              <a:rPr lang="en-US" dirty="0" smtClean="0"/>
              <a:t> </a:t>
            </a:r>
            <a:r>
              <a:rPr lang="en-US" dirty="0" smtClean="0">
                <a:solidFill>
                  <a:srgbClr val="000000"/>
                </a:solidFill>
              </a:rPr>
              <a:t>Display the Access Credentials on submitting the page.</a:t>
            </a:r>
          </a:p>
          <a:p>
            <a:pPr>
              <a:spcAft>
                <a:spcPts val="0"/>
              </a:spcAft>
              <a:buNone/>
            </a:pPr>
            <a:endParaRPr lang="en-US" dirty="0" smtClean="0">
              <a:solidFill>
                <a:srgbClr val="000000"/>
              </a:solidFill>
            </a:endParaRPr>
          </a:p>
          <a:p>
            <a:pPr>
              <a:spcAft>
                <a:spcPts val="0"/>
              </a:spcAft>
              <a:buNone/>
            </a:pPr>
            <a:endParaRPr lang="en-US" dirty="0" smtClean="0">
              <a:solidFill>
                <a:srgbClr val="000000"/>
              </a:solidFill>
            </a:endParaRPr>
          </a:p>
          <a:p>
            <a:pPr>
              <a:spcAft>
                <a:spcPts val="0"/>
              </a:spcAft>
              <a:buNone/>
            </a:pPr>
            <a:endParaRPr lang="en-US" dirty="0" smtClean="0">
              <a:solidFill>
                <a:srgbClr val="000000"/>
              </a:solidFill>
            </a:endParaRPr>
          </a:p>
          <a:p>
            <a:pPr>
              <a:spcAft>
                <a:spcPts val="0"/>
              </a:spcAft>
              <a:buNone/>
            </a:pPr>
            <a:endParaRPr lang="en-US" dirty="0" smtClean="0">
              <a:solidFill>
                <a:srgbClr val="000000"/>
              </a:solidFill>
            </a:endParaRPr>
          </a:p>
          <a:p>
            <a:pPr>
              <a:spcAft>
                <a:spcPts val="0"/>
              </a:spcAft>
              <a:buNone/>
            </a:pPr>
            <a:endParaRPr lang="en-US" dirty="0" smtClean="0">
              <a:solidFill>
                <a:srgbClr val="000000"/>
              </a:solidFill>
            </a:endParaRPr>
          </a:p>
          <a:p>
            <a:pPr>
              <a:spcAft>
                <a:spcPts val="0"/>
              </a:spcAft>
            </a:pPr>
            <a:r>
              <a:rPr lang="en-US" dirty="0" smtClean="0">
                <a:solidFill>
                  <a:srgbClr val="000000"/>
                </a:solidFill>
              </a:rPr>
              <a:t>When execute the code, child window is open in new tab.</a:t>
            </a:r>
          </a:p>
          <a:p>
            <a:pPr>
              <a:spcAft>
                <a:spcPts val="0"/>
              </a:spcAft>
            </a:pPr>
            <a:r>
              <a:rPr lang="en-US" dirty="0" smtClean="0">
                <a:solidFill>
                  <a:srgbClr val="000000"/>
                </a:solidFill>
              </a:rPr>
              <a:t>Close the Child window on which credentials are displayed.</a:t>
            </a:r>
          </a:p>
          <a:p>
            <a:pPr>
              <a:spcAft>
                <a:spcPts val="0"/>
              </a:spcAft>
            </a:pPr>
            <a:r>
              <a:rPr lang="en-US" dirty="0" smtClean="0">
                <a:solidFill>
                  <a:srgbClr val="000000"/>
                </a:solidFill>
              </a:rPr>
              <a:t>Switch to the parent window.</a:t>
            </a:r>
          </a:p>
          <a:p>
            <a:pPr>
              <a:buNone/>
            </a:pPr>
            <a:endParaRPr lang="en-US" dirty="0" smtClean="0">
              <a:solidFill>
                <a:srgbClr val="000000"/>
              </a:solidFill>
            </a:endParaRPr>
          </a:p>
          <a:p>
            <a:pPr>
              <a:spcAft>
                <a:spcPts val="0"/>
              </a:spcAft>
              <a:buNone/>
            </a:pPr>
            <a:endParaRPr lang="en-US" dirty="0" smtClean="0">
              <a:solidFill>
                <a:srgbClr val="000000"/>
              </a:solidFill>
            </a:endParaRPr>
          </a:p>
          <a:p>
            <a:pPr marL="342900" indent="-342900">
              <a:spcAft>
                <a:spcPts val="0"/>
              </a:spcAft>
              <a:buNone/>
            </a:pPr>
            <a:endParaRPr lang="en-US" dirty="0" smtClean="0">
              <a:solidFill>
                <a:srgbClr val="000000"/>
              </a:solidFill>
            </a:endParaRPr>
          </a:p>
        </p:txBody>
      </p:sp>
      <p:pic>
        <p:nvPicPr>
          <p:cNvPr id="6" name="Picture 5" descr="Capture.PNG"/>
          <p:cNvPicPr>
            <a:picLocks noChangeAspect="1"/>
          </p:cNvPicPr>
          <p:nvPr/>
        </p:nvPicPr>
        <p:blipFill>
          <a:blip r:embed="rId2"/>
          <a:stretch>
            <a:fillRect/>
          </a:stretch>
        </p:blipFill>
        <p:spPr>
          <a:xfrm>
            <a:off x="3814916" y="220489"/>
            <a:ext cx="4208207" cy="1352672"/>
          </a:xfrm>
          <a:prstGeom prst="rect">
            <a:avLst/>
          </a:prstGeom>
        </p:spPr>
      </p:pic>
      <p:pic>
        <p:nvPicPr>
          <p:cNvPr id="7" name="Picture 6" descr="032216_1314_AlertPopuph15.png"/>
          <p:cNvPicPr>
            <a:picLocks noChangeAspect="1"/>
          </p:cNvPicPr>
          <p:nvPr/>
        </p:nvPicPr>
        <p:blipFill>
          <a:blip r:embed="rId3"/>
          <a:stretch>
            <a:fillRect/>
          </a:stretch>
        </p:blipFill>
        <p:spPr>
          <a:xfrm>
            <a:off x="3244645" y="1810057"/>
            <a:ext cx="4793380" cy="1621401"/>
          </a:xfrm>
          <a:prstGeom prst="rect">
            <a:avLst/>
          </a:prstGeom>
        </p:spPr>
      </p:pic>
    </p:spTree>
    <p:extLst>
      <p:ext uri="{BB962C8B-B14F-4D97-AF65-F5344CB8AC3E}">
        <p14:creationId xmlns:p14="http://schemas.microsoft.com/office/powerpoint/2010/main" val="2456121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0"/>
            <a:ext cx="8520600" cy="4568875"/>
          </a:xfrm>
        </p:spPr>
        <p:txBody>
          <a:bodyPr/>
          <a:lstStyle/>
          <a:p>
            <a:r>
              <a:rPr lang="en-IN" dirty="0" smtClean="0">
                <a:solidFill>
                  <a:schemeClr val="accent2"/>
                </a:solidFill>
              </a:rPr>
              <a:t>Now see the code here:-</a:t>
            </a:r>
          </a:p>
        </p:txBody>
      </p:sp>
      <p:sp>
        <p:nvSpPr>
          <p:cNvPr id="8193" name="Rectangle 1"/>
          <p:cNvSpPr>
            <a:spLocks noGrp="1" noChangeArrowheads="1"/>
          </p:cNvSpPr>
          <p:nvPr>
            <p:ph type="title"/>
          </p:nvPr>
        </p:nvSpPr>
        <p:spPr bwMode="auto">
          <a:xfrm>
            <a:off x="191119" y="371789"/>
            <a:ext cx="7822172" cy="4493538"/>
          </a:xfrm>
          <a:prstGeom prst="rect">
            <a:avLst/>
          </a:prstGeom>
          <a:solidFill>
            <a:srgbClr val="F7F7F7"/>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buClrTx/>
              <a:buSzTx/>
            </a:pPr>
            <a:r>
              <a:rPr kumimoji="0" lang="en-US" sz="1300" i="0" u="none" strike="noStrike" cap="none" normalizeH="0" baseline="0" dirty="0" smtClean="0">
                <a:ln>
                  <a:noFill/>
                </a:ln>
                <a:solidFill>
                  <a:srgbClr val="343434"/>
                </a:solidFill>
                <a:effectLst/>
                <a:latin typeface="Monaco"/>
                <a:cs typeface="Arial" pitchFamily="34" charset="0"/>
              </a:rPr>
              <a:t>import </a:t>
            </a:r>
            <a:r>
              <a:rPr kumimoji="0" lang="en-US" sz="1300" i="0" u="none" strike="noStrike" cap="none" normalizeH="0" baseline="0" dirty="0" err="1" smtClean="0">
                <a:ln>
                  <a:noFill/>
                </a:ln>
                <a:solidFill>
                  <a:srgbClr val="343434"/>
                </a:solidFill>
                <a:effectLst/>
                <a:latin typeface="Monaco"/>
                <a:cs typeface="Arial" pitchFamily="34" charset="0"/>
              </a:rPr>
              <a:t>java.util.Iterator</a:t>
            </a:r>
            <a:r>
              <a:rPr kumimoji="0" lang="en-US" sz="1300" i="0" u="none" strike="noStrike" cap="none" normalizeH="0" baseline="0" dirty="0" smtClean="0">
                <a:ln>
                  <a:noFill/>
                </a:ln>
                <a:solidFill>
                  <a:srgbClr val="343434"/>
                </a:solidFill>
                <a:effectLst/>
                <a:latin typeface="Monaco"/>
                <a:cs typeface="Arial" pitchFamily="34" charset="0"/>
              </a:rPr>
              <a:t>;</a:t>
            </a:r>
            <a:br>
              <a:rPr kumimoji="0" lang="en-US" sz="1300" i="0" u="none" strike="noStrike" cap="none" normalizeH="0" baseline="0" dirty="0" smtClean="0">
                <a:ln>
                  <a:noFill/>
                </a:ln>
                <a:solidFill>
                  <a:srgbClr val="343434"/>
                </a:solidFill>
                <a:effectLst/>
                <a:latin typeface="Monaco"/>
                <a:cs typeface="Arial" pitchFamily="34" charset="0"/>
              </a:rPr>
            </a:br>
            <a:r>
              <a:rPr kumimoji="0" lang="en-US" sz="1300" i="0" u="none" strike="noStrike" cap="none" normalizeH="0" baseline="0" dirty="0" smtClean="0">
                <a:ln>
                  <a:noFill/>
                </a:ln>
                <a:solidFill>
                  <a:srgbClr val="343434"/>
                </a:solidFill>
                <a:effectLst/>
                <a:latin typeface="Monaco"/>
                <a:cs typeface="Arial" pitchFamily="34" charset="0"/>
              </a:rPr>
              <a:t> import </a:t>
            </a:r>
            <a:r>
              <a:rPr kumimoji="0" lang="en-US" sz="1300" i="0" u="none" strike="noStrike" cap="none" normalizeH="0" baseline="0" dirty="0" err="1" smtClean="0">
                <a:ln>
                  <a:noFill/>
                </a:ln>
                <a:solidFill>
                  <a:srgbClr val="343434"/>
                </a:solidFill>
                <a:effectLst/>
                <a:latin typeface="Monaco"/>
                <a:cs typeface="Arial" pitchFamily="34" charset="0"/>
              </a:rPr>
              <a:t>java.util.Set</a:t>
            </a:r>
            <a:r>
              <a:rPr kumimoji="0" lang="en-US" sz="1300" i="0" u="none" strike="noStrike" cap="none" normalizeH="0" baseline="0" dirty="0" smtClean="0">
                <a:ln>
                  <a:noFill/>
                </a:ln>
                <a:solidFill>
                  <a:srgbClr val="343434"/>
                </a:solidFill>
                <a:effectLst/>
                <a:latin typeface="Monaco"/>
                <a:cs typeface="Arial" pitchFamily="34" charset="0"/>
              </a:rPr>
              <a:t>;</a:t>
            </a:r>
            <a:br>
              <a:rPr kumimoji="0" lang="en-US" sz="1300" i="0" u="none" strike="noStrike" cap="none" normalizeH="0" baseline="0" dirty="0" smtClean="0">
                <a:ln>
                  <a:noFill/>
                </a:ln>
                <a:solidFill>
                  <a:srgbClr val="343434"/>
                </a:solidFill>
                <a:effectLst/>
                <a:latin typeface="Monaco"/>
                <a:cs typeface="Arial" pitchFamily="34" charset="0"/>
              </a:rPr>
            </a:br>
            <a:r>
              <a:rPr kumimoji="0" lang="en-US" sz="1300" i="0" u="none" strike="noStrike" cap="none" normalizeH="0" baseline="0" dirty="0" smtClean="0">
                <a:ln>
                  <a:noFill/>
                </a:ln>
                <a:solidFill>
                  <a:srgbClr val="343434"/>
                </a:solidFill>
                <a:effectLst/>
                <a:latin typeface="Monaco"/>
                <a:cs typeface="Arial" pitchFamily="34" charset="0"/>
              </a:rPr>
              <a:t> import </a:t>
            </a:r>
            <a:r>
              <a:rPr kumimoji="0" lang="en-US" sz="1300" i="0" u="none" strike="noStrike" cap="none" normalizeH="0" baseline="0" dirty="0" err="1" smtClean="0">
                <a:ln>
                  <a:noFill/>
                </a:ln>
                <a:solidFill>
                  <a:srgbClr val="343434"/>
                </a:solidFill>
                <a:effectLst/>
                <a:latin typeface="Monaco"/>
                <a:cs typeface="Arial" pitchFamily="34" charset="0"/>
              </a:rPr>
              <a:t>org.openqa.selenium.By</a:t>
            </a:r>
            <a:r>
              <a:rPr kumimoji="0" lang="en-US" sz="1300" i="0" u="none" strike="noStrike" cap="none" normalizeH="0" baseline="0" dirty="0" smtClean="0">
                <a:ln>
                  <a:noFill/>
                </a:ln>
                <a:solidFill>
                  <a:srgbClr val="343434"/>
                </a:solidFill>
                <a:effectLst/>
                <a:latin typeface="Monaco"/>
                <a:cs typeface="Arial" pitchFamily="34" charset="0"/>
              </a:rPr>
              <a:t>;</a:t>
            </a:r>
            <a:br>
              <a:rPr kumimoji="0" lang="en-US" sz="1300" i="0" u="none" strike="noStrike" cap="none" normalizeH="0" baseline="0" dirty="0" smtClean="0">
                <a:ln>
                  <a:noFill/>
                </a:ln>
                <a:solidFill>
                  <a:srgbClr val="343434"/>
                </a:solidFill>
                <a:effectLst/>
                <a:latin typeface="Monaco"/>
                <a:cs typeface="Arial" pitchFamily="34" charset="0"/>
              </a:rPr>
            </a:br>
            <a:r>
              <a:rPr kumimoji="0" lang="en-US" sz="1300" i="0" u="none" strike="noStrike" cap="none" normalizeH="0" baseline="0" dirty="0" smtClean="0">
                <a:ln>
                  <a:noFill/>
                </a:ln>
                <a:solidFill>
                  <a:srgbClr val="343434"/>
                </a:solidFill>
                <a:effectLst/>
                <a:latin typeface="Monaco"/>
                <a:cs typeface="Arial" pitchFamily="34" charset="0"/>
              </a:rPr>
              <a:t> import </a:t>
            </a:r>
            <a:r>
              <a:rPr kumimoji="0" lang="en-US" sz="1300" i="0" u="none" strike="noStrike" cap="none" normalizeH="0" baseline="0" dirty="0" err="1" smtClean="0">
                <a:ln>
                  <a:noFill/>
                </a:ln>
                <a:solidFill>
                  <a:srgbClr val="343434"/>
                </a:solidFill>
                <a:effectLst/>
                <a:latin typeface="Monaco"/>
                <a:cs typeface="Arial" pitchFamily="34" charset="0"/>
              </a:rPr>
              <a:t>org.openqa.selenium.WebDriver</a:t>
            </a:r>
            <a:r>
              <a:rPr kumimoji="0" lang="en-US" sz="1300" i="0" u="none" strike="noStrike" cap="none" normalizeH="0" baseline="0" dirty="0" smtClean="0">
                <a:ln>
                  <a:noFill/>
                </a:ln>
                <a:solidFill>
                  <a:srgbClr val="343434"/>
                </a:solidFill>
                <a:effectLst/>
                <a:latin typeface="Monaco"/>
                <a:cs typeface="Arial" pitchFamily="34" charset="0"/>
              </a:rPr>
              <a:t>;</a:t>
            </a:r>
            <a:br>
              <a:rPr kumimoji="0" lang="en-US" sz="1300" i="0" u="none" strike="noStrike" cap="none" normalizeH="0" baseline="0" dirty="0" smtClean="0">
                <a:ln>
                  <a:noFill/>
                </a:ln>
                <a:solidFill>
                  <a:srgbClr val="343434"/>
                </a:solidFill>
                <a:effectLst/>
                <a:latin typeface="Monaco"/>
                <a:cs typeface="Arial" pitchFamily="34" charset="0"/>
              </a:rPr>
            </a:br>
            <a:r>
              <a:rPr kumimoji="0" lang="en-US" sz="1300" i="0" u="none" strike="noStrike" cap="none" normalizeH="0" baseline="0" dirty="0" smtClean="0">
                <a:ln>
                  <a:noFill/>
                </a:ln>
                <a:solidFill>
                  <a:srgbClr val="343434"/>
                </a:solidFill>
                <a:effectLst/>
                <a:latin typeface="Monaco"/>
                <a:cs typeface="Arial" pitchFamily="34" charset="0"/>
              </a:rPr>
              <a:t> import </a:t>
            </a:r>
            <a:r>
              <a:rPr kumimoji="0" lang="en-US" sz="1300" i="0" u="none" strike="noStrike" cap="none" normalizeH="0" baseline="0" dirty="0" err="1" smtClean="0">
                <a:ln>
                  <a:noFill/>
                </a:ln>
                <a:solidFill>
                  <a:srgbClr val="343434"/>
                </a:solidFill>
                <a:effectLst/>
                <a:latin typeface="Monaco"/>
                <a:cs typeface="Arial" pitchFamily="34" charset="0"/>
              </a:rPr>
              <a:t>org.openqa.selenium.firefox.FirefoxDriver</a:t>
            </a:r>
            <a:r>
              <a:rPr kumimoji="0" lang="en-US" sz="1300" i="0" u="none" strike="noStrike" cap="none" normalizeH="0" baseline="0" dirty="0" smtClean="0">
                <a:ln>
                  <a:noFill/>
                </a:ln>
                <a:solidFill>
                  <a:srgbClr val="343434"/>
                </a:solidFill>
                <a:effectLst/>
                <a:latin typeface="Monaco"/>
                <a:cs typeface="Arial" pitchFamily="34" charset="0"/>
              </a:rPr>
              <a:t>; </a:t>
            </a:r>
            <a:br>
              <a:rPr kumimoji="0" lang="en-US" sz="1300" i="0" u="none" strike="noStrike" cap="none" normalizeH="0" baseline="0" dirty="0" smtClean="0">
                <a:ln>
                  <a:noFill/>
                </a:ln>
                <a:solidFill>
                  <a:srgbClr val="343434"/>
                </a:solidFill>
                <a:effectLst/>
                <a:latin typeface="Monaco"/>
                <a:cs typeface="Arial" pitchFamily="34" charset="0"/>
              </a:rPr>
            </a:br>
            <a:r>
              <a:rPr kumimoji="0" lang="en-US" sz="1300" i="0" u="none" strike="noStrike" cap="none" normalizeH="0" baseline="0" dirty="0" smtClean="0">
                <a:ln>
                  <a:noFill/>
                </a:ln>
                <a:solidFill>
                  <a:srgbClr val="343434"/>
                </a:solidFill>
                <a:effectLst/>
                <a:latin typeface="Monaco"/>
                <a:cs typeface="Arial" pitchFamily="34" charset="0"/>
              </a:rPr>
              <a:t>public class </a:t>
            </a:r>
            <a:r>
              <a:rPr kumimoji="0" lang="en-US" sz="1300" i="0" u="none" strike="noStrike" cap="none" normalizeH="0" baseline="0" dirty="0" err="1" smtClean="0">
                <a:ln>
                  <a:noFill/>
                </a:ln>
                <a:solidFill>
                  <a:srgbClr val="343434"/>
                </a:solidFill>
                <a:effectLst/>
                <a:latin typeface="Monaco"/>
                <a:cs typeface="Arial" pitchFamily="34" charset="0"/>
              </a:rPr>
              <a:t>WindowHandle_Demo</a:t>
            </a:r>
            <a:r>
              <a:rPr kumimoji="0" lang="en-US" sz="1300" i="0" u="none" strike="noStrike" cap="none" normalizeH="0" baseline="0" dirty="0" smtClean="0">
                <a:ln>
                  <a:noFill/>
                </a:ln>
                <a:solidFill>
                  <a:srgbClr val="343434"/>
                </a:solidFill>
                <a:effectLst/>
                <a:latin typeface="Monaco"/>
                <a:cs typeface="Arial" pitchFamily="34" charset="0"/>
              </a:rPr>
              <a:t> {</a:t>
            </a:r>
            <a:br>
              <a:rPr kumimoji="0" lang="en-US" sz="1300" i="0" u="none" strike="noStrike" cap="none" normalizeH="0" baseline="0" dirty="0" smtClean="0">
                <a:ln>
                  <a:noFill/>
                </a:ln>
                <a:solidFill>
                  <a:srgbClr val="343434"/>
                </a:solidFill>
                <a:effectLst/>
                <a:latin typeface="Monaco"/>
                <a:cs typeface="Arial" pitchFamily="34" charset="0"/>
              </a:rPr>
            </a:br>
            <a:r>
              <a:rPr kumimoji="0" lang="en-US" sz="1300" i="0" u="none" strike="noStrike" cap="none" normalizeH="0" baseline="0" dirty="0" smtClean="0">
                <a:ln>
                  <a:noFill/>
                </a:ln>
                <a:solidFill>
                  <a:srgbClr val="343434"/>
                </a:solidFill>
                <a:effectLst/>
                <a:latin typeface="Monaco"/>
                <a:cs typeface="Arial" pitchFamily="34" charset="0"/>
              </a:rPr>
              <a:t> public static void main(String[] </a:t>
            </a:r>
            <a:r>
              <a:rPr kumimoji="0" lang="en-US" sz="1300" i="0" u="none" strike="noStrike" cap="none" normalizeH="0" baseline="0" dirty="0" err="1" smtClean="0">
                <a:ln>
                  <a:noFill/>
                </a:ln>
                <a:solidFill>
                  <a:srgbClr val="343434"/>
                </a:solidFill>
                <a:effectLst/>
                <a:latin typeface="Monaco"/>
                <a:cs typeface="Arial" pitchFamily="34" charset="0"/>
              </a:rPr>
              <a:t>args</a:t>
            </a:r>
            <a:r>
              <a:rPr kumimoji="0" lang="en-US" sz="1300" i="0" u="none" strike="noStrike" cap="none" normalizeH="0" baseline="0" dirty="0" smtClean="0">
                <a:ln>
                  <a:noFill/>
                </a:ln>
                <a:solidFill>
                  <a:srgbClr val="343434"/>
                </a:solidFill>
                <a:effectLst/>
                <a:latin typeface="Monaco"/>
                <a:cs typeface="Arial" pitchFamily="34" charset="0"/>
              </a:rPr>
              <a:t>) throws </a:t>
            </a:r>
            <a:r>
              <a:rPr kumimoji="0" lang="en-US" sz="1300" i="0" u="none" strike="noStrike" cap="none" normalizeH="0" baseline="0" dirty="0" err="1" smtClean="0">
                <a:ln>
                  <a:noFill/>
                </a:ln>
                <a:solidFill>
                  <a:srgbClr val="343434"/>
                </a:solidFill>
                <a:effectLst/>
                <a:latin typeface="Monaco"/>
                <a:cs typeface="Arial" pitchFamily="34" charset="0"/>
              </a:rPr>
              <a:t>InterruptedException</a:t>
            </a:r>
            <a:r>
              <a:rPr kumimoji="0" lang="en-US" sz="1300" i="0" u="none" strike="noStrike" cap="none" normalizeH="0" baseline="0" dirty="0" smtClean="0">
                <a:ln>
                  <a:noFill/>
                </a:ln>
                <a:solidFill>
                  <a:srgbClr val="343434"/>
                </a:solidFill>
                <a:effectLst/>
                <a:latin typeface="Monaco"/>
                <a:cs typeface="Arial" pitchFamily="34" charset="0"/>
              </a:rPr>
              <a:t> {</a:t>
            </a:r>
            <a:br>
              <a:rPr kumimoji="0" lang="en-US" sz="1300" i="0" u="none" strike="noStrike" cap="none" normalizeH="0" baseline="0" dirty="0" smtClean="0">
                <a:ln>
                  <a:noFill/>
                </a:ln>
                <a:solidFill>
                  <a:srgbClr val="343434"/>
                </a:solidFill>
                <a:effectLst/>
                <a:latin typeface="Monaco"/>
                <a:cs typeface="Arial" pitchFamily="34" charset="0"/>
              </a:rPr>
            </a:br>
            <a:r>
              <a:rPr kumimoji="0" lang="en-US" sz="1300" i="0" u="none" strike="noStrike" cap="none" normalizeH="0" baseline="0" dirty="0" smtClean="0">
                <a:ln>
                  <a:noFill/>
                </a:ln>
                <a:solidFill>
                  <a:srgbClr val="343434"/>
                </a:solidFill>
                <a:effectLst/>
                <a:latin typeface="Monaco"/>
                <a:cs typeface="Arial" pitchFamily="34" charset="0"/>
              </a:rPr>
              <a:t> WebDriver driver=new </a:t>
            </a:r>
            <a:r>
              <a:rPr kumimoji="0" lang="en-US" sz="1300" i="0" u="none" strike="noStrike" cap="none" normalizeH="0" baseline="0" dirty="0" err="1" smtClean="0">
                <a:ln>
                  <a:noFill/>
                </a:ln>
                <a:solidFill>
                  <a:srgbClr val="343434"/>
                </a:solidFill>
                <a:effectLst/>
                <a:latin typeface="Monaco"/>
                <a:cs typeface="Arial" pitchFamily="34" charset="0"/>
              </a:rPr>
              <a:t>FirefoxDriver</a:t>
            </a:r>
            <a:r>
              <a:rPr kumimoji="0" lang="en-US" sz="1300" i="0" u="none" strike="noStrike" cap="none" normalizeH="0" baseline="0" dirty="0" smtClean="0">
                <a:ln>
                  <a:noFill/>
                </a:ln>
                <a:solidFill>
                  <a:srgbClr val="343434"/>
                </a:solidFill>
                <a:effectLst/>
                <a:latin typeface="Monaco"/>
                <a:cs typeface="Arial" pitchFamily="34" charset="0"/>
              </a:rPr>
              <a:t>();</a:t>
            </a:r>
            <a:br>
              <a:rPr kumimoji="0" lang="en-US" sz="1300" i="0" u="none" strike="noStrike" cap="none" normalizeH="0" baseline="0" dirty="0" smtClean="0">
                <a:ln>
                  <a:noFill/>
                </a:ln>
                <a:solidFill>
                  <a:srgbClr val="343434"/>
                </a:solidFill>
                <a:effectLst/>
                <a:latin typeface="Monaco"/>
                <a:cs typeface="Arial" pitchFamily="34" charset="0"/>
              </a:rPr>
            </a:br>
            <a:r>
              <a:rPr kumimoji="0" lang="en-US" sz="1300" i="0" u="none" strike="noStrike" cap="none" normalizeH="0" baseline="0" dirty="0" smtClean="0">
                <a:ln>
                  <a:noFill/>
                </a:ln>
                <a:solidFill>
                  <a:srgbClr val="343434"/>
                </a:solidFill>
                <a:effectLst/>
                <a:latin typeface="Monaco"/>
                <a:cs typeface="Arial" pitchFamily="34" charset="0"/>
              </a:rPr>
              <a:t> </a:t>
            </a:r>
            <a:r>
              <a:rPr kumimoji="0" lang="en-US" sz="1300" i="0" u="none" strike="noStrike" cap="none" normalizeH="0" baseline="0" dirty="0" err="1" smtClean="0">
                <a:ln>
                  <a:noFill/>
                </a:ln>
                <a:solidFill>
                  <a:srgbClr val="343434"/>
                </a:solidFill>
                <a:effectLst/>
                <a:latin typeface="Monaco"/>
                <a:cs typeface="Arial" pitchFamily="34" charset="0"/>
              </a:rPr>
              <a:t>driver.get</a:t>
            </a:r>
            <a:r>
              <a:rPr kumimoji="0" lang="en-US" sz="1300" i="0" u="none" strike="noStrike" cap="none" normalizeH="0" baseline="0" dirty="0" smtClean="0">
                <a:ln>
                  <a:noFill/>
                </a:ln>
                <a:solidFill>
                  <a:srgbClr val="343434"/>
                </a:solidFill>
                <a:effectLst/>
                <a:latin typeface="Monaco"/>
                <a:cs typeface="Arial" pitchFamily="34" charset="0"/>
              </a:rPr>
              <a:t>(“BASEURL"); </a:t>
            </a:r>
            <a:r>
              <a:rPr lang="en-US" sz="1300" dirty="0" smtClean="0">
                <a:solidFill>
                  <a:srgbClr val="343434"/>
                </a:solidFill>
                <a:latin typeface="Monaco"/>
                <a:cs typeface="Arial" pitchFamily="34" charset="0"/>
              </a:rPr>
              <a:t>//Launching the site. </a:t>
            </a:r>
            <a:r>
              <a:rPr kumimoji="0" lang="en-US" sz="1300" i="0" u="none" strike="noStrike" cap="none" normalizeH="0" baseline="0" dirty="0" smtClean="0">
                <a:ln>
                  <a:noFill/>
                </a:ln>
                <a:solidFill>
                  <a:srgbClr val="343434"/>
                </a:solidFill>
                <a:effectLst/>
                <a:latin typeface="Monaco"/>
                <a:cs typeface="Arial" pitchFamily="34" charset="0"/>
              </a:rPr>
              <a:t/>
            </a:r>
            <a:br>
              <a:rPr kumimoji="0" lang="en-US" sz="1300" i="0" u="none" strike="noStrike" cap="none" normalizeH="0" baseline="0" dirty="0" smtClean="0">
                <a:ln>
                  <a:noFill/>
                </a:ln>
                <a:solidFill>
                  <a:srgbClr val="343434"/>
                </a:solidFill>
                <a:effectLst/>
                <a:latin typeface="Monaco"/>
                <a:cs typeface="Arial" pitchFamily="34" charset="0"/>
              </a:rPr>
            </a:br>
            <a:r>
              <a:rPr kumimoji="0" lang="en-US" sz="1300" i="0" u="none" strike="noStrike" cap="none" normalizeH="0" baseline="0" dirty="0" err="1" smtClean="0">
                <a:ln>
                  <a:noFill/>
                </a:ln>
                <a:solidFill>
                  <a:srgbClr val="343434"/>
                </a:solidFill>
                <a:effectLst/>
                <a:latin typeface="Monaco"/>
                <a:cs typeface="Arial" pitchFamily="34" charset="0"/>
              </a:rPr>
              <a:t>driver.manage</a:t>
            </a:r>
            <a:r>
              <a:rPr kumimoji="0" lang="en-US" sz="1300" i="0" u="none" strike="noStrike" cap="none" normalizeH="0" baseline="0" dirty="0" smtClean="0">
                <a:ln>
                  <a:noFill/>
                </a:ln>
                <a:solidFill>
                  <a:srgbClr val="343434"/>
                </a:solidFill>
                <a:effectLst/>
                <a:latin typeface="Monaco"/>
                <a:cs typeface="Arial" pitchFamily="34" charset="0"/>
              </a:rPr>
              <a:t>().window().maximize();</a:t>
            </a:r>
            <a:br>
              <a:rPr kumimoji="0" lang="en-US" sz="1300" i="0" u="none" strike="noStrike" cap="none" normalizeH="0" baseline="0" dirty="0" smtClean="0">
                <a:ln>
                  <a:noFill/>
                </a:ln>
                <a:solidFill>
                  <a:srgbClr val="343434"/>
                </a:solidFill>
                <a:effectLst/>
                <a:latin typeface="Monaco"/>
                <a:cs typeface="Arial" pitchFamily="34" charset="0"/>
              </a:rPr>
            </a:br>
            <a:r>
              <a:rPr kumimoji="0" lang="en-US" sz="1300" i="0" u="none" strike="noStrike" cap="none" normalizeH="0" baseline="0" dirty="0" smtClean="0">
                <a:ln>
                  <a:noFill/>
                </a:ln>
                <a:solidFill>
                  <a:srgbClr val="343434"/>
                </a:solidFill>
                <a:effectLst/>
                <a:latin typeface="Monaco"/>
                <a:cs typeface="Arial" pitchFamily="34" charset="0"/>
              </a:rPr>
              <a:t> </a:t>
            </a:r>
            <a:r>
              <a:rPr kumimoji="0" lang="en-US" sz="1300" i="0" u="none" strike="noStrike" cap="none" normalizeH="0" baseline="0" dirty="0" err="1" smtClean="0">
                <a:ln>
                  <a:noFill/>
                </a:ln>
                <a:solidFill>
                  <a:srgbClr val="343434"/>
                </a:solidFill>
                <a:effectLst/>
                <a:latin typeface="Monaco"/>
                <a:cs typeface="Arial" pitchFamily="34" charset="0"/>
              </a:rPr>
              <a:t>driver.findElement</a:t>
            </a:r>
            <a:r>
              <a:rPr kumimoji="0" lang="en-US" sz="1300" i="0" u="none" strike="noStrike" cap="none" normalizeH="0" baseline="0" dirty="0" smtClean="0">
                <a:ln>
                  <a:noFill/>
                </a:ln>
                <a:solidFill>
                  <a:srgbClr val="343434"/>
                </a:solidFill>
                <a:effectLst/>
                <a:latin typeface="Monaco"/>
                <a:cs typeface="Arial" pitchFamily="34" charset="0"/>
              </a:rPr>
              <a:t>(</a:t>
            </a:r>
            <a:r>
              <a:rPr kumimoji="0" lang="en-US" sz="1300" i="0" u="none" strike="noStrike" cap="none" normalizeH="0" baseline="0" dirty="0" err="1" smtClean="0">
                <a:ln>
                  <a:noFill/>
                </a:ln>
                <a:solidFill>
                  <a:srgbClr val="343434"/>
                </a:solidFill>
                <a:effectLst/>
                <a:latin typeface="Monaco"/>
                <a:cs typeface="Arial" pitchFamily="34" charset="0"/>
              </a:rPr>
              <a:t>By.xpath</a:t>
            </a:r>
            <a:r>
              <a:rPr kumimoji="0" lang="en-US" sz="1300" i="0" u="none" strike="noStrike" cap="none" normalizeH="0" baseline="0" dirty="0" smtClean="0">
                <a:ln>
                  <a:noFill/>
                </a:ln>
                <a:solidFill>
                  <a:srgbClr val="343434"/>
                </a:solidFill>
                <a:effectLst/>
                <a:latin typeface="Monaco"/>
                <a:cs typeface="Arial" pitchFamily="34" charset="0"/>
              </a:rPr>
              <a:t>("//*[contains(@</a:t>
            </a:r>
            <a:r>
              <a:rPr kumimoji="0" lang="en-US" sz="1300" i="0" u="none" strike="noStrike" cap="none" normalizeH="0" baseline="0" dirty="0" err="1" smtClean="0">
                <a:ln>
                  <a:noFill/>
                </a:ln>
                <a:solidFill>
                  <a:srgbClr val="343434"/>
                </a:solidFill>
                <a:effectLst/>
                <a:latin typeface="Monaco"/>
                <a:cs typeface="Arial" pitchFamily="34" charset="0"/>
              </a:rPr>
              <a:t>href,'popup.php</a:t>
            </a:r>
            <a:r>
              <a:rPr kumimoji="0" lang="en-US" sz="1300" i="0" u="none" strike="noStrike" cap="none" normalizeH="0" baseline="0" dirty="0" smtClean="0">
                <a:ln>
                  <a:noFill/>
                </a:ln>
                <a:solidFill>
                  <a:srgbClr val="343434"/>
                </a:solidFill>
                <a:effectLst/>
                <a:latin typeface="Monaco"/>
                <a:cs typeface="Arial" pitchFamily="34" charset="0"/>
              </a:rPr>
              <a:t>')]")).click(); </a:t>
            </a:r>
            <a:br>
              <a:rPr kumimoji="0" lang="en-US" sz="1300" i="0" u="none" strike="noStrike" cap="none" normalizeH="0" baseline="0" dirty="0" smtClean="0">
                <a:ln>
                  <a:noFill/>
                </a:ln>
                <a:solidFill>
                  <a:srgbClr val="343434"/>
                </a:solidFill>
                <a:effectLst/>
                <a:latin typeface="Monaco"/>
                <a:cs typeface="Arial" pitchFamily="34" charset="0"/>
              </a:rPr>
            </a:br>
            <a:r>
              <a:rPr kumimoji="0" lang="en-US" sz="1300" i="0" u="none" strike="noStrike" cap="none" normalizeH="0" baseline="0" dirty="0" smtClean="0">
                <a:ln>
                  <a:noFill/>
                </a:ln>
                <a:solidFill>
                  <a:srgbClr val="343434"/>
                </a:solidFill>
                <a:effectLst/>
                <a:latin typeface="Monaco"/>
                <a:cs typeface="Arial" pitchFamily="34" charset="0"/>
              </a:rPr>
              <a:t>String </a:t>
            </a:r>
            <a:r>
              <a:rPr kumimoji="0" lang="en-US" sz="1300" i="0" u="none" strike="noStrike" cap="none" normalizeH="0" baseline="0" dirty="0" err="1" smtClean="0">
                <a:ln>
                  <a:noFill/>
                </a:ln>
                <a:solidFill>
                  <a:srgbClr val="343434"/>
                </a:solidFill>
                <a:effectLst/>
                <a:latin typeface="Monaco"/>
                <a:cs typeface="Arial" pitchFamily="34" charset="0"/>
              </a:rPr>
              <a:t>MainWindow</a:t>
            </a:r>
            <a:r>
              <a:rPr kumimoji="0" lang="en-US" sz="1300" i="0" u="none" strike="noStrike" cap="none" normalizeH="0" baseline="0" dirty="0" smtClean="0">
                <a:ln>
                  <a:noFill/>
                </a:ln>
                <a:solidFill>
                  <a:srgbClr val="343434"/>
                </a:solidFill>
                <a:effectLst/>
                <a:latin typeface="Monaco"/>
                <a:cs typeface="Arial" pitchFamily="34" charset="0"/>
              </a:rPr>
              <a:t>=</a:t>
            </a:r>
            <a:r>
              <a:rPr kumimoji="0" lang="en-US" sz="1300" i="0" u="none" strike="noStrike" cap="none" normalizeH="0" baseline="0" dirty="0" err="1" smtClean="0">
                <a:ln>
                  <a:noFill/>
                </a:ln>
                <a:solidFill>
                  <a:srgbClr val="343434"/>
                </a:solidFill>
                <a:effectLst/>
                <a:latin typeface="Monaco"/>
                <a:cs typeface="Arial" pitchFamily="34" charset="0"/>
              </a:rPr>
              <a:t>driver.getWindowHandle</a:t>
            </a:r>
            <a:r>
              <a:rPr kumimoji="0" lang="en-US" sz="1300" i="0" u="none" strike="noStrike" cap="none" normalizeH="0" baseline="0" dirty="0" smtClean="0">
                <a:ln>
                  <a:noFill/>
                </a:ln>
                <a:solidFill>
                  <a:srgbClr val="343434"/>
                </a:solidFill>
                <a:effectLst/>
                <a:latin typeface="Monaco"/>
                <a:cs typeface="Arial" pitchFamily="34" charset="0"/>
              </a:rPr>
              <a:t>();</a:t>
            </a:r>
            <a:br>
              <a:rPr kumimoji="0" lang="en-US" sz="1300" i="0" u="none" strike="noStrike" cap="none" normalizeH="0" baseline="0" dirty="0" smtClean="0">
                <a:ln>
                  <a:noFill/>
                </a:ln>
                <a:solidFill>
                  <a:srgbClr val="343434"/>
                </a:solidFill>
                <a:effectLst/>
                <a:latin typeface="Monaco"/>
                <a:cs typeface="Arial" pitchFamily="34" charset="0"/>
              </a:rPr>
            </a:br>
            <a:r>
              <a:rPr kumimoji="0" lang="en-US" sz="1300" i="0" u="none" strike="noStrike" cap="none" normalizeH="0" baseline="0" dirty="0" smtClean="0">
                <a:ln>
                  <a:noFill/>
                </a:ln>
                <a:solidFill>
                  <a:srgbClr val="343434"/>
                </a:solidFill>
                <a:effectLst/>
                <a:latin typeface="Monaco"/>
                <a:cs typeface="Arial" pitchFamily="34" charset="0"/>
              </a:rPr>
              <a:t> Set&lt;String&gt; s1=</a:t>
            </a:r>
            <a:r>
              <a:rPr kumimoji="0" lang="en-US" sz="1300" i="0" u="none" strike="noStrike" cap="none" normalizeH="0" baseline="0" dirty="0" err="1" smtClean="0">
                <a:ln>
                  <a:noFill/>
                </a:ln>
                <a:solidFill>
                  <a:srgbClr val="343434"/>
                </a:solidFill>
                <a:effectLst/>
                <a:latin typeface="Monaco"/>
                <a:cs typeface="Arial" pitchFamily="34" charset="0"/>
              </a:rPr>
              <a:t>driver.getWindowHandles</a:t>
            </a:r>
            <a:r>
              <a:rPr kumimoji="0" lang="en-US" sz="1300" i="0" u="none" strike="noStrike" cap="none" normalizeH="0" baseline="0" dirty="0" smtClean="0">
                <a:ln>
                  <a:noFill/>
                </a:ln>
                <a:solidFill>
                  <a:srgbClr val="343434"/>
                </a:solidFill>
                <a:effectLst/>
                <a:latin typeface="Monaco"/>
                <a:cs typeface="Arial" pitchFamily="34" charset="0"/>
              </a:rPr>
              <a:t>(); </a:t>
            </a:r>
            <a:r>
              <a:rPr lang="en-US" sz="1300" dirty="0" smtClean="0">
                <a:solidFill>
                  <a:srgbClr val="343434"/>
                </a:solidFill>
                <a:latin typeface="Monaco"/>
                <a:cs typeface="Arial" pitchFamily="34" charset="0"/>
              </a:rPr>
              <a:t>// To handle all new opened window. </a:t>
            </a:r>
            <a:r>
              <a:rPr kumimoji="0" lang="en-US" sz="1300" i="0" u="none" strike="noStrike" cap="none" normalizeH="0" baseline="0" dirty="0" smtClean="0">
                <a:ln>
                  <a:noFill/>
                </a:ln>
                <a:solidFill>
                  <a:srgbClr val="343434"/>
                </a:solidFill>
                <a:effectLst/>
                <a:latin typeface="Monaco"/>
                <a:cs typeface="Arial" pitchFamily="34" charset="0"/>
              </a:rPr>
              <a:t/>
            </a:r>
            <a:br>
              <a:rPr kumimoji="0" lang="en-US" sz="1300" i="0" u="none" strike="noStrike" cap="none" normalizeH="0" baseline="0" dirty="0" smtClean="0">
                <a:ln>
                  <a:noFill/>
                </a:ln>
                <a:solidFill>
                  <a:srgbClr val="343434"/>
                </a:solidFill>
                <a:effectLst/>
                <a:latin typeface="Monaco"/>
                <a:cs typeface="Arial" pitchFamily="34" charset="0"/>
              </a:rPr>
            </a:br>
            <a:r>
              <a:rPr kumimoji="0" lang="en-US" sz="1300" i="0" u="none" strike="noStrike" cap="none" normalizeH="0" baseline="0" dirty="0" err="1" smtClean="0">
                <a:ln>
                  <a:noFill/>
                </a:ln>
                <a:solidFill>
                  <a:srgbClr val="343434"/>
                </a:solidFill>
                <a:effectLst/>
                <a:latin typeface="Monaco"/>
                <a:cs typeface="Arial" pitchFamily="34" charset="0"/>
              </a:rPr>
              <a:t>Iterator</a:t>
            </a:r>
            <a:r>
              <a:rPr kumimoji="0" lang="en-US" sz="1300" i="0" u="none" strike="noStrike" cap="none" normalizeH="0" baseline="0" dirty="0" smtClean="0">
                <a:ln>
                  <a:noFill/>
                </a:ln>
                <a:solidFill>
                  <a:srgbClr val="343434"/>
                </a:solidFill>
                <a:effectLst/>
                <a:latin typeface="Monaco"/>
                <a:cs typeface="Arial" pitchFamily="34" charset="0"/>
              </a:rPr>
              <a:t>&lt;String&gt; i1=s1.iterator();</a:t>
            </a:r>
            <a:br>
              <a:rPr kumimoji="0" lang="en-US" sz="1300" i="0" u="none" strike="noStrike" cap="none" normalizeH="0" baseline="0" dirty="0" smtClean="0">
                <a:ln>
                  <a:noFill/>
                </a:ln>
                <a:solidFill>
                  <a:srgbClr val="343434"/>
                </a:solidFill>
                <a:effectLst/>
                <a:latin typeface="Monaco"/>
                <a:cs typeface="Arial" pitchFamily="34" charset="0"/>
              </a:rPr>
            </a:br>
            <a:r>
              <a:rPr kumimoji="0" lang="en-US" sz="1300" i="0" u="none" strike="noStrike" cap="none" normalizeH="0" baseline="0" dirty="0" smtClean="0">
                <a:ln>
                  <a:noFill/>
                </a:ln>
                <a:solidFill>
                  <a:srgbClr val="343434"/>
                </a:solidFill>
                <a:effectLst/>
                <a:latin typeface="Monaco"/>
                <a:cs typeface="Arial" pitchFamily="34" charset="0"/>
              </a:rPr>
              <a:t> while(i1.hasNext()) { String </a:t>
            </a:r>
            <a:r>
              <a:rPr kumimoji="0" lang="en-US" sz="1300" i="0" u="none" strike="noStrike" cap="none" normalizeH="0" baseline="0" dirty="0" err="1" smtClean="0">
                <a:ln>
                  <a:noFill/>
                </a:ln>
                <a:solidFill>
                  <a:srgbClr val="343434"/>
                </a:solidFill>
                <a:effectLst/>
                <a:latin typeface="Monaco"/>
                <a:cs typeface="Arial" pitchFamily="34" charset="0"/>
              </a:rPr>
              <a:t>ChildWindow</a:t>
            </a:r>
            <a:r>
              <a:rPr kumimoji="0" lang="en-US" sz="1300" i="0" u="none" strike="noStrike" cap="none" normalizeH="0" baseline="0" dirty="0" smtClean="0">
                <a:ln>
                  <a:noFill/>
                </a:ln>
                <a:solidFill>
                  <a:srgbClr val="343434"/>
                </a:solidFill>
                <a:effectLst/>
                <a:latin typeface="Monaco"/>
                <a:cs typeface="Arial" pitchFamily="34" charset="0"/>
              </a:rPr>
              <a:t>=i1.next();</a:t>
            </a:r>
            <a:br>
              <a:rPr kumimoji="0" lang="en-US" sz="1300" i="0" u="none" strike="noStrike" cap="none" normalizeH="0" baseline="0" dirty="0" smtClean="0">
                <a:ln>
                  <a:noFill/>
                </a:ln>
                <a:solidFill>
                  <a:srgbClr val="343434"/>
                </a:solidFill>
                <a:effectLst/>
                <a:latin typeface="Monaco"/>
                <a:cs typeface="Arial" pitchFamily="34" charset="0"/>
              </a:rPr>
            </a:br>
            <a:r>
              <a:rPr kumimoji="0" lang="en-US" sz="1300" i="0" u="none" strike="noStrike" cap="none" normalizeH="0" baseline="0" dirty="0" smtClean="0">
                <a:ln>
                  <a:noFill/>
                </a:ln>
                <a:solidFill>
                  <a:srgbClr val="343434"/>
                </a:solidFill>
                <a:effectLst/>
                <a:latin typeface="Monaco"/>
                <a:cs typeface="Arial" pitchFamily="34" charset="0"/>
              </a:rPr>
              <a:t> if(!</a:t>
            </a:r>
            <a:r>
              <a:rPr kumimoji="0" lang="en-US" sz="1300" i="0" u="none" strike="noStrike" cap="none" normalizeH="0" baseline="0" dirty="0" err="1" smtClean="0">
                <a:ln>
                  <a:noFill/>
                </a:ln>
                <a:solidFill>
                  <a:srgbClr val="343434"/>
                </a:solidFill>
                <a:effectLst/>
                <a:latin typeface="Monaco"/>
                <a:cs typeface="Arial" pitchFamily="34" charset="0"/>
              </a:rPr>
              <a:t>MainWindow.equalsIgnoreCase</a:t>
            </a:r>
            <a:r>
              <a:rPr kumimoji="0" lang="en-US" sz="1300" i="0" u="none" strike="noStrike" cap="none" normalizeH="0" baseline="0" dirty="0" smtClean="0">
                <a:ln>
                  <a:noFill/>
                </a:ln>
                <a:solidFill>
                  <a:srgbClr val="343434"/>
                </a:solidFill>
                <a:effectLst/>
                <a:latin typeface="Monaco"/>
                <a:cs typeface="Arial" pitchFamily="34" charset="0"/>
              </a:rPr>
              <a:t>(</a:t>
            </a:r>
            <a:r>
              <a:rPr kumimoji="0" lang="en-US" sz="1300" i="0" u="none" strike="noStrike" cap="none" normalizeH="0" baseline="0" dirty="0" err="1" smtClean="0">
                <a:ln>
                  <a:noFill/>
                </a:ln>
                <a:solidFill>
                  <a:srgbClr val="343434"/>
                </a:solidFill>
                <a:effectLst/>
                <a:latin typeface="Monaco"/>
                <a:cs typeface="Arial" pitchFamily="34" charset="0"/>
              </a:rPr>
              <a:t>ChildWindow</a:t>
            </a:r>
            <a:r>
              <a:rPr kumimoji="0" lang="en-US" sz="1300" i="0" u="none" strike="noStrike" cap="none" normalizeH="0" baseline="0" dirty="0" smtClean="0">
                <a:ln>
                  <a:noFill/>
                </a:ln>
                <a:solidFill>
                  <a:srgbClr val="343434"/>
                </a:solidFill>
                <a:effectLst/>
                <a:latin typeface="Monaco"/>
                <a:cs typeface="Arial" pitchFamily="34" charset="0"/>
              </a:rPr>
              <a:t>))</a:t>
            </a:r>
            <a:br>
              <a:rPr kumimoji="0" lang="en-US" sz="1300" i="0" u="none" strike="noStrike" cap="none" normalizeH="0" baseline="0" dirty="0" smtClean="0">
                <a:ln>
                  <a:noFill/>
                </a:ln>
                <a:solidFill>
                  <a:srgbClr val="343434"/>
                </a:solidFill>
                <a:effectLst/>
                <a:latin typeface="Monaco"/>
                <a:cs typeface="Arial" pitchFamily="34" charset="0"/>
              </a:rPr>
            </a:br>
            <a:r>
              <a:rPr kumimoji="0" lang="en-US" sz="1300" i="0" u="none" strike="noStrike" cap="none" normalizeH="0" baseline="0" dirty="0" smtClean="0">
                <a:ln>
                  <a:noFill/>
                </a:ln>
                <a:solidFill>
                  <a:srgbClr val="343434"/>
                </a:solidFill>
                <a:effectLst/>
                <a:latin typeface="Monaco"/>
                <a:cs typeface="Arial" pitchFamily="34" charset="0"/>
              </a:rPr>
              <a:t> {driver.switchTo().window(</a:t>
            </a:r>
            <a:r>
              <a:rPr kumimoji="0" lang="en-US" sz="1300" i="0" u="none" strike="noStrike" cap="none" normalizeH="0" baseline="0" dirty="0" err="1" smtClean="0">
                <a:ln>
                  <a:noFill/>
                </a:ln>
                <a:solidFill>
                  <a:srgbClr val="343434"/>
                </a:solidFill>
                <a:effectLst/>
                <a:latin typeface="Monaco"/>
                <a:cs typeface="Arial" pitchFamily="34" charset="0"/>
              </a:rPr>
              <a:t>ChildWindow</a:t>
            </a:r>
            <a:r>
              <a:rPr kumimoji="0" lang="en-US" sz="1300" i="0" u="none" strike="noStrike" cap="none" normalizeH="0" baseline="0" dirty="0" smtClean="0">
                <a:ln>
                  <a:noFill/>
                </a:ln>
                <a:solidFill>
                  <a:srgbClr val="343434"/>
                </a:solidFill>
                <a:effectLst/>
                <a:latin typeface="Monaco"/>
                <a:cs typeface="Arial" pitchFamily="34" charset="0"/>
              </a:rPr>
              <a:t>);</a:t>
            </a:r>
            <a:r>
              <a:rPr lang="en-US" sz="1300" dirty="0" smtClean="0">
                <a:solidFill>
                  <a:srgbClr val="343434"/>
                </a:solidFill>
                <a:latin typeface="Monaco"/>
                <a:cs typeface="Arial" pitchFamily="34" charset="0"/>
              </a:rPr>
              <a:t> // Switching to Child window </a:t>
            </a:r>
            <a:r>
              <a:rPr kumimoji="0" lang="en-US" sz="1300" i="0" u="none" strike="noStrike" cap="none" normalizeH="0" baseline="0" dirty="0" smtClean="0">
                <a:ln>
                  <a:noFill/>
                </a:ln>
                <a:solidFill>
                  <a:srgbClr val="343434"/>
                </a:solidFill>
                <a:effectLst/>
                <a:latin typeface="Monaco"/>
                <a:cs typeface="Arial" pitchFamily="34" charset="0"/>
              </a:rPr>
              <a:t/>
            </a:r>
            <a:br>
              <a:rPr kumimoji="0" lang="en-US" sz="1300" i="0" u="none" strike="noStrike" cap="none" normalizeH="0" baseline="0" dirty="0" smtClean="0">
                <a:ln>
                  <a:noFill/>
                </a:ln>
                <a:solidFill>
                  <a:srgbClr val="343434"/>
                </a:solidFill>
                <a:effectLst/>
                <a:latin typeface="Monaco"/>
                <a:cs typeface="Arial" pitchFamily="34" charset="0"/>
              </a:rPr>
            </a:br>
            <a:r>
              <a:rPr kumimoji="0" lang="en-US" sz="1300" i="0" u="none" strike="noStrike" cap="none" normalizeH="0" baseline="0" dirty="0" smtClean="0">
                <a:ln>
                  <a:noFill/>
                </a:ln>
                <a:solidFill>
                  <a:srgbClr val="343434"/>
                </a:solidFill>
                <a:effectLst/>
                <a:latin typeface="Monaco"/>
                <a:cs typeface="Arial" pitchFamily="34" charset="0"/>
              </a:rPr>
              <a:t> </a:t>
            </a:r>
            <a:r>
              <a:rPr kumimoji="0" lang="en-US" sz="1300" i="0" u="none" strike="noStrike" cap="none" normalizeH="0" baseline="0" dirty="0" err="1" smtClean="0">
                <a:ln>
                  <a:noFill/>
                </a:ln>
                <a:solidFill>
                  <a:srgbClr val="343434"/>
                </a:solidFill>
                <a:effectLst/>
                <a:latin typeface="Monaco"/>
                <a:cs typeface="Arial" pitchFamily="34" charset="0"/>
              </a:rPr>
              <a:t>driver.findElement</a:t>
            </a:r>
            <a:r>
              <a:rPr kumimoji="0" lang="en-US" sz="1300" i="0" u="none" strike="noStrike" cap="none" normalizeH="0" baseline="0" dirty="0" smtClean="0">
                <a:ln>
                  <a:noFill/>
                </a:ln>
                <a:solidFill>
                  <a:srgbClr val="343434"/>
                </a:solidFill>
                <a:effectLst/>
                <a:latin typeface="Monaco"/>
                <a:cs typeface="Arial" pitchFamily="34" charset="0"/>
              </a:rPr>
              <a:t>(By.name("</a:t>
            </a:r>
            <a:r>
              <a:rPr kumimoji="0" lang="en-US" sz="1300" i="0" u="none" strike="noStrike" cap="none" normalizeH="0" baseline="0" dirty="0" err="1" smtClean="0">
                <a:ln>
                  <a:noFill/>
                </a:ln>
                <a:solidFill>
                  <a:srgbClr val="343434"/>
                </a:solidFill>
                <a:effectLst/>
                <a:latin typeface="Monaco"/>
                <a:cs typeface="Arial" pitchFamily="34" charset="0"/>
              </a:rPr>
              <a:t>emailid</a:t>
            </a:r>
            <a:r>
              <a:rPr kumimoji="0" lang="en-US" sz="1300" i="0" u="none" strike="noStrike" cap="none" normalizeH="0" baseline="0" dirty="0" smtClean="0">
                <a:ln>
                  <a:noFill/>
                </a:ln>
                <a:solidFill>
                  <a:srgbClr val="343434"/>
                </a:solidFill>
                <a:effectLst/>
                <a:latin typeface="Monaco"/>
                <a:cs typeface="Arial" pitchFamily="34" charset="0"/>
              </a:rPr>
              <a:t>")) .</a:t>
            </a:r>
            <a:r>
              <a:rPr kumimoji="0" lang="en-US" sz="1300" i="0" u="none" strike="noStrike" cap="none" normalizeH="0" baseline="0" dirty="0" err="1" smtClean="0">
                <a:ln>
                  <a:noFill/>
                </a:ln>
                <a:solidFill>
                  <a:srgbClr val="343434"/>
                </a:solidFill>
                <a:effectLst/>
                <a:latin typeface="Monaco"/>
                <a:cs typeface="Arial" pitchFamily="34" charset="0"/>
              </a:rPr>
              <a:t>sendKeys</a:t>
            </a:r>
            <a:r>
              <a:rPr kumimoji="0" lang="en-US" sz="1300" i="0" u="none" strike="noStrike" cap="none" normalizeH="0" baseline="0" dirty="0" smtClean="0">
                <a:ln>
                  <a:noFill/>
                </a:ln>
                <a:solidFill>
                  <a:srgbClr val="343434"/>
                </a:solidFill>
                <a:effectLst/>
                <a:latin typeface="Monaco"/>
                <a:cs typeface="Arial" pitchFamily="34" charset="0"/>
              </a:rPr>
              <a:t>("</a:t>
            </a:r>
            <a:r>
              <a:rPr kumimoji="0" lang="en-US" sz="1300" i="0" u="none" strike="noStrike" cap="none" normalizeH="0" baseline="0" dirty="0" smtClean="0">
                <a:ln>
                  <a:noFill/>
                </a:ln>
                <a:solidFill>
                  <a:srgbClr val="04B8E6"/>
                </a:solidFill>
                <a:effectLst/>
                <a:latin typeface="Monaco"/>
                <a:cs typeface="Arial" pitchFamily="34" charset="0"/>
                <a:hlinkClick r:id="rId2"/>
              </a:rPr>
              <a:t>gaurav.3n@gmail.com</a:t>
            </a:r>
            <a:r>
              <a:rPr kumimoji="0" lang="en-US" sz="1300" i="0" u="none" strike="noStrike" cap="none" normalizeH="0" baseline="0" dirty="0" smtClean="0">
                <a:ln>
                  <a:noFill/>
                </a:ln>
                <a:solidFill>
                  <a:srgbClr val="343434"/>
                </a:solidFill>
                <a:effectLst/>
                <a:latin typeface="Monaco"/>
                <a:cs typeface="Arial" pitchFamily="34" charset="0"/>
              </a:rPr>
              <a:t>"); </a:t>
            </a:r>
            <a:br>
              <a:rPr kumimoji="0" lang="en-US" sz="1300" i="0" u="none" strike="noStrike" cap="none" normalizeH="0" baseline="0" dirty="0" smtClean="0">
                <a:ln>
                  <a:noFill/>
                </a:ln>
                <a:solidFill>
                  <a:srgbClr val="343434"/>
                </a:solidFill>
                <a:effectLst/>
                <a:latin typeface="Monaco"/>
                <a:cs typeface="Arial" pitchFamily="34" charset="0"/>
              </a:rPr>
            </a:br>
            <a:r>
              <a:rPr kumimoji="0" lang="en-US" sz="1300" i="0" u="none" strike="noStrike" cap="none" normalizeH="0" baseline="0" dirty="0" err="1" smtClean="0">
                <a:ln>
                  <a:noFill/>
                </a:ln>
                <a:solidFill>
                  <a:srgbClr val="343434"/>
                </a:solidFill>
                <a:effectLst/>
                <a:latin typeface="Monaco"/>
                <a:cs typeface="Arial" pitchFamily="34" charset="0"/>
              </a:rPr>
              <a:t>driver.findElement</a:t>
            </a:r>
            <a:r>
              <a:rPr kumimoji="0" lang="en-US" sz="1300" i="0" u="none" strike="noStrike" cap="none" normalizeH="0" baseline="0" dirty="0" smtClean="0">
                <a:ln>
                  <a:noFill/>
                </a:ln>
                <a:solidFill>
                  <a:srgbClr val="343434"/>
                </a:solidFill>
                <a:effectLst/>
                <a:latin typeface="Monaco"/>
                <a:cs typeface="Arial" pitchFamily="34" charset="0"/>
              </a:rPr>
              <a:t>(By.name("</a:t>
            </a:r>
            <a:r>
              <a:rPr kumimoji="0" lang="en-US" sz="1300" i="0" u="none" strike="noStrike" cap="none" normalizeH="0" baseline="0" dirty="0" err="1" smtClean="0">
                <a:ln>
                  <a:noFill/>
                </a:ln>
                <a:solidFill>
                  <a:srgbClr val="343434"/>
                </a:solidFill>
                <a:effectLst/>
                <a:latin typeface="Monaco"/>
                <a:cs typeface="Arial" pitchFamily="34" charset="0"/>
              </a:rPr>
              <a:t>btnLogin</a:t>
            </a:r>
            <a:r>
              <a:rPr kumimoji="0" lang="en-US" sz="1300" i="0" u="none" strike="noStrike" cap="none" normalizeH="0" baseline="0" dirty="0" smtClean="0">
                <a:ln>
                  <a:noFill/>
                </a:ln>
                <a:solidFill>
                  <a:srgbClr val="343434"/>
                </a:solidFill>
                <a:effectLst/>
                <a:latin typeface="Monaco"/>
                <a:cs typeface="Arial" pitchFamily="34" charset="0"/>
              </a:rPr>
              <a:t>")).click(); </a:t>
            </a:r>
            <a:br>
              <a:rPr kumimoji="0" lang="en-US" sz="1300" i="0" u="none" strike="noStrike" cap="none" normalizeH="0" baseline="0" dirty="0" smtClean="0">
                <a:ln>
                  <a:noFill/>
                </a:ln>
                <a:solidFill>
                  <a:srgbClr val="343434"/>
                </a:solidFill>
                <a:effectLst/>
                <a:latin typeface="Monaco"/>
                <a:cs typeface="Arial" pitchFamily="34" charset="0"/>
              </a:rPr>
            </a:br>
            <a:r>
              <a:rPr kumimoji="0" lang="en-US" sz="1300" i="0" u="none" strike="noStrike" cap="none" normalizeH="0" baseline="0" dirty="0" err="1" smtClean="0">
                <a:ln>
                  <a:noFill/>
                </a:ln>
                <a:solidFill>
                  <a:srgbClr val="343434"/>
                </a:solidFill>
                <a:effectLst/>
                <a:latin typeface="Monaco"/>
                <a:cs typeface="Arial" pitchFamily="34" charset="0"/>
              </a:rPr>
              <a:t>driver.close</a:t>
            </a:r>
            <a:r>
              <a:rPr kumimoji="0" lang="en-US" sz="1300" i="0" u="none" strike="noStrike" cap="none" normalizeH="0" baseline="0" dirty="0" smtClean="0">
                <a:ln>
                  <a:noFill/>
                </a:ln>
                <a:solidFill>
                  <a:srgbClr val="343434"/>
                </a:solidFill>
                <a:effectLst/>
                <a:latin typeface="Monaco"/>
                <a:cs typeface="Arial" pitchFamily="34" charset="0"/>
              </a:rPr>
              <a:t>();} }</a:t>
            </a:r>
            <a:r>
              <a:rPr lang="en-US" sz="1300" dirty="0" smtClean="0">
                <a:solidFill>
                  <a:srgbClr val="343434"/>
                </a:solidFill>
                <a:latin typeface="Monaco"/>
                <a:cs typeface="Arial" pitchFamily="34" charset="0"/>
              </a:rPr>
              <a:t> // Closing the Child Window. </a:t>
            </a:r>
            <a:r>
              <a:rPr kumimoji="0" lang="en-US" sz="1300" i="0" u="none" strike="noStrike" cap="none" normalizeH="0" baseline="0" dirty="0" smtClean="0">
                <a:ln>
                  <a:noFill/>
                </a:ln>
                <a:solidFill>
                  <a:srgbClr val="343434"/>
                </a:solidFill>
                <a:effectLst/>
                <a:latin typeface="Monaco"/>
                <a:cs typeface="Arial" pitchFamily="34" charset="0"/>
              </a:rPr>
              <a:t/>
            </a:r>
            <a:br>
              <a:rPr kumimoji="0" lang="en-US" sz="1300" i="0" u="none" strike="noStrike" cap="none" normalizeH="0" baseline="0" dirty="0" smtClean="0">
                <a:ln>
                  <a:noFill/>
                </a:ln>
                <a:solidFill>
                  <a:srgbClr val="343434"/>
                </a:solidFill>
                <a:effectLst/>
                <a:latin typeface="Monaco"/>
                <a:cs typeface="Arial" pitchFamily="34" charset="0"/>
              </a:rPr>
            </a:br>
            <a:r>
              <a:rPr kumimoji="0" lang="en-US" sz="1300" i="0" u="none" strike="noStrike" cap="none" normalizeH="0" baseline="0" dirty="0" smtClean="0">
                <a:ln>
                  <a:noFill/>
                </a:ln>
                <a:solidFill>
                  <a:srgbClr val="343434"/>
                </a:solidFill>
                <a:effectLst/>
                <a:latin typeface="Monaco"/>
                <a:cs typeface="Arial" pitchFamily="34" charset="0"/>
              </a:rPr>
              <a:t> driver.switchTo().window(</a:t>
            </a:r>
            <a:r>
              <a:rPr kumimoji="0" lang="en-US" sz="1300" i="0" u="none" strike="noStrike" cap="none" normalizeH="0" baseline="0" dirty="0" err="1" smtClean="0">
                <a:ln>
                  <a:noFill/>
                </a:ln>
                <a:solidFill>
                  <a:srgbClr val="343434"/>
                </a:solidFill>
                <a:effectLst/>
                <a:latin typeface="Monaco"/>
                <a:cs typeface="Arial" pitchFamily="34" charset="0"/>
              </a:rPr>
              <a:t>MainWindow</a:t>
            </a:r>
            <a:r>
              <a:rPr kumimoji="0" lang="en-US" sz="1300" i="0" u="none" strike="noStrike" cap="none" normalizeH="0" baseline="0" dirty="0" smtClean="0">
                <a:ln>
                  <a:noFill/>
                </a:ln>
                <a:solidFill>
                  <a:srgbClr val="343434"/>
                </a:solidFill>
                <a:effectLst/>
                <a:latin typeface="Monaco"/>
                <a:cs typeface="Arial" pitchFamily="34" charset="0"/>
              </a:rPr>
              <a:t>);</a:t>
            </a:r>
            <a:r>
              <a:rPr lang="en-US" sz="1300" dirty="0" smtClean="0">
                <a:solidFill>
                  <a:srgbClr val="343434"/>
                </a:solidFill>
                <a:latin typeface="Monaco"/>
                <a:cs typeface="Arial" pitchFamily="34" charset="0"/>
              </a:rPr>
              <a:t> // Switching to Parent window </a:t>
            </a:r>
            <a:r>
              <a:rPr lang="en-US" sz="1300" dirty="0" err="1" smtClean="0">
                <a:solidFill>
                  <a:srgbClr val="343434"/>
                </a:solidFill>
                <a:latin typeface="Monaco"/>
                <a:cs typeface="Arial" pitchFamily="34" charset="0"/>
              </a:rPr>
              <a:t>i.e</a:t>
            </a:r>
            <a:r>
              <a:rPr lang="en-US" sz="1300" dirty="0" smtClean="0">
                <a:solidFill>
                  <a:srgbClr val="343434"/>
                </a:solidFill>
                <a:latin typeface="Monaco"/>
                <a:cs typeface="Arial" pitchFamily="34" charset="0"/>
              </a:rPr>
              <a:t> Main Window. </a:t>
            </a:r>
            <a:r>
              <a:rPr kumimoji="0" lang="en-US" sz="1300" i="0" u="none" strike="noStrike" cap="none" normalizeH="0" baseline="0" dirty="0" smtClean="0">
                <a:ln>
                  <a:noFill/>
                </a:ln>
                <a:solidFill>
                  <a:srgbClr val="343434"/>
                </a:solidFill>
                <a:effectLst/>
                <a:latin typeface="Monaco"/>
                <a:cs typeface="Arial" pitchFamily="34" charset="0"/>
              </a:rPr>
              <a:t/>
            </a:r>
            <a:br>
              <a:rPr kumimoji="0" lang="en-US" sz="1300" i="0" u="none" strike="noStrike" cap="none" normalizeH="0" baseline="0" dirty="0" smtClean="0">
                <a:ln>
                  <a:noFill/>
                </a:ln>
                <a:solidFill>
                  <a:srgbClr val="343434"/>
                </a:solidFill>
                <a:effectLst/>
                <a:latin typeface="Monaco"/>
                <a:cs typeface="Arial" pitchFamily="34" charset="0"/>
              </a:rPr>
            </a:br>
            <a:r>
              <a:rPr kumimoji="0" lang="en-US" sz="1300" i="0" u="none" strike="noStrike" cap="none" normalizeH="0" baseline="0" dirty="0" smtClean="0">
                <a:ln>
                  <a:noFill/>
                </a:ln>
                <a:solidFill>
                  <a:srgbClr val="343434"/>
                </a:solidFill>
                <a:effectLst/>
                <a:latin typeface="Monaco"/>
                <a:cs typeface="Arial" pitchFamily="34" charset="0"/>
              </a:rPr>
              <a:t> } } </a:t>
            </a:r>
            <a:endParaRPr kumimoji="0" lang="en-US" sz="130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04737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solidFill>
                  <a:schemeClr val="accent2"/>
                </a:solidFill>
              </a:rPr>
              <a:t>Covered Till Now</a:t>
            </a:r>
            <a:r>
              <a:rPr lang="en-IN" sz="2800" dirty="0"/>
              <a:t/>
            </a:r>
            <a:br>
              <a:rPr lang="en-IN" sz="2800" dirty="0"/>
            </a:br>
            <a:r>
              <a:rPr lang="en-IN" sz="2800" dirty="0"/>
              <a:t/>
            </a:r>
            <a:br>
              <a:rPr lang="en-IN" sz="2800" dirty="0"/>
            </a:br>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p:txBody>
          <a:bodyPr/>
          <a:lstStyle/>
          <a:p>
            <a:r>
              <a:rPr lang="en-US" dirty="0" smtClean="0">
                <a:solidFill>
                  <a:srgbClr val="000000"/>
                </a:solidFill>
              </a:rPr>
              <a:t>We defined the types of alert and shown them with a screen shot.</a:t>
            </a:r>
          </a:p>
          <a:p>
            <a:r>
              <a:rPr lang="en-US" dirty="0" smtClean="0">
                <a:solidFill>
                  <a:srgbClr val="000000"/>
                </a:solidFill>
              </a:rPr>
              <a:t>Demonstrated handling the Alert with Selenium.</a:t>
            </a:r>
          </a:p>
          <a:p>
            <a:r>
              <a:rPr lang="en-US" dirty="0" smtClean="0">
                <a:solidFill>
                  <a:srgbClr val="000000"/>
                </a:solidFill>
              </a:rPr>
              <a:t>Handled multiple windows with Selenium WebDriver.</a:t>
            </a:r>
          </a:p>
          <a:p>
            <a:pPr>
              <a:buNone/>
            </a:pPr>
            <a:endParaRPr lang="en-IN" dirty="0">
              <a:solidFill>
                <a:schemeClr val="accent2"/>
              </a:solidFill>
            </a:endParaRPr>
          </a:p>
          <a:p>
            <a:pPr>
              <a:buNone/>
            </a:pPr>
            <a:endParaRPr lang="en-IN" dirty="0">
              <a:solidFill>
                <a:schemeClr val="accent2"/>
              </a:solidFill>
            </a:endParaRPr>
          </a:p>
        </p:txBody>
      </p:sp>
    </p:spTree>
    <p:extLst>
      <p:ext uri="{BB962C8B-B14F-4D97-AF65-F5344CB8AC3E}">
        <p14:creationId xmlns:p14="http://schemas.microsoft.com/office/powerpoint/2010/main" val="3357179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8C8C8C"/>
            </a:gs>
            <a:gs pos="100000">
              <a:srgbClr val="404040"/>
            </a:gs>
          </a:gsLst>
          <a:path path="circle">
            <a:fillToRect l="50000" t="50000" r="50000" b="50000"/>
          </a:path>
          <a:tileRect/>
        </a:gradFill>
        <a:effectLst/>
      </p:bgPr>
    </p:bg>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90250" y="526350"/>
            <a:ext cx="8196600" cy="4090800"/>
          </a:xfrm>
          <a:prstGeom prst="rect">
            <a:avLst/>
          </a:prstGeom>
        </p:spPr>
        <p:txBody>
          <a:bodyPr lIns="91425" tIns="91425" rIns="91425" bIns="91425" anchor="ctr" anchorCtr="0">
            <a:noAutofit/>
          </a:bodyPr>
          <a:lstStyle/>
          <a:p>
            <a:pPr lvl="0" algn="ctr">
              <a:spcBef>
                <a:spcPts val="0"/>
              </a:spcBef>
              <a:buNone/>
            </a:pPr>
            <a:r>
              <a:rPr lang="en">
                <a:solidFill>
                  <a:srgbClr val="FFFFFF"/>
                </a:solidFill>
              </a:rPr>
              <a:t>Thanks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00"/>
                </a:solidFill>
              </a:rPr>
              <a:t>Introduction</a:t>
            </a:r>
            <a:endParaRPr lang="en-IN" dirty="0">
              <a:solidFill>
                <a:srgbClr val="000000"/>
              </a:solidFill>
            </a:endParaRPr>
          </a:p>
        </p:txBody>
      </p:sp>
      <p:sp>
        <p:nvSpPr>
          <p:cNvPr id="3" name="Text Placeholder 2"/>
          <p:cNvSpPr>
            <a:spLocks noGrp="1"/>
          </p:cNvSpPr>
          <p:nvPr>
            <p:ph type="body" idx="1"/>
          </p:nvPr>
        </p:nvSpPr>
        <p:spPr/>
        <p:txBody>
          <a:bodyPr/>
          <a:lstStyle/>
          <a:p>
            <a:r>
              <a:rPr lang="en-US" sz="1400" dirty="0" smtClean="0">
                <a:solidFill>
                  <a:srgbClr val="000000"/>
                </a:solidFill>
              </a:rPr>
              <a:t>Alert is a small message box which displays on-screen notification to give the user some kind of information or ask for permission to perform certain kind of operation.</a:t>
            </a:r>
          </a:p>
          <a:p>
            <a:r>
              <a:rPr lang="en-US" sz="1400" dirty="0" smtClean="0">
                <a:solidFill>
                  <a:srgbClr val="000000"/>
                </a:solidFill>
              </a:rPr>
              <a:t>Alert will not allow any action on the underlying webpage if they are present.</a:t>
            </a:r>
          </a:p>
          <a:p>
            <a:r>
              <a:rPr lang="en-US" sz="1400" dirty="0" smtClean="0">
                <a:solidFill>
                  <a:srgbClr val="000000"/>
                </a:solidFill>
              </a:rPr>
              <a:t>A window that suddenly appears (pops up) when you select an option with a mouse or press a special function key. </a:t>
            </a:r>
          </a:p>
          <a:p>
            <a:r>
              <a:rPr lang="en-US" sz="1400" dirty="0" smtClean="0">
                <a:solidFill>
                  <a:srgbClr val="000000"/>
                </a:solidFill>
              </a:rPr>
              <a:t>The pop-up window contains a menu of commands and stays on the screen only until you select one of the commands</a:t>
            </a:r>
            <a:r>
              <a:rPr lang="en-US" sz="1400" dirty="0" smtClean="0"/>
              <a:t>.</a:t>
            </a:r>
            <a:endParaRPr lang="en-US" sz="1400" dirty="0" smtClean="0">
              <a:solidFill>
                <a:srgbClr val="000000"/>
              </a:solidFill>
            </a:endParaRPr>
          </a:p>
        </p:txBody>
      </p:sp>
    </p:spTree>
    <p:extLst>
      <p:ext uri="{BB962C8B-B14F-4D97-AF65-F5344CB8AC3E}">
        <p14:creationId xmlns:p14="http://schemas.microsoft.com/office/powerpoint/2010/main" val="1173449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550606"/>
          </a:xfrm>
        </p:spPr>
        <p:txBody>
          <a:bodyPr/>
          <a:lstStyle/>
          <a:p>
            <a:r>
              <a:rPr lang="en-IN" dirty="0" smtClean="0">
                <a:solidFill>
                  <a:srgbClr val="000000"/>
                </a:solidFill>
              </a:rPr>
              <a:t>Types of Alert</a:t>
            </a:r>
            <a:endParaRPr lang="en-IN" dirty="0">
              <a:solidFill>
                <a:srgbClr val="000000"/>
              </a:solidFill>
            </a:endParaRPr>
          </a:p>
        </p:txBody>
      </p:sp>
      <p:sp>
        <p:nvSpPr>
          <p:cNvPr id="3" name="Text Placeholder 2"/>
          <p:cNvSpPr>
            <a:spLocks noGrp="1"/>
          </p:cNvSpPr>
          <p:nvPr>
            <p:ph type="body" idx="1"/>
          </p:nvPr>
        </p:nvSpPr>
        <p:spPr>
          <a:xfrm>
            <a:off x="157316" y="511277"/>
            <a:ext cx="8674984" cy="4316362"/>
          </a:xfrm>
        </p:spPr>
        <p:txBody>
          <a:bodyPr/>
          <a:lstStyle/>
          <a:p>
            <a:pPr marL="342900" indent="-342900">
              <a:spcAft>
                <a:spcPts val="0"/>
              </a:spcAft>
              <a:buAutoNum type="arabicParenR"/>
            </a:pPr>
            <a:r>
              <a:rPr lang="en-IN" b="1" dirty="0" smtClean="0">
                <a:solidFill>
                  <a:schemeClr val="accent2"/>
                </a:solidFill>
              </a:rPr>
              <a:t>Simple Alert:-</a:t>
            </a:r>
            <a:r>
              <a:rPr lang="en-US" sz="1600" dirty="0" smtClean="0">
                <a:solidFill>
                  <a:srgbClr val="000000"/>
                </a:solidFill>
              </a:rPr>
              <a:t>This simple alert displays some information or warning on the screen and just have a</a:t>
            </a:r>
            <a:r>
              <a:rPr lang="en-US" sz="1600" b="1" i="1" dirty="0" smtClean="0">
                <a:solidFill>
                  <a:srgbClr val="000000"/>
                </a:solidFill>
              </a:rPr>
              <a:t> OK</a:t>
            </a:r>
            <a:r>
              <a:rPr lang="en-US" sz="1600" dirty="0" smtClean="0">
                <a:solidFill>
                  <a:srgbClr val="000000"/>
                </a:solidFill>
              </a:rPr>
              <a:t> button on them. </a:t>
            </a:r>
            <a:endParaRPr lang="en-US" dirty="0" smtClean="0">
              <a:solidFill>
                <a:srgbClr val="000000"/>
              </a:solidFill>
            </a:endParaRPr>
          </a:p>
          <a:p>
            <a:pPr>
              <a:spcAft>
                <a:spcPts val="0"/>
              </a:spcAft>
              <a:buNone/>
            </a:pPr>
            <a:endParaRPr lang="en-US" dirty="0" smtClean="0">
              <a:solidFill>
                <a:schemeClr val="accent2"/>
              </a:solidFill>
            </a:endParaRPr>
          </a:p>
          <a:p>
            <a:pPr>
              <a:spcAft>
                <a:spcPts val="0"/>
              </a:spcAft>
              <a:buNone/>
            </a:pPr>
            <a:endParaRPr lang="en-US" b="1" dirty="0" smtClean="0"/>
          </a:p>
          <a:p>
            <a:pPr>
              <a:spcAft>
                <a:spcPts val="0"/>
              </a:spcAft>
              <a:buNone/>
            </a:pPr>
            <a:endParaRPr lang="en-US" b="1" dirty="0" smtClean="0"/>
          </a:p>
          <a:p>
            <a:pPr>
              <a:spcAft>
                <a:spcPts val="0"/>
              </a:spcAft>
              <a:buNone/>
            </a:pPr>
            <a:r>
              <a:rPr lang="en-US" b="1" dirty="0" smtClean="0">
                <a:solidFill>
                  <a:srgbClr val="000000"/>
                </a:solidFill>
              </a:rPr>
              <a:t>2) Prompt Alert:-</a:t>
            </a:r>
            <a:r>
              <a:rPr lang="en-US" dirty="0" smtClean="0">
                <a:solidFill>
                  <a:srgbClr val="000000"/>
                </a:solidFill>
              </a:rPr>
              <a:t> </a:t>
            </a:r>
          </a:p>
          <a:p>
            <a:pPr>
              <a:spcAft>
                <a:spcPts val="0"/>
              </a:spcAft>
              <a:buNone/>
            </a:pPr>
            <a:r>
              <a:rPr lang="en-US" dirty="0" smtClean="0">
                <a:solidFill>
                  <a:srgbClr val="000000"/>
                </a:solidFill>
              </a:rPr>
              <a:t>This Prompt Alert asks some input from the user and selenium </a:t>
            </a:r>
            <a:r>
              <a:rPr lang="en-US" dirty="0" err="1" smtClean="0">
                <a:solidFill>
                  <a:srgbClr val="000000"/>
                </a:solidFill>
              </a:rPr>
              <a:t>webdriver</a:t>
            </a:r>
            <a:r>
              <a:rPr lang="en-US" dirty="0" smtClean="0">
                <a:solidFill>
                  <a:srgbClr val="000000"/>
                </a:solidFill>
              </a:rPr>
              <a:t> can enter the text using </a:t>
            </a:r>
            <a:r>
              <a:rPr lang="en-US" dirty="0" err="1" smtClean="0">
                <a:solidFill>
                  <a:srgbClr val="000000"/>
                </a:solidFill>
              </a:rPr>
              <a:t>sendkeys</a:t>
            </a:r>
            <a:r>
              <a:rPr lang="en-US" dirty="0" smtClean="0">
                <a:solidFill>
                  <a:srgbClr val="000000"/>
                </a:solidFill>
              </a:rPr>
              <a:t>.</a:t>
            </a:r>
            <a:endParaRPr lang="en-IN" dirty="0">
              <a:solidFill>
                <a:srgbClr val="000000"/>
              </a:solidFill>
            </a:endParaRPr>
          </a:p>
        </p:txBody>
      </p:sp>
      <p:pic>
        <p:nvPicPr>
          <p:cNvPr id="4" name="Picture 3" descr="Capture.PNG"/>
          <p:cNvPicPr>
            <a:picLocks noChangeAspect="1"/>
          </p:cNvPicPr>
          <p:nvPr/>
        </p:nvPicPr>
        <p:blipFill>
          <a:blip r:embed="rId2"/>
          <a:stretch>
            <a:fillRect/>
          </a:stretch>
        </p:blipFill>
        <p:spPr>
          <a:xfrm>
            <a:off x="2540886" y="1116796"/>
            <a:ext cx="6382641" cy="1238423"/>
          </a:xfrm>
          <a:prstGeom prst="rect">
            <a:avLst/>
          </a:prstGeom>
        </p:spPr>
      </p:pic>
      <p:pic>
        <p:nvPicPr>
          <p:cNvPr id="7" name="Picture 6" descr="032216_1314_AlertPopuph2.png"/>
          <p:cNvPicPr>
            <a:picLocks noChangeAspect="1"/>
          </p:cNvPicPr>
          <p:nvPr/>
        </p:nvPicPr>
        <p:blipFill>
          <a:blip r:embed="rId3"/>
          <a:stretch>
            <a:fillRect/>
          </a:stretch>
        </p:blipFill>
        <p:spPr>
          <a:xfrm>
            <a:off x="422787" y="3067665"/>
            <a:ext cx="8347587" cy="1730476"/>
          </a:xfrm>
          <a:prstGeom prst="rect">
            <a:avLst/>
          </a:prstGeom>
        </p:spPr>
      </p:pic>
    </p:spTree>
    <p:extLst>
      <p:ext uri="{BB962C8B-B14F-4D97-AF65-F5344CB8AC3E}">
        <p14:creationId xmlns:p14="http://schemas.microsoft.com/office/powerpoint/2010/main" val="1292915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91350"/>
            <a:ext cx="8520600" cy="45719"/>
          </a:xfrm>
        </p:spPr>
        <p:txBody>
          <a:bodyPr/>
          <a:lstStyle/>
          <a:p>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a:xfrm>
            <a:off x="311700" y="157316"/>
            <a:ext cx="8520600" cy="4411559"/>
          </a:xfrm>
        </p:spPr>
        <p:txBody>
          <a:bodyPr/>
          <a:lstStyle/>
          <a:p>
            <a:pPr>
              <a:buNone/>
            </a:pPr>
            <a:r>
              <a:rPr lang="en-US" b="1" dirty="0" smtClean="0">
                <a:solidFill>
                  <a:srgbClr val="000000"/>
                </a:solidFill>
              </a:rPr>
              <a:t>3) Confirmation Alert:-</a:t>
            </a:r>
            <a:r>
              <a:rPr lang="en-US" dirty="0" smtClean="0">
                <a:solidFill>
                  <a:srgbClr val="000000"/>
                </a:solidFill>
              </a:rPr>
              <a:t>This confirmation alert asks permission to do some        type of operation Like accept or dismiss the alert.</a:t>
            </a:r>
            <a:endParaRPr lang="en-IN" dirty="0" smtClean="0">
              <a:solidFill>
                <a:srgbClr val="000000"/>
              </a:solidFill>
            </a:endParaRPr>
          </a:p>
          <a:p>
            <a:pPr>
              <a:buNone/>
            </a:pPr>
            <a:endParaRPr lang="en-IN" dirty="0">
              <a:solidFill>
                <a:schemeClr val="accent2"/>
              </a:solidFill>
            </a:endParaRPr>
          </a:p>
        </p:txBody>
      </p:sp>
      <p:pic>
        <p:nvPicPr>
          <p:cNvPr id="5" name="Picture 4" descr="Capture1.PNG"/>
          <p:cNvPicPr>
            <a:picLocks noChangeAspect="1"/>
          </p:cNvPicPr>
          <p:nvPr/>
        </p:nvPicPr>
        <p:blipFill>
          <a:blip r:embed="rId2"/>
          <a:stretch>
            <a:fillRect/>
          </a:stretch>
        </p:blipFill>
        <p:spPr>
          <a:xfrm>
            <a:off x="648929" y="1202754"/>
            <a:ext cx="7895303" cy="2956291"/>
          </a:xfrm>
          <a:prstGeom prst="rect">
            <a:avLst/>
          </a:prstGeom>
        </p:spPr>
      </p:pic>
    </p:spTree>
    <p:extLst>
      <p:ext uri="{BB962C8B-B14F-4D97-AF65-F5344CB8AC3E}">
        <p14:creationId xmlns:p14="http://schemas.microsoft.com/office/powerpoint/2010/main" val="2456121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868" y="157317"/>
            <a:ext cx="8520600" cy="491612"/>
          </a:xfrm>
        </p:spPr>
        <p:txBody>
          <a:bodyPr/>
          <a:lstStyle/>
          <a:p>
            <a:r>
              <a:rPr lang="en-IN" sz="2800" dirty="0" smtClean="0">
                <a:solidFill>
                  <a:srgbClr val="000000"/>
                </a:solidFill>
              </a:rPr>
              <a:t>Alert Methods</a:t>
            </a:r>
            <a:endParaRPr lang="en-IN" sz="2800" dirty="0">
              <a:solidFill>
                <a:srgbClr val="000000"/>
              </a:solidFill>
            </a:endParaRPr>
          </a:p>
        </p:txBody>
      </p:sp>
      <p:sp>
        <p:nvSpPr>
          <p:cNvPr id="3" name="Text Placeholder 2"/>
          <p:cNvSpPr>
            <a:spLocks noGrp="1"/>
          </p:cNvSpPr>
          <p:nvPr>
            <p:ph type="body" idx="1"/>
          </p:nvPr>
        </p:nvSpPr>
        <p:spPr>
          <a:xfrm>
            <a:off x="311700" y="707923"/>
            <a:ext cx="8520600" cy="4119715"/>
          </a:xfrm>
        </p:spPr>
        <p:txBody>
          <a:bodyPr/>
          <a:lstStyle/>
          <a:p>
            <a:pPr>
              <a:buNone/>
            </a:pPr>
            <a:endParaRPr lang="en-US" dirty="0" smtClean="0">
              <a:solidFill>
                <a:srgbClr val="000000"/>
              </a:solidFill>
            </a:endParaRPr>
          </a:p>
          <a:p>
            <a:pPr>
              <a:buNone/>
            </a:pPr>
            <a:endParaRPr lang="en-US" dirty="0" smtClean="0">
              <a:solidFill>
                <a:srgbClr val="000000"/>
              </a:solidFill>
            </a:endParaRPr>
          </a:p>
          <a:p>
            <a:pPr>
              <a:buNone/>
            </a:pPr>
            <a:endParaRPr lang="en-US" dirty="0" smtClean="0">
              <a:solidFill>
                <a:srgbClr val="000000"/>
              </a:solidFill>
            </a:endParaRPr>
          </a:p>
          <a:p>
            <a:pPr>
              <a:buNone/>
            </a:pPr>
            <a:endParaRPr lang="en-US" dirty="0" smtClean="0">
              <a:solidFill>
                <a:srgbClr val="000000"/>
              </a:solidFill>
            </a:endParaRPr>
          </a:p>
          <a:p>
            <a:pPr>
              <a:buNone/>
            </a:pPr>
            <a:endParaRPr lang="en-US" dirty="0" smtClean="0">
              <a:solidFill>
                <a:srgbClr val="000000"/>
              </a:solidFill>
            </a:endParaRPr>
          </a:p>
          <a:p>
            <a:pPr>
              <a:buNone/>
            </a:pPr>
            <a:endParaRPr lang="en-US" dirty="0" smtClean="0">
              <a:solidFill>
                <a:srgbClr val="000000"/>
              </a:solidFill>
            </a:endParaRPr>
          </a:p>
          <a:p>
            <a:pPr>
              <a:buNone/>
            </a:pPr>
            <a:endParaRPr lang="en-US" dirty="0" smtClean="0">
              <a:solidFill>
                <a:srgbClr val="000000"/>
              </a:solidFill>
            </a:endParaRPr>
          </a:p>
          <a:p>
            <a:pPr>
              <a:buFont typeface="Arial" pitchFamily="34" charset="0"/>
              <a:buChar char="•"/>
            </a:pPr>
            <a:r>
              <a:rPr lang="en-US" b="1" dirty="0" err="1" smtClean="0">
                <a:solidFill>
                  <a:srgbClr val="000000"/>
                </a:solidFill>
              </a:rPr>
              <a:t>switchTo</a:t>
            </a:r>
            <a:r>
              <a:rPr lang="en-US" b="1" dirty="0" smtClean="0">
                <a:solidFill>
                  <a:srgbClr val="000000"/>
                </a:solidFill>
              </a:rPr>
              <a:t>():-</a:t>
            </a:r>
            <a:r>
              <a:rPr lang="en-US" dirty="0" smtClean="0">
                <a:solidFill>
                  <a:srgbClr val="000000"/>
                </a:solidFill>
              </a:rPr>
              <a:t>This method used for switch to alert from the main window.</a:t>
            </a:r>
            <a:endParaRPr lang="en-IN" dirty="0">
              <a:solidFill>
                <a:srgbClr val="000000"/>
              </a:solidFill>
            </a:endParaRPr>
          </a:p>
        </p:txBody>
      </p:sp>
      <p:graphicFrame>
        <p:nvGraphicFramePr>
          <p:cNvPr id="6" name="Table 5"/>
          <p:cNvGraphicFramePr>
            <a:graphicFrameLocks noGrp="1"/>
          </p:cNvGraphicFramePr>
          <p:nvPr/>
        </p:nvGraphicFramePr>
        <p:xfrm>
          <a:off x="304799" y="748481"/>
          <a:ext cx="8514735" cy="3500283"/>
        </p:xfrm>
        <a:graphic>
          <a:graphicData uri="http://schemas.openxmlformats.org/drawingml/2006/table">
            <a:tbl>
              <a:tblPr firstRow="1" bandRow="1">
                <a:tableStyleId>{5C22544A-7EE6-4342-B048-85BDC9FD1C3A}</a:tableStyleId>
              </a:tblPr>
              <a:tblGrid>
                <a:gridCol w="2838245"/>
                <a:gridCol w="2838245"/>
                <a:gridCol w="2838245"/>
              </a:tblGrid>
              <a:tr h="548390">
                <a:tc>
                  <a:txBody>
                    <a:bodyPr/>
                    <a:lstStyle/>
                    <a:p>
                      <a:pPr algn="ctr"/>
                      <a:r>
                        <a:rPr lang="en-US" dirty="0" smtClean="0"/>
                        <a:t>Method </a:t>
                      </a:r>
                      <a:endParaRPr lang="en-US" dirty="0"/>
                    </a:p>
                  </a:txBody>
                  <a:tcPr/>
                </a:tc>
                <a:tc>
                  <a:txBody>
                    <a:bodyPr/>
                    <a:lstStyle/>
                    <a:p>
                      <a:pPr algn="ctr"/>
                      <a:r>
                        <a:rPr lang="en-US" dirty="0" smtClean="0"/>
                        <a:t>Method Detail</a:t>
                      </a:r>
                      <a:endParaRPr lang="en-US" dirty="0"/>
                    </a:p>
                  </a:txBody>
                  <a:tcPr/>
                </a:tc>
                <a:tc>
                  <a:txBody>
                    <a:bodyPr/>
                    <a:lstStyle/>
                    <a:p>
                      <a:pPr algn="ctr"/>
                      <a:r>
                        <a:rPr lang="en-US" dirty="0" smtClean="0"/>
                        <a:t>Description</a:t>
                      </a:r>
                      <a:endParaRPr lang="en-US" dirty="0"/>
                    </a:p>
                  </a:txBody>
                  <a:tcPr/>
                </a:tc>
              </a:tr>
              <a:tr h="932264">
                <a:tc>
                  <a:txBody>
                    <a:bodyPr/>
                    <a:lstStyle/>
                    <a:p>
                      <a:r>
                        <a:rPr lang="en-US" sz="1400" b="0" i="0" u="none" strike="noStrike" cap="none" dirty="0" smtClean="0">
                          <a:solidFill>
                            <a:srgbClr val="000000"/>
                          </a:solidFill>
                          <a:latin typeface="+mn-lt"/>
                          <a:ea typeface="+mn-ea"/>
                          <a:cs typeface="+mn-cs"/>
                          <a:sym typeface="Arial"/>
                        </a:rPr>
                        <a:t>void accept()</a:t>
                      </a:r>
                      <a:endParaRPr lang="en-US" dirty="0">
                        <a:solidFill>
                          <a:srgbClr val="000000"/>
                        </a:solidFill>
                      </a:endParaRPr>
                    </a:p>
                  </a:txBody>
                  <a:tcPr/>
                </a:tc>
                <a:tc>
                  <a:txBody>
                    <a:bodyPr/>
                    <a:lstStyle/>
                    <a:p>
                      <a:r>
                        <a:rPr lang="en-US" dirty="0" smtClean="0">
                          <a:solidFill>
                            <a:srgbClr val="000000"/>
                          </a:solidFill>
                        </a:rPr>
                        <a:t>driver.switchTo().alert().accept()</a:t>
                      </a:r>
                      <a:endParaRPr lang="en-US" dirty="0">
                        <a:solidFill>
                          <a:srgbClr val="000000"/>
                        </a:solidFill>
                      </a:endParaRPr>
                    </a:p>
                  </a:txBody>
                  <a:tcPr/>
                </a:tc>
                <a:tc>
                  <a:txBody>
                    <a:bodyPr/>
                    <a:lstStyle/>
                    <a:p>
                      <a:r>
                        <a:rPr lang="en-US" sz="1400" b="0" i="0" u="none" strike="noStrike" cap="none" dirty="0" smtClean="0">
                          <a:solidFill>
                            <a:srgbClr val="000000"/>
                          </a:solidFill>
                          <a:latin typeface="+mn-lt"/>
                          <a:ea typeface="+mn-ea"/>
                          <a:cs typeface="+mn-cs"/>
                          <a:sym typeface="Arial"/>
                        </a:rPr>
                        <a:t>To accept the alert or click on the 'OK' button of the alert</a:t>
                      </a:r>
                      <a:endParaRPr lang="en-US" b="0" dirty="0">
                        <a:solidFill>
                          <a:srgbClr val="000000"/>
                        </a:solidFill>
                        <a:latin typeface="+mn-lt"/>
                      </a:endParaRPr>
                    </a:p>
                  </a:txBody>
                  <a:tcPr/>
                </a:tc>
              </a:tr>
              <a:tr h="932264">
                <a:tc>
                  <a:txBody>
                    <a:bodyPr/>
                    <a:lstStyle/>
                    <a:p>
                      <a:r>
                        <a:rPr lang="en-US" sz="1400" b="0" i="0" u="none" strike="noStrike" cap="none" dirty="0" smtClean="0">
                          <a:solidFill>
                            <a:srgbClr val="000000"/>
                          </a:solidFill>
                          <a:latin typeface="+mn-lt"/>
                          <a:ea typeface="+mn-ea"/>
                          <a:cs typeface="+mn-cs"/>
                          <a:sym typeface="Arial"/>
                        </a:rPr>
                        <a:t>void dismiss() </a:t>
                      </a:r>
                      <a:endParaRPr lang="en-US" dirty="0">
                        <a:solidFill>
                          <a:srgbClr val="000000"/>
                        </a:solidFill>
                      </a:endParaRPr>
                    </a:p>
                  </a:txBody>
                  <a:tcPr/>
                </a:tc>
                <a:tc>
                  <a:txBody>
                    <a:bodyPr/>
                    <a:lstStyle/>
                    <a:p>
                      <a:r>
                        <a:rPr lang="en-US" dirty="0" smtClean="0">
                          <a:solidFill>
                            <a:srgbClr val="000000"/>
                          </a:solidFill>
                        </a:rPr>
                        <a:t>driver.switchTo().alert().dismiss()</a:t>
                      </a:r>
                      <a:endParaRPr lang="en-US" dirty="0">
                        <a:solidFill>
                          <a:srgbClr val="000000"/>
                        </a:solidFill>
                      </a:endParaRPr>
                    </a:p>
                  </a:txBody>
                  <a:tcPr/>
                </a:tc>
                <a:tc>
                  <a:txBody>
                    <a:bodyPr/>
                    <a:lstStyle/>
                    <a:p>
                      <a:r>
                        <a:rPr lang="en-US" sz="1400" b="0" i="0" u="none" strike="noStrike" cap="none" dirty="0" smtClean="0">
                          <a:solidFill>
                            <a:srgbClr val="000000"/>
                          </a:solidFill>
                          <a:latin typeface="+mn-lt"/>
                          <a:ea typeface="+mn-ea"/>
                          <a:cs typeface="+mn-cs"/>
                          <a:sym typeface="Arial"/>
                        </a:rPr>
                        <a:t>To accept the alert or click on the 'Cancel' button of the alert. </a:t>
                      </a:r>
                      <a:endParaRPr lang="en-US" b="0" dirty="0">
                        <a:solidFill>
                          <a:srgbClr val="000000"/>
                        </a:solidFill>
                        <a:latin typeface="+mn-lt"/>
                      </a:endParaRPr>
                    </a:p>
                  </a:txBody>
                  <a:tcPr/>
                </a:tc>
              </a:tr>
              <a:tr h="548390">
                <a:tc>
                  <a:txBody>
                    <a:bodyPr/>
                    <a:lstStyle/>
                    <a:p>
                      <a:r>
                        <a:rPr lang="en-US" sz="1400" b="0" i="0" u="none" strike="noStrike" cap="none" dirty="0" smtClean="0">
                          <a:solidFill>
                            <a:srgbClr val="000000"/>
                          </a:solidFill>
                          <a:latin typeface="+mn-lt"/>
                          <a:ea typeface="+mn-ea"/>
                          <a:cs typeface="+mn-cs"/>
                          <a:sym typeface="Arial"/>
                        </a:rPr>
                        <a:t>String </a:t>
                      </a:r>
                      <a:r>
                        <a:rPr lang="en-US" sz="1400" b="0" i="0" u="none" strike="noStrike" cap="none" dirty="0" err="1" smtClean="0">
                          <a:solidFill>
                            <a:srgbClr val="000000"/>
                          </a:solidFill>
                          <a:latin typeface="+mn-lt"/>
                          <a:ea typeface="+mn-ea"/>
                          <a:cs typeface="+mn-cs"/>
                          <a:sym typeface="Arial"/>
                        </a:rPr>
                        <a:t>getText</a:t>
                      </a:r>
                      <a:r>
                        <a:rPr lang="en-US" sz="1400" b="1" i="0" u="none" strike="noStrike" cap="none" dirty="0" smtClean="0">
                          <a:solidFill>
                            <a:srgbClr val="000000"/>
                          </a:solidFill>
                          <a:latin typeface="+mn-lt"/>
                          <a:ea typeface="+mn-ea"/>
                          <a:cs typeface="+mn-cs"/>
                          <a:sym typeface="Arial"/>
                        </a:rPr>
                        <a:t>()</a:t>
                      </a:r>
                      <a:endParaRPr lang="en-US" dirty="0">
                        <a:solidFill>
                          <a:srgbClr val="000000"/>
                        </a:solidFill>
                      </a:endParaRPr>
                    </a:p>
                  </a:txBody>
                  <a:tcPr/>
                </a:tc>
                <a:tc>
                  <a:txBody>
                    <a:bodyPr/>
                    <a:lstStyle/>
                    <a:p>
                      <a:r>
                        <a:rPr lang="en-US" dirty="0" smtClean="0">
                          <a:solidFill>
                            <a:srgbClr val="000000"/>
                          </a:solidFill>
                        </a:rPr>
                        <a:t>driver.switchTo().alert().</a:t>
                      </a:r>
                      <a:r>
                        <a:rPr lang="en-US" dirty="0" err="1" smtClean="0">
                          <a:solidFill>
                            <a:srgbClr val="000000"/>
                          </a:solidFill>
                        </a:rPr>
                        <a:t>getText</a:t>
                      </a:r>
                      <a:r>
                        <a:rPr lang="en-US" dirty="0" smtClean="0">
                          <a:solidFill>
                            <a:srgbClr val="000000"/>
                          </a:solidFill>
                        </a:rPr>
                        <a:t>() </a:t>
                      </a:r>
                      <a:endParaRPr lang="en-US" dirty="0">
                        <a:solidFill>
                          <a:srgbClr val="000000"/>
                        </a:solidFill>
                      </a:endParaRPr>
                    </a:p>
                  </a:txBody>
                  <a:tcPr/>
                </a:tc>
                <a:tc>
                  <a:txBody>
                    <a:bodyPr/>
                    <a:lstStyle/>
                    <a:p>
                      <a:r>
                        <a:rPr lang="en-US" sz="1400" b="0" i="0" u="none" strike="noStrike" cap="none" dirty="0" smtClean="0">
                          <a:solidFill>
                            <a:srgbClr val="000000"/>
                          </a:solidFill>
                          <a:latin typeface="+mn-lt"/>
                          <a:ea typeface="+mn-ea"/>
                          <a:cs typeface="+mn-cs"/>
                          <a:sym typeface="Arial"/>
                        </a:rPr>
                        <a:t>To get the</a:t>
                      </a:r>
                      <a:r>
                        <a:rPr lang="en-US" sz="1400" b="0" i="0" u="none" strike="noStrike" cap="none" baseline="0" dirty="0" smtClean="0">
                          <a:solidFill>
                            <a:srgbClr val="000000"/>
                          </a:solidFill>
                          <a:latin typeface="+mn-lt"/>
                          <a:ea typeface="+mn-ea"/>
                          <a:cs typeface="+mn-cs"/>
                          <a:sym typeface="Arial"/>
                        </a:rPr>
                        <a:t> text of the alert</a:t>
                      </a:r>
                      <a:r>
                        <a:rPr lang="en-US" sz="1400" b="0" i="1" u="none" strike="noStrike" cap="none" dirty="0" smtClean="0">
                          <a:solidFill>
                            <a:srgbClr val="000000"/>
                          </a:solidFill>
                          <a:latin typeface="+mn-lt"/>
                          <a:ea typeface="+mn-ea"/>
                          <a:cs typeface="+mn-cs"/>
                          <a:sym typeface="Arial"/>
                        </a:rPr>
                        <a:t>.</a:t>
                      </a:r>
                      <a:endParaRPr lang="en-US" dirty="0">
                        <a:solidFill>
                          <a:srgbClr val="000000"/>
                        </a:solidFill>
                        <a:latin typeface="+mn-lt"/>
                      </a:endParaRPr>
                    </a:p>
                  </a:txBody>
                  <a:tcPr/>
                </a:tc>
              </a:tr>
              <a:tr h="538975">
                <a:tc>
                  <a:txBody>
                    <a:bodyPr/>
                    <a:lstStyle/>
                    <a:p>
                      <a:r>
                        <a:rPr lang="en-US" sz="1400" b="0" i="0" u="none" strike="noStrike" cap="none" dirty="0" smtClean="0">
                          <a:solidFill>
                            <a:srgbClr val="000000"/>
                          </a:solidFill>
                          <a:latin typeface="+mn-lt"/>
                          <a:ea typeface="+mn-ea"/>
                          <a:cs typeface="+mn-cs"/>
                          <a:sym typeface="Arial"/>
                        </a:rPr>
                        <a:t>void </a:t>
                      </a:r>
                      <a:r>
                        <a:rPr lang="en-US" sz="1400" b="0" i="0" u="none" strike="noStrike" cap="none" dirty="0" err="1" smtClean="0">
                          <a:solidFill>
                            <a:srgbClr val="000000"/>
                          </a:solidFill>
                          <a:latin typeface="+mn-lt"/>
                          <a:ea typeface="+mn-ea"/>
                          <a:cs typeface="+mn-cs"/>
                          <a:sym typeface="Arial"/>
                        </a:rPr>
                        <a:t>sendKeys</a:t>
                      </a:r>
                      <a:r>
                        <a:rPr lang="en-US" sz="1400" b="0" i="0" u="none" strike="noStrike" cap="none" dirty="0" smtClean="0">
                          <a:solidFill>
                            <a:srgbClr val="000000"/>
                          </a:solidFill>
                          <a:latin typeface="+mn-lt"/>
                          <a:ea typeface="+mn-ea"/>
                          <a:cs typeface="+mn-cs"/>
                          <a:sym typeface="Arial"/>
                        </a:rPr>
                        <a:t>(String </a:t>
                      </a:r>
                      <a:r>
                        <a:rPr lang="en-US" sz="1400" b="0" i="0" u="none" strike="noStrike" cap="none" dirty="0" err="1" smtClean="0">
                          <a:solidFill>
                            <a:srgbClr val="000000"/>
                          </a:solidFill>
                          <a:latin typeface="+mn-lt"/>
                          <a:ea typeface="+mn-ea"/>
                          <a:cs typeface="+mn-cs"/>
                          <a:sym typeface="Arial"/>
                        </a:rPr>
                        <a:t>stringToSend</a:t>
                      </a:r>
                      <a:r>
                        <a:rPr lang="en-US" sz="1400" b="0" i="0" u="none" strike="noStrike" cap="none" dirty="0" smtClean="0">
                          <a:solidFill>
                            <a:srgbClr val="000000"/>
                          </a:solidFill>
                          <a:latin typeface="+mn-lt"/>
                          <a:ea typeface="+mn-ea"/>
                          <a:cs typeface="+mn-cs"/>
                          <a:sym typeface="Arial"/>
                        </a:rPr>
                        <a:t>) </a:t>
                      </a:r>
                      <a:endParaRPr lang="en-US" dirty="0">
                        <a:solidFill>
                          <a:srgbClr val="000000"/>
                        </a:solidFill>
                      </a:endParaRPr>
                    </a:p>
                  </a:txBody>
                  <a:tcPr/>
                </a:tc>
                <a:tc>
                  <a:txBody>
                    <a:bodyPr/>
                    <a:lstStyle/>
                    <a:p>
                      <a:r>
                        <a:rPr lang="en-US" dirty="0" smtClean="0">
                          <a:solidFill>
                            <a:srgbClr val="000000"/>
                          </a:solidFill>
                        </a:rPr>
                        <a:t>driver.switchTo().alert().</a:t>
                      </a:r>
                      <a:r>
                        <a:rPr lang="en-US" dirty="0" err="1" smtClean="0">
                          <a:solidFill>
                            <a:srgbClr val="000000"/>
                          </a:solidFill>
                        </a:rPr>
                        <a:t>sendKeys</a:t>
                      </a:r>
                      <a:r>
                        <a:rPr lang="en-US" dirty="0" smtClean="0">
                          <a:solidFill>
                            <a:srgbClr val="000000"/>
                          </a:solidFill>
                        </a:rPr>
                        <a:t>("Text")</a:t>
                      </a:r>
                      <a:endParaRPr lang="en-US" dirty="0">
                        <a:solidFill>
                          <a:srgbClr val="000000"/>
                        </a:solidFill>
                      </a:endParaRPr>
                    </a:p>
                  </a:txBody>
                  <a:tcPr/>
                </a:tc>
                <a:tc>
                  <a:txBody>
                    <a:bodyPr/>
                    <a:lstStyle/>
                    <a:p>
                      <a:r>
                        <a:rPr lang="en-US" sz="1400" b="0" i="0" u="none" strike="noStrike" cap="none" dirty="0" smtClean="0">
                          <a:solidFill>
                            <a:srgbClr val="000000"/>
                          </a:solidFill>
                          <a:latin typeface="+mn-lt"/>
                          <a:ea typeface="+mn-ea"/>
                          <a:cs typeface="+mn-cs"/>
                          <a:sym typeface="Arial"/>
                        </a:rPr>
                        <a:t>To write some text to the alert</a:t>
                      </a:r>
                      <a:r>
                        <a:rPr lang="en-US" sz="1400" b="0" i="1" u="none" strike="noStrike" cap="none" dirty="0" smtClean="0">
                          <a:solidFill>
                            <a:srgbClr val="000000"/>
                          </a:solidFill>
                          <a:latin typeface="+mn-lt"/>
                          <a:ea typeface="+mn-ea"/>
                          <a:cs typeface="+mn-cs"/>
                          <a:sym typeface="Arial"/>
                        </a:rPr>
                        <a:t>.</a:t>
                      </a:r>
                      <a:endParaRPr lang="en-US" dirty="0">
                        <a:solidFill>
                          <a:srgbClr val="000000"/>
                        </a:solidFill>
                        <a:latin typeface="+mn-lt"/>
                      </a:endParaRPr>
                    </a:p>
                  </a:txBody>
                  <a:tcPr/>
                </a:tc>
              </a:tr>
            </a:tbl>
          </a:graphicData>
        </a:graphic>
      </p:graphicFrame>
    </p:spTree>
    <p:extLst>
      <p:ext uri="{BB962C8B-B14F-4D97-AF65-F5344CB8AC3E}">
        <p14:creationId xmlns:p14="http://schemas.microsoft.com/office/powerpoint/2010/main" val="2456121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37652"/>
            <a:ext cx="8520600" cy="530942"/>
          </a:xfrm>
        </p:spPr>
        <p:txBody>
          <a:bodyPr/>
          <a:lstStyle/>
          <a:p>
            <a:r>
              <a:rPr lang="en-IN" sz="2800" dirty="0" smtClean="0">
                <a:solidFill>
                  <a:schemeClr val="accent2"/>
                </a:solidFill>
              </a:rPr>
              <a:t>How to Implement</a:t>
            </a:r>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a:xfrm>
            <a:off x="147484" y="580102"/>
            <a:ext cx="8996516" cy="4434349"/>
          </a:xfrm>
        </p:spPr>
        <p:txBody>
          <a:bodyPr/>
          <a:lstStyle/>
          <a:p>
            <a:pPr>
              <a:spcAft>
                <a:spcPts val="0"/>
              </a:spcAft>
              <a:buNone/>
            </a:pPr>
            <a:r>
              <a:rPr lang="en-IN" dirty="0" smtClean="0">
                <a:solidFill>
                  <a:srgbClr val="000000"/>
                </a:solidFill>
              </a:rPr>
              <a:t>See below Example:-</a:t>
            </a:r>
            <a:endParaRPr lang="en-IN" dirty="0">
              <a:solidFill>
                <a:srgbClr val="000000"/>
              </a:solidFill>
            </a:endParaRPr>
          </a:p>
          <a:p>
            <a:pPr marL="342900" indent="-342900">
              <a:spcAft>
                <a:spcPts val="0"/>
              </a:spcAft>
              <a:buFont typeface="+mj-lt"/>
              <a:buAutoNum type="arabicParenR"/>
            </a:pPr>
            <a:r>
              <a:rPr lang="en-US" dirty="0" smtClean="0">
                <a:solidFill>
                  <a:srgbClr val="000000"/>
                </a:solidFill>
              </a:rPr>
              <a:t>Launch the web browser and                                                                                          open the site(Base </a:t>
            </a:r>
            <a:r>
              <a:rPr lang="en-US" dirty="0" err="1" smtClean="0">
                <a:solidFill>
                  <a:srgbClr val="000000"/>
                </a:solidFill>
              </a:rPr>
              <a:t>Url</a:t>
            </a:r>
            <a:r>
              <a:rPr lang="en-US" dirty="0" smtClean="0">
                <a:solidFill>
                  <a:srgbClr val="000000"/>
                </a:solidFill>
              </a:rPr>
              <a:t>).</a:t>
            </a:r>
          </a:p>
          <a:p>
            <a:pPr marL="342900" indent="-342900">
              <a:spcAft>
                <a:spcPts val="0"/>
              </a:spcAft>
              <a:buFont typeface="+mj-lt"/>
              <a:buAutoNum type="arabicParenR"/>
            </a:pPr>
            <a:r>
              <a:rPr lang="en-US" dirty="0" smtClean="0">
                <a:solidFill>
                  <a:srgbClr val="000000"/>
                </a:solidFill>
              </a:rPr>
              <a:t>Enter any  Customer ID.</a:t>
            </a:r>
          </a:p>
          <a:p>
            <a:pPr marL="342900" indent="-342900">
              <a:spcAft>
                <a:spcPts val="0"/>
              </a:spcAft>
              <a:buFont typeface="+mj-lt"/>
              <a:buAutoNum type="arabicParenR"/>
            </a:pPr>
            <a:endParaRPr lang="en-US" dirty="0" smtClean="0">
              <a:solidFill>
                <a:srgbClr val="000000"/>
              </a:solidFill>
            </a:endParaRPr>
          </a:p>
          <a:p>
            <a:pPr marL="342900" indent="-342900">
              <a:spcAft>
                <a:spcPts val="0"/>
              </a:spcAft>
              <a:buFont typeface="+mj-lt"/>
              <a:buAutoNum type="arabicParenR"/>
            </a:pPr>
            <a:endParaRPr lang="en-US" dirty="0" smtClean="0">
              <a:solidFill>
                <a:srgbClr val="000000"/>
              </a:solidFill>
            </a:endParaRPr>
          </a:p>
          <a:p>
            <a:pPr marL="342900" indent="-342900">
              <a:spcAft>
                <a:spcPts val="0"/>
              </a:spcAft>
              <a:buFont typeface="+mj-lt"/>
              <a:buAutoNum type="arabicParenR"/>
            </a:pPr>
            <a:r>
              <a:rPr lang="en-US" dirty="0" smtClean="0">
                <a:solidFill>
                  <a:srgbClr val="000000"/>
                </a:solidFill>
              </a:rPr>
              <a:t>After entering the customer ID,                                                                                      Click on the "Submit" button.</a:t>
            </a:r>
          </a:p>
          <a:p>
            <a:pPr marL="342900" indent="-342900">
              <a:spcAft>
                <a:spcPts val="0"/>
              </a:spcAft>
              <a:buFont typeface="+mj-lt"/>
              <a:buAutoNum type="arabicParenR"/>
            </a:pPr>
            <a:r>
              <a:rPr lang="en-US" dirty="0" smtClean="0">
                <a:solidFill>
                  <a:srgbClr val="000000"/>
                </a:solidFill>
              </a:rPr>
              <a:t>Reject/accept the alert.</a:t>
            </a:r>
            <a:endParaRPr lang="en-IN" dirty="0">
              <a:solidFill>
                <a:srgbClr val="000000"/>
              </a:solidFill>
            </a:endParaRPr>
          </a:p>
        </p:txBody>
      </p:sp>
      <p:pic>
        <p:nvPicPr>
          <p:cNvPr id="5" name="Picture 4" descr="032216_1314_AlertPopuph8.png"/>
          <p:cNvPicPr>
            <a:picLocks noChangeAspect="1"/>
          </p:cNvPicPr>
          <p:nvPr/>
        </p:nvPicPr>
        <p:blipFill>
          <a:blip r:embed="rId2"/>
          <a:stretch>
            <a:fillRect/>
          </a:stretch>
        </p:blipFill>
        <p:spPr>
          <a:xfrm>
            <a:off x="3562965" y="938982"/>
            <a:ext cx="4489655" cy="860323"/>
          </a:xfrm>
          <a:prstGeom prst="rect">
            <a:avLst/>
          </a:prstGeom>
        </p:spPr>
      </p:pic>
      <p:pic>
        <p:nvPicPr>
          <p:cNvPr id="6" name="Picture 5" descr="032216_1314_AlertPopuph9.png"/>
          <p:cNvPicPr>
            <a:picLocks noChangeAspect="1"/>
          </p:cNvPicPr>
          <p:nvPr/>
        </p:nvPicPr>
        <p:blipFill>
          <a:blip r:embed="rId3"/>
          <a:stretch>
            <a:fillRect/>
          </a:stretch>
        </p:blipFill>
        <p:spPr>
          <a:xfrm>
            <a:off x="3664204" y="1811903"/>
            <a:ext cx="2952906" cy="1265595"/>
          </a:xfrm>
          <a:prstGeom prst="rect">
            <a:avLst/>
          </a:prstGeom>
        </p:spPr>
      </p:pic>
      <p:pic>
        <p:nvPicPr>
          <p:cNvPr id="7" name="Picture 6" descr="032216_1314_AlertPopuph10.png"/>
          <p:cNvPicPr>
            <a:picLocks noChangeAspect="1"/>
          </p:cNvPicPr>
          <p:nvPr/>
        </p:nvPicPr>
        <p:blipFill>
          <a:blip r:embed="rId4"/>
          <a:stretch>
            <a:fillRect/>
          </a:stretch>
        </p:blipFill>
        <p:spPr>
          <a:xfrm>
            <a:off x="4041059" y="3066437"/>
            <a:ext cx="4778478" cy="1741538"/>
          </a:xfrm>
          <a:prstGeom prst="rect">
            <a:avLst/>
          </a:prstGeom>
        </p:spPr>
      </p:pic>
    </p:spTree>
    <p:extLst>
      <p:ext uri="{BB962C8B-B14F-4D97-AF65-F5344CB8AC3E}">
        <p14:creationId xmlns:p14="http://schemas.microsoft.com/office/powerpoint/2010/main" val="2456121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45719"/>
          </a:xfrm>
        </p:spPr>
        <p:txBody>
          <a:bodyPr/>
          <a:lstStyle/>
          <a:p>
            <a:r>
              <a:rPr lang="en-IN" sz="2800" dirty="0"/>
              <a:t/>
            </a:r>
            <a:br>
              <a:rPr lang="en-IN" sz="2800" dirty="0"/>
            </a:br>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a:xfrm>
            <a:off x="311700" y="0"/>
            <a:ext cx="8520600" cy="4568875"/>
          </a:xfrm>
        </p:spPr>
        <p:txBody>
          <a:bodyPr/>
          <a:lstStyle/>
          <a:p>
            <a:r>
              <a:rPr lang="en-IN" dirty="0" smtClean="0">
                <a:solidFill>
                  <a:schemeClr val="accent2"/>
                </a:solidFill>
              </a:rPr>
              <a:t>Now see the code here:-</a:t>
            </a:r>
          </a:p>
          <a:p>
            <a:endParaRPr lang="en-IN" dirty="0">
              <a:solidFill>
                <a:schemeClr val="accent2"/>
              </a:solidFill>
            </a:endParaRPr>
          </a:p>
          <a:p>
            <a:pPr>
              <a:buNone/>
            </a:pPr>
            <a:endParaRPr lang="en-IN" dirty="0">
              <a:solidFill>
                <a:schemeClr val="accent2"/>
              </a:solidFill>
            </a:endParaRPr>
          </a:p>
        </p:txBody>
      </p:sp>
      <p:sp>
        <p:nvSpPr>
          <p:cNvPr id="9217" name="Rectangle 1"/>
          <p:cNvSpPr>
            <a:spLocks noChangeArrowheads="1"/>
          </p:cNvSpPr>
          <p:nvPr/>
        </p:nvSpPr>
        <p:spPr bwMode="auto">
          <a:xfrm>
            <a:off x="211015" y="1108870"/>
            <a:ext cx="8569191" cy="2970044"/>
          </a:xfrm>
          <a:prstGeom prst="rect">
            <a:avLst/>
          </a:prstGeom>
          <a:solidFill>
            <a:srgbClr val="F7F7F7"/>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343434"/>
                </a:solidFill>
                <a:effectLst/>
                <a:latin typeface="Monaco"/>
                <a:cs typeface="Arial" pitchFamily="34" charset="0"/>
              </a:rPr>
              <a:t>import </a:t>
            </a:r>
            <a:r>
              <a:rPr kumimoji="0" lang="en-US" sz="1100" b="1" i="0" u="none" strike="noStrike" cap="none" normalizeH="0" baseline="0" dirty="0" err="1" smtClean="0">
                <a:ln>
                  <a:noFill/>
                </a:ln>
                <a:solidFill>
                  <a:srgbClr val="343434"/>
                </a:solidFill>
                <a:effectLst/>
                <a:latin typeface="Monaco"/>
                <a:cs typeface="Arial" pitchFamily="34" charset="0"/>
              </a:rPr>
              <a:t>org.openqa.selenium.By</a:t>
            </a:r>
            <a:r>
              <a:rPr kumimoji="0" lang="en-US" sz="1100" b="1" i="0" u="none" strike="noStrike" cap="none" normalizeH="0" baseline="0" dirty="0" smtClean="0">
                <a:ln>
                  <a:noFill/>
                </a:ln>
                <a:solidFill>
                  <a:srgbClr val="343434"/>
                </a:solidFill>
                <a:effectLst/>
                <a:latin typeface="Monac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343434"/>
                </a:solidFill>
                <a:effectLst/>
                <a:latin typeface="Monaco"/>
                <a:cs typeface="Arial" pitchFamily="34" charset="0"/>
              </a:rPr>
              <a:t>import </a:t>
            </a:r>
            <a:r>
              <a:rPr kumimoji="0" lang="en-US" sz="1100" b="1" i="0" u="none" strike="noStrike" cap="none" normalizeH="0" baseline="0" dirty="0" err="1" smtClean="0">
                <a:ln>
                  <a:noFill/>
                </a:ln>
                <a:solidFill>
                  <a:srgbClr val="343434"/>
                </a:solidFill>
                <a:effectLst/>
                <a:latin typeface="Monaco"/>
                <a:cs typeface="Arial" pitchFamily="34" charset="0"/>
              </a:rPr>
              <a:t>org.openqa.selenium.WebDriver</a:t>
            </a:r>
            <a:r>
              <a:rPr kumimoji="0" lang="en-US" sz="1100" b="1" i="0" u="none" strike="noStrike" cap="none" normalizeH="0" baseline="0" dirty="0" smtClean="0">
                <a:ln>
                  <a:noFill/>
                </a:ln>
                <a:solidFill>
                  <a:srgbClr val="343434"/>
                </a:solidFill>
                <a:effectLst/>
                <a:latin typeface="Monac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343434"/>
                </a:solidFill>
                <a:effectLst/>
                <a:latin typeface="Monaco"/>
                <a:cs typeface="Arial" pitchFamily="34" charset="0"/>
              </a:rPr>
              <a:t>import </a:t>
            </a:r>
            <a:r>
              <a:rPr kumimoji="0" lang="en-US" sz="1100" b="1" i="0" u="none" strike="noStrike" cap="none" normalizeH="0" baseline="0" dirty="0" err="1" smtClean="0">
                <a:ln>
                  <a:noFill/>
                </a:ln>
                <a:solidFill>
                  <a:srgbClr val="343434"/>
                </a:solidFill>
                <a:effectLst/>
                <a:latin typeface="Monaco"/>
                <a:cs typeface="Arial" pitchFamily="34" charset="0"/>
              </a:rPr>
              <a:t>org.openqa.selenium.chrome.ChromeDriver</a:t>
            </a:r>
            <a:r>
              <a:rPr kumimoji="0" lang="en-US" sz="1100" b="1" i="0" u="none" strike="noStrike" cap="none" normalizeH="0" baseline="0" dirty="0" smtClean="0">
                <a:ln>
                  <a:noFill/>
                </a:ln>
                <a:solidFill>
                  <a:srgbClr val="343434"/>
                </a:solidFill>
                <a:effectLst/>
                <a:latin typeface="Monac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343434"/>
                </a:solidFill>
                <a:effectLst/>
                <a:latin typeface="Monaco"/>
                <a:cs typeface="Arial" pitchFamily="34" charset="0"/>
              </a:rPr>
              <a:t>import </a:t>
            </a:r>
            <a:r>
              <a:rPr kumimoji="0" lang="en-US" sz="1100" b="1" i="0" u="none" strike="noStrike" cap="none" normalizeH="0" baseline="0" dirty="0" err="1" smtClean="0">
                <a:ln>
                  <a:noFill/>
                </a:ln>
                <a:solidFill>
                  <a:srgbClr val="343434"/>
                </a:solidFill>
                <a:effectLst/>
                <a:latin typeface="Monaco"/>
                <a:cs typeface="Arial" pitchFamily="34" charset="0"/>
              </a:rPr>
              <a:t>org.openqa.selenium.NoAlertPresentException</a:t>
            </a:r>
            <a:r>
              <a:rPr kumimoji="0" lang="en-US" sz="1100" b="1" i="0" u="none" strike="noStrike" cap="none" normalizeH="0" baseline="0" dirty="0" smtClean="0">
                <a:ln>
                  <a:noFill/>
                </a:ln>
                <a:solidFill>
                  <a:srgbClr val="343434"/>
                </a:solidFill>
                <a:effectLst/>
                <a:latin typeface="Monac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343434"/>
                </a:solidFill>
                <a:effectLst/>
                <a:latin typeface="Monaco"/>
                <a:cs typeface="Arial" pitchFamily="34" charset="0"/>
              </a:rPr>
              <a:t>import </a:t>
            </a:r>
            <a:r>
              <a:rPr kumimoji="0" lang="en-US" sz="1100" b="1" i="0" u="none" strike="noStrike" cap="none" normalizeH="0" baseline="0" dirty="0" err="1" smtClean="0">
                <a:ln>
                  <a:noFill/>
                </a:ln>
                <a:solidFill>
                  <a:srgbClr val="343434"/>
                </a:solidFill>
                <a:effectLst/>
                <a:latin typeface="Monaco"/>
                <a:cs typeface="Arial" pitchFamily="34" charset="0"/>
              </a:rPr>
              <a:t>org.openqa.selenium.Alert</a:t>
            </a:r>
            <a:r>
              <a:rPr kumimoji="0" lang="en-US" sz="1100" b="1" i="0" u="none" strike="noStrike" cap="none" normalizeH="0" baseline="0" dirty="0" smtClean="0">
                <a:ln>
                  <a:noFill/>
                </a:ln>
                <a:solidFill>
                  <a:srgbClr val="343434"/>
                </a:solidFill>
                <a:effectLst/>
                <a:latin typeface="Monac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343434"/>
                </a:solidFill>
                <a:effectLst/>
                <a:latin typeface="Monaco"/>
                <a:cs typeface="Arial" pitchFamily="34" charset="0"/>
              </a:rPr>
              <a:t>public class </a:t>
            </a:r>
            <a:r>
              <a:rPr kumimoji="0" lang="en-US" sz="1100" b="1" i="0" u="none" strike="noStrike" cap="none" normalizeH="0" baseline="0" dirty="0" err="1" smtClean="0">
                <a:ln>
                  <a:noFill/>
                </a:ln>
                <a:solidFill>
                  <a:srgbClr val="343434"/>
                </a:solidFill>
                <a:effectLst/>
                <a:latin typeface="Monaco"/>
                <a:cs typeface="Arial" pitchFamily="34" charset="0"/>
              </a:rPr>
              <a:t>AlertDemo</a:t>
            </a:r>
            <a:r>
              <a:rPr kumimoji="0" lang="en-US" sz="1100" b="1" i="0" u="none" strike="noStrike" cap="none" normalizeH="0" baseline="0" dirty="0" smtClean="0">
                <a:ln>
                  <a:noFill/>
                </a:ln>
                <a:solidFill>
                  <a:srgbClr val="343434"/>
                </a:solidFill>
                <a:effectLst/>
                <a:latin typeface="Monaco"/>
                <a:cs typeface="Arial" pitchFamily="34"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343434"/>
                </a:solidFill>
                <a:effectLst/>
                <a:latin typeface="Monaco"/>
                <a:cs typeface="Arial" pitchFamily="34" charset="0"/>
              </a:rPr>
              <a:t>public static void main(String[] </a:t>
            </a:r>
            <a:r>
              <a:rPr kumimoji="0" lang="en-US" sz="1100" b="1" i="0" u="none" strike="noStrike" cap="none" normalizeH="0" baseline="0" dirty="0" err="1" smtClean="0">
                <a:ln>
                  <a:noFill/>
                </a:ln>
                <a:solidFill>
                  <a:srgbClr val="343434"/>
                </a:solidFill>
                <a:effectLst/>
                <a:latin typeface="Monaco"/>
                <a:cs typeface="Arial" pitchFamily="34" charset="0"/>
              </a:rPr>
              <a:t>args</a:t>
            </a:r>
            <a:r>
              <a:rPr kumimoji="0" lang="en-US" sz="1100" b="1" i="0" u="none" strike="noStrike" cap="none" normalizeH="0" baseline="0" dirty="0" smtClean="0">
                <a:ln>
                  <a:noFill/>
                </a:ln>
                <a:solidFill>
                  <a:srgbClr val="343434"/>
                </a:solidFill>
                <a:effectLst/>
                <a:latin typeface="Monaco"/>
                <a:cs typeface="Arial" pitchFamily="34" charset="0"/>
              </a:rPr>
              <a:t>) throws </a:t>
            </a:r>
            <a:r>
              <a:rPr kumimoji="0" lang="en-US" sz="1100" b="1" i="0" u="none" strike="noStrike" cap="none" normalizeH="0" baseline="0" dirty="0" err="1" smtClean="0">
                <a:ln>
                  <a:noFill/>
                </a:ln>
                <a:solidFill>
                  <a:srgbClr val="343434"/>
                </a:solidFill>
                <a:effectLst/>
                <a:latin typeface="Monaco"/>
                <a:cs typeface="Arial" pitchFamily="34" charset="0"/>
              </a:rPr>
              <a:t>NoAlertPresentException,InterruptedException</a:t>
            </a:r>
            <a:r>
              <a:rPr kumimoji="0" lang="en-US" sz="1100" b="1" i="0" u="none" strike="noStrike" cap="none" normalizeH="0" baseline="0" dirty="0" smtClean="0">
                <a:ln>
                  <a:noFill/>
                </a:ln>
                <a:solidFill>
                  <a:srgbClr val="343434"/>
                </a:solidFill>
                <a:effectLst/>
                <a:latin typeface="Monaco"/>
                <a:cs typeface="Arial" pitchFamily="34" charset="0"/>
              </a:rPr>
              <a:t> { </a:t>
            </a:r>
            <a:r>
              <a:rPr kumimoji="0" lang="en-US" sz="1100" b="1" i="0" u="none" strike="noStrike" cap="none" normalizeH="0" baseline="0" dirty="0" err="1" smtClean="0">
                <a:ln>
                  <a:noFill/>
                </a:ln>
                <a:solidFill>
                  <a:srgbClr val="343434"/>
                </a:solidFill>
                <a:effectLst/>
                <a:latin typeface="Monaco"/>
                <a:cs typeface="Arial" pitchFamily="34" charset="0"/>
              </a:rPr>
              <a:t>System.setProperty</a:t>
            </a:r>
            <a:r>
              <a:rPr kumimoji="0" lang="en-US" sz="1100" b="1" i="0" u="none" strike="noStrike" cap="none" normalizeH="0" baseline="0" dirty="0" smtClean="0">
                <a:ln>
                  <a:noFill/>
                </a:ln>
                <a:solidFill>
                  <a:srgbClr val="343434"/>
                </a:solidFill>
                <a:effectLst/>
                <a:latin typeface="Monaco"/>
                <a:cs typeface="Arial" pitchFamily="34" charset="0"/>
              </a:rPr>
              <a:t>("</a:t>
            </a:r>
            <a:r>
              <a:rPr kumimoji="0" lang="en-US" sz="1100" b="1" i="0" u="none" strike="noStrike" cap="none" normalizeH="0" baseline="0" dirty="0" err="1" smtClean="0">
                <a:ln>
                  <a:noFill/>
                </a:ln>
                <a:solidFill>
                  <a:srgbClr val="343434"/>
                </a:solidFill>
                <a:effectLst/>
                <a:latin typeface="Monaco"/>
                <a:cs typeface="Arial" pitchFamily="34" charset="0"/>
              </a:rPr>
              <a:t>webdriver.chrome.driver","G</a:t>
            </a:r>
            <a:r>
              <a:rPr kumimoji="0" lang="en-US" sz="1100" b="1" i="0" u="none" strike="noStrike" cap="none" normalizeH="0" baseline="0" dirty="0" smtClean="0">
                <a:ln>
                  <a:noFill/>
                </a:ln>
                <a:solidFill>
                  <a:srgbClr val="343434"/>
                </a:solidFill>
                <a:effectLst/>
                <a:latin typeface="Monaco"/>
                <a:cs typeface="Arial" pitchFamily="34" charset="0"/>
              </a:rPr>
              <a:t>:\\chromedriver.exe");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343434"/>
                </a:solidFill>
                <a:effectLst/>
                <a:latin typeface="Monaco"/>
                <a:cs typeface="Arial" pitchFamily="34" charset="0"/>
              </a:rPr>
              <a:t>WebDriver driver = new </a:t>
            </a:r>
            <a:r>
              <a:rPr kumimoji="0" lang="en-US" sz="1100" b="1" i="0" u="none" strike="noStrike" cap="none" normalizeH="0" baseline="0" dirty="0" err="1" smtClean="0">
                <a:ln>
                  <a:noFill/>
                </a:ln>
                <a:solidFill>
                  <a:srgbClr val="343434"/>
                </a:solidFill>
                <a:effectLst/>
                <a:latin typeface="Monaco"/>
                <a:cs typeface="Arial" pitchFamily="34" charset="0"/>
              </a:rPr>
              <a:t>ChromeDriver</a:t>
            </a:r>
            <a:r>
              <a:rPr kumimoji="0" lang="en-US" sz="1100" b="1" i="0" u="none" strike="noStrike" cap="none" normalizeH="0" baseline="0" dirty="0" smtClean="0">
                <a:ln>
                  <a:noFill/>
                </a:ln>
                <a:solidFill>
                  <a:srgbClr val="343434"/>
                </a:solidFill>
                <a:effectLst/>
                <a:latin typeface="Monaco"/>
                <a:cs typeface="Arial" pitchFamily="34" charset="0"/>
              </a:rPr>
              <a:t>(); </a:t>
            </a:r>
          </a:p>
          <a:p>
            <a:pPr fontAlgn="base">
              <a:spcBef>
                <a:spcPct val="0"/>
              </a:spcBef>
              <a:spcAft>
                <a:spcPct val="0"/>
              </a:spcAft>
            </a:pPr>
            <a:r>
              <a:rPr kumimoji="0" lang="en-US" sz="1100" b="1" i="0" u="none" strike="noStrike" cap="none" normalizeH="0" baseline="0" dirty="0" err="1" smtClean="0">
                <a:ln>
                  <a:noFill/>
                </a:ln>
                <a:solidFill>
                  <a:srgbClr val="343434"/>
                </a:solidFill>
                <a:effectLst/>
                <a:latin typeface="Monaco"/>
                <a:cs typeface="Arial" pitchFamily="34" charset="0"/>
              </a:rPr>
              <a:t>driver.get</a:t>
            </a:r>
            <a:r>
              <a:rPr kumimoji="0" lang="en-US" sz="1100" b="1" i="0" u="none" strike="noStrike" cap="none" normalizeH="0" baseline="0" dirty="0" smtClean="0">
                <a:ln>
                  <a:noFill/>
                </a:ln>
                <a:solidFill>
                  <a:srgbClr val="343434"/>
                </a:solidFill>
                <a:effectLst/>
                <a:latin typeface="Monaco"/>
                <a:cs typeface="Arial" pitchFamily="34" charset="0"/>
              </a:rPr>
              <a:t>(“BASE URL"); </a:t>
            </a:r>
            <a:endParaRPr lang="en-US" sz="1100" b="1" dirty="0" smtClean="0">
              <a:solidFill>
                <a:srgbClr val="343434"/>
              </a:solidFill>
              <a:latin typeface="Monac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err="1" smtClean="0">
                <a:ln>
                  <a:noFill/>
                </a:ln>
                <a:solidFill>
                  <a:srgbClr val="343434"/>
                </a:solidFill>
                <a:effectLst/>
                <a:latin typeface="Monaco"/>
                <a:cs typeface="Arial" pitchFamily="34" charset="0"/>
              </a:rPr>
              <a:t>driver.findElement</a:t>
            </a:r>
            <a:r>
              <a:rPr kumimoji="0" lang="en-US" sz="1100" b="1" i="0" u="none" strike="noStrike" cap="none" normalizeH="0" baseline="0" dirty="0" smtClean="0">
                <a:ln>
                  <a:noFill/>
                </a:ln>
                <a:solidFill>
                  <a:srgbClr val="343434"/>
                </a:solidFill>
                <a:effectLst/>
                <a:latin typeface="Monaco"/>
                <a:cs typeface="Arial" pitchFamily="34" charset="0"/>
              </a:rPr>
              <a:t>(By.name("</a:t>
            </a:r>
            <a:r>
              <a:rPr kumimoji="0" lang="en-US" sz="1100" b="1" i="0" u="none" strike="noStrike" cap="none" normalizeH="0" baseline="0" dirty="0" err="1" smtClean="0">
                <a:ln>
                  <a:noFill/>
                </a:ln>
                <a:solidFill>
                  <a:srgbClr val="343434"/>
                </a:solidFill>
                <a:effectLst/>
                <a:latin typeface="Monaco"/>
                <a:cs typeface="Arial" pitchFamily="34" charset="0"/>
              </a:rPr>
              <a:t>cusid</a:t>
            </a:r>
            <a:r>
              <a:rPr kumimoji="0" lang="en-US" sz="1100" b="1" i="0" u="none" strike="noStrike" cap="none" normalizeH="0" baseline="0" dirty="0" smtClean="0">
                <a:ln>
                  <a:noFill/>
                </a:ln>
                <a:solidFill>
                  <a:srgbClr val="343434"/>
                </a:solidFill>
                <a:effectLst/>
                <a:latin typeface="Monaco"/>
                <a:cs typeface="Arial" pitchFamily="34" charset="0"/>
              </a:rPr>
              <a:t>")).</a:t>
            </a:r>
            <a:r>
              <a:rPr kumimoji="0" lang="en-US" sz="1100" b="1" i="0" u="none" strike="noStrike" cap="none" normalizeH="0" baseline="0" dirty="0" err="1" smtClean="0">
                <a:ln>
                  <a:noFill/>
                </a:ln>
                <a:solidFill>
                  <a:srgbClr val="343434"/>
                </a:solidFill>
                <a:effectLst/>
                <a:latin typeface="Monaco"/>
                <a:cs typeface="Arial" pitchFamily="34" charset="0"/>
              </a:rPr>
              <a:t>sendKeys</a:t>
            </a:r>
            <a:r>
              <a:rPr kumimoji="0" lang="en-US" sz="1100" b="1" i="0" u="none" strike="noStrike" cap="none" normalizeH="0" baseline="0" dirty="0" smtClean="0">
                <a:ln>
                  <a:noFill/>
                </a:ln>
                <a:solidFill>
                  <a:srgbClr val="343434"/>
                </a:solidFill>
                <a:effectLst/>
                <a:latin typeface="Monaco"/>
                <a:cs typeface="Arial" pitchFamily="34" charset="0"/>
              </a:rPr>
              <a:t>("53920");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err="1" smtClean="0">
                <a:ln>
                  <a:noFill/>
                </a:ln>
                <a:solidFill>
                  <a:srgbClr val="343434"/>
                </a:solidFill>
                <a:effectLst/>
                <a:latin typeface="Monaco"/>
                <a:cs typeface="Arial" pitchFamily="34" charset="0"/>
              </a:rPr>
              <a:t>driver.findElement</a:t>
            </a:r>
            <a:r>
              <a:rPr kumimoji="0" lang="en-US" sz="1100" b="1" i="0" u="none" strike="noStrike" cap="none" normalizeH="0" baseline="0" dirty="0" smtClean="0">
                <a:ln>
                  <a:noFill/>
                </a:ln>
                <a:solidFill>
                  <a:srgbClr val="343434"/>
                </a:solidFill>
                <a:effectLst/>
                <a:latin typeface="Monaco"/>
                <a:cs typeface="Arial" pitchFamily="34" charset="0"/>
              </a:rPr>
              <a:t>(By.name("submit")).submit(); </a:t>
            </a:r>
          </a:p>
          <a:p>
            <a:pPr lvl="0" fontAlgn="base">
              <a:spcBef>
                <a:spcPct val="0"/>
              </a:spcBef>
              <a:spcAft>
                <a:spcPct val="0"/>
              </a:spcAft>
            </a:pPr>
            <a:r>
              <a:rPr kumimoji="0" lang="en-US" sz="1100" b="1" i="0" u="none" strike="noStrike" cap="none" normalizeH="0" baseline="0" dirty="0" smtClean="0">
                <a:ln>
                  <a:noFill/>
                </a:ln>
                <a:solidFill>
                  <a:srgbClr val="343434"/>
                </a:solidFill>
                <a:effectLst/>
                <a:latin typeface="Monaco"/>
                <a:cs typeface="Arial" pitchFamily="34" charset="0"/>
              </a:rPr>
              <a:t>Alert </a:t>
            </a:r>
            <a:r>
              <a:rPr kumimoji="0" lang="en-US" sz="1100" b="1" i="0" u="none" strike="noStrike" cap="none" normalizeH="0" baseline="0" dirty="0" err="1" smtClean="0">
                <a:ln>
                  <a:noFill/>
                </a:ln>
                <a:solidFill>
                  <a:srgbClr val="343434"/>
                </a:solidFill>
                <a:effectLst/>
                <a:latin typeface="Monaco"/>
                <a:cs typeface="Arial" pitchFamily="34" charset="0"/>
              </a:rPr>
              <a:t>alert</a:t>
            </a:r>
            <a:r>
              <a:rPr kumimoji="0" lang="en-US" sz="1100" b="1" i="0" u="none" strike="noStrike" cap="none" normalizeH="0" baseline="0" dirty="0" smtClean="0">
                <a:ln>
                  <a:noFill/>
                </a:ln>
                <a:solidFill>
                  <a:srgbClr val="343434"/>
                </a:solidFill>
                <a:effectLst/>
                <a:latin typeface="Monaco"/>
                <a:cs typeface="Arial" pitchFamily="34" charset="0"/>
              </a:rPr>
              <a:t> = driver.switchTo().alert(); </a:t>
            </a:r>
            <a:r>
              <a:rPr lang="en-US" sz="1100" b="1" dirty="0" smtClean="0">
                <a:solidFill>
                  <a:srgbClr val="343434"/>
                </a:solidFill>
                <a:latin typeface="Monaco"/>
                <a:cs typeface="Arial" pitchFamily="34" charset="0"/>
              </a:rPr>
              <a:t>// Switching to Alert </a:t>
            </a:r>
            <a:endParaRPr kumimoji="0" lang="en-US" sz="1100" b="1" i="0" u="none" strike="noStrike" cap="none" normalizeH="0" baseline="0" dirty="0" smtClean="0">
              <a:ln>
                <a:noFill/>
              </a:ln>
              <a:solidFill>
                <a:srgbClr val="343434"/>
              </a:solidFill>
              <a:effectLst/>
              <a:latin typeface="Monaco"/>
              <a:cs typeface="Arial" pitchFamily="34" charset="0"/>
            </a:endParaRPr>
          </a:p>
          <a:p>
            <a:pPr lvl="0" fontAlgn="base">
              <a:spcBef>
                <a:spcPct val="0"/>
              </a:spcBef>
              <a:spcAft>
                <a:spcPct val="0"/>
              </a:spcAft>
            </a:pPr>
            <a:r>
              <a:rPr kumimoji="0" lang="en-US" sz="1100" b="1" i="0" u="none" strike="noStrike" cap="none" normalizeH="0" baseline="0" dirty="0" smtClean="0">
                <a:ln>
                  <a:noFill/>
                </a:ln>
                <a:solidFill>
                  <a:srgbClr val="343434"/>
                </a:solidFill>
                <a:effectLst/>
                <a:latin typeface="Monaco"/>
                <a:cs typeface="Arial" pitchFamily="34" charset="0"/>
              </a:rPr>
              <a:t>String </a:t>
            </a:r>
            <a:r>
              <a:rPr kumimoji="0" lang="en-US" sz="1100" b="1" i="0" u="none" strike="noStrike" cap="none" normalizeH="0" baseline="0" dirty="0" err="1" smtClean="0">
                <a:ln>
                  <a:noFill/>
                </a:ln>
                <a:solidFill>
                  <a:srgbClr val="343434"/>
                </a:solidFill>
                <a:effectLst/>
                <a:latin typeface="Monaco"/>
                <a:cs typeface="Arial" pitchFamily="34" charset="0"/>
              </a:rPr>
              <a:t>alertMessage</a:t>
            </a:r>
            <a:r>
              <a:rPr kumimoji="0" lang="en-US" sz="1100" b="1" i="0" u="none" strike="noStrike" cap="none" normalizeH="0" baseline="0" dirty="0" smtClean="0">
                <a:ln>
                  <a:noFill/>
                </a:ln>
                <a:solidFill>
                  <a:srgbClr val="343434"/>
                </a:solidFill>
                <a:effectLst/>
                <a:latin typeface="Monaco"/>
                <a:cs typeface="Arial" pitchFamily="34" charset="0"/>
              </a:rPr>
              <a:t>= driver.switchTo().alert().</a:t>
            </a:r>
            <a:r>
              <a:rPr kumimoji="0" lang="en-US" sz="1100" b="1" i="0" u="none" strike="noStrike" cap="none" normalizeH="0" baseline="0" dirty="0" err="1" smtClean="0">
                <a:ln>
                  <a:noFill/>
                </a:ln>
                <a:solidFill>
                  <a:srgbClr val="343434"/>
                </a:solidFill>
                <a:effectLst/>
                <a:latin typeface="Monaco"/>
                <a:cs typeface="Arial" pitchFamily="34" charset="0"/>
              </a:rPr>
              <a:t>getText</a:t>
            </a:r>
            <a:r>
              <a:rPr kumimoji="0" lang="en-US" sz="1100" b="1" i="0" u="none" strike="noStrike" cap="none" normalizeH="0" baseline="0" dirty="0" smtClean="0">
                <a:ln>
                  <a:noFill/>
                </a:ln>
                <a:solidFill>
                  <a:srgbClr val="343434"/>
                </a:solidFill>
                <a:effectLst/>
                <a:latin typeface="Monaco"/>
                <a:cs typeface="Arial" pitchFamily="34" charset="0"/>
              </a:rPr>
              <a:t>(); </a:t>
            </a:r>
            <a:r>
              <a:rPr lang="en-US" sz="1100" b="1" dirty="0" smtClean="0">
                <a:solidFill>
                  <a:srgbClr val="343434"/>
                </a:solidFill>
                <a:latin typeface="Monaco"/>
                <a:cs typeface="Arial" pitchFamily="34" charset="0"/>
              </a:rPr>
              <a:t>// Capturing alert message. </a:t>
            </a:r>
            <a:endParaRPr kumimoji="0" lang="en-US" sz="1100" b="1" i="0" u="none" strike="noStrike" cap="none" normalizeH="0" baseline="0" dirty="0" smtClean="0">
              <a:ln>
                <a:noFill/>
              </a:ln>
              <a:solidFill>
                <a:srgbClr val="343434"/>
              </a:solidFill>
              <a:effectLst/>
              <a:latin typeface="Monaco"/>
              <a:cs typeface="Arial" pitchFamily="34" charset="0"/>
            </a:endParaRPr>
          </a:p>
          <a:p>
            <a:pPr lvl="0" fontAlgn="base">
              <a:spcBef>
                <a:spcPct val="0"/>
              </a:spcBef>
              <a:spcAft>
                <a:spcPct val="0"/>
              </a:spcAft>
            </a:pPr>
            <a:r>
              <a:rPr kumimoji="0" lang="en-US" sz="1100" b="1" i="0" u="none" strike="noStrike" cap="none" normalizeH="0" baseline="0" dirty="0" err="1" smtClean="0">
                <a:ln>
                  <a:noFill/>
                </a:ln>
                <a:solidFill>
                  <a:srgbClr val="343434"/>
                </a:solidFill>
                <a:effectLst/>
                <a:latin typeface="Monaco"/>
                <a:cs typeface="Arial" pitchFamily="34" charset="0"/>
              </a:rPr>
              <a:t>System.out.println</a:t>
            </a:r>
            <a:r>
              <a:rPr kumimoji="0" lang="en-US" sz="1100" b="1" i="0" u="none" strike="noStrike" cap="none" normalizeH="0" baseline="0" dirty="0" smtClean="0">
                <a:ln>
                  <a:noFill/>
                </a:ln>
                <a:solidFill>
                  <a:srgbClr val="343434"/>
                </a:solidFill>
                <a:effectLst/>
                <a:latin typeface="Monaco"/>
                <a:cs typeface="Arial" pitchFamily="34" charset="0"/>
              </a:rPr>
              <a:t>(</a:t>
            </a:r>
            <a:r>
              <a:rPr kumimoji="0" lang="en-US" sz="1100" b="1" i="0" u="none" strike="noStrike" cap="none" normalizeH="0" baseline="0" dirty="0" err="1" smtClean="0">
                <a:ln>
                  <a:noFill/>
                </a:ln>
                <a:solidFill>
                  <a:srgbClr val="343434"/>
                </a:solidFill>
                <a:effectLst/>
                <a:latin typeface="Monaco"/>
                <a:cs typeface="Arial" pitchFamily="34" charset="0"/>
              </a:rPr>
              <a:t>alertMessage</a:t>
            </a:r>
            <a:r>
              <a:rPr kumimoji="0" lang="en-US" sz="1100" b="1" i="0" u="none" strike="noStrike" cap="none" normalizeH="0" baseline="0" dirty="0" smtClean="0">
                <a:ln>
                  <a:noFill/>
                </a:ln>
                <a:solidFill>
                  <a:srgbClr val="343434"/>
                </a:solidFill>
                <a:effectLst/>
                <a:latin typeface="Monaco"/>
                <a:cs typeface="Arial" pitchFamily="34" charset="0"/>
              </a:rPr>
              <a:t>); </a:t>
            </a:r>
            <a:r>
              <a:rPr lang="en-US" sz="1100" b="1" dirty="0" smtClean="0">
                <a:solidFill>
                  <a:srgbClr val="343434"/>
                </a:solidFill>
                <a:latin typeface="Monaco"/>
                <a:cs typeface="Arial" pitchFamily="34" charset="0"/>
              </a:rPr>
              <a:t>// Displaying alert message </a:t>
            </a:r>
            <a:endParaRPr kumimoji="0" lang="en-US" sz="1100" b="1" i="0" u="none" strike="noStrike" cap="none" normalizeH="0" baseline="0" dirty="0" smtClean="0">
              <a:ln>
                <a:noFill/>
              </a:ln>
              <a:solidFill>
                <a:srgbClr val="343434"/>
              </a:solidFill>
              <a:effectLst/>
              <a:latin typeface="Monaco"/>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err="1" smtClean="0">
                <a:ln>
                  <a:noFill/>
                </a:ln>
                <a:solidFill>
                  <a:srgbClr val="343434"/>
                </a:solidFill>
                <a:effectLst/>
                <a:latin typeface="Monaco"/>
                <a:cs typeface="Arial" pitchFamily="34" charset="0"/>
              </a:rPr>
              <a:t>Thread.sleep</a:t>
            </a:r>
            <a:r>
              <a:rPr kumimoji="0" lang="en-US" sz="1100" b="1" i="0" u="none" strike="noStrike" cap="none" normalizeH="0" baseline="0" dirty="0" smtClean="0">
                <a:ln>
                  <a:noFill/>
                </a:ln>
                <a:solidFill>
                  <a:srgbClr val="343434"/>
                </a:solidFill>
                <a:effectLst/>
                <a:latin typeface="Monaco"/>
                <a:cs typeface="Arial" pitchFamily="34" charset="0"/>
              </a:rPr>
              <a:t>(5000); </a:t>
            </a:r>
          </a:p>
          <a:p>
            <a:pPr lvl="0" fontAlgn="base">
              <a:spcBef>
                <a:spcPct val="0"/>
              </a:spcBef>
              <a:spcAft>
                <a:spcPct val="0"/>
              </a:spcAft>
            </a:pPr>
            <a:r>
              <a:rPr kumimoji="0" lang="en-US" sz="1100" b="1" i="0" u="none" strike="noStrike" cap="none" normalizeH="0" baseline="0" dirty="0" err="1" smtClean="0">
                <a:ln>
                  <a:noFill/>
                </a:ln>
                <a:solidFill>
                  <a:srgbClr val="343434"/>
                </a:solidFill>
                <a:effectLst/>
                <a:latin typeface="Monaco"/>
                <a:cs typeface="Arial" pitchFamily="34" charset="0"/>
              </a:rPr>
              <a:t>alert.accept</a:t>
            </a:r>
            <a:r>
              <a:rPr kumimoji="0" lang="en-US" sz="1100" b="1" i="0" u="none" strike="noStrike" cap="none" normalizeH="0" baseline="0" dirty="0" smtClean="0">
                <a:ln>
                  <a:noFill/>
                </a:ln>
                <a:solidFill>
                  <a:srgbClr val="343434"/>
                </a:solidFill>
                <a:effectLst/>
                <a:latin typeface="Monaco"/>
                <a:cs typeface="Arial" pitchFamily="34" charset="0"/>
              </a:rPr>
              <a:t>(); } }</a:t>
            </a:r>
            <a:r>
              <a:rPr kumimoji="0" lang="en-US" sz="1100" b="1" i="0" u="none" strike="noStrike" cap="none" normalizeH="0" baseline="0" dirty="0" smtClean="0">
                <a:ln>
                  <a:noFill/>
                </a:ln>
                <a:solidFill>
                  <a:schemeClr val="tx1"/>
                </a:solidFill>
                <a:effectLst/>
                <a:latin typeface="Arial" pitchFamily="34" charset="0"/>
                <a:cs typeface="Arial" pitchFamily="34" charset="0"/>
              </a:rPr>
              <a:t> </a:t>
            </a:r>
            <a:r>
              <a:rPr lang="en-US" sz="1100" b="1" dirty="0" smtClean="0">
                <a:solidFill>
                  <a:srgbClr val="343434"/>
                </a:solidFill>
                <a:latin typeface="Monaco"/>
                <a:cs typeface="Arial" pitchFamily="34" charset="0"/>
              </a:rPr>
              <a:t>// Accepting alert</a:t>
            </a:r>
            <a:r>
              <a:rPr kumimoji="0" lang="en-US" sz="1100" b="1"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2871515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17987"/>
            <a:ext cx="8520600" cy="481781"/>
          </a:xfrm>
        </p:spPr>
        <p:txBody>
          <a:bodyPr/>
          <a:lstStyle/>
          <a:p>
            <a:r>
              <a:rPr lang="en-IN" sz="2800" dirty="0" smtClean="0">
                <a:solidFill>
                  <a:schemeClr val="accent2"/>
                </a:solidFill>
              </a:rPr>
              <a:t>Handling Pop Window</a:t>
            </a:r>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a:xfrm>
            <a:off x="311700" y="688258"/>
            <a:ext cx="8520600" cy="4129548"/>
          </a:xfrm>
        </p:spPr>
        <p:txBody>
          <a:bodyPr/>
          <a:lstStyle/>
          <a:p>
            <a:pPr>
              <a:spcAft>
                <a:spcPts val="0"/>
              </a:spcAft>
              <a:buFont typeface="Arial" pitchFamily="34" charset="0"/>
              <a:buChar char="•"/>
            </a:pPr>
            <a:r>
              <a:rPr lang="en-US" dirty="0" smtClean="0">
                <a:solidFill>
                  <a:srgbClr val="000000"/>
                </a:solidFill>
              </a:rPr>
              <a:t>when multiple windows in any web application, the activity may need to switch control among several windows from one to other in order to complete the operation. After completion of the operation, it has to return to the main window in automation i.e. parent window.</a:t>
            </a:r>
          </a:p>
          <a:p>
            <a:pPr>
              <a:spcAft>
                <a:spcPts val="0"/>
              </a:spcAft>
              <a:buFont typeface="Arial" pitchFamily="34" charset="0"/>
              <a:buChar char="•"/>
            </a:pPr>
            <a:r>
              <a:rPr lang="en-US" dirty="0" smtClean="0"/>
              <a:t> </a:t>
            </a:r>
            <a:r>
              <a:rPr lang="en-US" dirty="0" smtClean="0">
                <a:solidFill>
                  <a:srgbClr val="000000"/>
                </a:solidFill>
              </a:rPr>
              <a:t>There are  two methods through which can handle multiple windows:-</a:t>
            </a:r>
          </a:p>
          <a:p>
            <a:pPr>
              <a:spcAft>
                <a:spcPts val="0"/>
              </a:spcAft>
              <a:buNone/>
            </a:pPr>
            <a:r>
              <a:rPr lang="en-US" b="1" dirty="0" smtClean="0">
                <a:solidFill>
                  <a:srgbClr val="000000"/>
                </a:solidFill>
              </a:rPr>
              <a:t>1)</a:t>
            </a:r>
            <a:r>
              <a:rPr lang="en-US" b="1" dirty="0" err="1" smtClean="0">
                <a:solidFill>
                  <a:srgbClr val="000000"/>
                </a:solidFill>
              </a:rPr>
              <a:t>getWindowHandles</a:t>
            </a:r>
            <a:r>
              <a:rPr lang="en-US" b="1" dirty="0" smtClean="0">
                <a:solidFill>
                  <a:srgbClr val="000000"/>
                </a:solidFill>
              </a:rPr>
              <a:t>():-</a:t>
            </a:r>
          </a:p>
          <a:p>
            <a:pPr>
              <a:spcAft>
                <a:spcPts val="0"/>
              </a:spcAft>
              <a:buFont typeface="Arial" pitchFamily="34" charset="0"/>
              <a:buChar char="•"/>
            </a:pPr>
            <a:r>
              <a:rPr lang="en-US" dirty="0" smtClean="0">
                <a:solidFill>
                  <a:srgbClr val="000000"/>
                </a:solidFill>
              </a:rPr>
              <a:t>To handle all opened windows by web driver or switch window from one window to another in a web application. </a:t>
            </a:r>
          </a:p>
          <a:p>
            <a:pPr>
              <a:spcAft>
                <a:spcPts val="0"/>
              </a:spcAft>
              <a:buFont typeface="Arial" pitchFamily="34" charset="0"/>
              <a:buChar char="•"/>
            </a:pPr>
            <a:r>
              <a:rPr lang="en-US" dirty="0" smtClean="0">
                <a:solidFill>
                  <a:srgbClr val="000000"/>
                </a:solidFill>
              </a:rPr>
              <a:t>Its return type is </a:t>
            </a:r>
            <a:r>
              <a:rPr lang="en-US" dirty="0" err="1" smtClean="0">
                <a:solidFill>
                  <a:srgbClr val="000000"/>
                </a:solidFill>
              </a:rPr>
              <a:t>Iterator</a:t>
            </a:r>
            <a:r>
              <a:rPr lang="en-US" dirty="0" smtClean="0">
                <a:solidFill>
                  <a:srgbClr val="000000"/>
                </a:solidFill>
              </a:rPr>
              <a:t>&lt;String&gt;.</a:t>
            </a:r>
          </a:p>
          <a:p>
            <a:pPr>
              <a:spcAft>
                <a:spcPts val="0"/>
              </a:spcAft>
              <a:buNone/>
            </a:pPr>
            <a:r>
              <a:rPr lang="en-US" b="1" dirty="0" smtClean="0">
                <a:solidFill>
                  <a:srgbClr val="000000"/>
                </a:solidFill>
              </a:rPr>
              <a:t>2)</a:t>
            </a:r>
            <a:r>
              <a:rPr lang="en-US" b="1" dirty="0" err="1" smtClean="0">
                <a:solidFill>
                  <a:srgbClr val="000000"/>
                </a:solidFill>
              </a:rPr>
              <a:t>getWindowHandle</a:t>
            </a:r>
            <a:r>
              <a:rPr lang="en-US" b="1" dirty="0" smtClean="0">
                <a:solidFill>
                  <a:srgbClr val="000000"/>
                </a:solidFill>
              </a:rPr>
              <a:t>():-</a:t>
            </a:r>
          </a:p>
          <a:p>
            <a:pPr>
              <a:spcAft>
                <a:spcPts val="0"/>
              </a:spcAft>
            </a:pPr>
            <a:r>
              <a:rPr lang="en-US" dirty="0" smtClean="0">
                <a:solidFill>
                  <a:srgbClr val="000000"/>
                </a:solidFill>
              </a:rPr>
              <a:t>To handle the main window by this method.</a:t>
            </a:r>
          </a:p>
          <a:p>
            <a:pPr>
              <a:spcAft>
                <a:spcPts val="0"/>
              </a:spcAft>
            </a:pPr>
            <a:r>
              <a:rPr lang="en-US" dirty="0" smtClean="0">
                <a:solidFill>
                  <a:srgbClr val="000000"/>
                </a:solidFill>
              </a:rPr>
              <a:t>Its return type is String.</a:t>
            </a:r>
          </a:p>
          <a:p>
            <a:pPr>
              <a:spcAft>
                <a:spcPts val="0"/>
              </a:spcAft>
            </a:pPr>
            <a:endParaRPr lang="en-IN" b="1" dirty="0">
              <a:solidFill>
                <a:srgbClr val="000000"/>
              </a:solidFill>
            </a:endParaRPr>
          </a:p>
        </p:txBody>
      </p:sp>
    </p:spTree>
    <p:extLst>
      <p:ext uri="{BB962C8B-B14F-4D97-AF65-F5344CB8AC3E}">
        <p14:creationId xmlns:p14="http://schemas.microsoft.com/office/powerpoint/2010/main" val="11801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37652"/>
            <a:ext cx="8520600" cy="530942"/>
          </a:xfrm>
        </p:spPr>
        <p:txBody>
          <a:bodyPr/>
          <a:lstStyle/>
          <a:p>
            <a:r>
              <a:rPr lang="en-IN" sz="2800" dirty="0" smtClean="0">
                <a:solidFill>
                  <a:schemeClr val="accent2"/>
                </a:solidFill>
              </a:rPr>
              <a:t>How to Implement</a:t>
            </a:r>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a:xfrm>
            <a:off x="147484" y="580102"/>
            <a:ext cx="8996516" cy="4434349"/>
          </a:xfrm>
        </p:spPr>
        <p:txBody>
          <a:bodyPr/>
          <a:lstStyle/>
          <a:p>
            <a:pPr>
              <a:spcAft>
                <a:spcPts val="0"/>
              </a:spcAft>
              <a:buNone/>
            </a:pPr>
            <a:r>
              <a:rPr lang="en-IN" dirty="0" smtClean="0">
                <a:solidFill>
                  <a:srgbClr val="000000"/>
                </a:solidFill>
              </a:rPr>
              <a:t>See below Example:-</a:t>
            </a:r>
            <a:endParaRPr lang="en-IN" dirty="0">
              <a:solidFill>
                <a:srgbClr val="000000"/>
              </a:solidFill>
            </a:endParaRPr>
          </a:p>
          <a:p>
            <a:pPr marL="342900" indent="-342900">
              <a:spcAft>
                <a:spcPts val="0"/>
              </a:spcAft>
              <a:buFont typeface="+mj-lt"/>
              <a:buAutoNum type="arabicParenR"/>
            </a:pPr>
            <a:r>
              <a:rPr lang="en-US" dirty="0" smtClean="0">
                <a:solidFill>
                  <a:srgbClr val="000000"/>
                </a:solidFill>
              </a:rPr>
              <a:t>Launch the web browser and open the site(Base </a:t>
            </a:r>
            <a:r>
              <a:rPr lang="en-US" dirty="0" err="1" smtClean="0">
                <a:solidFill>
                  <a:srgbClr val="000000"/>
                </a:solidFill>
              </a:rPr>
              <a:t>Url</a:t>
            </a:r>
            <a:r>
              <a:rPr lang="en-US" dirty="0" smtClean="0">
                <a:solidFill>
                  <a:srgbClr val="000000"/>
                </a:solidFill>
              </a:rPr>
              <a:t>).</a:t>
            </a:r>
          </a:p>
          <a:p>
            <a:pPr marL="342900" indent="-342900">
              <a:spcAft>
                <a:spcPts val="0"/>
              </a:spcAft>
              <a:buFont typeface="+mj-lt"/>
              <a:buAutoNum type="arabicParenR"/>
            </a:pPr>
            <a:r>
              <a:rPr lang="en-IN" dirty="0">
                <a:solidFill>
                  <a:srgbClr val="000000"/>
                </a:solidFill>
              </a:rPr>
              <a:t>When the user clicks on the " Click Here " link, new child window opens.</a:t>
            </a:r>
            <a:endParaRPr lang="en-US" dirty="0" smtClean="0">
              <a:solidFill>
                <a:srgbClr val="000000"/>
              </a:solidFill>
            </a:endParaRPr>
          </a:p>
          <a:p>
            <a:pPr marL="342900" indent="-342900">
              <a:spcAft>
                <a:spcPts val="0"/>
              </a:spcAft>
              <a:buFont typeface="+mj-lt"/>
              <a:buAutoNum type="arabicParenR"/>
            </a:pPr>
            <a:endParaRPr lang="en-US" dirty="0" smtClean="0">
              <a:solidFill>
                <a:srgbClr val="000000"/>
              </a:solidFill>
            </a:endParaRPr>
          </a:p>
          <a:p>
            <a:pPr marL="342900" indent="-342900">
              <a:spcAft>
                <a:spcPts val="0"/>
              </a:spcAft>
              <a:buFont typeface="+mj-lt"/>
              <a:buAutoNum type="arabicParenR"/>
            </a:pPr>
            <a:endParaRPr lang="en-US" dirty="0" smtClean="0">
              <a:solidFill>
                <a:srgbClr val="000000"/>
              </a:solidFill>
            </a:endParaRPr>
          </a:p>
          <a:p>
            <a:pPr marL="342900" indent="-342900">
              <a:spcAft>
                <a:spcPts val="0"/>
              </a:spcAft>
              <a:buFont typeface="+mj-lt"/>
              <a:buAutoNum type="arabicParenR"/>
            </a:pPr>
            <a:r>
              <a:rPr lang="en-IN" dirty="0">
                <a:solidFill>
                  <a:srgbClr val="000000"/>
                </a:solidFill>
              </a:rPr>
              <a:t>A new window opens, ask the user to enter email id and submit the page</a:t>
            </a:r>
            <a:r>
              <a:rPr lang="en-IN" dirty="0" smtClean="0">
                <a:solidFill>
                  <a:srgbClr val="000000"/>
                </a:solidFill>
              </a:rPr>
              <a:t>.</a:t>
            </a:r>
            <a:endParaRPr lang="en-IN" dirty="0">
              <a:solidFill>
                <a:srgbClr val="0000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989" y="1547488"/>
            <a:ext cx="4473249" cy="76257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864" y="2577054"/>
            <a:ext cx="6934801" cy="1859441"/>
          </a:xfrm>
          <a:prstGeom prst="rect">
            <a:avLst/>
          </a:prstGeom>
        </p:spPr>
      </p:pic>
    </p:spTree>
    <p:extLst>
      <p:ext uri="{BB962C8B-B14F-4D97-AF65-F5344CB8AC3E}">
        <p14:creationId xmlns:p14="http://schemas.microsoft.com/office/powerpoint/2010/main" val="2456121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590</TotalTime>
  <Words>540</Words>
  <Application>Microsoft Office PowerPoint</Application>
  <PresentationFormat>On-screen Show (16:9)</PresentationFormat>
  <Paragraphs>103</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Monaco</vt:lpstr>
      <vt:lpstr>Montserrat Light</vt:lpstr>
      <vt:lpstr>Roboto</vt:lpstr>
      <vt:lpstr>Montserrat</vt:lpstr>
      <vt:lpstr>Arial</vt:lpstr>
      <vt:lpstr>Lato</vt:lpstr>
      <vt:lpstr>Playfair Display</vt:lpstr>
      <vt:lpstr>Coral</vt:lpstr>
      <vt:lpstr>PowerPoint Presentation</vt:lpstr>
      <vt:lpstr>Introduction</vt:lpstr>
      <vt:lpstr>Types of Alert</vt:lpstr>
      <vt:lpstr> </vt:lpstr>
      <vt:lpstr>Alert Methods</vt:lpstr>
      <vt:lpstr>How to Implement </vt:lpstr>
      <vt:lpstr>  </vt:lpstr>
      <vt:lpstr>Handling Pop Window </vt:lpstr>
      <vt:lpstr>How to Implement </vt:lpstr>
      <vt:lpstr> </vt:lpstr>
      <vt:lpstr>import java.util.Iterator;  import java.util.Set;  import org.openqa.selenium.By;  import org.openqa.selenium.WebDriver;  import org.openqa.selenium.firefox.FirefoxDriver;  public class WindowHandle_Demo {  public static void main(String[] args) throws InterruptedException {  WebDriver driver=new FirefoxDriver();  driver.get(“BASEURL"); //Launching the site.  driver.manage().window().maximize();  driver.findElement(By.xpath("//*[contains(@href,'popup.php')]")).click();  String MainWindow=driver.getWindowHandle();  Set&lt;String&gt; s1=driver.getWindowHandles(); // To handle all new opened window.  Iterator&lt;String&gt; i1=s1.iterator();  while(i1.hasNext()) { String ChildWindow=i1.next();  if(!MainWindow.equalsIgnoreCase(ChildWindow))  {driver.switchTo().window(ChildWindow); // Switching to Child window   driver.findElement(By.name("emailid")) .sendKeys("gaurav.3n@gmail.com");  driver.findElement(By.name("btnLogin")).click();  driver.close();} } // Closing the Child Window.   driver.switchTo().window(MainWindow); // Switching to Parent window i.e Main Window.   } } </vt:lpstr>
      <vt:lpstr>Covered Till Now   </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vipul</dc:creator>
  <cp:lastModifiedBy>Vibhav Gupta</cp:lastModifiedBy>
  <cp:revision>78</cp:revision>
  <dcterms:modified xsi:type="dcterms:W3CDTF">2018-03-13T16:32:35Z</dcterms:modified>
</cp:coreProperties>
</file>