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90" r:id="rId2"/>
    <p:sldId id="267" r:id="rId3"/>
    <p:sldId id="268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96" r:id="rId13"/>
    <p:sldId id="266" r:id="rId14"/>
  </p:sldIdLst>
  <p:sldSz cx="9144000" cy="5143500" type="screen16x9"/>
  <p:notesSz cx="6858000" cy="9144000"/>
  <p:embeddedFontLst>
    <p:embeddedFont>
      <p:font typeface="Montserrat" charset="0"/>
      <p:regular r:id="rId16"/>
      <p:bold r:id="rId17"/>
    </p:embeddedFont>
    <p:embeddedFont>
      <p:font typeface="Roboto" charset="0"/>
      <p:regular r:id="rId18"/>
      <p:bold r:id="rId19"/>
      <p:italic r:id="rId20"/>
      <p:boldItalic r:id="rId21"/>
    </p:embeddedFont>
    <p:embeddedFont>
      <p:font typeface="Lato" charset="0"/>
      <p:regular r:id="rId22"/>
      <p:bold r:id="rId23"/>
      <p:italic r:id="rId24"/>
      <p:boldItalic r:id="rId25"/>
    </p:embeddedFont>
    <p:embeddedFont>
      <p:font typeface="Montserrat Light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24" autoAdjust="0"/>
  </p:normalViewPr>
  <p:slideViewPr>
    <p:cSldViewPr snapToGrid="0">
      <p:cViewPr varScale="1">
        <p:scale>
          <a:sx n="97" d="100"/>
          <a:sy n="97" d="100"/>
        </p:scale>
        <p:origin x="-38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Working with AutoIT in selenium-Part </a:t>
            </a:r>
            <a:r>
              <a:rPr lang="en" dirty="0" smtClean="0">
                <a:solidFill>
                  <a:schemeClr val="lt1"/>
                </a:solidFill>
              </a:rPr>
              <a:t>2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4" y="137652"/>
            <a:ext cx="8674984" cy="452284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AutoIT</a:t>
            </a:r>
            <a:r>
              <a:rPr lang="en-US" sz="2800" dirty="0" smtClean="0">
                <a:solidFill>
                  <a:srgbClr val="000000"/>
                </a:solidFill>
              </a:rPr>
              <a:t> Upload file in Selenium </a:t>
            </a:r>
            <a:r>
              <a:rPr lang="en-US" sz="2800" dirty="0" err="1" smtClean="0">
                <a:solidFill>
                  <a:srgbClr val="000000"/>
                </a:solidFill>
              </a:rPr>
              <a:t>Webdriver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7923"/>
            <a:ext cx="8520600" cy="4119716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</a:t>
            </a:r>
            <a:r>
              <a:rPr lang="en-US" b="1" dirty="0" smtClean="0">
                <a:solidFill>
                  <a:srgbClr val="000000"/>
                </a:solidFill>
              </a:rPr>
              <a:t>1)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r>
              <a:rPr lang="en-US" b="1" dirty="0" smtClean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Develop selenium script in eclipse.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Runtime</a:t>
            </a:r>
            <a:r>
              <a:rPr lang="en-US" dirty="0" smtClean="0">
                <a:solidFill>
                  <a:srgbClr val="000000"/>
                </a:solidFill>
              </a:rPr>
              <a:t> class allows the script to interface with the environment in which the script is running.</a:t>
            </a:r>
          </a:p>
          <a:p>
            <a:pPr>
              <a:spcAft>
                <a:spcPts val="0"/>
              </a:spcAft>
            </a:pPr>
            <a:r>
              <a:rPr lang="en-US" b="1" dirty="0" err="1" smtClean="0">
                <a:solidFill>
                  <a:srgbClr val="000000"/>
                </a:solidFill>
              </a:rPr>
              <a:t>getRuntime</a:t>
            </a:r>
            <a:r>
              <a:rPr lang="en-US" b="1" dirty="0" smtClean="0">
                <a:solidFill>
                  <a:srgbClr val="000000"/>
                </a:solidFill>
              </a:rPr>
              <a:t>() </a:t>
            </a:r>
            <a:r>
              <a:rPr lang="en-US" dirty="0" smtClean="0">
                <a:solidFill>
                  <a:srgbClr val="000000"/>
                </a:solidFill>
              </a:rPr>
              <a:t>get the current runtime associated with this process.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exec() </a:t>
            </a:r>
            <a:r>
              <a:rPr lang="en-US" dirty="0" smtClean="0">
                <a:solidFill>
                  <a:srgbClr val="000000"/>
                </a:solidFill>
              </a:rPr>
              <a:t>methods execute the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script ( FileUpload.exe ) 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2)</a:t>
            </a:r>
            <a:r>
              <a:rPr lang="en-US" dirty="0" smtClean="0">
                <a:solidFill>
                  <a:srgbClr val="000000"/>
                </a:solidFill>
              </a:rPr>
              <a:t> : Execute the Selenium script in Eclipse.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1450" y="2642716"/>
            <a:ext cx="7859324" cy="206210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importjava.io.IOException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import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org.openqa.selenium.By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 import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org.openqa.selenium.WebDriver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 import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org.openqa.selenium.firefox.FirefoxDriver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public class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FileUpload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public static void main(String[]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args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) throws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IOException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 WebDriver driver=new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FirefoxDriver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driver.get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(URL);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 </a:t>
            </a: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4" y="0"/>
            <a:ext cx="8674984" cy="45719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0"/>
            <a:ext cx="8520600" cy="4827639"/>
          </a:xfrm>
        </p:spPr>
        <p:txBody>
          <a:bodyPr/>
          <a:lstStyle/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</a:t>
            </a:r>
            <a:r>
              <a:rPr lang="en-US" b="1" dirty="0" smtClean="0">
                <a:solidFill>
                  <a:srgbClr val="000000"/>
                </a:solidFill>
              </a:rPr>
              <a:t>3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Verify the output, resume.doc file uploaded successfully and thank you message will be displayed.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91617" y="137651"/>
            <a:ext cx="7721673" cy="255454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  <a:cs typeface="Arial" pitchFamily="34" charset="0"/>
              </a:rPr>
              <a:t>driver.findElement</a:t>
            </a:r>
            <a:r>
              <a:rPr lang="en-US" sz="1600" b="1" dirty="0" smtClean="0">
                <a:latin typeface="Monaco"/>
                <a:cs typeface="Arial" pitchFamily="34" charset="0"/>
              </a:rPr>
              <a:t>(By.id("</a:t>
            </a:r>
            <a:r>
              <a:rPr lang="en-US" sz="1600" b="1" dirty="0" err="1" smtClean="0">
                <a:latin typeface="Monaco"/>
                <a:cs typeface="Arial" pitchFamily="34" charset="0"/>
              </a:rPr>
              <a:t>postjob</a:t>
            </a:r>
            <a:r>
              <a:rPr lang="en-US" sz="1600" b="1" dirty="0" smtClean="0">
                <a:latin typeface="Monaco"/>
                <a:cs typeface="Arial" pitchFamily="34" charset="0"/>
              </a:rPr>
              <a:t>")).click();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  <a:cs typeface="Arial" pitchFamily="34" charset="0"/>
              </a:rPr>
              <a:t>driver.findElement</a:t>
            </a:r>
            <a:r>
              <a:rPr lang="en-US" sz="1600" b="1" dirty="0" smtClean="0">
                <a:latin typeface="Monaco"/>
                <a:cs typeface="Arial" pitchFamily="34" charset="0"/>
              </a:rPr>
              <a:t>(By.id("input_3")).</a:t>
            </a:r>
            <a:r>
              <a:rPr lang="en-US" sz="1600" b="1" dirty="0" err="1" smtClean="0">
                <a:latin typeface="Monaco"/>
                <a:cs typeface="Arial" pitchFamily="34" charset="0"/>
              </a:rPr>
              <a:t>sendKeys</a:t>
            </a:r>
            <a:r>
              <a:rPr lang="en-US" sz="1600" b="1" dirty="0" smtClean="0">
                <a:latin typeface="Monaco"/>
                <a:cs typeface="Arial" pitchFamily="34" charset="0"/>
              </a:rPr>
              <a:t>("</a:t>
            </a:r>
            <a:r>
              <a:rPr lang="en-US" sz="1600" b="1" dirty="0" err="1" smtClean="0">
                <a:latin typeface="Monaco"/>
                <a:cs typeface="Arial" pitchFamily="34" charset="0"/>
              </a:rPr>
              <a:t>Gaurav</a:t>
            </a:r>
            <a:r>
              <a:rPr lang="en-US" sz="1600" b="1" dirty="0" smtClean="0">
                <a:latin typeface="Monaco"/>
                <a:cs typeface="Arial" pitchFamily="34" charset="0"/>
              </a:rPr>
              <a:t>"); </a:t>
            </a:r>
            <a:endParaRPr lang="en-US" sz="1600" b="1" dirty="0" smtClean="0">
              <a:latin typeface="Monac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  <a:cs typeface="Arial" pitchFamily="34" charset="0"/>
              </a:rPr>
              <a:t>driver.findElement</a:t>
            </a:r>
            <a:r>
              <a:rPr lang="en-US" sz="1600" b="1" dirty="0" smtClean="0">
                <a:latin typeface="Monaco"/>
                <a:cs typeface="Arial" pitchFamily="34" charset="0"/>
              </a:rPr>
              <a:t>(By.id</a:t>
            </a:r>
            <a:r>
              <a:rPr lang="en-US" sz="1600" b="1" dirty="0" smtClean="0">
                <a:latin typeface="Monaco"/>
                <a:cs typeface="Arial" pitchFamily="34" charset="0"/>
              </a:rPr>
              <a:t>("id_4")).</a:t>
            </a:r>
            <a:r>
              <a:rPr lang="en-US" sz="1600" b="1" dirty="0" err="1" smtClean="0">
                <a:latin typeface="Monaco"/>
                <a:cs typeface="Arial" pitchFamily="34" charset="0"/>
              </a:rPr>
              <a:t>sendKeys</a:t>
            </a:r>
            <a:r>
              <a:rPr lang="en-US" sz="1600" b="1" dirty="0" smtClean="0">
                <a:latin typeface="Monaco"/>
                <a:cs typeface="Arial" pitchFamily="34" charset="0"/>
              </a:rPr>
              <a:t>("test.test@gmail.com</a:t>
            </a:r>
            <a:r>
              <a:rPr lang="en-US" sz="1600" b="1" dirty="0" smtClean="0">
                <a:latin typeface="Monaco"/>
                <a:cs typeface="Arial" pitchFamily="34" charset="0"/>
              </a:rPr>
              <a:t>");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</a:rPr>
              <a:t>driver.findElement</a:t>
            </a:r>
            <a:r>
              <a:rPr lang="en-US" sz="1600" b="1" dirty="0" smtClean="0">
                <a:latin typeface="Monaco"/>
              </a:rPr>
              <a:t>(By.id</a:t>
            </a:r>
            <a:r>
              <a:rPr lang="en-US" sz="1600" b="1" dirty="0" smtClean="0">
                <a:latin typeface="Monaco"/>
              </a:rPr>
              <a:t>("input_4")).click(); </a:t>
            </a:r>
            <a:endParaRPr lang="en-US" sz="1600" b="1" dirty="0" smtClean="0">
              <a:latin typeface="Monaco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// </a:t>
            </a:r>
            <a:r>
              <a:rPr lang="en-US" sz="1600" b="1" dirty="0" smtClean="0">
                <a:latin typeface="Monaco"/>
              </a:rPr>
              <a:t>below line execute the </a:t>
            </a:r>
            <a:r>
              <a:rPr lang="en-US" sz="1600" b="1" dirty="0" err="1" smtClean="0">
                <a:latin typeface="Monaco"/>
              </a:rPr>
              <a:t>AutoIT</a:t>
            </a:r>
            <a:r>
              <a:rPr lang="en-US" sz="1600" b="1" dirty="0" smtClean="0">
                <a:latin typeface="Monaco"/>
              </a:rPr>
              <a:t> script </a:t>
            </a:r>
            <a:r>
              <a:rPr lang="en-US" sz="1600" b="1" dirty="0" smtClean="0">
                <a:latin typeface="Monaco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 </a:t>
            </a:r>
            <a:r>
              <a:rPr lang="en-US" sz="1600" b="1" dirty="0" err="1" smtClean="0">
                <a:latin typeface="Monaco"/>
              </a:rPr>
              <a:t>Runtime.getRuntime</a:t>
            </a:r>
            <a:r>
              <a:rPr lang="en-US" sz="1600" b="1" dirty="0" smtClean="0">
                <a:latin typeface="Monaco"/>
              </a:rPr>
              <a:t>().exec("E:\\</a:t>
            </a:r>
            <a:r>
              <a:rPr lang="en-US" sz="1600" b="1" dirty="0" err="1" smtClean="0">
                <a:latin typeface="Monaco"/>
              </a:rPr>
              <a:t>AutoIT</a:t>
            </a:r>
            <a:r>
              <a:rPr lang="en-US" sz="1600" b="1" dirty="0" smtClean="0">
                <a:latin typeface="Monaco"/>
              </a:rPr>
              <a:t>\\FileUpload.exe"); </a:t>
            </a:r>
            <a:endParaRPr lang="en-US" sz="1600" b="1" dirty="0" smtClean="0">
              <a:latin typeface="Monaco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</a:rPr>
              <a:t>driver.findElement</a:t>
            </a:r>
            <a:r>
              <a:rPr lang="en-US" sz="1600" b="1" dirty="0" smtClean="0">
                <a:latin typeface="Monaco"/>
              </a:rPr>
              <a:t>(By.id</a:t>
            </a:r>
            <a:r>
              <a:rPr lang="en-US" sz="1600" b="1" dirty="0" smtClean="0">
                <a:latin typeface="Monaco"/>
              </a:rPr>
              <a:t>("input_6")).</a:t>
            </a:r>
            <a:r>
              <a:rPr lang="en-US" sz="1600" b="1" dirty="0" err="1" smtClean="0">
                <a:latin typeface="Monaco"/>
              </a:rPr>
              <a:t>sendKeys</a:t>
            </a:r>
            <a:r>
              <a:rPr lang="en-US" sz="1600" b="1" dirty="0" smtClean="0">
                <a:latin typeface="Monaco"/>
              </a:rPr>
              <a:t>("</a:t>
            </a:r>
            <a:r>
              <a:rPr lang="en-US" sz="1600" b="1" dirty="0" err="1" smtClean="0">
                <a:latin typeface="Monaco"/>
              </a:rPr>
              <a:t>AutoIT</a:t>
            </a:r>
            <a:r>
              <a:rPr lang="en-US" sz="1600" b="1" dirty="0" smtClean="0">
                <a:latin typeface="Monaco"/>
              </a:rPr>
              <a:t> in Selenium"); </a:t>
            </a:r>
            <a:endParaRPr lang="en-US" sz="1600" b="1" dirty="0" smtClean="0">
              <a:latin typeface="Monaco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</a:rPr>
              <a:t>driver.findElement</a:t>
            </a:r>
            <a:r>
              <a:rPr lang="en-US" sz="1600" b="1" dirty="0" smtClean="0">
                <a:latin typeface="Monaco"/>
              </a:rPr>
              <a:t>(By.id</a:t>
            </a:r>
            <a:r>
              <a:rPr lang="en-US" sz="1600" b="1" dirty="0" smtClean="0">
                <a:latin typeface="Monaco"/>
              </a:rPr>
              <a:t>("input_2")).click(); </a:t>
            </a:r>
            <a:endParaRPr lang="en-US" sz="1600" b="1" dirty="0" smtClean="0">
              <a:latin typeface="Monaco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</a:rPr>
              <a:t>driver.close</a:t>
            </a:r>
            <a:r>
              <a:rPr lang="en-US" sz="1600" b="1" dirty="0" smtClean="0">
                <a:latin typeface="Monaco"/>
              </a:rPr>
              <a:t>(); </a:t>
            </a:r>
            <a:r>
              <a:rPr lang="en-US" sz="1600" b="1" dirty="0" smtClean="0">
                <a:latin typeface="Monaco"/>
              </a:rPr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}</a:t>
            </a:r>
            <a:r>
              <a:rPr lang="en-US" sz="1600" b="1" dirty="0" smtClean="0">
                <a:latin typeface="Monaco"/>
                <a:cs typeface="Arial" pitchFamily="34" charset="0"/>
              </a:rPr>
              <a:t> </a:t>
            </a:r>
            <a:endParaRPr lang="en-US" sz="4000" b="1" dirty="0" smtClean="0">
              <a:latin typeface="Monaco"/>
              <a:cs typeface="Arial" pitchFamily="34" charset="0"/>
            </a:endParaRPr>
          </a:p>
        </p:txBody>
      </p:sp>
      <p:pic>
        <p:nvPicPr>
          <p:cNvPr id="5" name="Picture 4" descr="Captur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55" y="3019143"/>
            <a:ext cx="5835890" cy="17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Element Identifier identifies the elements of file </a:t>
            </a:r>
            <a:r>
              <a:rPr lang="en-US" dirty="0" err="1" smtClean="0">
                <a:solidFill>
                  <a:srgbClr val="000000"/>
                </a:solidFill>
              </a:rPr>
              <a:t>uploader</a:t>
            </a:r>
            <a:r>
              <a:rPr lang="en-US" dirty="0" smtClean="0">
                <a:solidFill>
                  <a:srgbClr val="000000"/>
                </a:solidFill>
              </a:rPr>
              <a:t> window.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Prepared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script in the editor with the help of Element identifier.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script is used in selenium </a:t>
            </a:r>
            <a:r>
              <a:rPr lang="en-US" dirty="0" err="1" smtClean="0">
                <a:solidFill>
                  <a:srgbClr val="000000"/>
                </a:solidFill>
              </a:rPr>
              <a:t>webdriver</a:t>
            </a:r>
            <a:r>
              <a:rPr lang="en-US" dirty="0" smtClean="0">
                <a:solidFill>
                  <a:srgbClr val="000000"/>
                </a:solidFill>
              </a:rPr>
              <a:t> script.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Executed the selenium script.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Output: Successfully the file uploaded.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70271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27587"/>
            <a:ext cx="8520600" cy="3841288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is used to handle window based activity  which are not handled by Selenium.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uses a combination of mouse movement, keystrokes and window control manipulation to automate a task which is not possible by selenium </a:t>
            </a:r>
            <a:r>
              <a:rPr lang="en-US" dirty="0" err="1" smtClean="0">
                <a:solidFill>
                  <a:srgbClr val="000000"/>
                </a:solidFill>
              </a:rPr>
              <a:t>webdriver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16" y="0"/>
            <a:ext cx="8674984" cy="973394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Find </a:t>
            </a:r>
            <a:r>
              <a:rPr lang="en-US" sz="2800" dirty="0" smtClean="0">
                <a:solidFill>
                  <a:srgbClr val="000000"/>
                </a:solidFill>
              </a:rPr>
              <a:t>element through element Identifier </a:t>
            </a:r>
            <a:r>
              <a:rPr lang="en-US" sz="2800" dirty="0" smtClean="0">
                <a:solidFill>
                  <a:srgbClr val="000000"/>
                </a:solidFill>
              </a:rPr>
              <a:t>     and write </a:t>
            </a:r>
            <a:r>
              <a:rPr lang="en-US" sz="2800" dirty="0" smtClean="0">
                <a:solidFill>
                  <a:srgbClr val="000000"/>
                </a:solidFill>
              </a:rPr>
              <a:t>script on </a:t>
            </a:r>
            <a:r>
              <a:rPr lang="en-US" sz="2800" dirty="0" err="1" smtClean="0">
                <a:solidFill>
                  <a:srgbClr val="000000"/>
                </a:solidFill>
              </a:rPr>
              <a:t>AutoIT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editor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04568"/>
            <a:ext cx="8520600" cy="392307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Example :-</a:t>
            </a:r>
            <a:r>
              <a:rPr lang="en-US" dirty="0" smtClean="0">
                <a:solidFill>
                  <a:srgbClr val="000000"/>
                </a:solidFill>
              </a:rPr>
              <a:t>upload resume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1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open </a:t>
            </a:r>
            <a:r>
              <a:rPr lang="en-US" dirty="0" smtClean="0">
                <a:solidFill>
                  <a:srgbClr val="000000"/>
                </a:solidFill>
              </a:rPr>
              <a:t>element Identifier- Go to 'C: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\</a:t>
            </a:r>
            <a:r>
              <a:rPr lang="en-US" dirty="0" smtClean="0">
                <a:solidFill>
                  <a:srgbClr val="000000"/>
                </a:solidFill>
              </a:rPr>
              <a:t>Program Files (x86)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\</a:t>
            </a:r>
            <a:r>
              <a:rPr lang="en-US" dirty="0" smtClean="0">
                <a:solidFill>
                  <a:srgbClr val="000000"/>
                </a:solidFill>
              </a:rPr>
              <a:t>AutoIt3' and click on 'Au3Info.exe' file, the element identifier window opens as shown in below screen.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4" y="2133599"/>
            <a:ext cx="7138220" cy="26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</a:t>
            </a:r>
            <a:r>
              <a:rPr lang="en-US" b="1" dirty="0" smtClean="0">
                <a:solidFill>
                  <a:srgbClr val="000000"/>
                </a:solidFill>
              </a:rPr>
              <a:t>2)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open file </a:t>
            </a:r>
            <a:r>
              <a:rPr lang="en-US" dirty="0" err="1" smtClean="0">
                <a:solidFill>
                  <a:srgbClr val="000000"/>
                </a:solidFill>
              </a:rPr>
              <a:t>uploader</a:t>
            </a:r>
            <a:r>
              <a:rPr lang="en-US" dirty="0" smtClean="0">
                <a:solidFill>
                  <a:srgbClr val="000000"/>
                </a:solidFill>
              </a:rPr>
              <a:t> window by clicking on 'Choose File' which is </a:t>
            </a:r>
            <a:r>
              <a:rPr lang="en-US" dirty="0" smtClean="0">
                <a:solidFill>
                  <a:srgbClr val="000000"/>
                </a:solidFill>
              </a:rPr>
              <a:t>      windows </a:t>
            </a:r>
            <a:r>
              <a:rPr lang="en-US" dirty="0" smtClean="0">
                <a:solidFill>
                  <a:srgbClr val="000000"/>
                </a:solidFill>
              </a:rPr>
              <a:t>activity.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3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Drag the finder tool on the " File Name" box element of file </a:t>
            </a:r>
            <a:r>
              <a:rPr lang="en-US" dirty="0" err="1" smtClean="0">
                <a:solidFill>
                  <a:srgbClr val="000000"/>
                </a:solidFill>
              </a:rPr>
              <a:t>uploader</a:t>
            </a:r>
            <a:r>
              <a:rPr lang="en-US" dirty="0" smtClean="0">
                <a:solidFill>
                  <a:srgbClr val="000000"/>
                </a:solidFill>
              </a:rPr>
              <a:t> window to find the basic attributes info as shown in the below screen with the arrow.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 descr="022916_1258_HowtouseAu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348" y="575033"/>
            <a:ext cx="3409950" cy="1548735"/>
          </a:xfrm>
          <a:prstGeom prst="rect">
            <a:avLst/>
          </a:prstGeom>
        </p:spPr>
      </p:pic>
      <p:pic>
        <p:nvPicPr>
          <p:cNvPr id="7" name="Picture 6" descr="022916_1258_HowtouseAut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63" y="2743200"/>
            <a:ext cx="7867650" cy="20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Get </a:t>
            </a:r>
            <a:r>
              <a:rPr lang="en-US" dirty="0" smtClean="0">
                <a:solidFill>
                  <a:srgbClr val="000000"/>
                </a:solidFill>
              </a:rPr>
              <a:t>the value of attributes i.e. </a:t>
            </a:r>
            <a:r>
              <a:rPr lang="en-US" b="1" dirty="0" smtClean="0">
                <a:solidFill>
                  <a:srgbClr val="000000"/>
                </a:solidFill>
              </a:rPr>
              <a:t>title='Open'</a:t>
            </a:r>
            <a:r>
              <a:rPr lang="en-US" dirty="0" smtClean="0">
                <a:solidFill>
                  <a:srgbClr val="000000"/>
                </a:solidFill>
              </a:rPr>
              <a:t>, </a:t>
            </a:r>
            <a:r>
              <a:rPr lang="en-US" b="1" dirty="0" smtClean="0">
                <a:solidFill>
                  <a:srgbClr val="000000"/>
                </a:solidFill>
              </a:rPr>
              <a:t>class='Edit'</a:t>
            </a:r>
            <a:r>
              <a:rPr lang="en-US" dirty="0" smtClean="0">
                <a:solidFill>
                  <a:srgbClr val="000000"/>
                </a:solidFill>
              </a:rPr>
              <a:t> and </a:t>
            </a:r>
            <a:r>
              <a:rPr lang="en-US" b="1" dirty="0" smtClean="0">
                <a:solidFill>
                  <a:srgbClr val="000000"/>
                </a:solidFill>
              </a:rPr>
              <a:t>instance='1'</a:t>
            </a:r>
            <a:r>
              <a:rPr lang="en-US" dirty="0" smtClean="0">
                <a:solidFill>
                  <a:srgbClr val="000000"/>
                </a:solidFill>
              </a:rPr>
              <a:t> as shown below. These values are used in writing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script.</a:t>
            </a: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</a:t>
            </a:r>
            <a:r>
              <a:rPr lang="en-US" b="1" dirty="0" smtClean="0">
                <a:solidFill>
                  <a:srgbClr val="000000"/>
                </a:solidFill>
              </a:rPr>
              <a:t>4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Open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script editor, </a:t>
            </a:r>
            <a:r>
              <a:rPr lang="en-US" dirty="0" smtClean="0">
                <a:solidFill>
                  <a:srgbClr val="000000"/>
                </a:solidFill>
              </a:rPr>
              <a:t>                                                                     </a:t>
            </a:r>
            <a:r>
              <a:rPr lang="en-US" dirty="0" err="1" smtClean="0">
                <a:solidFill>
                  <a:srgbClr val="000000"/>
                </a:solidFill>
              </a:rPr>
              <a:t>goto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'C: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\</a:t>
            </a:r>
            <a:r>
              <a:rPr lang="en-US" dirty="0" smtClean="0">
                <a:solidFill>
                  <a:srgbClr val="000000"/>
                </a:solidFill>
              </a:rPr>
              <a:t>Program Files (x86)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\</a:t>
            </a:r>
            <a:r>
              <a:rPr lang="en-US" dirty="0" smtClean="0">
                <a:solidFill>
                  <a:srgbClr val="000000"/>
                </a:solidFill>
              </a:rPr>
              <a:t>AutoIt3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\</a:t>
            </a:r>
            <a:r>
              <a:rPr lang="en-US" dirty="0" err="1" smtClean="0">
                <a:solidFill>
                  <a:srgbClr val="000000"/>
                </a:solidFill>
              </a:rPr>
              <a:t>SciTE</a:t>
            </a:r>
            <a:r>
              <a:rPr lang="en-US" dirty="0" smtClean="0">
                <a:solidFill>
                  <a:srgbClr val="000000"/>
                </a:solidFill>
              </a:rPr>
              <a:t>' </a:t>
            </a:r>
            <a:r>
              <a:rPr lang="en-US" dirty="0" smtClean="0">
                <a:solidFill>
                  <a:srgbClr val="000000"/>
                </a:solidFill>
              </a:rPr>
              <a:t>                                                                     and </a:t>
            </a:r>
            <a:r>
              <a:rPr lang="en-US" dirty="0" smtClean="0">
                <a:solidFill>
                  <a:srgbClr val="000000"/>
                </a:solidFill>
              </a:rPr>
              <a:t>click on </a:t>
            </a:r>
            <a:r>
              <a:rPr lang="en-US" dirty="0" smtClean="0">
                <a:solidFill>
                  <a:srgbClr val="000000"/>
                </a:solidFill>
              </a:rPr>
              <a:t>'SciTE.exe‘.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Methods </a:t>
            </a:r>
            <a:r>
              <a:rPr lang="en-US" dirty="0" smtClean="0">
                <a:solidFill>
                  <a:srgbClr val="000000"/>
                </a:solidFill>
              </a:rPr>
              <a:t>are required for writing file upload </a:t>
            </a:r>
            <a:r>
              <a:rPr lang="en-US" dirty="0" smtClean="0">
                <a:solidFill>
                  <a:srgbClr val="000000"/>
                </a:solidFill>
              </a:rPr>
              <a:t>script are:-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US" sz="1600" b="1" dirty="0" err="1" smtClean="0">
                <a:solidFill>
                  <a:srgbClr val="000000"/>
                </a:solidFill>
              </a:rPr>
              <a:t>ControlFocus</a:t>
            </a:r>
            <a:r>
              <a:rPr lang="en-US" sz="1600" dirty="0" smtClean="0">
                <a:solidFill>
                  <a:srgbClr val="000000"/>
                </a:solidFill>
              </a:rPr>
              <a:t>(" title "," text ",</a:t>
            </a:r>
            <a:r>
              <a:rPr lang="en-US" sz="1600" dirty="0" err="1" smtClean="0">
                <a:solidFill>
                  <a:srgbClr val="000000"/>
                </a:solidFill>
              </a:rPr>
              <a:t>controlID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</a:rPr>
              <a:t>is used for sets </a:t>
            </a:r>
            <a:r>
              <a:rPr lang="en-US" sz="1600" b="1" dirty="0" smtClean="0">
                <a:solidFill>
                  <a:srgbClr val="000000"/>
                </a:solidFill>
              </a:rPr>
              <a:t>input focus to a given control on a window.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8" name="Picture 7" descr="022916_1258_HowtouseAu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03" y="648929"/>
            <a:ext cx="2971800" cy="2261419"/>
          </a:xfrm>
          <a:prstGeom prst="rect">
            <a:avLst/>
          </a:prstGeom>
        </p:spPr>
      </p:pic>
      <p:pic>
        <p:nvPicPr>
          <p:cNvPr id="10" name="Picture 9" descr="Cap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961" y="3401961"/>
            <a:ext cx="6924214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2) </a:t>
            </a:r>
            <a:r>
              <a:rPr lang="en-US" b="1" dirty="0" err="1" smtClean="0">
                <a:solidFill>
                  <a:srgbClr val="000000"/>
                </a:solidFill>
              </a:rPr>
              <a:t>ControlSetText</a:t>
            </a:r>
            <a:r>
              <a:rPr lang="en-US" dirty="0" smtClean="0">
                <a:solidFill>
                  <a:srgbClr val="000000"/>
                </a:solidFill>
              </a:rPr>
              <a:t>(" title "," text ",</a:t>
            </a:r>
            <a:r>
              <a:rPr lang="en-US" dirty="0" err="1" smtClean="0">
                <a:solidFill>
                  <a:srgbClr val="000000"/>
                </a:solidFill>
              </a:rPr>
              <a:t>controlID</a:t>
            </a:r>
            <a:r>
              <a:rPr lang="en-US" dirty="0" smtClean="0">
                <a:solidFill>
                  <a:srgbClr val="000000"/>
                </a:solidFill>
              </a:rPr>
              <a:t> ," File path which need to upload " )</a:t>
            </a:r>
            <a:r>
              <a:rPr lang="en-US" b="1" dirty="0" smtClean="0">
                <a:solidFill>
                  <a:srgbClr val="000000"/>
                </a:solidFill>
              </a:rPr>
              <a:t> is used for sets text of a control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</a:t>
            </a:r>
            <a:r>
              <a:rPr lang="en-US" b="1" dirty="0" smtClean="0">
                <a:solidFill>
                  <a:srgbClr val="000000"/>
                </a:solidFill>
              </a:rPr>
              <a:t>5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rag </a:t>
            </a:r>
            <a:r>
              <a:rPr lang="en-US" dirty="0" smtClean="0">
                <a:solidFill>
                  <a:srgbClr val="000000"/>
                </a:solidFill>
              </a:rPr>
              <a:t>the finder tool on the "Open" button element of file </a:t>
            </a:r>
            <a:r>
              <a:rPr lang="en-US" dirty="0" err="1" smtClean="0">
                <a:solidFill>
                  <a:srgbClr val="000000"/>
                </a:solidFill>
              </a:rPr>
              <a:t>uploader</a:t>
            </a:r>
            <a:r>
              <a:rPr lang="en-US" dirty="0" smtClean="0">
                <a:solidFill>
                  <a:srgbClr val="000000"/>
                </a:solidFill>
              </a:rPr>
              <a:t> window to find the basic attribute information.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 descr="022916_1258_HowtouseAut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834821"/>
            <a:ext cx="8092256" cy="1456095"/>
          </a:xfrm>
          <a:prstGeom prst="rect">
            <a:avLst/>
          </a:prstGeom>
        </p:spPr>
      </p:pic>
      <p:pic>
        <p:nvPicPr>
          <p:cNvPr id="10" name="Picture 9" descr="Cap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49" y="2914310"/>
            <a:ext cx="5782190" cy="189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Get </a:t>
            </a:r>
            <a:r>
              <a:rPr lang="en-US" dirty="0" smtClean="0">
                <a:solidFill>
                  <a:srgbClr val="000000"/>
                </a:solidFill>
              </a:rPr>
              <a:t>the value of attributes i.e. </a:t>
            </a:r>
            <a:r>
              <a:rPr lang="en-US" b="1" dirty="0" smtClean="0">
                <a:solidFill>
                  <a:srgbClr val="000000"/>
                </a:solidFill>
              </a:rPr>
              <a:t>title='Open'</a:t>
            </a:r>
            <a:r>
              <a:rPr lang="en-US" dirty="0" smtClean="0">
                <a:solidFill>
                  <a:srgbClr val="000000"/>
                </a:solidFill>
              </a:rPr>
              <a:t>, </a:t>
            </a:r>
            <a:r>
              <a:rPr lang="en-US" b="1" dirty="0" smtClean="0">
                <a:solidFill>
                  <a:srgbClr val="000000"/>
                </a:solidFill>
              </a:rPr>
              <a:t>class='Button'</a:t>
            </a:r>
            <a:r>
              <a:rPr lang="en-US" dirty="0" smtClean="0">
                <a:solidFill>
                  <a:srgbClr val="000000"/>
                </a:solidFill>
              </a:rPr>
              <a:t> and </a:t>
            </a:r>
            <a:r>
              <a:rPr lang="en-US" b="1" dirty="0" smtClean="0">
                <a:solidFill>
                  <a:srgbClr val="000000"/>
                </a:solidFill>
              </a:rPr>
              <a:t>instance='1'</a:t>
            </a:r>
            <a:r>
              <a:rPr lang="en-US" dirty="0" smtClean="0">
                <a:solidFill>
                  <a:srgbClr val="000000"/>
                </a:solidFill>
              </a:rPr>
              <a:t> as shown below. These values are used in writing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script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3) </a:t>
            </a:r>
            <a:r>
              <a:rPr lang="en-US" b="1" dirty="0" err="1" smtClean="0">
                <a:solidFill>
                  <a:srgbClr val="000000"/>
                </a:solidFill>
              </a:rPr>
              <a:t>ControlClick</a:t>
            </a:r>
            <a:r>
              <a:rPr lang="en-US" dirty="0" smtClean="0">
                <a:solidFill>
                  <a:srgbClr val="000000"/>
                </a:solidFill>
              </a:rPr>
              <a:t>(" title "," text ",</a:t>
            </a:r>
            <a:r>
              <a:rPr lang="en-US" dirty="0" err="1" smtClean="0">
                <a:solidFill>
                  <a:srgbClr val="000000"/>
                </a:solidFill>
              </a:rPr>
              <a:t>controlID</a:t>
            </a:r>
            <a:r>
              <a:rPr lang="en-US" dirty="0" smtClean="0">
                <a:solidFill>
                  <a:srgbClr val="000000"/>
                </a:solidFill>
              </a:rPr>
              <a:t> )</a:t>
            </a:r>
            <a:r>
              <a:rPr lang="en-US" b="1" dirty="0" smtClean="0">
                <a:solidFill>
                  <a:srgbClr val="000000"/>
                </a:solidFill>
              </a:rPr>
              <a:t> is used for </a:t>
            </a:r>
            <a:r>
              <a:rPr lang="en-US" b="1" dirty="0" smtClean="0">
                <a:solidFill>
                  <a:srgbClr val="000000"/>
                </a:solidFill>
              </a:rPr>
              <a:t>                                                    sends </a:t>
            </a:r>
            <a:r>
              <a:rPr lang="en-US" b="1" dirty="0" smtClean="0">
                <a:solidFill>
                  <a:srgbClr val="000000"/>
                </a:solidFill>
              </a:rPr>
              <a:t>a mouse click command to a given control.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" name="Picture 7" descr="022916_1258_HowtouseAut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93" y="766916"/>
            <a:ext cx="2971800" cy="2310581"/>
          </a:xfrm>
          <a:prstGeom prst="rect">
            <a:avLst/>
          </a:prstGeom>
        </p:spPr>
      </p:pic>
      <p:pic>
        <p:nvPicPr>
          <p:cNvPr id="9" name="Picture 8" descr="022916_1258_HowtouseAut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7" y="3126658"/>
            <a:ext cx="8820150" cy="17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6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script is completed to handle file </a:t>
            </a:r>
            <a:r>
              <a:rPr lang="en-US" dirty="0" err="1" smtClean="0">
                <a:solidFill>
                  <a:srgbClr val="000000"/>
                </a:solidFill>
              </a:rPr>
              <a:t>uploader.Now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close </a:t>
            </a: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     element </a:t>
            </a:r>
            <a:r>
              <a:rPr lang="en-US" dirty="0" smtClean="0">
                <a:solidFill>
                  <a:srgbClr val="000000"/>
                </a:solidFill>
              </a:rPr>
              <a:t>identifier and save the script as " </a:t>
            </a:r>
            <a:r>
              <a:rPr lang="en-US" dirty="0" err="1" smtClean="0">
                <a:solidFill>
                  <a:srgbClr val="000000"/>
                </a:solidFill>
              </a:rPr>
              <a:t>FileUpload</a:t>
            </a:r>
            <a:r>
              <a:rPr lang="en-US" dirty="0" smtClean="0">
                <a:solidFill>
                  <a:srgbClr val="000000"/>
                </a:solidFill>
              </a:rPr>
              <a:t> " at the given </a:t>
            </a:r>
            <a:r>
              <a:rPr lang="en-US" dirty="0" smtClean="0">
                <a:solidFill>
                  <a:srgbClr val="000000"/>
                </a:solidFill>
              </a:rPr>
              <a:t>location       </a:t>
            </a:r>
            <a:r>
              <a:rPr lang="en-US" dirty="0" smtClean="0">
                <a:solidFill>
                  <a:srgbClr val="000000"/>
                </a:solidFill>
              </a:rPr>
              <a:t>( E: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\</a:t>
            </a:r>
            <a:r>
              <a:rPr lang="en-US" dirty="0" smtClean="0">
                <a:solidFill>
                  <a:srgbClr val="000000"/>
                </a:solidFill>
              </a:rPr>
              <a:t>AutoIT ).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 descr="022916_1258_HowtouseAut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83" y="875071"/>
            <a:ext cx="6386170" cy="39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832300" cy="483747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For compiling this </a:t>
            </a:r>
            <a:r>
              <a:rPr lang="en-US" dirty="0" err="1" smtClean="0">
                <a:solidFill>
                  <a:srgbClr val="000000"/>
                </a:solidFill>
              </a:rPr>
              <a:t>script,two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options " </a:t>
            </a:r>
            <a:r>
              <a:rPr lang="en-US" b="1" dirty="0" smtClean="0">
                <a:solidFill>
                  <a:srgbClr val="000000"/>
                </a:solidFill>
              </a:rPr>
              <a:t>compile script x64</a:t>
            </a:r>
            <a:r>
              <a:rPr lang="en-US" dirty="0" smtClean="0">
                <a:solidFill>
                  <a:srgbClr val="000000"/>
                </a:solidFill>
              </a:rPr>
              <a:t> " </a:t>
            </a:r>
            <a:r>
              <a:rPr lang="en-US" dirty="0" smtClean="0">
                <a:solidFill>
                  <a:srgbClr val="000000"/>
                </a:solidFill>
              </a:rPr>
              <a:t>and                          </a:t>
            </a:r>
            <a:r>
              <a:rPr lang="en-US" dirty="0" smtClean="0">
                <a:solidFill>
                  <a:srgbClr val="000000"/>
                </a:solidFill>
              </a:rPr>
              <a:t>" </a:t>
            </a:r>
            <a:r>
              <a:rPr lang="en-US" b="1" dirty="0" smtClean="0">
                <a:solidFill>
                  <a:srgbClr val="000000"/>
                </a:solidFill>
              </a:rPr>
              <a:t>compile script x86</a:t>
            </a:r>
            <a:r>
              <a:rPr lang="en-US" dirty="0" smtClean="0">
                <a:solidFill>
                  <a:srgbClr val="000000"/>
                </a:solidFill>
              </a:rPr>
              <a:t> ", if you have windows 32-bit machine then u go with " </a:t>
            </a:r>
            <a:r>
              <a:rPr lang="en-US" b="1" dirty="0" smtClean="0">
                <a:solidFill>
                  <a:srgbClr val="000000"/>
                </a:solidFill>
              </a:rPr>
              <a:t>compile script x86 " </a:t>
            </a:r>
            <a:r>
              <a:rPr lang="en-US" dirty="0" smtClean="0">
                <a:solidFill>
                  <a:srgbClr val="000000"/>
                </a:solidFill>
              </a:rPr>
              <a:t>and for windows 64-bit machine then u go with " </a:t>
            </a:r>
            <a:r>
              <a:rPr lang="en-US" b="1" dirty="0" smtClean="0">
                <a:solidFill>
                  <a:srgbClr val="000000"/>
                </a:solidFill>
              </a:rPr>
              <a:t>compile script x64</a:t>
            </a:r>
            <a:r>
              <a:rPr lang="en-US" dirty="0" smtClean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7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 </a:t>
            </a:r>
            <a:r>
              <a:rPr lang="en-US" b="1" dirty="0" smtClean="0">
                <a:solidFill>
                  <a:srgbClr val="000000"/>
                </a:solidFill>
              </a:rPr>
              <a:t>'</a:t>
            </a:r>
            <a:r>
              <a:rPr lang="en-US" b="1" dirty="0" err="1" smtClean="0">
                <a:solidFill>
                  <a:srgbClr val="000000"/>
                </a:solidFill>
              </a:rPr>
              <a:t>FileUpload</a:t>
            </a:r>
            <a:r>
              <a:rPr lang="en-US" b="1" dirty="0" smtClean="0">
                <a:solidFill>
                  <a:srgbClr val="000000"/>
                </a:solidFill>
              </a:rPr>
              <a:t> exe'</a:t>
            </a:r>
            <a:r>
              <a:rPr lang="en-US" dirty="0" smtClean="0">
                <a:solidFill>
                  <a:srgbClr val="000000"/>
                </a:solidFill>
              </a:rPr>
              <a:t> file generated after </a:t>
            </a:r>
            <a:r>
              <a:rPr lang="en-US" dirty="0" err="1" smtClean="0">
                <a:solidFill>
                  <a:srgbClr val="000000"/>
                </a:solidFill>
              </a:rPr>
              <a:t>compilation,use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this file in Selenium </a:t>
            </a:r>
            <a:r>
              <a:rPr lang="en-US" dirty="0" err="1" smtClean="0">
                <a:solidFill>
                  <a:srgbClr val="000000"/>
                </a:solidFill>
              </a:rPr>
              <a:t>webdriver</a:t>
            </a:r>
            <a:r>
              <a:rPr lang="en-US" dirty="0" smtClean="0">
                <a:solidFill>
                  <a:srgbClr val="000000"/>
                </a:solidFill>
              </a:rPr>
              <a:t> script.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88" y="1114179"/>
            <a:ext cx="5382377" cy="1747008"/>
          </a:xfrm>
          <a:prstGeom prst="rect">
            <a:avLst/>
          </a:prstGeom>
        </p:spPr>
      </p:pic>
      <p:pic>
        <p:nvPicPr>
          <p:cNvPr id="7" name="Picture 6" descr="022916_1258_HowtouseAut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35" y="3254479"/>
            <a:ext cx="6292645" cy="147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432</Words>
  <Application>Microsoft Office PowerPoint</Application>
  <PresentationFormat>On-screen Show (16:9)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Montserrat</vt:lpstr>
      <vt:lpstr>Roboto</vt:lpstr>
      <vt:lpstr>Monaco</vt:lpstr>
      <vt:lpstr>Lato</vt:lpstr>
      <vt:lpstr>Montserrat Light</vt:lpstr>
      <vt:lpstr>Playfair Display</vt:lpstr>
      <vt:lpstr>Coral</vt:lpstr>
      <vt:lpstr>Slide 1</vt:lpstr>
      <vt:lpstr>Introduction</vt:lpstr>
      <vt:lpstr>Find element through element Identifier      and write script on AutoIT editor</vt:lpstr>
      <vt:lpstr>Slide 4</vt:lpstr>
      <vt:lpstr>Slide 5</vt:lpstr>
      <vt:lpstr>Slide 6</vt:lpstr>
      <vt:lpstr>Slide 7</vt:lpstr>
      <vt:lpstr>Slide 8</vt:lpstr>
      <vt:lpstr>Slide 9</vt:lpstr>
      <vt:lpstr>AutoIT Upload file in Selenium Webdriver </vt:lpstr>
      <vt:lpstr> </vt:lpstr>
      <vt:lpstr>Covered Till Now   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</cp:lastModifiedBy>
  <cp:revision>75</cp:revision>
  <dcterms:modified xsi:type="dcterms:W3CDTF">2018-03-28T11:27:58Z</dcterms:modified>
</cp:coreProperties>
</file>