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90" r:id="rId2"/>
    <p:sldId id="267" r:id="rId3"/>
    <p:sldId id="304" r:id="rId4"/>
    <p:sldId id="308" r:id="rId5"/>
    <p:sldId id="268" r:id="rId6"/>
    <p:sldId id="309" r:id="rId7"/>
    <p:sldId id="313" r:id="rId8"/>
    <p:sldId id="314" r:id="rId9"/>
    <p:sldId id="315" r:id="rId10"/>
    <p:sldId id="316" r:id="rId11"/>
    <p:sldId id="317" r:id="rId12"/>
    <p:sldId id="318" r:id="rId13"/>
    <p:sldId id="296" r:id="rId14"/>
    <p:sldId id="266" r:id="rId15"/>
  </p:sldIdLst>
  <p:sldSz cx="9144000" cy="5143500" type="screen16x9"/>
  <p:notesSz cx="6858000" cy="9144000"/>
  <p:embeddedFontLst>
    <p:embeddedFont>
      <p:font typeface="Montserrat Light" panose="020B0604020202020204" charset="0"/>
      <p:regular r:id="rId17"/>
      <p:bold r:id="rId18"/>
    </p:embeddedFont>
    <p:embeddedFont>
      <p:font typeface="Montserrat" panose="020B0604020202020204" charset="0"/>
      <p:regular r:id="rId19"/>
      <p:bold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63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53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95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92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390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42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Cucumber</a:t>
            </a:r>
            <a:r>
              <a:rPr lang="en" dirty="0" smtClean="0">
                <a:solidFill>
                  <a:schemeClr val="lt1"/>
                </a:solidFill>
              </a:rPr>
              <a:t> </a:t>
            </a:r>
            <a:r>
              <a:rPr lang="en" dirty="0" smtClean="0">
                <a:solidFill>
                  <a:schemeClr val="lt1"/>
                </a:solidFill>
              </a:rPr>
              <a:t>with Selenium-Part 1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7652"/>
            <a:ext cx="8520600" cy="50144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Download Cucumber JVM for Eclipse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58760"/>
            <a:ext cx="8520600" cy="408511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Step1</a:t>
            </a:r>
            <a:r>
              <a:rPr lang="en-IN" b="1" dirty="0">
                <a:solidFill>
                  <a:srgbClr val="000000"/>
                </a:solidFill>
              </a:rPr>
              <a:t>)</a:t>
            </a:r>
            <a:r>
              <a:rPr lang="en-IN" dirty="0">
                <a:solidFill>
                  <a:srgbClr val="000000"/>
                </a:solidFill>
              </a:rPr>
              <a:t> Go to </a:t>
            </a:r>
            <a:r>
              <a:rPr lang="en-IN" b="1" i="1" u="sng" dirty="0">
                <a:solidFill>
                  <a:srgbClr val="000000"/>
                </a:solidFill>
              </a:rPr>
              <a:t>https://search.maven.org</a:t>
            </a:r>
            <a:r>
              <a:rPr lang="en-IN" i="1" dirty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2</a:t>
            </a:r>
            <a:r>
              <a:rPr lang="en-IN" b="1" dirty="0">
                <a:solidFill>
                  <a:srgbClr val="000000"/>
                </a:solidFill>
              </a:rPr>
              <a:t>) </a:t>
            </a:r>
            <a:r>
              <a:rPr lang="en-IN" dirty="0">
                <a:solidFill>
                  <a:srgbClr val="000000"/>
                </a:solidFill>
              </a:rPr>
              <a:t>Search for </a:t>
            </a:r>
            <a:r>
              <a:rPr lang="en-IN" b="1" i="1" u="sng" dirty="0">
                <a:solidFill>
                  <a:srgbClr val="000000"/>
                </a:solidFill>
              </a:rPr>
              <a:t>cucumber-core</a:t>
            </a:r>
            <a:r>
              <a:rPr lang="en-IN" b="1" dirty="0">
                <a:solidFill>
                  <a:srgbClr val="000000"/>
                </a:solidFill>
              </a:rPr>
              <a:t> </a:t>
            </a:r>
            <a:r>
              <a:rPr lang="en-IN" dirty="0">
                <a:solidFill>
                  <a:srgbClr val="000000"/>
                </a:solidFill>
              </a:rPr>
              <a:t>in the Central Maven Repository. It will return the </a:t>
            </a:r>
            <a:r>
              <a:rPr lang="en-IN" i="1" dirty="0">
                <a:solidFill>
                  <a:srgbClr val="000000"/>
                </a:solidFill>
              </a:rPr>
              <a:t>Cucumber Core</a:t>
            </a:r>
            <a:r>
              <a:rPr lang="en-IN" dirty="0">
                <a:solidFill>
                  <a:srgbClr val="000000"/>
                </a:solidFill>
              </a:rPr>
              <a:t> jars. Click on the </a:t>
            </a:r>
            <a:r>
              <a:rPr lang="en-IN" b="1" i="1" u="sng" dirty="0">
                <a:solidFill>
                  <a:srgbClr val="000000"/>
                </a:solidFill>
              </a:rPr>
              <a:t>jar</a:t>
            </a:r>
            <a:r>
              <a:rPr lang="en-IN" dirty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2" y="1093155"/>
            <a:ext cx="7652084" cy="28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96253"/>
            <a:ext cx="8520600" cy="9625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3</a:t>
            </a:r>
            <a:r>
              <a:rPr lang="en-IN" b="1" dirty="0">
                <a:solidFill>
                  <a:srgbClr val="000000"/>
                </a:solidFill>
              </a:rPr>
              <a:t>)</a:t>
            </a:r>
            <a:r>
              <a:rPr lang="en-IN" dirty="0">
                <a:solidFill>
                  <a:srgbClr val="000000"/>
                </a:solidFill>
              </a:rPr>
              <a:t> It will display a pop up and </a:t>
            </a:r>
            <a:r>
              <a:rPr lang="en-IN" dirty="0" smtClean="0">
                <a:solidFill>
                  <a:srgbClr val="000000"/>
                </a:solidFill>
              </a:rPr>
              <a:t>ask </a:t>
            </a:r>
            <a:r>
              <a:rPr lang="en-IN" dirty="0">
                <a:solidFill>
                  <a:srgbClr val="000000"/>
                </a:solidFill>
              </a:rPr>
              <a:t>to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save </a:t>
            </a:r>
            <a:r>
              <a:rPr lang="en-IN" dirty="0">
                <a:solidFill>
                  <a:srgbClr val="000000"/>
                </a:solidFill>
              </a:rPr>
              <a:t>the </a:t>
            </a:r>
            <a:r>
              <a:rPr lang="en-IN" i="1" dirty="0">
                <a:solidFill>
                  <a:srgbClr val="000000"/>
                </a:solidFill>
              </a:rPr>
              <a:t>cucumber core jar</a:t>
            </a:r>
            <a:r>
              <a:rPr lang="en-IN" dirty="0">
                <a:solidFill>
                  <a:srgbClr val="000000"/>
                </a:solidFill>
              </a:rPr>
              <a:t> file.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3" y="106980"/>
            <a:ext cx="7143320" cy="2753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473" y="2810547"/>
            <a:ext cx="4409524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96253"/>
            <a:ext cx="8520600" cy="9625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4) </a:t>
            </a:r>
            <a:r>
              <a:rPr lang="en-IN" dirty="0" smtClean="0">
                <a:solidFill>
                  <a:srgbClr val="000000"/>
                </a:solidFill>
              </a:rPr>
              <a:t>one </a:t>
            </a:r>
            <a:r>
              <a:rPr lang="en-IN" dirty="0">
                <a:solidFill>
                  <a:srgbClr val="000000"/>
                </a:solidFill>
              </a:rPr>
              <a:t>by one search for every other jar file mentioned above and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downloads </a:t>
            </a:r>
            <a:r>
              <a:rPr lang="en-IN" dirty="0">
                <a:solidFill>
                  <a:srgbClr val="000000"/>
                </a:solidFill>
              </a:rPr>
              <a:t>these to your </a:t>
            </a:r>
            <a:r>
              <a:rPr lang="en-IN" dirty="0" smtClean="0">
                <a:solidFill>
                  <a:srgbClr val="000000"/>
                </a:solidFill>
              </a:rPr>
              <a:t>drive according their </a:t>
            </a:r>
            <a:r>
              <a:rPr lang="en-IN" dirty="0" err="1" smtClean="0">
                <a:solidFill>
                  <a:srgbClr val="000000"/>
                </a:solidFill>
              </a:rPr>
              <a:t>GroupID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5) </a:t>
            </a:r>
            <a:r>
              <a:rPr lang="en-IN" dirty="0" smtClean="0">
                <a:solidFill>
                  <a:srgbClr val="000000"/>
                </a:solidFill>
              </a:rPr>
              <a:t>Download Selenium-server-standalone to “http</a:t>
            </a:r>
            <a:r>
              <a:rPr lang="en-IN" dirty="0">
                <a:solidFill>
                  <a:srgbClr val="000000"/>
                </a:solidFill>
              </a:rPr>
              <a:t>://www.seleniumhq.org/download</a:t>
            </a:r>
            <a:r>
              <a:rPr lang="en-IN" dirty="0" smtClean="0">
                <a:solidFill>
                  <a:srgbClr val="000000"/>
                </a:solidFill>
              </a:rPr>
              <a:t>/ “   link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912375"/>
            <a:ext cx="6476427" cy="2631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15" y="912375"/>
            <a:ext cx="4114286" cy="26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Cucumber is a testing approach which supports </a:t>
            </a:r>
            <a:r>
              <a:rPr lang="en-IN" dirty="0" err="1">
                <a:solidFill>
                  <a:srgbClr val="000000"/>
                </a:solidFill>
              </a:rPr>
              <a:t>Behavior</a:t>
            </a:r>
            <a:r>
              <a:rPr lang="en-IN" dirty="0">
                <a:solidFill>
                  <a:srgbClr val="000000"/>
                </a:solidFill>
              </a:rPr>
              <a:t> Driven Development (BDD). It explains the </a:t>
            </a:r>
            <a:r>
              <a:rPr lang="en-IN" dirty="0" err="1">
                <a:solidFill>
                  <a:srgbClr val="000000"/>
                </a:solidFill>
              </a:rPr>
              <a:t>behavior</a:t>
            </a:r>
            <a:r>
              <a:rPr lang="en-IN" dirty="0">
                <a:solidFill>
                  <a:srgbClr val="000000"/>
                </a:solidFill>
              </a:rPr>
              <a:t> of the application in a simple English text using Gherkin language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Importance of cucumber with selenium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Feature file in cucumber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Installation of cucumber plugin for eclipse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Download cucumber JVM for eclipse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80" y="737419"/>
            <a:ext cx="8660420" cy="4075213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Cucumber is a testing approach which supports </a:t>
            </a:r>
            <a:r>
              <a:rPr lang="en-IN" dirty="0" err="1" smtClean="0">
                <a:solidFill>
                  <a:srgbClr val="000000"/>
                </a:solidFill>
              </a:rPr>
              <a:t>Behavior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Driven Development (BDD). It explains the </a:t>
            </a:r>
            <a:r>
              <a:rPr lang="en-IN" dirty="0" err="1" smtClean="0">
                <a:solidFill>
                  <a:srgbClr val="000000"/>
                </a:solidFill>
              </a:rPr>
              <a:t>behavior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of the application in a simple English text using Gherkin language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600" dirty="0">
                <a:solidFill>
                  <a:srgbClr val="000000"/>
                </a:solidFill>
              </a:rPr>
              <a:t>Cucumber is a testing framework that helps to bridge the gap between software developers and business managers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600" dirty="0">
                <a:solidFill>
                  <a:srgbClr val="000000"/>
                </a:solidFill>
              </a:rPr>
              <a:t>Cucumber allows software development teams describe how software should behave in plain text. The text is written in a business-readable domain-specific language and serves</a:t>
            </a:r>
            <a:r>
              <a:rPr lang="en-IN" sz="1600" dirty="0">
                <a:solidFill>
                  <a:srgbClr val="000000"/>
                </a:solidFill>
              </a:rPr>
              <a:t/>
            </a:r>
            <a:br>
              <a:rPr lang="en-IN" sz="1600" dirty="0">
                <a:solidFill>
                  <a:srgbClr val="000000"/>
                </a:solidFill>
              </a:rPr>
            </a:br>
            <a:r>
              <a:rPr lang="en-IN" sz="1600" dirty="0">
                <a:solidFill>
                  <a:srgbClr val="000000"/>
                </a:solidFill>
              </a:rPr>
              <a:t>as documentation, automated tests and development-aid – all rolled into one format.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990027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Importance of using Cucumber with selenium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51904"/>
            <a:ext cx="8520600" cy="3760727"/>
          </a:xfrm>
        </p:spPr>
        <p:txBody>
          <a:bodyPr/>
          <a:lstStyle/>
          <a:p>
            <a:r>
              <a:rPr lang="en-IN" sz="1600" dirty="0">
                <a:solidFill>
                  <a:srgbClr val="000000"/>
                </a:solidFill>
              </a:rPr>
              <a:t>Cucumber makes </a:t>
            </a:r>
            <a:r>
              <a:rPr lang="en-IN" sz="1600" b="1" dirty="0">
                <a:solidFill>
                  <a:srgbClr val="000000"/>
                </a:solidFill>
              </a:rPr>
              <a:t>it easy to read and to understand the application flow.</a:t>
            </a:r>
            <a:endParaRPr lang="en-IN" sz="1600" dirty="0">
              <a:solidFill>
                <a:srgbClr val="000000"/>
              </a:solidFill>
            </a:endParaRPr>
          </a:p>
          <a:p>
            <a:r>
              <a:rPr lang="en-IN" sz="1600" dirty="0">
                <a:solidFill>
                  <a:srgbClr val="000000"/>
                </a:solidFill>
              </a:rPr>
              <a:t>Cucumber tool is based on the </a:t>
            </a:r>
            <a:r>
              <a:rPr lang="en-IN" sz="1600" dirty="0" err="1">
                <a:solidFill>
                  <a:srgbClr val="000000"/>
                </a:solidFill>
              </a:rPr>
              <a:t>Behavior</a:t>
            </a:r>
            <a:r>
              <a:rPr lang="en-IN" sz="1600" dirty="0">
                <a:solidFill>
                  <a:srgbClr val="000000"/>
                </a:solidFill>
              </a:rPr>
              <a:t> Driven Development framework that </a:t>
            </a:r>
            <a:r>
              <a:rPr lang="en-IN" sz="1600" b="1" dirty="0">
                <a:solidFill>
                  <a:srgbClr val="000000"/>
                </a:solidFill>
              </a:rPr>
              <a:t>acts as the bridge</a:t>
            </a:r>
            <a:r>
              <a:rPr lang="en-IN" sz="1600" dirty="0">
                <a:solidFill>
                  <a:srgbClr val="000000"/>
                </a:solidFill>
              </a:rPr>
              <a:t> between the following people</a:t>
            </a:r>
            <a:r>
              <a:rPr lang="en-IN" sz="1600" dirty="0" smtClean="0">
                <a:solidFill>
                  <a:srgbClr val="000000"/>
                </a:solidFill>
              </a:rPr>
              <a:t>:-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Software Engineer and Business Analyst.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Manual Tester and Automation Tester.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Manual Tester and Developers.</a:t>
            </a:r>
          </a:p>
          <a:p>
            <a:r>
              <a:rPr lang="en-IN" sz="1600" dirty="0">
                <a:solidFill>
                  <a:srgbClr val="000000"/>
                </a:solidFill>
              </a:rPr>
              <a:t>Cucumber also </a:t>
            </a:r>
            <a:r>
              <a:rPr lang="en-IN" sz="1600" b="1" dirty="0">
                <a:solidFill>
                  <a:srgbClr val="000000"/>
                </a:solidFill>
              </a:rPr>
              <a:t>benefits the client to understand the application code</a:t>
            </a:r>
            <a:r>
              <a:rPr lang="en-IN" sz="1600" dirty="0">
                <a:solidFill>
                  <a:srgbClr val="000000"/>
                </a:solidFill>
              </a:rPr>
              <a:t> as it uses Gherkin language which is in Plain </a:t>
            </a:r>
            <a:r>
              <a:rPr lang="en-IN" sz="1600" dirty="0" err="1" smtClean="0">
                <a:solidFill>
                  <a:srgbClr val="000000"/>
                </a:solidFill>
              </a:rPr>
              <a:t>Text.The</a:t>
            </a:r>
            <a:r>
              <a:rPr lang="en-IN" sz="1600" dirty="0" smtClean="0">
                <a:solidFill>
                  <a:srgbClr val="000000"/>
                </a:solidFill>
              </a:rPr>
              <a:t> </a:t>
            </a:r>
            <a:r>
              <a:rPr lang="en-IN" sz="1600" dirty="0">
                <a:solidFill>
                  <a:srgbClr val="000000"/>
                </a:solidFill>
              </a:rPr>
              <a:t>syntax's of Gherkin is in simple text which is readable and understandable.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52" y="2763969"/>
            <a:ext cx="469149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5627"/>
            <a:ext cx="8520600" cy="453762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Feature File in Cucumber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29389"/>
            <a:ext cx="8520600" cy="428324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A Feature File is an entry point to the </a:t>
            </a:r>
            <a:r>
              <a:rPr lang="en-IN" sz="1600" i="1" dirty="0">
                <a:solidFill>
                  <a:srgbClr val="000000"/>
                </a:solidFill>
              </a:rPr>
              <a:t>Cucumber</a:t>
            </a:r>
            <a:r>
              <a:rPr lang="en-IN" sz="1600" dirty="0">
                <a:solidFill>
                  <a:srgbClr val="000000"/>
                </a:solidFill>
              </a:rPr>
              <a:t> tests. </a:t>
            </a:r>
            <a:endParaRPr lang="en-IN" sz="16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Feature File is </a:t>
            </a:r>
            <a:r>
              <a:rPr lang="en-IN" sz="1600" dirty="0">
                <a:solidFill>
                  <a:srgbClr val="000000"/>
                </a:solidFill>
              </a:rPr>
              <a:t>a file where </a:t>
            </a:r>
            <a:r>
              <a:rPr lang="en-IN" sz="1600" dirty="0" smtClean="0">
                <a:solidFill>
                  <a:srgbClr val="000000"/>
                </a:solidFill>
              </a:rPr>
              <a:t>describe tests </a:t>
            </a:r>
            <a:r>
              <a:rPr lang="en-IN" sz="1600" dirty="0">
                <a:solidFill>
                  <a:srgbClr val="000000"/>
                </a:solidFill>
              </a:rPr>
              <a:t>in Descriptive language (Like English). </a:t>
            </a:r>
            <a:endParaRPr lang="en-IN" sz="16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It </a:t>
            </a:r>
            <a:r>
              <a:rPr lang="en-IN" sz="1600" dirty="0">
                <a:solidFill>
                  <a:srgbClr val="000000"/>
                </a:solidFill>
              </a:rPr>
              <a:t>is an essential part of Cucumber, as it serves as an automation test script as well as live documents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The following keywords </a:t>
            </a:r>
            <a:r>
              <a:rPr lang="en-IN" sz="1600" dirty="0">
                <a:solidFill>
                  <a:srgbClr val="000000"/>
                </a:solidFill>
              </a:rPr>
              <a:t>defined by </a:t>
            </a:r>
            <a:r>
              <a:rPr lang="en-IN" sz="1600" dirty="0" smtClean="0">
                <a:solidFill>
                  <a:srgbClr val="000000"/>
                </a:solidFill>
              </a:rPr>
              <a:t>Gherkin</a:t>
            </a:r>
            <a:r>
              <a:rPr lang="en-IN" sz="1600" dirty="0">
                <a:solidFill>
                  <a:srgbClr val="000000"/>
                </a:solidFill>
              </a:rPr>
              <a:t> </a:t>
            </a:r>
            <a:r>
              <a:rPr lang="en-IN" sz="1600" dirty="0" smtClean="0">
                <a:solidFill>
                  <a:srgbClr val="000000"/>
                </a:solidFill>
              </a:rPr>
              <a:t>in Feature File are:-</a:t>
            </a:r>
          </a:p>
          <a:p>
            <a:pPr marL="342900" indent="-342900" fontAlgn="base">
              <a:lnSpc>
                <a:spcPct val="100000"/>
              </a:lnSpc>
              <a:spcAft>
                <a:spcPts val="200"/>
              </a:spcAft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Feature: </a:t>
            </a:r>
            <a:r>
              <a:rPr lang="en-IN" sz="1600" dirty="0">
                <a:solidFill>
                  <a:srgbClr val="000000"/>
                </a:solidFill>
              </a:rPr>
              <a:t> A feature would describe the current </a:t>
            </a:r>
            <a:r>
              <a:rPr lang="en-IN" sz="1600" dirty="0" err="1">
                <a:solidFill>
                  <a:srgbClr val="000000"/>
                </a:solidFill>
              </a:rPr>
              <a:t>testscript</a:t>
            </a:r>
            <a:r>
              <a:rPr lang="en-IN" sz="1600" dirty="0">
                <a:solidFill>
                  <a:srgbClr val="000000"/>
                </a:solidFill>
              </a:rPr>
              <a:t> which has to be executed.</a:t>
            </a:r>
          </a:p>
          <a:p>
            <a:pPr marL="342900" indent="-342900" fontAlgn="base">
              <a:lnSpc>
                <a:spcPct val="100000"/>
              </a:lnSpc>
              <a:spcAft>
                <a:spcPts val="200"/>
              </a:spcAft>
              <a:buFont typeface="+mj-lt"/>
              <a:buAutoNum type="arabicParenR"/>
            </a:pPr>
            <a:r>
              <a:rPr lang="en-IN" sz="1600" b="1" dirty="0" smtClean="0">
                <a:solidFill>
                  <a:srgbClr val="000000"/>
                </a:solidFill>
              </a:rPr>
              <a:t>Scenario</a:t>
            </a:r>
            <a:r>
              <a:rPr lang="en-IN" sz="1600" b="1" dirty="0">
                <a:solidFill>
                  <a:srgbClr val="000000"/>
                </a:solidFill>
              </a:rPr>
              <a:t>:</a:t>
            </a:r>
            <a:r>
              <a:rPr lang="en-IN" sz="1600" dirty="0">
                <a:solidFill>
                  <a:srgbClr val="000000"/>
                </a:solidFill>
              </a:rPr>
              <a:t> Scenario would describe the steps and expected outcome for a particular test case.</a:t>
            </a:r>
          </a:p>
          <a:p>
            <a:pPr marL="342900" indent="-342900" fontAlgn="base">
              <a:lnSpc>
                <a:spcPct val="100000"/>
              </a:lnSpc>
              <a:spcAft>
                <a:spcPts val="200"/>
              </a:spcAft>
              <a:buFont typeface="+mj-lt"/>
              <a:buAutoNum type="arabicParenR"/>
            </a:pPr>
            <a:r>
              <a:rPr lang="en-IN" sz="1600" b="1" dirty="0" smtClean="0">
                <a:solidFill>
                  <a:srgbClr val="000000"/>
                </a:solidFill>
              </a:rPr>
              <a:t>Background</a:t>
            </a:r>
            <a:r>
              <a:rPr lang="en-IN" sz="1600" b="1" dirty="0">
                <a:solidFill>
                  <a:srgbClr val="000000"/>
                </a:solidFill>
              </a:rPr>
              <a:t>: </a:t>
            </a:r>
            <a:r>
              <a:rPr lang="en-IN" sz="1600" dirty="0">
                <a:solidFill>
                  <a:srgbClr val="000000"/>
                </a:solidFill>
              </a:rPr>
              <a:t>Background describes the steps that would be executed before each scenario</a:t>
            </a:r>
          </a:p>
          <a:p>
            <a:pPr marL="342900" indent="-342900" fontAlgn="base">
              <a:lnSpc>
                <a:spcPct val="100000"/>
              </a:lnSpc>
              <a:spcAft>
                <a:spcPts val="200"/>
              </a:spcAft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Scenario Outline: </a:t>
            </a:r>
            <a:r>
              <a:rPr lang="en-IN" sz="1600" dirty="0">
                <a:solidFill>
                  <a:srgbClr val="000000"/>
                </a:solidFill>
              </a:rPr>
              <a:t>Using Scenario Outline, </a:t>
            </a:r>
            <a:r>
              <a:rPr lang="en-IN" sz="1600" dirty="0" smtClean="0">
                <a:solidFill>
                  <a:srgbClr val="000000"/>
                </a:solidFill>
              </a:rPr>
              <a:t>execute </a:t>
            </a:r>
            <a:r>
              <a:rPr lang="en-IN" sz="1600" dirty="0">
                <a:solidFill>
                  <a:srgbClr val="000000"/>
                </a:solidFill>
              </a:rPr>
              <a:t>the same scenarios for multiple sets of data. The data is provided in a tabular </a:t>
            </a:r>
            <a:r>
              <a:rPr lang="en-IN" sz="1600" dirty="0" smtClean="0">
                <a:solidFill>
                  <a:srgbClr val="000000"/>
                </a:solidFill>
              </a:rPr>
              <a:t>structure.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00000"/>
              </a:lnSpc>
              <a:spcAft>
                <a:spcPts val="200"/>
              </a:spcAft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Given: ‘</a:t>
            </a:r>
            <a:r>
              <a:rPr lang="en-IN" sz="1600" dirty="0">
                <a:solidFill>
                  <a:srgbClr val="000000"/>
                </a:solidFill>
              </a:rPr>
              <a:t>Given’</a:t>
            </a:r>
            <a:r>
              <a:rPr lang="en-IN" sz="1600" b="1" dirty="0">
                <a:solidFill>
                  <a:srgbClr val="000000"/>
                </a:solidFill>
              </a:rPr>
              <a:t> </a:t>
            </a:r>
            <a:r>
              <a:rPr lang="en-IN" sz="1600" dirty="0">
                <a:solidFill>
                  <a:srgbClr val="000000"/>
                </a:solidFill>
              </a:rPr>
              <a:t>specifies the context of the text to be executed. Given step can also be parameterized using </a:t>
            </a:r>
            <a:r>
              <a:rPr lang="en-IN" sz="1600" dirty="0" smtClean="0">
                <a:solidFill>
                  <a:srgbClr val="000000"/>
                </a:solidFill>
              </a:rPr>
              <a:t>data tables.</a:t>
            </a:r>
            <a:r>
              <a:rPr lang="en-IN" sz="1600" b="1" dirty="0">
                <a:solidFill>
                  <a:srgbClr val="000000"/>
                </a:solidFill>
              </a:rPr>
              <a:t> 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00000"/>
              </a:lnSpc>
              <a:spcAft>
                <a:spcPts val="200"/>
              </a:spcAft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When:</a:t>
            </a:r>
            <a:r>
              <a:rPr lang="en-IN" sz="1600" dirty="0">
                <a:solidFill>
                  <a:srgbClr val="000000"/>
                </a:solidFill>
              </a:rPr>
              <a:t> ‘When’ specifies the test action to be performed.</a:t>
            </a:r>
            <a:r>
              <a:rPr lang="en-IN" sz="1600" b="1" dirty="0">
                <a:solidFill>
                  <a:srgbClr val="000000"/>
                </a:solidFill>
              </a:rPr>
              <a:t> 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00000"/>
              </a:lnSpc>
              <a:spcAft>
                <a:spcPts val="200"/>
              </a:spcAft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Then:</a:t>
            </a:r>
            <a:r>
              <a:rPr lang="en-IN" sz="1600" dirty="0">
                <a:solidFill>
                  <a:srgbClr val="000000"/>
                </a:solidFill>
              </a:rPr>
              <a:t> ‘Then’ specifies the expected outcome of the test.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7652"/>
            <a:ext cx="8520600" cy="50144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Install Cucumber Plugin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58760"/>
            <a:ext cx="8520600" cy="4085119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Step1</a:t>
            </a:r>
            <a:r>
              <a:rPr lang="en-IN" b="1" dirty="0">
                <a:solidFill>
                  <a:srgbClr val="000000"/>
                </a:solidFill>
              </a:rPr>
              <a:t>)</a:t>
            </a:r>
            <a:r>
              <a:rPr lang="en-IN" dirty="0">
                <a:solidFill>
                  <a:srgbClr val="000000"/>
                </a:solidFill>
              </a:rPr>
              <a:t> Launch the </a:t>
            </a:r>
            <a:r>
              <a:rPr lang="en-IN" i="1" dirty="0">
                <a:solidFill>
                  <a:srgbClr val="000000"/>
                </a:solidFill>
              </a:rPr>
              <a:t>Eclipse IDE</a:t>
            </a:r>
            <a:r>
              <a:rPr lang="en-IN" dirty="0">
                <a:solidFill>
                  <a:srgbClr val="000000"/>
                </a:solidFill>
              </a:rPr>
              <a:t> and from Help menu, click “</a:t>
            </a:r>
            <a:r>
              <a:rPr lang="en-IN" b="1" i="1" dirty="0">
                <a:solidFill>
                  <a:srgbClr val="000000"/>
                </a:solidFill>
              </a:rPr>
              <a:t>Install New Software</a:t>
            </a:r>
            <a:r>
              <a:rPr lang="en-IN" dirty="0" smtClean="0">
                <a:solidFill>
                  <a:srgbClr val="000000"/>
                </a:solidFill>
              </a:rPr>
              <a:t>”.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2</a:t>
            </a:r>
            <a:r>
              <a:rPr lang="en-IN" b="1" dirty="0">
                <a:solidFill>
                  <a:srgbClr val="000000"/>
                </a:solidFill>
              </a:rPr>
              <a:t>) 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Now dialog window will appear, </a:t>
            </a:r>
            <a:r>
              <a:rPr lang="en-IN" dirty="0">
                <a:solidFill>
                  <a:srgbClr val="000000"/>
                </a:solidFill>
              </a:rPr>
              <a:t>click “</a:t>
            </a:r>
            <a:r>
              <a:rPr lang="en-IN" b="1" i="1" dirty="0">
                <a:solidFill>
                  <a:srgbClr val="000000"/>
                </a:solidFill>
              </a:rPr>
              <a:t>Add</a:t>
            </a:r>
            <a:r>
              <a:rPr lang="en-IN" dirty="0">
                <a:solidFill>
                  <a:srgbClr val="000000"/>
                </a:solidFill>
              </a:rPr>
              <a:t>” button.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7" y="1090244"/>
            <a:ext cx="8110025" cy="32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96253"/>
            <a:ext cx="8520600" cy="9625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3</a:t>
            </a:r>
            <a:r>
              <a:rPr lang="en-IN" b="1" dirty="0">
                <a:solidFill>
                  <a:srgbClr val="000000"/>
                </a:solidFill>
              </a:rPr>
              <a:t>)</a:t>
            </a:r>
            <a:r>
              <a:rPr lang="en-IN" dirty="0">
                <a:solidFill>
                  <a:srgbClr val="000000"/>
                </a:solidFill>
              </a:rPr>
              <a:t> Type name as </a:t>
            </a:r>
            <a:r>
              <a:rPr lang="en-IN" dirty="0" smtClean="0">
                <a:solidFill>
                  <a:srgbClr val="000000"/>
                </a:solidFill>
              </a:rPr>
              <a:t>“</a:t>
            </a:r>
            <a:r>
              <a:rPr lang="en-IN" b="1" i="1" dirty="0">
                <a:solidFill>
                  <a:srgbClr val="000000"/>
                </a:solidFill>
              </a:rPr>
              <a:t>Cucumber</a:t>
            </a:r>
            <a:r>
              <a:rPr lang="en-IN" dirty="0">
                <a:solidFill>
                  <a:srgbClr val="000000"/>
                </a:solidFill>
              </a:rPr>
              <a:t>” and type “</a:t>
            </a:r>
            <a:r>
              <a:rPr lang="en-IN" b="1" i="1" dirty="0">
                <a:solidFill>
                  <a:srgbClr val="000000"/>
                </a:solidFill>
              </a:rPr>
              <a:t>http://cucumber.github.com</a:t>
            </a:r>
            <a:r>
              <a:rPr lang="en-IN" b="1" i="1" dirty="0" smtClean="0">
                <a:solidFill>
                  <a:srgbClr val="000000"/>
                </a:solidFill>
              </a:rPr>
              <a:t>/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i="1" dirty="0" smtClean="0">
                <a:solidFill>
                  <a:srgbClr val="000000"/>
                </a:solidFill>
              </a:rPr>
              <a:t>cucumber-eclipse/update-site</a:t>
            </a:r>
            <a:r>
              <a:rPr lang="en-IN" dirty="0">
                <a:solidFill>
                  <a:srgbClr val="000000"/>
                </a:solidFill>
              </a:rPr>
              <a:t>”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as </a:t>
            </a:r>
            <a:r>
              <a:rPr lang="en-IN" dirty="0">
                <a:solidFill>
                  <a:srgbClr val="000000"/>
                </a:solidFill>
              </a:rPr>
              <a:t>location. Click </a:t>
            </a:r>
            <a:r>
              <a:rPr lang="en-IN" b="1" i="1" dirty="0">
                <a:solidFill>
                  <a:srgbClr val="000000"/>
                </a:solidFill>
              </a:rPr>
              <a:t>OK</a:t>
            </a:r>
            <a:r>
              <a:rPr lang="en-IN" dirty="0">
                <a:solidFill>
                  <a:srgbClr val="000000"/>
                </a:solidFill>
              </a:rPr>
              <a:t>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7" y="61876"/>
            <a:ext cx="6572664" cy="2633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23" y="3034694"/>
            <a:ext cx="4800000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96253"/>
            <a:ext cx="8520600" cy="9625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4</a:t>
            </a:r>
            <a:r>
              <a:rPr lang="en-IN" b="1" dirty="0">
                <a:solidFill>
                  <a:srgbClr val="000000"/>
                </a:solidFill>
              </a:rPr>
              <a:t>) </a:t>
            </a:r>
            <a:r>
              <a:rPr lang="en-IN" dirty="0" smtClean="0">
                <a:solidFill>
                  <a:srgbClr val="000000"/>
                </a:solidFill>
              </a:rPr>
              <a:t>Now back </a:t>
            </a:r>
            <a:r>
              <a:rPr lang="en-IN" dirty="0">
                <a:solidFill>
                  <a:srgbClr val="000000"/>
                </a:solidFill>
              </a:rPr>
              <a:t>to the previous window but this time </a:t>
            </a:r>
            <a:r>
              <a:rPr lang="en-IN" dirty="0" smtClean="0">
                <a:solidFill>
                  <a:srgbClr val="000000"/>
                </a:solidFill>
              </a:rPr>
              <a:t>see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b="1" i="1" dirty="0">
                <a:solidFill>
                  <a:srgbClr val="000000"/>
                </a:solidFill>
              </a:rPr>
              <a:t>Cucumber Eclipse Plugin</a:t>
            </a:r>
            <a:r>
              <a:rPr lang="en-IN" dirty="0">
                <a:solidFill>
                  <a:srgbClr val="000000"/>
                </a:solidFill>
              </a:rPr>
              <a:t> option in the available software list. Just </a:t>
            </a:r>
            <a:r>
              <a:rPr lang="en-IN" b="1" i="1" dirty="0">
                <a:solidFill>
                  <a:srgbClr val="000000"/>
                </a:solidFill>
              </a:rPr>
              <a:t>Check</a:t>
            </a:r>
            <a:r>
              <a:rPr lang="en-IN" dirty="0">
                <a:solidFill>
                  <a:srgbClr val="000000"/>
                </a:solidFill>
              </a:rPr>
              <a:t> the box and press “</a:t>
            </a:r>
            <a:r>
              <a:rPr lang="en-IN" b="1" i="1" dirty="0">
                <a:solidFill>
                  <a:srgbClr val="000000"/>
                </a:solidFill>
              </a:rPr>
              <a:t>Next</a:t>
            </a:r>
            <a:r>
              <a:rPr lang="en-IN" dirty="0">
                <a:solidFill>
                  <a:srgbClr val="000000"/>
                </a:solidFill>
              </a:rPr>
              <a:t>” button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                        Step 5</a:t>
            </a:r>
            <a:r>
              <a:rPr lang="en-IN" b="1" dirty="0">
                <a:solidFill>
                  <a:srgbClr val="000000"/>
                </a:solidFill>
              </a:rPr>
              <a:t>) </a:t>
            </a:r>
            <a:r>
              <a:rPr lang="en-IN" dirty="0">
                <a:solidFill>
                  <a:srgbClr val="000000"/>
                </a:solidFill>
              </a:rPr>
              <a:t>Click on </a:t>
            </a:r>
            <a:r>
              <a:rPr lang="en-IN" b="1" i="1" dirty="0">
                <a:solidFill>
                  <a:srgbClr val="000000"/>
                </a:solidFill>
              </a:rPr>
              <a:t>Next</a:t>
            </a:r>
            <a:r>
              <a:rPr lang="en-IN" dirty="0">
                <a:solidFill>
                  <a:srgbClr val="000000"/>
                </a:solidFill>
              </a:rPr>
              <a:t>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3" y="1045028"/>
            <a:ext cx="5072449" cy="3032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91" y="2958261"/>
            <a:ext cx="4021809" cy="19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96253"/>
            <a:ext cx="8520600" cy="9625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6</a:t>
            </a:r>
            <a:r>
              <a:rPr lang="en-IN" b="1" dirty="0">
                <a:solidFill>
                  <a:srgbClr val="000000"/>
                </a:solidFill>
              </a:rPr>
              <a:t>) </a:t>
            </a:r>
            <a:r>
              <a:rPr lang="en-IN" dirty="0">
                <a:solidFill>
                  <a:srgbClr val="000000"/>
                </a:solidFill>
              </a:rPr>
              <a:t>Click “</a:t>
            </a:r>
            <a:r>
              <a:rPr lang="en-IN" b="1" i="1" dirty="0">
                <a:solidFill>
                  <a:srgbClr val="000000"/>
                </a:solidFill>
              </a:rPr>
              <a:t>I accept the terms of the license agreement</a:t>
            </a:r>
            <a:r>
              <a:rPr lang="en-IN" dirty="0">
                <a:solidFill>
                  <a:srgbClr val="000000"/>
                </a:solidFill>
              </a:rPr>
              <a:t>” then click </a:t>
            </a:r>
            <a:r>
              <a:rPr lang="en-IN" b="1" i="1" dirty="0">
                <a:solidFill>
                  <a:srgbClr val="000000"/>
                </a:solidFill>
              </a:rPr>
              <a:t>Finish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7</a:t>
            </a:r>
            <a:r>
              <a:rPr lang="en-IN" b="1" dirty="0">
                <a:solidFill>
                  <a:srgbClr val="000000"/>
                </a:solidFill>
              </a:rPr>
              <a:t>) </a:t>
            </a:r>
            <a:r>
              <a:rPr lang="en-IN" dirty="0">
                <a:solidFill>
                  <a:srgbClr val="000000"/>
                </a:solidFill>
              </a:rPr>
              <a:t>Let it install, it will take few seconds to complete.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0" y="528948"/>
            <a:ext cx="5004961" cy="2881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96" y="3671350"/>
            <a:ext cx="5209524" cy="11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96253"/>
            <a:ext cx="8520600" cy="9625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</a:t>
            </a:r>
            <a:r>
              <a:rPr lang="en-IN" b="1" dirty="0">
                <a:solidFill>
                  <a:srgbClr val="000000"/>
                </a:solidFill>
              </a:rPr>
              <a:t>8</a:t>
            </a:r>
            <a:r>
              <a:rPr lang="en-IN" b="1" dirty="0" smtClean="0">
                <a:solidFill>
                  <a:srgbClr val="000000"/>
                </a:solidFill>
              </a:rPr>
              <a:t>)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You may or may not encounter a Security warning, if in case you </a:t>
            </a:r>
            <a:r>
              <a:rPr lang="en-IN" dirty="0" smtClean="0">
                <a:solidFill>
                  <a:srgbClr val="000000"/>
                </a:solidFill>
              </a:rPr>
              <a:t>do</a:t>
            </a: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just click </a:t>
            </a:r>
            <a:r>
              <a:rPr lang="en-IN" b="1" i="1" dirty="0">
                <a:solidFill>
                  <a:srgbClr val="000000"/>
                </a:solidFill>
              </a:rPr>
              <a:t>OK</a:t>
            </a:r>
            <a:r>
              <a:rPr lang="en-IN" dirty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9</a:t>
            </a:r>
            <a:r>
              <a:rPr lang="en-IN" b="1" dirty="0">
                <a:solidFill>
                  <a:srgbClr val="000000"/>
                </a:solidFill>
              </a:rPr>
              <a:t>) </a:t>
            </a:r>
            <a:r>
              <a:rPr lang="en-IN" dirty="0">
                <a:solidFill>
                  <a:srgbClr val="000000"/>
                </a:solidFill>
              </a:rPr>
              <a:t>You are all done now, just Click </a:t>
            </a:r>
            <a:r>
              <a:rPr lang="en-IN" b="1" dirty="0">
                <a:solidFill>
                  <a:srgbClr val="000000"/>
                </a:solidFill>
              </a:rPr>
              <a:t>Yes</a:t>
            </a:r>
            <a:r>
              <a:rPr lang="en-IN" dirty="0">
                <a:solidFill>
                  <a:srgbClr val="000000"/>
                </a:solidFill>
              </a:rPr>
              <a:t>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09" y="620916"/>
            <a:ext cx="5361905" cy="17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86" y="2782652"/>
            <a:ext cx="52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282</Words>
  <Application>Microsoft Office PowerPoint</Application>
  <PresentationFormat>On-screen Show (16:9)</PresentationFormat>
  <Paragraphs>145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Montserrat Light</vt:lpstr>
      <vt:lpstr>Montserrat</vt:lpstr>
      <vt:lpstr>Lato</vt:lpstr>
      <vt:lpstr>Roboto</vt:lpstr>
      <vt:lpstr>Playfair Display</vt:lpstr>
      <vt:lpstr>Coral</vt:lpstr>
      <vt:lpstr>PowerPoint Presentation</vt:lpstr>
      <vt:lpstr>Introduction</vt:lpstr>
      <vt:lpstr>Importance of using Cucumber with selenium</vt:lpstr>
      <vt:lpstr>Feature File in Cucumber</vt:lpstr>
      <vt:lpstr>Install Cucumber Plugin</vt:lpstr>
      <vt:lpstr>PowerPoint Presentation</vt:lpstr>
      <vt:lpstr>PowerPoint Presentation</vt:lpstr>
      <vt:lpstr>PowerPoint Presentation</vt:lpstr>
      <vt:lpstr>PowerPoint Presentation</vt:lpstr>
      <vt:lpstr>Download Cucumber JVM for Eclipse</vt:lpstr>
      <vt:lpstr>PowerPoint Presentation</vt:lpstr>
      <vt:lpstr>PowerPoint Presentation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96</cp:revision>
  <dcterms:modified xsi:type="dcterms:W3CDTF">2018-04-08T11:44:02Z</dcterms:modified>
</cp:coreProperties>
</file>