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90" r:id="rId2"/>
    <p:sldId id="267" r:id="rId3"/>
    <p:sldId id="268" r:id="rId4"/>
    <p:sldId id="308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5" r:id="rId14"/>
    <p:sldId id="311" r:id="rId15"/>
    <p:sldId id="266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 Light" panose="020B0604020202020204" charset="0"/>
      <p:regular r:id="rId22"/>
      <p:bold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  <p:embeddedFont>
      <p:font typeface="Montserrat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Cucumber with Selenium-Part 2</a:t>
            </a: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79"/>
            <a:ext cx="8520600" cy="484013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8) </a:t>
            </a:r>
            <a:r>
              <a:rPr lang="en-IN" dirty="0" err="1">
                <a:solidFill>
                  <a:srgbClr val="000000"/>
                </a:solidFill>
              </a:rPr>
              <a:t>Analyze</a:t>
            </a:r>
            <a:r>
              <a:rPr lang="en-IN" dirty="0">
                <a:solidFill>
                  <a:srgbClr val="000000"/>
                </a:solidFill>
              </a:rPr>
              <a:t> the output.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On executing the 'Runner.java' script, it displays the text on the console. It is the same text defined in 'Steps.java' script.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" y="1038153"/>
            <a:ext cx="8901051" cy="380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IN" b="1" dirty="0" smtClean="0">
                <a:solidFill>
                  <a:srgbClr val="000000"/>
                </a:solidFill>
              </a:rPr>
              <a:t>Example 2:-</a:t>
            </a:r>
            <a:r>
              <a:rPr lang="en-IN" b="1" dirty="0"/>
              <a:t> </a:t>
            </a:r>
            <a:r>
              <a:rPr lang="en-IN" dirty="0">
                <a:solidFill>
                  <a:srgbClr val="000000"/>
                </a:solidFill>
              </a:rPr>
              <a:t>Enter login Credential and reset the value.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1)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smtClean="0">
                <a:solidFill>
                  <a:srgbClr val="000000"/>
                </a:solidFill>
              </a:rPr>
              <a:t>A</a:t>
            </a:r>
            <a:r>
              <a:rPr lang="en-IN" dirty="0" smtClean="0">
                <a:solidFill>
                  <a:srgbClr val="000000"/>
                </a:solidFill>
              </a:rPr>
              <a:t>dd </a:t>
            </a:r>
            <a:r>
              <a:rPr lang="en-IN" dirty="0">
                <a:solidFill>
                  <a:srgbClr val="000000"/>
                </a:solidFill>
              </a:rPr>
              <a:t>Selenium jar file to this project.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71" y="1031278"/>
            <a:ext cx="6784258" cy="380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9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2</a:t>
            </a:r>
            <a:r>
              <a:rPr lang="en-IN" b="1" dirty="0" smtClean="0">
                <a:solidFill>
                  <a:srgbClr val="000000"/>
                </a:solidFill>
              </a:rPr>
              <a:t>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>
                <a:solidFill>
                  <a:srgbClr val="000000"/>
                </a:solidFill>
              </a:rPr>
              <a:t>Here </a:t>
            </a:r>
            <a:r>
              <a:rPr lang="en-IN" dirty="0" smtClean="0">
                <a:solidFill>
                  <a:srgbClr val="000000"/>
                </a:solidFill>
              </a:rPr>
              <a:t>update </a:t>
            </a:r>
            <a:r>
              <a:rPr lang="en-IN" dirty="0">
                <a:solidFill>
                  <a:srgbClr val="000000"/>
                </a:solidFill>
              </a:rPr>
              <a:t>the 'Steps.java' script as shown in the below code and screenshot.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24862" y="592669"/>
            <a:ext cx="6480985" cy="4154984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package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StepDefinition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org.openqa.selenium.By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org.openqa.selenium.WebDriver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org.openqa.selenium.firefox.FirefoxDriver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cucumber.api.java.en.Given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cucumber.api.java.en.Then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import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cucumber.api.java.en.When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class Steps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driver;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@Given("^Open the Firefox and launch the application$")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open_the_Firefox_and_launch_the_application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throws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Throwable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System.setProperty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webdriver.firefox.marionette","E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://Selenium//Selenium_Jars//geckodriver.exe");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driver= new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FirefoxDriver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driver.manage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().window().maximize();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driver.get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(“URL"); 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effectLst/>
                <a:latin typeface="Monaco"/>
              </a:rPr>
              <a:t>                            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@When("^Enter the Username and Password$")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public void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enter_the_Username_and_Password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throws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Throwable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(By.name("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uid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sendKeys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("username12");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(By.name("password")).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sendKeys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("password12");         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@Then("^Reset the credential$")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public void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Reset_the_credential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() throws 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Throwable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driver.findElement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(By.name("</a:t>
            </a:r>
            <a:r>
              <a:rPr kumimoji="0" lang="en-US" sz="1100" b="1" i="0" u="none" strike="noStrike" cap="none" normalizeH="0" baseline="0" dirty="0" err="1" smtClean="0">
                <a:ln>
                  <a:noFill/>
                </a:ln>
                <a:effectLst/>
                <a:latin typeface="Monaco"/>
              </a:rPr>
              <a:t>btnReset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")).click();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 } }</a:t>
            </a: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</a:rPr>
              <a:t> 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7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58130"/>
            <a:ext cx="8520600" cy="458575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 </a:t>
            </a:r>
            <a:r>
              <a:rPr lang="en-IN" dirty="0">
                <a:solidFill>
                  <a:srgbClr val="000000"/>
                </a:solidFill>
              </a:rPr>
              <a:t>Execute the script.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After updating </a:t>
            </a:r>
            <a:r>
              <a:rPr lang="en-IN" dirty="0" smtClean="0">
                <a:solidFill>
                  <a:srgbClr val="000000"/>
                </a:solidFill>
              </a:rPr>
              <a:t>run </a:t>
            </a:r>
            <a:r>
              <a:rPr lang="en-IN" dirty="0">
                <a:solidFill>
                  <a:srgbClr val="000000"/>
                </a:solidFill>
              </a:rPr>
              <a:t>the Runner.java.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3)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dirty="0" err="1">
                <a:solidFill>
                  <a:srgbClr val="000000"/>
                </a:solidFill>
              </a:rPr>
              <a:t>Analyze</a:t>
            </a:r>
            <a:r>
              <a:rPr lang="en-IN" dirty="0">
                <a:solidFill>
                  <a:srgbClr val="000000"/>
                </a:solidFill>
              </a:rPr>
              <a:t> the 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21" y="1270439"/>
            <a:ext cx="7651143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Cucumber is a testing approach which supports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Driven Development (BDD). It explains the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of the application in a simple English text using Gherkin language.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</a:rPr>
              <a:t>Cucumber tool is based on the </a:t>
            </a:r>
            <a:r>
              <a:rPr lang="en-IN" dirty="0" err="1">
                <a:solidFill>
                  <a:srgbClr val="000000"/>
                </a:solidFill>
              </a:rPr>
              <a:t>Behavior</a:t>
            </a:r>
            <a:r>
              <a:rPr lang="en-IN" dirty="0">
                <a:solidFill>
                  <a:srgbClr val="000000"/>
                </a:solidFill>
              </a:rPr>
              <a:t> Driven Development framework that </a:t>
            </a:r>
            <a:r>
              <a:rPr lang="en-IN" b="1" dirty="0">
                <a:solidFill>
                  <a:srgbClr val="000000"/>
                </a:solidFill>
              </a:rPr>
              <a:t>acts as the bridge</a:t>
            </a:r>
            <a:r>
              <a:rPr lang="en-IN" b="1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000000"/>
                </a:solidFill>
              </a:rPr>
              <a:t>Implementation of cucumber with selenium.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4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9126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914400"/>
            <a:ext cx="8660420" cy="3898232"/>
          </a:xfrm>
        </p:spPr>
        <p:txBody>
          <a:bodyPr/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Cucumber is a testing approach which supports </a:t>
            </a:r>
            <a:r>
              <a:rPr lang="en-IN" sz="1600" dirty="0" err="1">
                <a:solidFill>
                  <a:srgbClr val="000000"/>
                </a:solidFill>
              </a:rPr>
              <a:t>Behavior</a:t>
            </a:r>
            <a:r>
              <a:rPr lang="en-IN" sz="1600" dirty="0">
                <a:solidFill>
                  <a:srgbClr val="000000"/>
                </a:solidFill>
              </a:rPr>
              <a:t> Driven Development (BDD). It </a:t>
            </a:r>
            <a:r>
              <a:rPr lang="en-IN" sz="1600" dirty="0" smtClean="0">
                <a:solidFill>
                  <a:srgbClr val="000000"/>
                </a:solidFill>
              </a:rPr>
              <a:t>explains </a:t>
            </a:r>
            <a:r>
              <a:rPr lang="en-IN" sz="1600" dirty="0">
                <a:solidFill>
                  <a:srgbClr val="000000"/>
                </a:solidFill>
              </a:rPr>
              <a:t>the </a:t>
            </a:r>
            <a:r>
              <a:rPr lang="en-IN" sz="1600" dirty="0" err="1">
                <a:solidFill>
                  <a:srgbClr val="000000"/>
                </a:solidFill>
              </a:rPr>
              <a:t>behavior</a:t>
            </a:r>
            <a:r>
              <a:rPr lang="en-IN" sz="1600" dirty="0">
                <a:solidFill>
                  <a:srgbClr val="000000"/>
                </a:solidFill>
              </a:rPr>
              <a:t> of the application in a simple English text using Gherkin language</a:t>
            </a:r>
            <a:r>
              <a:rPr lang="en-IN" sz="1600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000000"/>
                </a:solidFill>
              </a:rPr>
              <a:t>Cucumber tool is based on the </a:t>
            </a:r>
            <a:r>
              <a:rPr lang="en-IN" sz="1600" dirty="0" err="1">
                <a:solidFill>
                  <a:srgbClr val="000000"/>
                </a:solidFill>
              </a:rPr>
              <a:t>Behavior</a:t>
            </a:r>
            <a:r>
              <a:rPr lang="en-IN" sz="1600" dirty="0">
                <a:solidFill>
                  <a:srgbClr val="000000"/>
                </a:solidFill>
              </a:rPr>
              <a:t> Driven Development framework that </a:t>
            </a:r>
            <a:r>
              <a:rPr lang="en-IN" sz="1600" b="1" dirty="0">
                <a:solidFill>
                  <a:srgbClr val="000000"/>
                </a:solidFill>
              </a:rPr>
              <a:t>acts as the </a:t>
            </a:r>
            <a:r>
              <a:rPr lang="en-IN" sz="1600" b="1" dirty="0" smtClean="0">
                <a:solidFill>
                  <a:srgbClr val="000000"/>
                </a:solidFill>
              </a:rPr>
              <a:t>bridge.</a:t>
            </a:r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0" y="62025"/>
            <a:ext cx="8520600" cy="1024255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Procedure to implement cucumber with selenium</a:t>
            </a:r>
            <a:endParaRPr lang="en-IN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5032"/>
            <a:ext cx="8520600" cy="3588847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Example 1:-</a:t>
            </a:r>
            <a:r>
              <a:rPr lang="en-IN" dirty="0">
                <a:solidFill>
                  <a:srgbClr val="000000"/>
                </a:solidFill>
              </a:rPr>
              <a:t>Print text in the console.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1)</a:t>
            </a:r>
            <a:r>
              <a:rPr lang="en-IN" dirty="0">
                <a:solidFill>
                  <a:srgbClr val="000000"/>
                </a:solidFill>
              </a:rPr>
              <a:t> Create Java </a:t>
            </a:r>
            <a:r>
              <a:rPr lang="en-IN" dirty="0" smtClean="0">
                <a:solidFill>
                  <a:srgbClr val="000000"/>
                </a:solidFill>
              </a:rPr>
              <a:t>project with </a:t>
            </a:r>
            <a:r>
              <a:rPr lang="en-IN" dirty="0">
                <a:solidFill>
                  <a:srgbClr val="000000"/>
                </a:solidFill>
              </a:rPr>
              <a:t>the name "</a:t>
            </a:r>
            <a:r>
              <a:rPr lang="en-IN" dirty="0" err="1">
                <a:solidFill>
                  <a:srgbClr val="000000"/>
                </a:solidFill>
              </a:rPr>
              <a:t>CucumberWithSelenium</a:t>
            </a:r>
            <a:r>
              <a:rPr lang="en-IN" dirty="0">
                <a:solidFill>
                  <a:srgbClr val="000000"/>
                </a:solidFill>
              </a:rPr>
              <a:t>" in </a:t>
            </a:r>
            <a:r>
              <a:rPr lang="en-IN" dirty="0" smtClean="0">
                <a:solidFill>
                  <a:srgbClr val="000000"/>
                </a:solidFill>
              </a:rPr>
              <a:t>eclipse as </a:t>
            </a:r>
            <a:r>
              <a:rPr lang="en-IN" dirty="0">
                <a:solidFill>
                  <a:srgbClr val="000000"/>
                </a:solidFill>
              </a:rPr>
              <a:t>shown in the below screenshot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0" y="2117557"/>
            <a:ext cx="5686425" cy="2695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8125" y="2421856"/>
            <a:ext cx="30194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2) </a:t>
            </a:r>
            <a:r>
              <a:rPr lang="en-IN" dirty="0">
                <a:solidFill>
                  <a:srgbClr val="000000"/>
                </a:solidFill>
              </a:rPr>
              <a:t>Adding Jar files in the project.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Right Click on the Project &gt; Select Properties &gt; Go to Java Build Path. Add all the </a:t>
            </a:r>
            <a:r>
              <a:rPr lang="en-IN" dirty="0" smtClean="0">
                <a:solidFill>
                  <a:srgbClr val="000000"/>
                </a:solidFill>
              </a:rPr>
              <a:t>downloaded libraries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56" y="1003777"/>
            <a:ext cx="7426444" cy="382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3)</a:t>
            </a:r>
            <a:r>
              <a:rPr lang="en-IN" dirty="0">
                <a:solidFill>
                  <a:srgbClr val="000000"/>
                </a:solidFill>
              </a:rPr>
              <a:t> Creating feature file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For creating feature file first create features folder as shown below screenshot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/>
              <a:t>Now Enter Folder name 'Features' and </a:t>
            </a:r>
            <a:endParaRPr lang="en-IN" dirty="0" smtClean="0"/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/>
              <a:t>click </a:t>
            </a:r>
            <a:r>
              <a:rPr lang="en-IN" dirty="0"/>
              <a:t>on 'Finish' Button.</a:t>
            </a:r>
            <a:endParaRPr lang="en-IN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1" y="797523"/>
            <a:ext cx="5779716" cy="21175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20" y="2234436"/>
            <a:ext cx="4414698" cy="259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create </a:t>
            </a:r>
            <a:r>
              <a:rPr lang="en-IN" dirty="0">
                <a:solidFill>
                  <a:srgbClr val="000000"/>
                </a:solidFill>
              </a:rPr>
              <a:t>feature file in the 'Features' folder with the name of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"</a:t>
            </a:r>
            <a:r>
              <a:rPr lang="en-IN" dirty="0" err="1" smtClean="0">
                <a:solidFill>
                  <a:srgbClr val="000000"/>
                </a:solidFill>
              </a:rPr>
              <a:t>MyTest.feature</a:t>
            </a:r>
            <a:r>
              <a:rPr lang="en-IN" dirty="0" smtClean="0">
                <a:solidFill>
                  <a:srgbClr val="000000"/>
                </a:solidFill>
              </a:rPr>
              <a:t>“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</a:t>
            </a:r>
            <a:r>
              <a:rPr lang="en-IN" b="1" dirty="0">
                <a:solidFill>
                  <a:srgbClr val="000000"/>
                </a:solidFill>
              </a:rPr>
              <a:t>4) </a:t>
            </a:r>
            <a:r>
              <a:rPr lang="en-IN" dirty="0">
                <a:solidFill>
                  <a:srgbClr val="000000"/>
                </a:solidFill>
              </a:rPr>
              <a:t>Write scenarios.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Below lines are written in '</a:t>
            </a:r>
            <a:r>
              <a:rPr lang="en-IN" dirty="0" err="1">
                <a:solidFill>
                  <a:srgbClr val="000000"/>
                </a:solidFill>
              </a:rPr>
              <a:t>MyTest.feature</a:t>
            </a:r>
            <a:r>
              <a:rPr lang="en-IN" dirty="0">
                <a:solidFill>
                  <a:srgbClr val="000000"/>
                </a:solidFill>
              </a:rPr>
              <a:t>' file 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using </a:t>
            </a:r>
            <a:r>
              <a:rPr lang="en-IN" dirty="0">
                <a:solidFill>
                  <a:srgbClr val="000000"/>
                </a:solidFill>
              </a:rPr>
              <a:t>the Gherkin language as shown below</a:t>
            </a:r>
            <a:r>
              <a:rPr lang="en-IN" dirty="0" smtClean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Code Explanation of </a:t>
            </a:r>
            <a:r>
              <a:rPr lang="en-IN" sz="1600" b="1" dirty="0">
                <a:solidFill>
                  <a:srgbClr val="000000"/>
                </a:solidFill>
              </a:rPr>
              <a:t>'</a:t>
            </a:r>
            <a:r>
              <a:rPr lang="en-IN" sz="1600" b="1" dirty="0" err="1">
                <a:solidFill>
                  <a:srgbClr val="000000"/>
                </a:solidFill>
              </a:rPr>
              <a:t>MyTest.feature</a:t>
            </a:r>
            <a:r>
              <a:rPr lang="en-IN" sz="1600" b="1" dirty="0">
                <a:solidFill>
                  <a:srgbClr val="000000"/>
                </a:solidFill>
              </a:rPr>
              <a:t>' file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Line 1) </a:t>
            </a:r>
            <a:r>
              <a:rPr lang="en-IN" sz="1600" dirty="0">
                <a:solidFill>
                  <a:srgbClr val="000000"/>
                </a:solidFill>
              </a:rPr>
              <a:t>In this line we write business functionality.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 smtClean="0">
                <a:solidFill>
                  <a:srgbClr val="000000"/>
                </a:solidFill>
              </a:rPr>
              <a:t>Line 2) </a:t>
            </a:r>
            <a:r>
              <a:rPr lang="en-IN" sz="1600" dirty="0" smtClean="0">
                <a:solidFill>
                  <a:srgbClr val="000000"/>
                </a:solidFill>
              </a:rPr>
              <a:t>In </a:t>
            </a:r>
            <a:r>
              <a:rPr lang="en-IN" sz="1600" dirty="0">
                <a:solidFill>
                  <a:srgbClr val="000000"/>
                </a:solidFill>
              </a:rPr>
              <a:t>this line we write a scenario to test.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Line 3) </a:t>
            </a:r>
            <a:r>
              <a:rPr lang="en-IN" sz="1600" dirty="0">
                <a:solidFill>
                  <a:srgbClr val="000000"/>
                </a:solidFill>
              </a:rPr>
              <a:t>In this line we define the precondition.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Line 4) </a:t>
            </a:r>
            <a:r>
              <a:rPr lang="en-IN" sz="1600" dirty="0">
                <a:solidFill>
                  <a:srgbClr val="000000"/>
                </a:solidFill>
              </a:rPr>
              <a:t>In this line we define the action we need to perform.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00000"/>
                </a:solidFill>
              </a:rPr>
              <a:t>Line </a:t>
            </a:r>
            <a:r>
              <a:rPr lang="en-IN" sz="1600" b="1" dirty="0" smtClean="0">
                <a:solidFill>
                  <a:srgbClr val="000000"/>
                </a:solidFill>
              </a:rPr>
              <a:t>5) </a:t>
            </a:r>
            <a:r>
              <a:rPr lang="en-IN" sz="1600" dirty="0">
                <a:solidFill>
                  <a:srgbClr val="000000"/>
                </a:solidFill>
              </a:rPr>
              <a:t>In this line we define the expected outcome or result.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467" y="461783"/>
            <a:ext cx="2638425" cy="3009900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74196" y="1966733"/>
            <a:ext cx="4995945" cy="1169551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Feature: Reset functionality on login page of 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Scenario: Verification of Reset button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Given Open the Firefox and launch the 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When Enter the Username and Password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effectLst/>
                <a:latin typeface="Monaco"/>
              </a:rPr>
              <a:t>Then Reset the credential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27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80"/>
            <a:ext cx="8520600" cy="459950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5)</a:t>
            </a:r>
            <a:r>
              <a:rPr lang="en-IN" dirty="0">
                <a:solidFill>
                  <a:srgbClr val="000000"/>
                </a:solidFill>
              </a:rPr>
              <a:t> Writing selenium </a:t>
            </a:r>
            <a:r>
              <a:rPr lang="en-IN" dirty="0" err="1">
                <a:solidFill>
                  <a:srgbClr val="000000"/>
                </a:solidFill>
              </a:rPr>
              <a:t>testrunner</a:t>
            </a:r>
            <a:r>
              <a:rPr lang="en-IN" dirty="0">
                <a:solidFill>
                  <a:srgbClr val="000000"/>
                </a:solidFill>
              </a:rPr>
              <a:t> script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Here create </a:t>
            </a:r>
            <a:r>
              <a:rPr lang="en-IN" dirty="0">
                <a:solidFill>
                  <a:srgbClr val="000000"/>
                </a:solidFill>
              </a:rPr>
              <a:t>'</a:t>
            </a:r>
            <a:r>
              <a:rPr lang="en-IN" dirty="0" err="1">
                <a:solidFill>
                  <a:srgbClr val="000000"/>
                </a:solidFill>
              </a:rPr>
              <a:t>TestRunner</a:t>
            </a:r>
            <a:r>
              <a:rPr lang="en-IN" dirty="0">
                <a:solidFill>
                  <a:srgbClr val="000000"/>
                </a:solidFill>
              </a:rPr>
              <a:t>' package and then 'Runner.java' class file under it.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>
                <a:solidFill>
                  <a:srgbClr val="000000"/>
                </a:solidFill>
              </a:rPr>
              <a:t> 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b="1" dirty="0" smtClean="0">
                <a:solidFill>
                  <a:srgbClr val="000000"/>
                </a:solidFill>
              </a:rPr>
              <a:t>@</a:t>
            </a:r>
            <a:r>
              <a:rPr lang="en-IN" b="1" dirty="0" err="1">
                <a:solidFill>
                  <a:srgbClr val="000000"/>
                </a:solidFill>
              </a:rPr>
              <a:t>RunWith</a:t>
            </a:r>
            <a:r>
              <a:rPr lang="en-IN" b="1" dirty="0">
                <a:solidFill>
                  <a:srgbClr val="000000"/>
                </a:solidFill>
              </a:rPr>
              <a:t>()</a:t>
            </a:r>
            <a:r>
              <a:rPr lang="en-IN" dirty="0">
                <a:solidFill>
                  <a:srgbClr val="000000"/>
                </a:solidFill>
              </a:rPr>
              <a:t> annotation tells about the test runner class to start </a:t>
            </a:r>
            <a:r>
              <a:rPr lang="en-IN" dirty="0" smtClean="0">
                <a:solidFill>
                  <a:srgbClr val="000000"/>
                </a:solidFill>
              </a:rPr>
              <a:t>executing </a:t>
            </a:r>
            <a:r>
              <a:rPr lang="en-IN" dirty="0">
                <a:solidFill>
                  <a:srgbClr val="000000"/>
                </a:solidFill>
              </a:rPr>
              <a:t>tests.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</a:rPr>
              <a:t>@</a:t>
            </a:r>
            <a:r>
              <a:rPr lang="en-IN" b="1" dirty="0" err="1">
                <a:solidFill>
                  <a:srgbClr val="000000"/>
                </a:solidFill>
              </a:rPr>
              <a:t>CucmberOptions</a:t>
            </a:r>
            <a:r>
              <a:rPr lang="en-IN" b="1" dirty="0">
                <a:solidFill>
                  <a:srgbClr val="000000"/>
                </a:solidFill>
              </a:rPr>
              <a:t>()</a:t>
            </a:r>
            <a:r>
              <a:rPr lang="en-IN" dirty="0">
                <a:solidFill>
                  <a:srgbClr val="000000"/>
                </a:solidFill>
              </a:rPr>
              <a:t> annotation is used to set some properties for our cucumber test like feature file, step </a:t>
            </a:r>
            <a:r>
              <a:rPr lang="en-IN" dirty="0" smtClean="0">
                <a:solidFill>
                  <a:srgbClr val="000000"/>
                </a:solidFill>
              </a:rPr>
              <a:t>definition </a:t>
            </a:r>
            <a:r>
              <a:rPr lang="en-IN" dirty="0">
                <a:solidFill>
                  <a:srgbClr val="000000"/>
                </a:solidFill>
              </a:rPr>
              <a:t>etc.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70" y="763288"/>
            <a:ext cx="6972300" cy="29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79"/>
            <a:ext cx="8520600" cy="484013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6) </a:t>
            </a:r>
            <a:r>
              <a:rPr lang="en-IN" dirty="0">
                <a:solidFill>
                  <a:srgbClr val="000000"/>
                </a:solidFill>
              </a:rPr>
              <a:t>Creating Step Definition script. </a:t>
            </a: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Here we </a:t>
            </a:r>
            <a:r>
              <a:rPr lang="en-IN" dirty="0">
                <a:solidFill>
                  <a:srgbClr val="000000"/>
                </a:solidFill>
              </a:rPr>
              <a:t>write a selenium script to carry out the test under Cucumber methods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@Given</a:t>
            </a:r>
            <a:r>
              <a:rPr lang="en-IN" sz="1600" dirty="0">
                <a:solidFill>
                  <a:srgbClr val="000000"/>
                </a:solidFill>
              </a:rPr>
              <a:t> annotation define method to open </a:t>
            </a:r>
            <a:r>
              <a:rPr lang="en-IN" sz="1600" dirty="0" err="1">
                <a:solidFill>
                  <a:srgbClr val="000000"/>
                </a:solidFill>
              </a:rPr>
              <a:t>firefox</a:t>
            </a:r>
            <a:r>
              <a:rPr lang="en-IN" sz="1600" dirty="0">
                <a:solidFill>
                  <a:srgbClr val="000000"/>
                </a:solidFill>
              </a:rPr>
              <a:t> and launch the application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@When</a:t>
            </a:r>
            <a:r>
              <a:rPr lang="en-IN" sz="1600" dirty="0">
                <a:solidFill>
                  <a:srgbClr val="000000"/>
                </a:solidFill>
              </a:rPr>
              <a:t> annotation define method to enter the username and password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sz="1600" b="1" dirty="0">
                <a:solidFill>
                  <a:srgbClr val="000000"/>
                </a:solidFill>
              </a:rPr>
              <a:t>@Then</a:t>
            </a:r>
            <a:r>
              <a:rPr lang="en-IN" sz="1600" dirty="0">
                <a:solidFill>
                  <a:srgbClr val="000000"/>
                </a:solidFill>
              </a:rPr>
              <a:t> annotation define method to reset the credential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" y="790645"/>
            <a:ext cx="8915400" cy="329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2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12320" y="0"/>
            <a:ext cx="8520600" cy="62025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44379"/>
            <a:ext cx="8520600" cy="484013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/>
              <a:t>Step 7)</a:t>
            </a:r>
            <a:r>
              <a:rPr lang="en-IN" dirty="0"/>
              <a:t> Executing the Script</a:t>
            </a:r>
            <a:r>
              <a:rPr lang="en-IN" dirty="0" smtClean="0"/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/>
              <a:t>Here we execute </a:t>
            </a:r>
            <a:r>
              <a:rPr lang="en-IN" dirty="0"/>
              <a:t>this script from Test runner script, i.e. 'Runner.java' as shown in below screenshot.</a:t>
            </a: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IN" sz="1600" b="1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24" y="1051904"/>
            <a:ext cx="7423951" cy="374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2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320</Words>
  <Application>Microsoft Office PowerPoint</Application>
  <PresentationFormat>On-screen Show (16:9)</PresentationFormat>
  <Paragraphs>165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Lato</vt:lpstr>
      <vt:lpstr>Montserrat Light</vt:lpstr>
      <vt:lpstr>Roboto</vt:lpstr>
      <vt:lpstr>Montserrat</vt:lpstr>
      <vt:lpstr>Monaco</vt:lpstr>
      <vt:lpstr>Playfair Display</vt:lpstr>
      <vt:lpstr>Coral</vt:lpstr>
      <vt:lpstr>PowerPoint Presentation</vt:lpstr>
      <vt:lpstr>Introduction</vt:lpstr>
      <vt:lpstr>Procedure to implement cucumber with selenium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107</cp:revision>
  <dcterms:modified xsi:type="dcterms:W3CDTF">2018-04-08T12:34:42Z</dcterms:modified>
</cp:coreProperties>
</file>