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90" r:id="rId2"/>
    <p:sldId id="267" r:id="rId3"/>
    <p:sldId id="268" r:id="rId4"/>
    <p:sldId id="298" r:id="rId5"/>
    <p:sldId id="300" r:id="rId6"/>
    <p:sldId id="301" r:id="rId7"/>
    <p:sldId id="296" r:id="rId8"/>
    <p:sldId id="266" r:id="rId9"/>
  </p:sldIdLst>
  <p:sldSz cx="9144000" cy="5143500" type="screen16x9"/>
  <p:notesSz cx="6858000" cy="9144000"/>
  <p:embeddedFontLst>
    <p:embeddedFont>
      <p:font typeface="Montserrat" charset="0"/>
      <p:regular r:id="rId11"/>
      <p:bold r:id="rId12"/>
    </p:embeddedFont>
    <p:embeddedFont>
      <p:font typeface="Roboto" charset="0"/>
      <p:regular r:id="rId13"/>
      <p:bold r:id="rId14"/>
      <p:italic r:id="rId15"/>
      <p:boldItalic r:id="rId16"/>
    </p:embeddedFont>
    <p:embeddedFont>
      <p:font typeface="Lato" charset="0"/>
      <p:regular r:id="rId17"/>
      <p:bold r:id="rId18"/>
      <p:italic r:id="rId19"/>
      <p:boldItalic r:id="rId20"/>
    </p:embeddedFont>
    <p:embeddedFont>
      <p:font typeface="Montserrat Light"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24" autoAdjust="0"/>
  </p:normalViewPr>
  <p:slideViewPr>
    <p:cSldViewPr snapToGrid="0">
      <p:cViewPr varScale="1">
        <p:scale>
          <a:sx n="97" d="100"/>
          <a:sy n="97" d="100"/>
        </p:scale>
        <p:origin x="-384" y="-10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 xmlns:p14="http://schemas.microsoft.com/office/powerpoint/2010/main" val="30942116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 xmlns:p14="http://schemas.microsoft.com/office/powerpoint/2010/main" val="972738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buFont typeface="Roboto"/>
              <a:defRPr>
                <a:latin typeface="Roboto"/>
                <a:ea typeface="Roboto"/>
                <a:cs typeface="Roboto"/>
                <a:sym typeface="Roboto"/>
              </a:defRPr>
            </a:lvl1pPr>
            <a:lvl2pPr lvl="1">
              <a:spcBef>
                <a:spcPts val="0"/>
              </a:spcBef>
              <a:buFont typeface="Roboto"/>
              <a:defRPr>
                <a:latin typeface="Roboto"/>
                <a:ea typeface="Roboto"/>
                <a:cs typeface="Roboto"/>
                <a:sym typeface="Roboto"/>
              </a:defRPr>
            </a:lvl2pPr>
            <a:lvl3pPr lvl="2">
              <a:spcBef>
                <a:spcPts val="0"/>
              </a:spcBef>
              <a:buFont typeface="Roboto"/>
              <a:defRPr>
                <a:latin typeface="Roboto"/>
                <a:ea typeface="Roboto"/>
                <a:cs typeface="Roboto"/>
                <a:sym typeface="Roboto"/>
              </a:defRPr>
            </a:lvl3pPr>
            <a:lvl4pPr lvl="3">
              <a:spcBef>
                <a:spcPts val="0"/>
              </a:spcBef>
              <a:buFont typeface="Roboto"/>
              <a:defRPr>
                <a:latin typeface="Roboto"/>
                <a:ea typeface="Roboto"/>
                <a:cs typeface="Roboto"/>
                <a:sym typeface="Roboto"/>
              </a:defRPr>
            </a:lvl4pPr>
            <a:lvl5pPr lvl="4">
              <a:spcBef>
                <a:spcPts val="0"/>
              </a:spcBef>
              <a:buFont typeface="Roboto"/>
              <a:defRPr>
                <a:latin typeface="Roboto"/>
                <a:ea typeface="Roboto"/>
                <a:cs typeface="Roboto"/>
                <a:sym typeface="Roboto"/>
              </a:defRPr>
            </a:lvl5pPr>
            <a:lvl6pPr lvl="5">
              <a:spcBef>
                <a:spcPts val="0"/>
              </a:spcBef>
              <a:buFont typeface="Roboto"/>
              <a:defRPr>
                <a:latin typeface="Roboto"/>
                <a:ea typeface="Roboto"/>
                <a:cs typeface="Roboto"/>
                <a:sym typeface="Roboto"/>
              </a:defRPr>
            </a:lvl6pPr>
            <a:lvl7pPr lvl="6">
              <a:spcBef>
                <a:spcPts val="0"/>
              </a:spcBef>
              <a:buFont typeface="Roboto"/>
              <a:defRPr>
                <a:latin typeface="Roboto"/>
                <a:ea typeface="Roboto"/>
                <a:cs typeface="Roboto"/>
                <a:sym typeface="Roboto"/>
              </a:defRPr>
            </a:lvl7pPr>
            <a:lvl8pPr lvl="7">
              <a:spcBef>
                <a:spcPts val="0"/>
              </a:spcBef>
              <a:buFont typeface="Roboto"/>
              <a:defRPr>
                <a:latin typeface="Roboto"/>
                <a:ea typeface="Roboto"/>
                <a:cs typeface="Roboto"/>
                <a:sym typeface="Roboto"/>
              </a:defRPr>
            </a:lvl8pPr>
            <a:lvl9pPr lvl="8">
              <a:spcBef>
                <a:spcPts val="0"/>
              </a:spcBef>
              <a:buFont typeface="Roboto"/>
              <a:defRPr>
                <a:latin typeface="Roboto"/>
                <a:ea typeface="Roboto"/>
                <a:cs typeface="Roboto"/>
                <a:sym typeface="Roboto"/>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pic>
        <p:nvPicPr>
          <p:cNvPr id="24" name="Shape 24"/>
          <p:cNvPicPr preferRelativeResize="0"/>
          <p:nvPr/>
        </p:nvPicPr>
        <p:blipFill>
          <a:blip r:embed="rId2">
            <a:alphaModFix/>
          </a:blip>
          <a:stretch>
            <a:fillRect/>
          </a:stretch>
        </p:blipFill>
        <p:spPr>
          <a:xfrm>
            <a:off x="8050700" y="204575"/>
            <a:ext cx="902800" cy="4890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5" name="Shape 35"/>
          <p:cNvSpPr txBox="1">
            <a:spLocks noGrp="1"/>
          </p:cNvSpPr>
          <p:nvPr>
            <p:ph type="body" idx="1"/>
          </p:nvPr>
        </p:nvSpPr>
        <p:spPr>
          <a:xfrm>
            <a:off x="311700" y="1391377"/>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Lato"/>
              <a:defRPr sz="4800" b="0">
                <a:solidFill>
                  <a:schemeClr val="lt1"/>
                </a:solidFill>
                <a:latin typeface="Lato"/>
                <a:ea typeface="Lato"/>
                <a:cs typeface="Lato"/>
                <a:sym typeface="Lato"/>
              </a:defRPr>
            </a:lvl1pPr>
            <a:lvl2pPr lvl="1">
              <a:spcBef>
                <a:spcPts val="0"/>
              </a:spcBef>
              <a:buClr>
                <a:schemeClr val="lt1"/>
              </a:buClr>
              <a:buSzPct val="100000"/>
              <a:buFont typeface="Lato"/>
              <a:defRPr sz="4800" b="0">
                <a:solidFill>
                  <a:schemeClr val="lt1"/>
                </a:solidFill>
                <a:latin typeface="Lato"/>
                <a:ea typeface="Lato"/>
                <a:cs typeface="Lato"/>
                <a:sym typeface="Lato"/>
              </a:defRPr>
            </a:lvl2pPr>
            <a:lvl3pPr lvl="2">
              <a:spcBef>
                <a:spcPts val="0"/>
              </a:spcBef>
              <a:buClr>
                <a:schemeClr val="lt1"/>
              </a:buClr>
              <a:buSzPct val="100000"/>
              <a:buFont typeface="Lato"/>
              <a:defRPr sz="4800" b="0">
                <a:solidFill>
                  <a:schemeClr val="lt1"/>
                </a:solidFill>
                <a:latin typeface="Lato"/>
                <a:ea typeface="Lato"/>
                <a:cs typeface="Lato"/>
                <a:sym typeface="Lato"/>
              </a:defRPr>
            </a:lvl3pPr>
            <a:lvl4pPr lvl="3">
              <a:spcBef>
                <a:spcPts val="0"/>
              </a:spcBef>
              <a:buClr>
                <a:schemeClr val="lt1"/>
              </a:buClr>
              <a:buSzPct val="100000"/>
              <a:buFont typeface="Lato"/>
              <a:defRPr sz="4800" b="0">
                <a:solidFill>
                  <a:schemeClr val="lt1"/>
                </a:solidFill>
                <a:latin typeface="Lato"/>
                <a:ea typeface="Lato"/>
                <a:cs typeface="Lato"/>
                <a:sym typeface="Lato"/>
              </a:defRPr>
            </a:lvl4pPr>
            <a:lvl5pPr lvl="4">
              <a:spcBef>
                <a:spcPts val="0"/>
              </a:spcBef>
              <a:buClr>
                <a:schemeClr val="lt1"/>
              </a:buClr>
              <a:buSzPct val="100000"/>
              <a:buFont typeface="Lato"/>
              <a:defRPr sz="4800" b="0">
                <a:solidFill>
                  <a:schemeClr val="lt1"/>
                </a:solidFill>
                <a:latin typeface="Lato"/>
                <a:ea typeface="Lato"/>
                <a:cs typeface="Lato"/>
                <a:sym typeface="Lato"/>
              </a:defRPr>
            </a:lvl5pPr>
            <a:lvl6pPr lvl="5">
              <a:spcBef>
                <a:spcPts val="0"/>
              </a:spcBef>
              <a:buClr>
                <a:schemeClr val="lt1"/>
              </a:buClr>
              <a:buSzPct val="100000"/>
              <a:buFont typeface="Lato"/>
              <a:defRPr sz="4800" b="0">
                <a:solidFill>
                  <a:schemeClr val="lt1"/>
                </a:solidFill>
                <a:latin typeface="Lato"/>
                <a:ea typeface="Lato"/>
                <a:cs typeface="Lato"/>
                <a:sym typeface="Lato"/>
              </a:defRPr>
            </a:lvl6pPr>
            <a:lvl7pPr lvl="6">
              <a:spcBef>
                <a:spcPts val="0"/>
              </a:spcBef>
              <a:buClr>
                <a:schemeClr val="lt1"/>
              </a:buClr>
              <a:buSzPct val="100000"/>
              <a:buFont typeface="Lato"/>
              <a:defRPr sz="4800" b="0">
                <a:solidFill>
                  <a:schemeClr val="lt1"/>
                </a:solidFill>
                <a:latin typeface="Lato"/>
                <a:ea typeface="Lato"/>
                <a:cs typeface="Lato"/>
                <a:sym typeface="Lato"/>
              </a:defRPr>
            </a:lvl7pPr>
            <a:lvl8pPr lvl="7">
              <a:spcBef>
                <a:spcPts val="0"/>
              </a:spcBef>
              <a:buClr>
                <a:schemeClr val="lt1"/>
              </a:buClr>
              <a:buSzPct val="100000"/>
              <a:buFont typeface="Lato"/>
              <a:defRPr sz="4800" b="0">
                <a:solidFill>
                  <a:schemeClr val="lt1"/>
                </a:solidFill>
                <a:latin typeface="Lato"/>
                <a:ea typeface="Lato"/>
                <a:cs typeface="Lato"/>
                <a:sym typeface="Lato"/>
              </a:defRPr>
            </a:lvl8pPr>
            <a:lvl9pPr lvl="8">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39" name="Shape 3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0"/>
        <p:cNvGrpSpPr/>
        <p:nvPr/>
      </p:nvGrpSpPr>
      <p:grpSpPr>
        <a:xfrm>
          <a:off x="0" y="0"/>
          <a:ext cx="0" cy="0"/>
          <a:chOff x="0" y="0"/>
          <a:chExt cx="0" cy="0"/>
        </a:xfrm>
      </p:grpSpPr>
      <p:sp>
        <p:nvSpPr>
          <p:cNvPr id="41" name="Shape 41"/>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2" name="Shape 42"/>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3" name="Shape 43"/>
          <p:cNvSpPr txBox="1">
            <a:spLocks noGrp="1"/>
          </p:cNvSpPr>
          <p:nvPr>
            <p:ph type="title"/>
          </p:nvPr>
        </p:nvSpPr>
        <p:spPr>
          <a:xfrm>
            <a:off x="265500" y="1107950"/>
            <a:ext cx="4045200" cy="1683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4" name="Shape 44"/>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5" name="Shape 45"/>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6" name="Shape 4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9" name="Shape 4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50"/>
        <p:cNvGrpSpPr/>
        <p:nvPr/>
      </p:nvGrpSpPr>
      <p:grpSpPr>
        <a:xfrm>
          <a:off x="0" y="0"/>
          <a:ext cx="0" cy="0"/>
          <a:chOff x="0" y="0"/>
          <a:chExt cx="0" cy="0"/>
        </a:xfrm>
      </p:grpSpPr>
      <p:sp>
        <p:nvSpPr>
          <p:cNvPr id="51" name="Shape 51"/>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2" name="Shape 52"/>
          <p:cNvSpPr txBox="1">
            <a:spLocks noGrp="1"/>
          </p:cNvSpPr>
          <p:nvPr>
            <p:ph type="title"/>
          </p:nvPr>
        </p:nvSpPr>
        <p:spPr>
          <a:xfrm>
            <a:off x="311700" y="1233100"/>
            <a:ext cx="8520600" cy="1610100"/>
          </a:xfrm>
          <a:prstGeom prst="rect">
            <a:avLst/>
          </a:prstGeom>
        </p:spPr>
        <p:txBody>
          <a:bodyPr lIns="91425" tIns="91425" rIns="91425" bIns="91425" anchor="b" anchorCtr="0"/>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a:endParaRPr/>
          </a:p>
        </p:txBody>
      </p:sp>
      <p:sp>
        <p:nvSpPr>
          <p:cNvPr id="53" name="Shape 53"/>
          <p:cNvSpPr txBox="1">
            <a:spLocks noGrp="1"/>
          </p:cNvSpPr>
          <p:nvPr>
            <p:ph type="body" idx="1"/>
          </p:nvPr>
        </p:nvSpPr>
        <p:spPr>
          <a:xfrm>
            <a:off x="311700" y="29194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lIns="91425" tIns="91425" rIns="91425" bIns="91425" anchor="t" anchorCtr="0"/>
          <a:lstStyle>
            <a:lvl1pPr lvl="0">
              <a:spcBef>
                <a:spcPts val="0"/>
              </a:spcBef>
              <a:buClr>
                <a:schemeClr val="dk1"/>
              </a:buClr>
              <a:buSzPct val="100000"/>
              <a:buFont typeface="Montserrat"/>
              <a:buNone/>
              <a:defRPr sz="3200" b="1">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pPr lvl="0" algn="r">
                <a:spcBef>
                  <a:spcPts val="0"/>
                </a:spcBef>
                <a:buNone/>
              </a:pPr>
              <a:t>‹#›</a:t>
            </a:fld>
            <a:endParaRPr lang="en" sz="1000">
              <a:solidFill>
                <a:schemeClr val="dk2"/>
              </a:solidFill>
              <a:latin typeface="Lato"/>
              <a:ea typeface="Lato"/>
              <a:cs typeface="Lato"/>
              <a:sym typeface="Lato"/>
            </a:endParaRPr>
          </a:p>
        </p:txBody>
      </p:sp>
      <p:sp>
        <p:nvSpPr>
          <p:cNvPr id="9" name="Shape 9"/>
          <p:cNvSpPr txBox="1"/>
          <p:nvPr/>
        </p:nvSpPr>
        <p:spPr>
          <a:xfrm>
            <a:off x="0" y="4729150"/>
            <a:ext cx="9144000" cy="297300"/>
          </a:xfrm>
          <a:prstGeom prst="rect">
            <a:avLst/>
          </a:prstGeom>
          <a:noFill/>
          <a:ln>
            <a:noFill/>
          </a:ln>
        </p:spPr>
        <p:txBody>
          <a:bodyPr lIns="91425" tIns="91425" rIns="91425" bIns="91425" anchor="t" anchorCtr="0">
            <a:noAutofit/>
          </a:bodyPr>
          <a:lstStyle/>
          <a:p>
            <a:pPr lvl="0" algn="ctr">
              <a:spcBef>
                <a:spcPts val="0"/>
              </a:spcBef>
              <a:buNone/>
            </a:pPr>
            <a:r>
              <a:rPr lang="en" sz="1000">
                <a:latin typeface="Montserrat Light"/>
                <a:ea typeface="Montserrat Light"/>
                <a:cs typeface="Montserrat Light"/>
                <a:sym typeface="Montserrat Light"/>
              </a:rPr>
              <a:t>Copyright © AkaSkills (www.akaskills.com) All Rights Reserved</a:t>
            </a: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5" name="Shape 67"/>
          <p:cNvPicPr preferRelativeResize="0"/>
          <p:nvPr/>
        </p:nvPicPr>
        <p:blipFill rotWithShape="1">
          <a:blip r:embed="rId2">
            <a:alphaModFix/>
          </a:blip>
          <a:srcRect l="-1439" t="12650" r="1440" b="-12650"/>
          <a:stretch/>
        </p:blipFill>
        <p:spPr>
          <a:xfrm>
            <a:off x="72571" y="0"/>
            <a:ext cx="9566972" cy="5150525"/>
          </a:xfrm>
          <a:prstGeom prst="rect">
            <a:avLst/>
          </a:prstGeom>
          <a:noFill/>
          <a:ln>
            <a:noFill/>
          </a:ln>
        </p:spPr>
      </p:pic>
      <p:sp>
        <p:nvSpPr>
          <p:cNvPr id="4" name="Shape 69"/>
          <p:cNvSpPr txBox="1">
            <a:spLocks/>
          </p:cNvSpPr>
          <p:nvPr/>
        </p:nvSpPr>
        <p:spPr>
          <a:xfrm>
            <a:off x="380526" y="1911432"/>
            <a:ext cx="8469444" cy="965700"/>
          </a:xfrm>
          <a:prstGeom prst="rect">
            <a:avLst/>
          </a:prstGeom>
          <a:gradFill>
            <a:gsLst>
              <a:gs pos="0">
                <a:srgbClr val="696969"/>
              </a:gs>
              <a:gs pos="100000">
                <a:srgbClr val="1D1D1D"/>
              </a:gs>
            </a:gsLst>
            <a:lin ang="5400012" scaled="0"/>
          </a:gra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Montserrat"/>
              <a:buNone/>
              <a:defRPr sz="3200" b="1" i="0" u="none" strike="noStrike" cap="none">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pPr algn="ctr"/>
            <a:r>
              <a:rPr lang="en" dirty="0" smtClean="0">
                <a:solidFill>
                  <a:schemeClr val="lt1"/>
                </a:solidFill>
              </a:rPr>
              <a:t>Desired Capability in selenium</a:t>
            </a:r>
            <a:endParaRPr lang="en" dirty="0">
              <a:solidFill>
                <a:schemeClr val="lt1"/>
              </a:solidFill>
            </a:endParaRPr>
          </a:p>
        </p:txBody>
      </p:sp>
    </p:spTree>
    <p:extLst>
      <p:ext uri="{BB962C8B-B14F-4D97-AF65-F5344CB8AC3E}">
        <p14:creationId xmlns="" xmlns:p14="http://schemas.microsoft.com/office/powerpoint/2010/main" val="781748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67148"/>
            <a:ext cx="8520600" cy="570271"/>
          </a:xfrm>
        </p:spPr>
        <p:txBody>
          <a:bodyPr/>
          <a:lstStyle/>
          <a:p>
            <a:r>
              <a:rPr lang="en-IN" dirty="0" smtClean="0">
                <a:solidFill>
                  <a:srgbClr val="000000"/>
                </a:solidFill>
              </a:rPr>
              <a:t>Introduction</a:t>
            </a:r>
            <a:endParaRPr lang="en-IN" dirty="0">
              <a:solidFill>
                <a:srgbClr val="000000"/>
              </a:solidFill>
            </a:endParaRPr>
          </a:p>
        </p:txBody>
      </p:sp>
      <p:sp>
        <p:nvSpPr>
          <p:cNvPr id="3" name="Text Placeholder 2"/>
          <p:cNvSpPr>
            <a:spLocks noGrp="1"/>
          </p:cNvSpPr>
          <p:nvPr>
            <p:ph type="body" idx="1"/>
          </p:nvPr>
        </p:nvSpPr>
        <p:spPr>
          <a:xfrm>
            <a:off x="311700" y="727587"/>
            <a:ext cx="8520600" cy="3841288"/>
          </a:xfrm>
        </p:spPr>
        <p:txBody>
          <a:bodyPr/>
          <a:lstStyle/>
          <a:p>
            <a:r>
              <a:rPr lang="en-US" dirty="0" smtClean="0">
                <a:solidFill>
                  <a:srgbClr val="000000"/>
                </a:solidFill>
              </a:rPr>
              <a:t>The desired capability is a series of key/value pairs that stores the browser properties like browser name, browser version, the path of the browser driver in the system, etc. to determine the behavior of the browser at run time.</a:t>
            </a:r>
          </a:p>
          <a:p>
            <a:r>
              <a:rPr lang="en-US" dirty="0" smtClean="0">
                <a:solidFill>
                  <a:srgbClr val="000000"/>
                </a:solidFill>
              </a:rPr>
              <a:t>Desired capability can also be used to configure the driver instance of Selenium WebDriver like </a:t>
            </a:r>
            <a:r>
              <a:rPr lang="en-US" dirty="0" err="1" smtClean="0">
                <a:solidFill>
                  <a:srgbClr val="000000"/>
                </a:solidFill>
              </a:rPr>
              <a:t>FirefoxDriver</a:t>
            </a:r>
            <a:r>
              <a:rPr lang="en-US" dirty="0" smtClean="0">
                <a:solidFill>
                  <a:srgbClr val="000000"/>
                </a:solidFill>
              </a:rPr>
              <a:t>, </a:t>
            </a:r>
            <a:r>
              <a:rPr lang="en-US" dirty="0" err="1" smtClean="0">
                <a:solidFill>
                  <a:srgbClr val="000000"/>
                </a:solidFill>
              </a:rPr>
              <a:t>ChromeDriver</a:t>
            </a:r>
            <a:r>
              <a:rPr lang="en-US" dirty="0" smtClean="0">
                <a:solidFill>
                  <a:srgbClr val="000000"/>
                </a:solidFill>
              </a:rPr>
              <a:t>, </a:t>
            </a:r>
            <a:r>
              <a:rPr lang="en-US" dirty="0" err="1" smtClean="0">
                <a:solidFill>
                  <a:srgbClr val="000000"/>
                </a:solidFill>
              </a:rPr>
              <a:t>InternetExplorerDriver</a:t>
            </a:r>
            <a:r>
              <a:rPr lang="en-US" dirty="0" smtClean="0">
                <a:solidFill>
                  <a:srgbClr val="000000"/>
                </a:solidFill>
              </a:rPr>
              <a:t> .</a:t>
            </a:r>
          </a:p>
          <a:p>
            <a:r>
              <a:rPr lang="en-US" dirty="0" smtClean="0">
                <a:solidFill>
                  <a:srgbClr val="000000"/>
                </a:solidFill>
              </a:rPr>
              <a:t>Desired Capabilities are more useful in mobile application automation, where the browser properties and the device properties can be set.</a:t>
            </a:r>
          </a:p>
          <a:p>
            <a:r>
              <a:rPr lang="en-US" dirty="0" smtClean="0">
                <a:solidFill>
                  <a:srgbClr val="000000"/>
                </a:solidFill>
              </a:rPr>
              <a:t>Desired Capabilities are more useful in Selenium grid when we want to run the test cases on a different browser with different operating systems and versions.</a:t>
            </a:r>
            <a:endParaRPr lang="en-US" dirty="0">
              <a:solidFill>
                <a:srgbClr val="000000"/>
              </a:solidFill>
            </a:endParaRPr>
          </a:p>
        </p:txBody>
      </p:sp>
    </p:spTree>
    <p:extLst>
      <p:ext uri="{BB962C8B-B14F-4D97-AF65-F5344CB8AC3E}">
        <p14:creationId xmlns="" xmlns:p14="http://schemas.microsoft.com/office/powerpoint/2010/main" val="1173449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83" y="157316"/>
            <a:ext cx="8520600" cy="521110"/>
          </a:xfrm>
        </p:spPr>
        <p:txBody>
          <a:bodyPr/>
          <a:lstStyle/>
          <a:p>
            <a:r>
              <a:rPr lang="en-US" dirty="0" smtClean="0">
                <a:solidFill>
                  <a:srgbClr val="000000"/>
                </a:solidFill>
              </a:rPr>
              <a:t>Types of Desired Capabilities Methods</a:t>
            </a:r>
            <a:endParaRPr lang="en-US" dirty="0">
              <a:solidFill>
                <a:srgbClr val="000000"/>
              </a:solidFill>
            </a:endParaRPr>
          </a:p>
        </p:txBody>
      </p:sp>
      <p:sp>
        <p:nvSpPr>
          <p:cNvPr id="3" name="Text Placeholder 2"/>
          <p:cNvSpPr>
            <a:spLocks noGrp="1"/>
          </p:cNvSpPr>
          <p:nvPr>
            <p:ph type="body" idx="1"/>
          </p:nvPr>
        </p:nvSpPr>
        <p:spPr>
          <a:xfrm>
            <a:off x="311700" y="727587"/>
            <a:ext cx="8520600" cy="3841288"/>
          </a:xfrm>
        </p:spPr>
        <p:txBody>
          <a:bodyPr/>
          <a:lstStyle/>
          <a:p>
            <a:pPr>
              <a:buNone/>
            </a:pPr>
            <a:r>
              <a:rPr lang="en-US" dirty="0" smtClean="0">
                <a:solidFill>
                  <a:srgbClr val="000000"/>
                </a:solidFill>
              </a:rPr>
              <a:t>Different types of desired capabilities methods  following are:-</a:t>
            </a:r>
          </a:p>
          <a:p>
            <a:pPr marL="342900" indent="-342900" fontAlgn="base">
              <a:spcAft>
                <a:spcPts val="600"/>
              </a:spcAft>
              <a:buFont typeface="+mj-lt"/>
              <a:buAutoNum type="arabicParenR"/>
            </a:pPr>
            <a:r>
              <a:rPr lang="en-US" dirty="0" err="1" smtClean="0">
                <a:solidFill>
                  <a:srgbClr val="000000"/>
                </a:solidFill>
              </a:rPr>
              <a:t>getBrowserName</a:t>
            </a:r>
            <a:r>
              <a:rPr lang="en-US" dirty="0" smtClean="0">
                <a:solidFill>
                  <a:srgbClr val="000000"/>
                </a:solidFill>
              </a:rPr>
              <a:t>()</a:t>
            </a:r>
          </a:p>
          <a:p>
            <a:pPr marL="342900" indent="-342900" fontAlgn="base">
              <a:spcAft>
                <a:spcPts val="600"/>
              </a:spcAft>
              <a:buFont typeface="+mj-lt"/>
              <a:buAutoNum type="arabicParenR"/>
            </a:pPr>
            <a:r>
              <a:rPr lang="en-US" dirty="0" err="1" smtClean="0">
                <a:solidFill>
                  <a:srgbClr val="000000"/>
                </a:solidFill>
              </a:rPr>
              <a:t>setBrowserName</a:t>
            </a:r>
            <a:r>
              <a:rPr lang="en-US" dirty="0" smtClean="0">
                <a:solidFill>
                  <a:srgbClr val="000000"/>
                </a:solidFill>
              </a:rPr>
              <a:t>()</a:t>
            </a:r>
          </a:p>
          <a:p>
            <a:pPr marL="342900" indent="-342900" fontAlgn="base">
              <a:spcAft>
                <a:spcPts val="600"/>
              </a:spcAft>
              <a:buFont typeface="+mj-lt"/>
              <a:buAutoNum type="arabicParenR"/>
            </a:pPr>
            <a:r>
              <a:rPr lang="en-US" dirty="0" err="1" smtClean="0">
                <a:solidFill>
                  <a:srgbClr val="000000"/>
                </a:solidFill>
              </a:rPr>
              <a:t>getVersion</a:t>
            </a:r>
            <a:r>
              <a:rPr lang="en-US" dirty="0" smtClean="0">
                <a:solidFill>
                  <a:srgbClr val="000000"/>
                </a:solidFill>
              </a:rPr>
              <a:t>()</a:t>
            </a:r>
          </a:p>
          <a:p>
            <a:pPr marL="342900" indent="-342900" fontAlgn="base">
              <a:spcAft>
                <a:spcPts val="600"/>
              </a:spcAft>
              <a:buFont typeface="+mj-lt"/>
              <a:buAutoNum type="arabicParenR"/>
            </a:pPr>
            <a:r>
              <a:rPr lang="en-US" dirty="0" err="1" smtClean="0">
                <a:solidFill>
                  <a:srgbClr val="000000"/>
                </a:solidFill>
              </a:rPr>
              <a:t>setVersion</a:t>
            </a:r>
            <a:r>
              <a:rPr lang="en-US" dirty="0" smtClean="0">
                <a:solidFill>
                  <a:srgbClr val="000000"/>
                </a:solidFill>
              </a:rPr>
              <a:t>()</a:t>
            </a:r>
          </a:p>
          <a:p>
            <a:pPr marL="342900" indent="-342900" fontAlgn="base">
              <a:spcAft>
                <a:spcPts val="600"/>
              </a:spcAft>
              <a:buFont typeface="+mj-lt"/>
              <a:buAutoNum type="arabicParenR"/>
            </a:pPr>
            <a:r>
              <a:rPr lang="en-US" dirty="0" err="1" smtClean="0">
                <a:solidFill>
                  <a:srgbClr val="000000"/>
                </a:solidFill>
              </a:rPr>
              <a:t>getPlatform</a:t>
            </a:r>
            <a:r>
              <a:rPr lang="en-US" dirty="0" smtClean="0">
                <a:solidFill>
                  <a:srgbClr val="000000"/>
                </a:solidFill>
              </a:rPr>
              <a:t>()</a:t>
            </a:r>
          </a:p>
          <a:p>
            <a:pPr marL="342900" indent="-342900" fontAlgn="base">
              <a:spcAft>
                <a:spcPts val="600"/>
              </a:spcAft>
              <a:buFont typeface="+mj-lt"/>
              <a:buAutoNum type="arabicParenR"/>
            </a:pPr>
            <a:r>
              <a:rPr lang="en-US" dirty="0" err="1" smtClean="0">
                <a:solidFill>
                  <a:srgbClr val="000000"/>
                </a:solidFill>
              </a:rPr>
              <a:t>setPlatform</a:t>
            </a:r>
            <a:r>
              <a:rPr lang="en-US" dirty="0" smtClean="0">
                <a:solidFill>
                  <a:srgbClr val="000000"/>
                </a:solidFill>
              </a:rPr>
              <a:t>()</a:t>
            </a:r>
          </a:p>
          <a:p>
            <a:pPr marL="342900" indent="-342900" fontAlgn="base">
              <a:spcAft>
                <a:spcPts val="600"/>
              </a:spcAft>
              <a:buFont typeface="+mj-lt"/>
              <a:buAutoNum type="arabicParenR"/>
            </a:pPr>
            <a:r>
              <a:rPr lang="en-US" dirty="0" err="1" smtClean="0">
                <a:solidFill>
                  <a:srgbClr val="000000"/>
                </a:solidFill>
              </a:rPr>
              <a:t>getCapability</a:t>
            </a:r>
            <a:r>
              <a:rPr lang="en-US" dirty="0" smtClean="0">
                <a:solidFill>
                  <a:srgbClr val="000000"/>
                </a:solidFill>
              </a:rPr>
              <a:t> Method</a:t>
            </a:r>
          </a:p>
          <a:p>
            <a:pPr marL="342900" indent="-342900" fontAlgn="base">
              <a:spcAft>
                <a:spcPts val="600"/>
              </a:spcAft>
              <a:buFont typeface="+mj-lt"/>
              <a:buAutoNum type="arabicParenR"/>
            </a:pPr>
            <a:r>
              <a:rPr lang="en-US" dirty="0" err="1" smtClean="0">
                <a:solidFill>
                  <a:srgbClr val="000000"/>
                </a:solidFill>
              </a:rPr>
              <a:t>setCapabilityMethod</a:t>
            </a:r>
            <a:endParaRPr lang="en-US" dirty="0" smtClean="0">
              <a:solidFill>
                <a:srgbClr val="000000"/>
              </a:solidFill>
            </a:endParaRPr>
          </a:p>
          <a:p>
            <a:pPr>
              <a:buNone/>
            </a:pPr>
            <a:endParaRPr lang="en-IN" dirty="0">
              <a:solidFill>
                <a:srgbClr val="000000"/>
              </a:solidFill>
            </a:endParaRPr>
          </a:p>
        </p:txBody>
      </p:sp>
    </p:spTree>
    <p:extLst>
      <p:ext uri="{BB962C8B-B14F-4D97-AF65-F5344CB8AC3E}">
        <p14:creationId xmlns="" xmlns:p14="http://schemas.microsoft.com/office/powerpoint/2010/main" val="1292915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17987"/>
            <a:ext cx="8520600" cy="1012723"/>
          </a:xfrm>
        </p:spPr>
        <p:txBody>
          <a:bodyPr/>
          <a:lstStyle/>
          <a:p>
            <a:r>
              <a:rPr lang="en-US" dirty="0" smtClean="0">
                <a:solidFill>
                  <a:srgbClr val="000000"/>
                </a:solidFill>
              </a:rPr>
              <a:t>Example for desired capability using </a:t>
            </a:r>
            <a:r>
              <a:rPr lang="en-US" dirty="0" smtClean="0">
                <a:solidFill>
                  <a:srgbClr val="000000"/>
                </a:solidFill>
              </a:rPr>
              <a:t>  set </a:t>
            </a:r>
            <a:r>
              <a:rPr lang="en-US" dirty="0" smtClean="0">
                <a:solidFill>
                  <a:srgbClr val="000000"/>
                </a:solidFill>
              </a:rPr>
              <a:t>capability method:-</a:t>
            </a:r>
            <a:r>
              <a:rPr lang="en-US" dirty="0" smtClean="0"/>
              <a:t/>
            </a:r>
            <a:br>
              <a:rPr lang="en-US" dirty="0" smtClean="0"/>
            </a:br>
            <a:endParaRPr lang="en-US" dirty="0">
              <a:solidFill>
                <a:srgbClr val="000000"/>
              </a:solidFill>
            </a:endParaRPr>
          </a:p>
        </p:txBody>
      </p:sp>
      <p:sp>
        <p:nvSpPr>
          <p:cNvPr id="3" name="Text Placeholder 2"/>
          <p:cNvSpPr>
            <a:spLocks noGrp="1"/>
          </p:cNvSpPr>
          <p:nvPr>
            <p:ph type="body" idx="1"/>
          </p:nvPr>
        </p:nvSpPr>
        <p:spPr>
          <a:xfrm>
            <a:off x="311700" y="1248697"/>
            <a:ext cx="8520600" cy="3480620"/>
          </a:xfrm>
        </p:spPr>
        <p:txBody>
          <a:bodyPr/>
          <a:lstStyle/>
          <a:p>
            <a:pPr>
              <a:buFont typeface="Arial" pitchFamily="34" charset="0"/>
              <a:buChar char="•"/>
            </a:pPr>
            <a:r>
              <a:rPr lang="en-US" dirty="0" smtClean="0">
                <a:solidFill>
                  <a:srgbClr val="000000"/>
                </a:solidFill>
              </a:rPr>
              <a:t>The </a:t>
            </a:r>
            <a:r>
              <a:rPr lang="en-US" dirty="0" err="1" smtClean="0">
                <a:solidFill>
                  <a:srgbClr val="000000"/>
                </a:solidFill>
              </a:rPr>
              <a:t>setCapability</a:t>
            </a:r>
            <a:r>
              <a:rPr lang="en-US" dirty="0" smtClean="0">
                <a:solidFill>
                  <a:srgbClr val="000000"/>
                </a:solidFill>
              </a:rPr>
              <a:t>() method of the Desired Capabilities class can be used to set the device name, platform version, platform name, absolute path of the app under test (the .</a:t>
            </a:r>
            <a:r>
              <a:rPr lang="en-US" dirty="0" err="1" smtClean="0">
                <a:solidFill>
                  <a:srgbClr val="000000"/>
                </a:solidFill>
              </a:rPr>
              <a:t>apk</a:t>
            </a:r>
            <a:r>
              <a:rPr lang="en-US" dirty="0" smtClean="0">
                <a:solidFill>
                  <a:srgbClr val="000000"/>
                </a:solidFill>
              </a:rPr>
              <a:t> file of the app(Android) under test), app Activity (in Android) and </a:t>
            </a:r>
            <a:r>
              <a:rPr lang="en-US" dirty="0" err="1" smtClean="0">
                <a:solidFill>
                  <a:srgbClr val="000000"/>
                </a:solidFill>
              </a:rPr>
              <a:t>appPackage</a:t>
            </a:r>
            <a:r>
              <a:rPr lang="en-US" dirty="0" smtClean="0">
                <a:solidFill>
                  <a:srgbClr val="000000"/>
                </a:solidFill>
              </a:rPr>
              <a:t>(java</a:t>
            </a:r>
            <a:r>
              <a:rPr lang="en-US" dirty="0" smtClean="0">
                <a:solidFill>
                  <a:srgbClr val="000000"/>
                </a:solidFill>
              </a:rPr>
              <a:t>).</a:t>
            </a:r>
          </a:p>
          <a:p>
            <a:pPr>
              <a:buFont typeface="Arial" pitchFamily="34" charset="0"/>
              <a:buChar char="•"/>
            </a:pPr>
            <a:r>
              <a:rPr lang="en-US" dirty="0" smtClean="0">
                <a:solidFill>
                  <a:srgbClr val="000000"/>
                </a:solidFill>
              </a:rPr>
              <a:t>In this example to run our Test Case on Internet explorer browser to open www.gmail.com website using Selenium </a:t>
            </a:r>
            <a:r>
              <a:rPr lang="en-US" dirty="0" err="1" smtClean="0">
                <a:solidFill>
                  <a:srgbClr val="000000"/>
                </a:solidFill>
              </a:rPr>
              <a:t>Webdriver</a:t>
            </a:r>
            <a:r>
              <a:rPr lang="en-US" dirty="0" smtClean="0">
                <a:solidFill>
                  <a:srgbClr val="000000"/>
                </a:solidFill>
              </a:rPr>
              <a:t>.</a:t>
            </a:r>
          </a:p>
          <a:p>
            <a:pPr>
              <a:buFont typeface="Arial" pitchFamily="34" charset="0"/>
              <a:buChar char="•"/>
            </a:pPr>
            <a:endParaRPr lang="en-US" dirty="0" smtClean="0">
              <a:solidFill>
                <a:srgbClr val="000000"/>
              </a:solidFill>
            </a:endParaRPr>
          </a:p>
          <a:p>
            <a:pPr>
              <a:buNone/>
            </a:pPr>
            <a:endParaRPr lang="en-US" dirty="0" smtClean="0">
              <a:solidFill>
                <a:srgbClr val="000000"/>
              </a:solidFill>
            </a:endParaRPr>
          </a:p>
          <a:p>
            <a:pPr>
              <a:buNone/>
            </a:pPr>
            <a:endParaRPr lang="en-US" dirty="0" smtClean="0">
              <a:solidFill>
                <a:srgbClr val="000000"/>
              </a:solidFill>
            </a:endParaRPr>
          </a:p>
        </p:txBody>
      </p:sp>
    </p:spTree>
    <p:extLst>
      <p:ext uri="{BB962C8B-B14F-4D97-AF65-F5344CB8AC3E}">
        <p14:creationId xmlns="" xmlns:p14="http://schemas.microsoft.com/office/powerpoint/2010/main" val="1292915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311700" y="-167147"/>
            <a:ext cx="8520600" cy="167148"/>
          </a:xfrm>
        </p:spPr>
        <p:txBody>
          <a:bodyPr/>
          <a:lstStyle/>
          <a:p>
            <a:endParaRPr lang="en-US" dirty="0">
              <a:solidFill>
                <a:srgbClr val="000000"/>
              </a:solidFill>
            </a:endParaRPr>
          </a:p>
        </p:txBody>
      </p:sp>
      <p:sp>
        <p:nvSpPr>
          <p:cNvPr id="3" name="Text Placeholder 2"/>
          <p:cNvSpPr>
            <a:spLocks noGrp="1"/>
          </p:cNvSpPr>
          <p:nvPr>
            <p:ph type="body" idx="1"/>
          </p:nvPr>
        </p:nvSpPr>
        <p:spPr>
          <a:xfrm>
            <a:off x="311700" y="117986"/>
            <a:ext cx="8520600" cy="4837471"/>
          </a:xfrm>
        </p:spPr>
        <p:txBody>
          <a:bodyPr/>
          <a:lstStyle/>
          <a:p>
            <a:pPr>
              <a:buNone/>
            </a:pPr>
            <a:r>
              <a:rPr lang="en-US" dirty="0" smtClean="0">
                <a:solidFill>
                  <a:srgbClr val="000000"/>
                </a:solidFill>
              </a:rPr>
              <a:t>Now see the code here:-</a:t>
            </a:r>
            <a:endParaRPr lang="en-US" dirty="0" smtClean="0">
              <a:solidFill>
                <a:srgbClr val="000000"/>
              </a:solidFill>
            </a:endParaRPr>
          </a:p>
        </p:txBody>
      </p:sp>
      <p:sp>
        <p:nvSpPr>
          <p:cNvPr id="6" name="Rectangle 1"/>
          <p:cNvSpPr>
            <a:spLocks noChangeArrowheads="1"/>
          </p:cNvSpPr>
          <p:nvPr/>
        </p:nvSpPr>
        <p:spPr bwMode="auto">
          <a:xfrm>
            <a:off x="235973" y="539478"/>
            <a:ext cx="7924800" cy="4247317"/>
          </a:xfrm>
          <a:prstGeom prst="rect">
            <a:avLst/>
          </a:prstGeom>
          <a:solidFill>
            <a:srgbClr val="F7F7F7"/>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1800" b="1" dirty="0" err="1" smtClean="0">
                <a:solidFill>
                  <a:srgbClr val="343434"/>
                </a:solidFill>
                <a:latin typeface="Monaco"/>
                <a:cs typeface="Arial" pitchFamily="34" charset="0"/>
              </a:rPr>
              <a:t>importorg.openqa.selenium.WebDriver</a:t>
            </a:r>
            <a:r>
              <a:rPr lang="en-US" sz="1800" b="1" dirty="0" smtClean="0">
                <a:solidFill>
                  <a:srgbClr val="343434"/>
                </a:solidFill>
                <a:latin typeface="Monaco"/>
                <a:cs typeface="Arial" pitchFamily="34" charset="0"/>
              </a:rPr>
              <a:t>;</a:t>
            </a:r>
          </a:p>
          <a:p>
            <a:pPr lvl="0" fontAlgn="base">
              <a:spcBef>
                <a:spcPct val="0"/>
              </a:spcBef>
              <a:spcAft>
                <a:spcPct val="0"/>
              </a:spcAft>
            </a:pPr>
            <a:r>
              <a:rPr lang="en-US" sz="1800" b="1" dirty="0" smtClean="0">
                <a:solidFill>
                  <a:srgbClr val="343434"/>
                </a:solidFill>
                <a:latin typeface="Monaco"/>
                <a:cs typeface="Arial" pitchFamily="34" charset="0"/>
              </a:rPr>
              <a:t> </a:t>
            </a:r>
            <a:r>
              <a:rPr lang="en-US" sz="1800" b="1" dirty="0" err="1" smtClean="0">
                <a:solidFill>
                  <a:srgbClr val="343434"/>
                </a:solidFill>
                <a:latin typeface="Monaco"/>
                <a:cs typeface="Arial" pitchFamily="34" charset="0"/>
              </a:rPr>
              <a:t>importorg.openqa.selenium.ie.InternetExplorerDriver</a:t>
            </a:r>
            <a:r>
              <a:rPr lang="en-US" sz="1800" b="1" dirty="0" smtClean="0">
                <a:solidFill>
                  <a:srgbClr val="343434"/>
                </a:solidFill>
                <a:latin typeface="Monaco"/>
                <a:cs typeface="Arial" pitchFamily="34" charset="0"/>
              </a:rPr>
              <a:t>;</a:t>
            </a:r>
          </a:p>
          <a:p>
            <a:pPr lvl="0" fontAlgn="base">
              <a:spcBef>
                <a:spcPct val="0"/>
              </a:spcBef>
              <a:spcAft>
                <a:spcPct val="0"/>
              </a:spcAft>
            </a:pPr>
            <a:r>
              <a:rPr lang="en-US" sz="1800" b="1" dirty="0" smtClean="0">
                <a:solidFill>
                  <a:srgbClr val="343434"/>
                </a:solidFill>
                <a:latin typeface="Monaco"/>
                <a:cs typeface="Arial" pitchFamily="34" charset="0"/>
              </a:rPr>
              <a:t> </a:t>
            </a:r>
            <a:r>
              <a:rPr lang="en-US" sz="1800" b="1" dirty="0" err="1" smtClean="0">
                <a:solidFill>
                  <a:srgbClr val="343434"/>
                </a:solidFill>
                <a:latin typeface="Monaco"/>
                <a:cs typeface="Arial" pitchFamily="34" charset="0"/>
              </a:rPr>
              <a:t>importorg.openqa.selenium.remote.DesiredCapabilities</a:t>
            </a:r>
            <a:r>
              <a:rPr lang="en-US" sz="1800" b="1" dirty="0" smtClean="0">
                <a:solidFill>
                  <a:srgbClr val="343434"/>
                </a:solidFill>
                <a:latin typeface="Monaco"/>
                <a:cs typeface="Arial" pitchFamily="34" charset="0"/>
              </a:rPr>
              <a:t>; </a:t>
            </a:r>
          </a:p>
          <a:p>
            <a:pPr lvl="0" fontAlgn="base">
              <a:spcBef>
                <a:spcPct val="0"/>
              </a:spcBef>
              <a:spcAft>
                <a:spcPct val="0"/>
              </a:spcAft>
            </a:pPr>
            <a:r>
              <a:rPr lang="en-US" sz="1800" b="1" dirty="0" smtClean="0">
                <a:solidFill>
                  <a:srgbClr val="343434"/>
                </a:solidFill>
                <a:latin typeface="Monaco"/>
                <a:cs typeface="Arial" pitchFamily="34" charset="0"/>
              </a:rPr>
              <a:t>public class </a:t>
            </a:r>
            <a:r>
              <a:rPr lang="en-US" sz="1800" b="1" dirty="0" err="1" smtClean="0">
                <a:solidFill>
                  <a:srgbClr val="343434"/>
                </a:solidFill>
                <a:latin typeface="Monaco"/>
                <a:cs typeface="Arial" pitchFamily="34" charset="0"/>
              </a:rPr>
              <a:t>IEtestforDesiredCapabilities</a:t>
            </a:r>
            <a:r>
              <a:rPr lang="en-US" sz="1800" b="1" dirty="0" smtClean="0">
                <a:solidFill>
                  <a:srgbClr val="343434"/>
                </a:solidFill>
                <a:latin typeface="Monaco"/>
                <a:cs typeface="Arial" pitchFamily="34" charset="0"/>
              </a:rPr>
              <a:t>{ </a:t>
            </a:r>
            <a:endParaRPr lang="en-US" sz="1800" b="1" dirty="0" smtClean="0">
              <a:solidFill>
                <a:srgbClr val="343434"/>
              </a:solidFill>
              <a:latin typeface="Monaco"/>
              <a:cs typeface="Arial" pitchFamily="34" charset="0"/>
            </a:endParaRPr>
          </a:p>
          <a:p>
            <a:pPr lvl="0" fontAlgn="base">
              <a:spcBef>
                <a:spcPct val="0"/>
              </a:spcBef>
              <a:spcAft>
                <a:spcPct val="0"/>
              </a:spcAft>
            </a:pPr>
            <a:r>
              <a:rPr lang="en-US" sz="1800" b="1" dirty="0" smtClean="0">
                <a:solidFill>
                  <a:srgbClr val="343434"/>
                </a:solidFill>
                <a:latin typeface="Monaco"/>
                <a:cs typeface="Arial" pitchFamily="34" charset="0"/>
              </a:rPr>
              <a:t>public static void main(String[] </a:t>
            </a:r>
            <a:r>
              <a:rPr lang="en-US" sz="1800" b="1" dirty="0" err="1" smtClean="0">
                <a:solidFill>
                  <a:srgbClr val="343434"/>
                </a:solidFill>
                <a:latin typeface="Monaco"/>
                <a:cs typeface="Arial" pitchFamily="34" charset="0"/>
              </a:rPr>
              <a:t>args</a:t>
            </a:r>
            <a:r>
              <a:rPr lang="en-US" sz="1800" b="1" dirty="0" smtClean="0">
                <a:solidFill>
                  <a:srgbClr val="343434"/>
                </a:solidFill>
                <a:latin typeface="Monaco"/>
                <a:cs typeface="Arial" pitchFamily="34" charset="0"/>
              </a:rPr>
              <a:t>){ </a:t>
            </a:r>
            <a:endParaRPr lang="en-US" sz="1800" dirty="0" smtClean="0">
              <a:solidFill>
                <a:schemeClr val="tx1"/>
              </a:solidFill>
              <a:latin typeface="Arial" pitchFamily="34" charset="0"/>
              <a:cs typeface="Arial" pitchFamily="34" charset="0"/>
            </a:endParaRPr>
          </a:p>
          <a:p>
            <a:pPr lvl="0" fontAlgn="base">
              <a:spcBef>
                <a:spcPct val="0"/>
              </a:spcBef>
              <a:spcAft>
                <a:spcPct val="0"/>
              </a:spcAft>
            </a:pPr>
            <a:r>
              <a:rPr lang="en-US" sz="1800" b="1" dirty="0" smtClean="0">
                <a:latin typeface="Monaco"/>
              </a:rPr>
              <a:t>//</a:t>
            </a:r>
            <a:r>
              <a:rPr lang="en-US" sz="1800" b="1" dirty="0" smtClean="0">
                <a:latin typeface="Monaco"/>
              </a:rPr>
              <a:t>it is used to define IE capability </a:t>
            </a:r>
            <a:endParaRPr lang="en-US" sz="1800" b="1" dirty="0" smtClean="0">
              <a:latin typeface="Monaco"/>
            </a:endParaRPr>
          </a:p>
          <a:p>
            <a:pPr lvl="0" fontAlgn="base">
              <a:spcBef>
                <a:spcPct val="0"/>
              </a:spcBef>
              <a:spcAft>
                <a:spcPct val="0"/>
              </a:spcAft>
            </a:pPr>
            <a:r>
              <a:rPr lang="en-US" sz="1800" b="1" dirty="0" err="1" smtClean="0">
                <a:latin typeface="Monaco"/>
              </a:rPr>
              <a:t>DesiredCapabilities</a:t>
            </a:r>
            <a:r>
              <a:rPr lang="en-US" sz="1800" b="1" dirty="0" smtClean="0">
                <a:latin typeface="Monaco"/>
              </a:rPr>
              <a:t> </a:t>
            </a:r>
            <a:r>
              <a:rPr lang="en-US" sz="1800" b="1" dirty="0" smtClean="0">
                <a:latin typeface="Monaco"/>
              </a:rPr>
              <a:t>capabilities = </a:t>
            </a:r>
            <a:r>
              <a:rPr lang="en-US" sz="1800" b="1" dirty="0" err="1" smtClean="0">
                <a:latin typeface="Monaco"/>
              </a:rPr>
              <a:t>DesiredCapabilities.internetExplorer</a:t>
            </a:r>
            <a:r>
              <a:rPr lang="en-US" sz="1800" b="1" dirty="0" smtClean="0">
                <a:latin typeface="Monaco"/>
              </a:rPr>
              <a:t>(); </a:t>
            </a:r>
            <a:r>
              <a:rPr lang="en-US" sz="1800" b="1" dirty="0" err="1" smtClean="0">
                <a:latin typeface="Monaco"/>
              </a:rPr>
              <a:t>capabilities.setCapability</a:t>
            </a:r>
            <a:r>
              <a:rPr lang="en-US" sz="1800" b="1" dirty="0" smtClean="0">
                <a:latin typeface="Monaco"/>
              </a:rPr>
              <a:t>(</a:t>
            </a:r>
            <a:r>
              <a:rPr lang="en-US" sz="1800" b="1" dirty="0" err="1" smtClean="0">
                <a:latin typeface="Monaco"/>
              </a:rPr>
              <a:t>CapabilityType.BROWSER_NAME</a:t>
            </a:r>
            <a:r>
              <a:rPr lang="en-US" sz="1800" b="1" dirty="0" smtClean="0">
                <a:latin typeface="Monaco"/>
              </a:rPr>
              <a:t>, "IE"); </a:t>
            </a:r>
            <a:r>
              <a:rPr lang="en-US" sz="1800" b="1" dirty="0" err="1" smtClean="0">
                <a:latin typeface="Monaco"/>
              </a:rPr>
              <a:t>capabilities.setCapability</a:t>
            </a:r>
            <a:r>
              <a:rPr lang="en-US" sz="1800" b="1" dirty="0" smtClean="0">
                <a:latin typeface="Monaco"/>
              </a:rPr>
              <a:t>(InternetExplorerDriver.INTRODUCE_FLAKINESS_BY_IGNORING_SECURITY_DOMAINS,true);</a:t>
            </a:r>
          </a:p>
          <a:p>
            <a:pPr lvl="0" fontAlgn="base">
              <a:spcBef>
                <a:spcPct val="0"/>
              </a:spcBef>
              <a:spcAft>
                <a:spcPct val="0"/>
              </a:spcAft>
            </a:pPr>
            <a:r>
              <a:rPr lang="en-US" sz="1800" b="1" dirty="0" smtClean="0">
                <a:latin typeface="Monaco"/>
              </a:rPr>
              <a:t> </a:t>
            </a:r>
            <a:r>
              <a:rPr lang="en-US" sz="1800" b="1" dirty="0" err="1" smtClean="0">
                <a:latin typeface="Monaco"/>
              </a:rPr>
              <a:t>System.setProperty</a:t>
            </a:r>
            <a:r>
              <a:rPr lang="en-US" sz="1800" b="1" dirty="0" smtClean="0">
                <a:latin typeface="Monaco"/>
              </a:rPr>
              <a:t>("</a:t>
            </a:r>
            <a:r>
              <a:rPr lang="en-US" sz="1800" b="1" dirty="0" err="1" smtClean="0">
                <a:latin typeface="Monaco"/>
              </a:rPr>
              <a:t>webdriver.ie.driver</a:t>
            </a:r>
            <a:r>
              <a:rPr lang="en-US" sz="1800" b="1" dirty="0" smtClean="0">
                <a:latin typeface="Monaco"/>
              </a:rPr>
              <a:t>", "C:\\IEDriverServer.exe</a:t>
            </a:r>
            <a:r>
              <a:rPr lang="en-US" sz="1800" b="1" dirty="0" smtClean="0">
                <a:latin typeface="Monaco"/>
              </a:rPr>
              <a:t>");</a:t>
            </a:r>
          </a:p>
          <a:p>
            <a:pPr lvl="0" fontAlgn="base">
              <a:spcBef>
                <a:spcPct val="0"/>
              </a:spcBef>
              <a:spcAft>
                <a:spcPct val="0"/>
              </a:spcAft>
            </a:pPr>
            <a:r>
              <a:rPr lang="en-US" sz="1800" b="1" dirty="0" smtClean="0">
                <a:latin typeface="Monaco"/>
              </a:rPr>
              <a:t> </a:t>
            </a:r>
            <a:r>
              <a:rPr lang="en-US" sz="1800" b="1" dirty="0" smtClean="0">
                <a:latin typeface="Monaco"/>
              </a:rPr>
              <a:t>//it is used to initialize the IE driver </a:t>
            </a:r>
            <a:endParaRPr lang="en-US" sz="1800" b="1" dirty="0" smtClean="0">
              <a:latin typeface="Monaco"/>
            </a:endParaRPr>
          </a:p>
          <a:p>
            <a:pPr lvl="0" fontAlgn="base">
              <a:spcBef>
                <a:spcPct val="0"/>
              </a:spcBef>
              <a:spcAft>
                <a:spcPct val="0"/>
              </a:spcAft>
            </a:pPr>
            <a:r>
              <a:rPr lang="en-US" sz="1800" b="1" dirty="0" smtClean="0">
                <a:latin typeface="Monaco"/>
              </a:rPr>
              <a:t>WebDriver </a:t>
            </a:r>
            <a:r>
              <a:rPr lang="en-US" sz="1800" b="1" dirty="0" smtClean="0">
                <a:latin typeface="Monaco"/>
              </a:rPr>
              <a:t>driver = new </a:t>
            </a:r>
            <a:r>
              <a:rPr lang="en-US" sz="1800" b="1" dirty="0" err="1" smtClean="0">
                <a:latin typeface="Monaco"/>
              </a:rPr>
              <a:t>InternetExplorerDriver</a:t>
            </a:r>
            <a:r>
              <a:rPr lang="en-US" sz="1800" b="1" dirty="0" smtClean="0">
                <a:latin typeface="Monaco"/>
              </a:rPr>
              <a:t>(capabilities); </a:t>
            </a:r>
            <a:endParaRPr lang="en-US" sz="1800" b="1" dirty="0" smtClean="0">
              <a:latin typeface="Monaco"/>
            </a:endParaRPr>
          </a:p>
          <a:p>
            <a:pPr lvl="0" fontAlgn="base">
              <a:spcBef>
                <a:spcPct val="0"/>
              </a:spcBef>
              <a:spcAft>
                <a:spcPct val="0"/>
              </a:spcAft>
            </a:pPr>
            <a:r>
              <a:rPr lang="en-US" sz="1800" b="1" dirty="0" err="1" smtClean="0">
                <a:latin typeface="Monaco"/>
              </a:rPr>
              <a:t>driver.manage</a:t>
            </a:r>
            <a:r>
              <a:rPr lang="en-US" sz="1800" b="1" dirty="0" smtClean="0">
                <a:latin typeface="Monaco"/>
              </a:rPr>
              <a:t>().window().maximize(); </a:t>
            </a:r>
            <a:endParaRPr lang="en-US" sz="1800" b="1" dirty="0" smtClean="0">
              <a:latin typeface="Monaco"/>
            </a:endParaRPr>
          </a:p>
          <a:p>
            <a:pPr lvl="0" fontAlgn="base">
              <a:spcBef>
                <a:spcPct val="0"/>
              </a:spcBef>
              <a:spcAft>
                <a:spcPct val="0"/>
              </a:spcAft>
            </a:pPr>
            <a:r>
              <a:rPr lang="en-US" sz="1800" b="1" dirty="0" err="1" smtClean="0">
                <a:latin typeface="Monaco"/>
              </a:rPr>
              <a:t>driver.get</a:t>
            </a:r>
            <a:r>
              <a:rPr lang="en-US" sz="1800" b="1" dirty="0" smtClean="0">
                <a:latin typeface="Monaco"/>
              </a:rPr>
              <a:t>("http://gmail.com"); </a:t>
            </a:r>
            <a:endParaRPr lang="en-US" sz="1800" b="1" dirty="0" smtClean="0">
              <a:latin typeface="Monaco"/>
            </a:endParaRPr>
          </a:p>
          <a:p>
            <a:pPr lvl="0" fontAlgn="base">
              <a:spcBef>
                <a:spcPct val="0"/>
              </a:spcBef>
              <a:spcAft>
                <a:spcPct val="0"/>
              </a:spcAft>
            </a:pPr>
            <a:r>
              <a:rPr lang="en-US" sz="1800" b="1" dirty="0" err="1" smtClean="0">
                <a:latin typeface="Monaco"/>
              </a:rPr>
              <a:t>driver.quit</a:t>
            </a:r>
            <a:r>
              <a:rPr lang="en-US" sz="1800" b="1" dirty="0" smtClean="0">
                <a:latin typeface="Monaco"/>
              </a:rPr>
              <a:t>();} }</a:t>
            </a:r>
            <a:endParaRPr kumimoji="0" lang="en-US" sz="1800" b="1" i="0" u="none" strike="noStrike" cap="none" normalizeH="0" baseline="0" dirty="0" smtClean="0">
              <a:ln>
                <a:noFill/>
              </a:ln>
              <a:effectLst/>
              <a:latin typeface="Monaco"/>
              <a:cs typeface="Arial" pitchFamily="34" charset="0"/>
            </a:endParaRPr>
          </a:p>
        </p:txBody>
      </p:sp>
    </p:spTree>
    <p:extLst>
      <p:ext uri="{BB962C8B-B14F-4D97-AF65-F5344CB8AC3E}">
        <p14:creationId xmlns="" xmlns:p14="http://schemas.microsoft.com/office/powerpoint/2010/main" val="1292915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27819"/>
            <a:ext cx="8520600" cy="570271"/>
          </a:xfrm>
        </p:spPr>
        <p:txBody>
          <a:bodyPr/>
          <a:lstStyle/>
          <a:p>
            <a:r>
              <a:rPr lang="en-US" dirty="0" smtClean="0">
                <a:solidFill>
                  <a:srgbClr val="000000"/>
                </a:solidFill>
              </a:rPr>
              <a:t>Code </a:t>
            </a:r>
            <a:r>
              <a:rPr lang="en-US" dirty="0" smtClean="0">
                <a:solidFill>
                  <a:srgbClr val="000000"/>
                </a:solidFill>
              </a:rPr>
              <a:t>Explanation</a:t>
            </a:r>
            <a:endParaRPr lang="en-US" dirty="0" smtClean="0">
              <a:solidFill>
                <a:srgbClr val="000000"/>
              </a:solidFill>
            </a:endParaRPr>
          </a:p>
        </p:txBody>
      </p:sp>
      <p:sp>
        <p:nvSpPr>
          <p:cNvPr id="3" name="Text Placeholder 2"/>
          <p:cNvSpPr>
            <a:spLocks noGrp="1"/>
          </p:cNvSpPr>
          <p:nvPr>
            <p:ph type="body" idx="1"/>
          </p:nvPr>
        </p:nvSpPr>
        <p:spPr>
          <a:xfrm>
            <a:off x="311700" y="688258"/>
            <a:ext cx="8520600" cy="4267199"/>
          </a:xfrm>
        </p:spPr>
        <p:txBody>
          <a:bodyPr/>
          <a:lstStyle/>
          <a:p>
            <a:pPr>
              <a:spcAft>
                <a:spcPts val="0"/>
              </a:spcAft>
              <a:buNone/>
            </a:pPr>
            <a:r>
              <a:rPr lang="en-US" dirty="0" smtClean="0">
                <a:solidFill>
                  <a:srgbClr val="000000"/>
                </a:solidFill>
              </a:rPr>
              <a:t>In </a:t>
            </a:r>
            <a:r>
              <a:rPr lang="en-US" dirty="0" smtClean="0">
                <a:solidFill>
                  <a:srgbClr val="000000"/>
                </a:solidFill>
              </a:rPr>
              <a:t>the code above,</a:t>
            </a:r>
          </a:p>
          <a:p>
            <a:pPr>
              <a:spcAft>
                <a:spcPts val="0"/>
              </a:spcAft>
            </a:pPr>
            <a:r>
              <a:rPr lang="en-US" dirty="0" smtClean="0">
                <a:solidFill>
                  <a:srgbClr val="000000"/>
                </a:solidFill>
              </a:rPr>
              <a:t>The import statements is to import the required packages for the selenium web driver, required packages for the Internet Explorer driver, packages for the desired capabilities.</a:t>
            </a:r>
          </a:p>
          <a:p>
            <a:pPr>
              <a:spcAft>
                <a:spcPts val="0"/>
              </a:spcAft>
            </a:pPr>
            <a:r>
              <a:rPr lang="en-US" dirty="0" err="1" smtClean="0">
                <a:solidFill>
                  <a:srgbClr val="000000"/>
                </a:solidFill>
              </a:rPr>
              <a:t>setCapability</a:t>
            </a:r>
            <a:r>
              <a:rPr lang="en-US" dirty="0" smtClean="0">
                <a:solidFill>
                  <a:srgbClr val="000000"/>
                </a:solidFill>
              </a:rPr>
              <a:t> takes the various capabilities as input variables which are then used by the web driver to launch the application in the desired environment.</a:t>
            </a:r>
          </a:p>
          <a:p>
            <a:pPr>
              <a:spcAft>
                <a:spcPts val="0"/>
              </a:spcAft>
            </a:pPr>
            <a:r>
              <a:rPr lang="en-US" dirty="0" err="1" smtClean="0">
                <a:solidFill>
                  <a:srgbClr val="000000"/>
                </a:solidFill>
              </a:rPr>
              <a:t>setProperty</a:t>
            </a:r>
            <a:r>
              <a:rPr lang="en-US" dirty="0" smtClean="0">
                <a:solidFill>
                  <a:srgbClr val="000000"/>
                </a:solidFill>
              </a:rPr>
              <a:t> is used to set the path where the driver is located. Web Driver then locates the required driver.</a:t>
            </a:r>
          </a:p>
          <a:p>
            <a:pPr>
              <a:spcAft>
                <a:spcPts val="0"/>
              </a:spcAft>
            </a:pPr>
            <a:r>
              <a:rPr lang="en-US" dirty="0" smtClean="0">
                <a:solidFill>
                  <a:srgbClr val="000000"/>
                </a:solidFill>
              </a:rPr>
              <a:t>Gmail website is opened in the Internet Explorer browser by using "get" method</a:t>
            </a:r>
            <a:r>
              <a:rPr lang="en-US" dirty="0" smtClean="0">
                <a:solidFill>
                  <a:srgbClr val="000000"/>
                </a:solidFill>
              </a:rPr>
              <a:t>.</a:t>
            </a:r>
          </a:p>
          <a:p>
            <a:pPr>
              <a:spcAft>
                <a:spcPts val="0"/>
              </a:spcAft>
              <a:buNone/>
            </a:pPr>
            <a:endParaRPr lang="en-US" dirty="0" smtClean="0">
              <a:solidFill>
                <a:srgbClr val="000000"/>
              </a:solidFill>
            </a:endParaRPr>
          </a:p>
          <a:p>
            <a:pPr>
              <a:buNone/>
            </a:pPr>
            <a:r>
              <a:rPr lang="en-US" sz="2400" b="1" dirty="0" smtClean="0">
                <a:solidFill>
                  <a:srgbClr val="000000"/>
                </a:solidFill>
              </a:rPr>
              <a:t>Output</a:t>
            </a:r>
            <a:r>
              <a:rPr lang="en-US" sz="2400" b="1" dirty="0" smtClean="0">
                <a:solidFill>
                  <a:srgbClr val="000000"/>
                </a:solidFill>
              </a:rPr>
              <a:t>:-</a:t>
            </a:r>
            <a:r>
              <a:rPr lang="en-US" dirty="0" smtClean="0">
                <a:solidFill>
                  <a:srgbClr val="000000"/>
                </a:solidFill>
              </a:rPr>
              <a:t>The </a:t>
            </a:r>
            <a:r>
              <a:rPr lang="en-US" dirty="0" smtClean="0">
                <a:solidFill>
                  <a:srgbClr val="000000"/>
                </a:solidFill>
              </a:rPr>
              <a:t>test case on Internet explorer browser will run successfully using Selenium </a:t>
            </a:r>
            <a:r>
              <a:rPr lang="en-US" dirty="0" err="1" smtClean="0">
                <a:solidFill>
                  <a:srgbClr val="000000"/>
                </a:solidFill>
              </a:rPr>
              <a:t>Webdriver</a:t>
            </a:r>
            <a:r>
              <a:rPr lang="en-US" dirty="0" smtClean="0">
                <a:solidFill>
                  <a:srgbClr val="000000"/>
                </a:solidFill>
              </a:rPr>
              <a:t>.</a:t>
            </a:r>
            <a:endParaRPr lang="en-US" dirty="0">
              <a:solidFill>
                <a:srgbClr val="000000"/>
              </a:solidFill>
            </a:endParaRPr>
          </a:p>
        </p:txBody>
      </p:sp>
    </p:spTree>
    <p:extLst>
      <p:ext uri="{BB962C8B-B14F-4D97-AF65-F5344CB8AC3E}">
        <p14:creationId xmlns="" xmlns:p14="http://schemas.microsoft.com/office/powerpoint/2010/main" val="1292915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solidFill>
                  <a:schemeClr val="accent2"/>
                </a:solidFill>
              </a:rPr>
              <a:t>Covered Till Now</a:t>
            </a:r>
            <a:r>
              <a:rPr lang="en-IN" sz="2800" dirty="0"/>
              <a:t/>
            </a:r>
            <a:br>
              <a:rPr lang="en-IN" sz="2800" dirty="0"/>
            </a:br>
            <a:r>
              <a:rPr lang="en-IN" sz="2800" dirty="0"/>
              <a:t/>
            </a:r>
            <a:br>
              <a:rPr lang="en-IN" sz="2800" dirty="0"/>
            </a:b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p:txBody>
          <a:bodyPr/>
          <a:lstStyle/>
          <a:p>
            <a:r>
              <a:rPr lang="en-US" dirty="0" smtClean="0">
                <a:solidFill>
                  <a:srgbClr val="000000"/>
                </a:solidFill>
              </a:rPr>
              <a:t>The Desired Capabilities class will help to set an environment to define the </a:t>
            </a:r>
            <a:r>
              <a:rPr lang="en-US" dirty="0" err="1" smtClean="0">
                <a:solidFill>
                  <a:srgbClr val="000000"/>
                </a:solidFill>
              </a:rPr>
              <a:t>behaviour</a:t>
            </a:r>
            <a:r>
              <a:rPr lang="en-US" dirty="0" smtClean="0">
                <a:solidFill>
                  <a:srgbClr val="000000"/>
                </a:solidFill>
              </a:rPr>
              <a:t> of the browser/environment on which the test can be executed.</a:t>
            </a:r>
          </a:p>
          <a:p>
            <a:r>
              <a:rPr lang="en-US" dirty="0" smtClean="0">
                <a:solidFill>
                  <a:srgbClr val="000000"/>
                </a:solidFill>
              </a:rPr>
              <a:t>It helps to launch our application in the desired environment having the capabilities that we desire to use.</a:t>
            </a:r>
          </a:p>
          <a:p>
            <a:pPr>
              <a:buNone/>
            </a:pPr>
            <a:endParaRPr lang="en-IN" dirty="0">
              <a:solidFill>
                <a:schemeClr val="accent2"/>
              </a:solidFill>
            </a:endParaRPr>
          </a:p>
          <a:p>
            <a:pPr>
              <a:buNone/>
            </a:pPr>
            <a:endParaRPr lang="en-IN" dirty="0">
              <a:solidFill>
                <a:schemeClr val="accent2"/>
              </a:solidFill>
            </a:endParaRPr>
          </a:p>
        </p:txBody>
      </p:sp>
    </p:spTree>
    <p:extLst>
      <p:ext uri="{BB962C8B-B14F-4D97-AF65-F5344CB8AC3E}">
        <p14:creationId xmlns="" xmlns:p14="http://schemas.microsoft.com/office/powerpoint/2010/main" val="3357179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8C8C8C"/>
            </a:gs>
            <a:gs pos="100000">
              <a:srgbClr val="404040"/>
            </a:gs>
          </a:gsLst>
          <a:path path="circle">
            <a:fillToRect l="50000" t="50000" r="50000" b="50000"/>
          </a:path>
          <a:tileRect/>
        </a:gradFill>
        <a:effectLst/>
      </p:bgPr>
    </p:bg>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90250" y="526350"/>
            <a:ext cx="8196600" cy="4090800"/>
          </a:xfrm>
          <a:prstGeom prst="rect">
            <a:avLst/>
          </a:prstGeom>
        </p:spPr>
        <p:txBody>
          <a:bodyPr lIns="91425" tIns="91425" rIns="91425" bIns="91425" anchor="ctr" anchorCtr="0">
            <a:noAutofit/>
          </a:bodyPr>
          <a:lstStyle/>
          <a:p>
            <a:pPr lvl="0" algn="ctr">
              <a:spcBef>
                <a:spcPts val="0"/>
              </a:spcBef>
              <a:buNone/>
            </a:pPr>
            <a:r>
              <a:rPr lang="en">
                <a:solidFill>
                  <a:srgbClr val="FFFFFF"/>
                </a:solidFill>
              </a:rPr>
              <a:t>Thanks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463</Words>
  <Application>Microsoft Office PowerPoint</Application>
  <PresentationFormat>On-screen Show (16:9)</PresentationFormat>
  <Paragraphs>46</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Montserrat</vt:lpstr>
      <vt:lpstr>Roboto</vt:lpstr>
      <vt:lpstr>Monaco</vt:lpstr>
      <vt:lpstr>Lato</vt:lpstr>
      <vt:lpstr>Montserrat Light</vt:lpstr>
      <vt:lpstr>Playfair Display</vt:lpstr>
      <vt:lpstr>Coral</vt:lpstr>
      <vt:lpstr>Slide 1</vt:lpstr>
      <vt:lpstr>Introduction</vt:lpstr>
      <vt:lpstr>Types of Desired Capabilities Methods</vt:lpstr>
      <vt:lpstr>Example for desired capability using   set capability method:- </vt:lpstr>
      <vt:lpstr>Slide 5</vt:lpstr>
      <vt:lpstr>Code Explanation</vt:lpstr>
      <vt:lpstr>Covered Till Now   </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vipul</dc:creator>
  <cp:lastModifiedBy>Vibhav</cp:lastModifiedBy>
  <cp:revision>68</cp:revision>
  <dcterms:modified xsi:type="dcterms:W3CDTF">2018-03-28T12:13:36Z</dcterms:modified>
</cp:coreProperties>
</file>