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0" r:id="rId2"/>
    <p:sldId id="267" r:id="rId3"/>
    <p:sldId id="291" r:id="rId4"/>
    <p:sldId id="271" r:id="rId5"/>
    <p:sldId id="292" r:id="rId6"/>
    <p:sldId id="298" r:id="rId7"/>
    <p:sldId id="299" r:id="rId8"/>
    <p:sldId id="300" r:id="rId9"/>
    <p:sldId id="295" r:id="rId10"/>
    <p:sldId id="296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Montserrat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sbin.com/osebed/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</a:rPr>
              <a:t>DROPDOWN &amp; </a:t>
            </a:r>
            <a:r>
              <a:rPr lang="en" dirty="0" smtClean="0">
                <a:solidFill>
                  <a:schemeClr val="lt1"/>
                </a:solidFill>
              </a:rPr>
              <a:t>MULTIPLE SELECT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Find the </a:t>
            </a:r>
            <a:r>
              <a:rPr lang="en-IN" dirty="0" smtClean="0">
                <a:solidFill>
                  <a:schemeClr val="accent2"/>
                </a:solidFill>
              </a:rPr>
              <a:t>“DropDown Box" field using </a:t>
            </a:r>
            <a:r>
              <a:rPr lang="en-IN" dirty="0">
                <a:solidFill>
                  <a:schemeClr val="accent2"/>
                </a:solidFill>
              </a:rPr>
              <a:t>the </a:t>
            </a:r>
            <a:r>
              <a:rPr lang="en-IN" dirty="0" smtClean="0">
                <a:solidFill>
                  <a:schemeClr val="accent2"/>
                </a:solidFill>
              </a:rPr>
              <a:t>Name </a:t>
            </a:r>
            <a:r>
              <a:rPr lang="en-IN" dirty="0">
                <a:solidFill>
                  <a:schemeClr val="accent2"/>
                </a:solidFill>
              </a:rPr>
              <a:t>locator.</a:t>
            </a:r>
          </a:p>
          <a:p>
            <a:r>
              <a:rPr lang="en-IN" dirty="0">
                <a:solidFill>
                  <a:schemeClr val="accent2"/>
                </a:solidFill>
              </a:rPr>
              <a:t>Find the </a:t>
            </a:r>
            <a:r>
              <a:rPr lang="en-IN" dirty="0" smtClean="0">
                <a:solidFill>
                  <a:schemeClr val="accent2"/>
                </a:solidFill>
              </a:rPr>
              <a:t>“</a:t>
            </a:r>
            <a:r>
              <a:rPr lang="en-IN" dirty="0" smtClean="0">
                <a:solidFill>
                  <a:schemeClr val="accent2"/>
                </a:solidFill>
              </a:rPr>
              <a:t>Multiple Select </a:t>
            </a:r>
            <a:r>
              <a:rPr lang="en-IN" dirty="0" smtClean="0">
                <a:solidFill>
                  <a:schemeClr val="accent2"/>
                </a:solidFill>
              </a:rPr>
              <a:t>Box" </a:t>
            </a:r>
            <a:r>
              <a:rPr lang="en-IN" dirty="0">
                <a:solidFill>
                  <a:schemeClr val="accent2"/>
                </a:solidFill>
              </a:rPr>
              <a:t>field using the </a:t>
            </a:r>
            <a:r>
              <a:rPr lang="en-IN" dirty="0" smtClean="0">
                <a:solidFill>
                  <a:schemeClr val="accent2"/>
                </a:solidFill>
              </a:rPr>
              <a:t>id </a:t>
            </a:r>
            <a:r>
              <a:rPr lang="en-IN" dirty="0" smtClean="0">
                <a:solidFill>
                  <a:schemeClr val="accent2"/>
                </a:solidFill>
              </a:rPr>
              <a:t>locator.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Describe Different Select methods.</a:t>
            </a: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DropDown</a:t>
            </a:r>
            <a:r>
              <a:rPr lang="en-IN" dirty="0">
                <a:solidFill>
                  <a:schemeClr val="accent2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allows the user to choose one value from a list. </a:t>
            </a:r>
            <a:endParaRPr lang="en-IN" dirty="0" smtClean="0">
              <a:solidFill>
                <a:srgbClr val="000000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Multiple Selection </a:t>
            </a:r>
            <a:r>
              <a:rPr lang="en-IN" dirty="0">
                <a:solidFill>
                  <a:srgbClr val="000000"/>
                </a:solidFill>
              </a:rPr>
              <a:t>allows the user to choose </a:t>
            </a:r>
            <a:r>
              <a:rPr lang="en-IN" dirty="0" smtClean="0">
                <a:solidFill>
                  <a:srgbClr val="000000"/>
                </a:solidFill>
              </a:rPr>
              <a:t>more than one </a:t>
            </a:r>
            <a:r>
              <a:rPr lang="en-IN" dirty="0">
                <a:solidFill>
                  <a:srgbClr val="000000"/>
                </a:solidFill>
              </a:rPr>
              <a:t>value from a list. 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DropDown </a:t>
            </a:r>
            <a:r>
              <a:rPr lang="en-IN" dirty="0" smtClean="0">
                <a:solidFill>
                  <a:schemeClr val="accent2"/>
                </a:solidFill>
              </a:rPr>
              <a:t>is </a:t>
            </a:r>
            <a:r>
              <a:rPr lang="en-IN" dirty="0">
                <a:solidFill>
                  <a:schemeClr val="accent2"/>
                </a:solidFill>
              </a:rPr>
              <a:t>ordinary operation like selecting any other type of element on a </a:t>
            </a:r>
            <a:r>
              <a:rPr lang="en-IN" dirty="0" smtClean="0">
                <a:solidFill>
                  <a:schemeClr val="accent2"/>
                </a:solidFill>
              </a:rPr>
              <a:t>webpage</a:t>
            </a:r>
            <a:r>
              <a:rPr lang="en-IN" dirty="0">
                <a:solidFill>
                  <a:schemeClr val="accent2"/>
                </a:solidFill>
              </a:rPr>
              <a:t>. 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DropDown &amp; Multiple Select operation can perform by choosing ID, Name, Css &amp; Xpath.</a:t>
            </a:r>
            <a:endParaRPr lang="en-IN" sz="1200" dirty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Multiple </a:t>
            </a:r>
            <a:r>
              <a:rPr lang="en-IN" dirty="0" smtClean="0">
                <a:solidFill>
                  <a:schemeClr val="accent2"/>
                </a:solidFill>
              </a:rPr>
              <a:t>Selections are not allowed in Dropdown</a:t>
            </a:r>
            <a:r>
              <a:rPr lang="en-IN" dirty="0" smtClean="0">
                <a:solidFill>
                  <a:schemeClr val="accent2"/>
                </a:solidFill>
              </a:rPr>
              <a:t>.</a:t>
            </a:r>
            <a:endParaRPr lang="en-I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DropDown </a:t>
            </a:r>
            <a:r>
              <a:rPr lang="en-IN" sz="2800" dirty="0">
                <a:solidFill>
                  <a:schemeClr val="accent2"/>
                </a:solidFill>
              </a:rPr>
              <a:t>Box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As an example, go to Mercury Tours' Registration page notice the "Country" drop-down box there.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 descr="image011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99" y="2161868"/>
            <a:ext cx="4295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Import the "Select" package.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Declare the drop-down element as an instance of the Select class.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now "drpCountry" instance using any of the available Select methods.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 descr="image012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28" y="1938798"/>
            <a:ext cx="3771900" cy="381000"/>
          </a:xfrm>
          <a:prstGeom prst="rect">
            <a:avLst/>
          </a:prstGeom>
        </p:spPr>
      </p:pic>
      <p:pic>
        <p:nvPicPr>
          <p:cNvPr id="5" name="Picture 4" descr="image013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78" y="2868407"/>
            <a:ext cx="5734050" cy="409575"/>
          </a:xfrm>
          <a:prstGeom prst="rect">
            <a:avLst/>
          </a:prstGeom>
        </p:spPr>
      </p:pic>
      <p:pic>
        <p:nvPicPr>
          <p:cNvPr id="6" name="Picture 5" descr="image014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64" y="3892191"/>
            <a:ext cx="3810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Multiple Select </a:t>
            </a:r>
            <a:r>
              <a:rPr lang="en-IN" sz="2800" dirty="0" smtClean="0">
                <a:solidFill>
                  <a:schemeClr val="accent2"/>
                </a:solidFill>
              </a:rPr>
              <a:t>Box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As an </a:t>
            </a:r>
            <a:r>
              <a:rPr lang="en-US" dirty="0" smtClean="0">
                <a:solidFill>
                  <a:srgbClr val="000000"/>
                </a:solidFill>
              </a:rPr>
              <a:t>example,</a:t>
            </a:r>
            <a:r>
              <a:rPr lang="en-IN" dirty="0" smtClean="0">
                <a:solidFill>
                  <a:srgbClr val="000000"/>
                </a:solidFill>
              </a:rPr>
              <a:t>we </a:t>
            </a:r>
            <a:r>
              <a:rPr lang="en-IN" dirty="0">
                <a:solidFill>
                  <a:srgbClr val="000000"/>
                </a:solidFill>
              </a:rPr>
              <a:t>will take </a:t>
            </a:r>
            <a:r>
              <a:rPr lang="en-IN" dirty="0">
                <a:solidFill>
                  <a:srgbClr val="000000"/>
                </a:solidFill>
                <a:hlinkClick r:id="rId2"/>
              </a:rPr>
              <a:t>http://jsbin.com/osebed/2</a:t>
            </a:r>
            <a:r>
              <a:rPr lang="en-IN" dirty="0">
                <a:solidFill>
                  <a:srgbClr val="000000"/>
                </a:solidFill>
              </a:rPr>
              <a:t> as the base URL.</a:t>
            </a:r>
            <a:r>
              <a:rPr lang="en-US" dirty="0" smtClean="0">
                <a:solidFill>
                  <a:srgbClr val="000000"/>
                </a:solidFill>
              </a:rPr>
              <a:t>It </a:t>
            </a:r>
            <a:r>
              <a:rPr lang="en-US" dirty="0" smtClean="0">
                <a:solidFill>
                  <a:srgbClr val="000000"/>
                </a:solidFill>
              </a:rPr>
              <a:t>contains a drop-down box that allows multiple selections at a time.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 descr="image015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78" y="1918673"/>
            <a:ext cx="40767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Import the "Select" package.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Select</a:t>
            </a:r>
            <a:r>
              <a:rPr lang="en-IN" dirty="0"/>
              <a:t> </a:t>
            </a:r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first two options using the selectByVisibleText() method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 descr="image012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28" y="1938798"/>
            <a:ext cx="37719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17" y="2688198"/>
            <a:ext cx="6194831" cy="22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Select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43896"/>
            <a:ext cx="3999900" cy="3795251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Method</a:t>
            </a:r>
          </a:p>
          <a:p>
            <a:r>
              <a:rPr lang="en-US" b="1" dirty="0" err="1" smtClean="0">
                <a:solidFill>
                  <a:srgbClr val="000000"/>
                </a:solidFill>
              </a:rPr>
              <a:t>selectByVisibleText</a:t>
            </a:r>
            <a:r>
              <a:rPr lang="en-US" b="1" dirty="0" smtClean="0">
                <a:solidFill>
                  <a:srgbClr val="000000"/>
                </a:solidFill>
              </a:rPr>
              <a:t>() 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b="1" dirty="0" err="1" smtClean="0">
                <a:solidFill>
                  <a:srgbClr val="000000"/>
                </a:solidFill>
              </a:rPr>
              <a:t>deselectByVisibleText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i="1" dirty="0" smtClean="0">
                <a:solidFill>
                  <a:srgbClr val="000000"/>
                </a:solidFill>
              </a:rPr>
              <a:t>Example:</a:t>
            </a:r>
          </a:p>
          <a:p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</a:rPr>
              <a:t>selectByIndex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 and         </a:t>
            </a:r>
            <a:r>
              <a:rPr lang="en-US" b="1" dirty="0" err="1" smtClean="0">
                <a:solidFill>
                  <a:srgbClr val="000000"/>
                </a:solidFill>
              </a:rPr>
              <a:t>deselectByIndex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i="1" dirty="0" smtClean="0">
                <a:solidFill>
                  <a:srgbClr val="00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  </a:t>
            </a:r>
          </a:p>
          <a:p>
            <a:r>
              <a:rPr lang="en-US" b="1" dirty="0" err="1" smtClean="0">
                <a:solidFill>
                  <a:srgbClr val="000000"/>
                </a:solidFill>
              </a:rPr>
              <a:t>isMultiple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i="1" dirty="0" smtClean="0">
                <a:solidFill>
                  <a:srgbClr val="000000"/>
                </a:solidFill>
              </a:rPr>
              <a:t>Example:</a:t>
            </a:r>
          </a:p>
          <a:p>
            <a:pPr>
              <a:buNone/>
            </a:pPr>
            <a:endParaRPr lang="en-US" i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434348" y="865239"/>
            <a:ext cx="4397952" cy="3755922"/>
          </a:xfrm>
        </p:spPr>
        <p:txBody>
          <a:bodyPr tIns="0" bIns="0" spcCol="548640"/>
          <a:lstStyle/>
          <a:p>
            <a:pPr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Description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Selects/deselects the option that displays the text matching the parameter.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Parameter</a:t>
            </a:r>
            <a:r>
              <a:rPr lang="en-US" dirty="0" smtClean="0">
                <a:solidFill>
                  <a:srgbClr val="000000"/>
                </a:solidFill>
              </a:rPr>
              <a:t>: The exactly displayed text of a particular option.</a:t>
            </a: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Selects/deselects the option at the given index.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Parameter</a:t>
            </a:r>
            <a:r>
              <a:rPr lang="en-US" dirty="0" smtClean="0">
                <a:solidFill>
                  <a:srgbClr val="000000"/>
                </a:solidFill>
              </a:rPr>
              <a:t>: the index of the option to be selected.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Returns TRUE if the drop-down element allows multiple selections at a time; FALSE if otherwise.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 parameters needed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image021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1" y="4131699"/>
            <a:ext cx="1990725" cy="400050"/>
          </a:xfrm>
          <a:prstGeom prst="rect">
            <a:avLst/>
          </a:prstGeom>
        </p:spPr>
      </p:pic>
      <p:pic>
        <p:nvPicPr>
          <p:cNvPr id="6" name="Picture 5" descr="image020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1" y="3173361"/>
            <a:ext cx="1847850" cy="114300"/>
          </a:xfrm>
          <a:prstGeom prst="rect">
            <a:avLst/>
          </a:prstGeom>
        </p:spPr>
      </p:pic>
      <p:pic>
        <p:nvPicPr>
          <p:cNvPr id="7" name="Picture 6" descr="image017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2" y="2091506"/>
            <a:ext cx="3409950" cy="14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52768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0000"/>
                </a:solidFill>
              </a:rPr>
              <a:t>selectByValue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 and </a:t>
            </a:r>
            <a:r>
              <a:rPr lang="en-US" b="1" dirty="0" err="1" smtClean="0">
                <a:solidFill>
                  <a:srgbClr val="000000"/>
                </a:solidFill>
              </a:rPr>
              <a:t>deselectByValue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i="1" dirty="0" smtClean="0">
                <a:solidFill>
                  <a:srgbClr val="000000"/>
                </a:solidFill>
              </a:rPr>
              <a:t>Example: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</a:rPr>
              <a:t>deselectAll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 </a:t>
            </a:r>
            <a:r>
              <a:rPr lang="en-US" i="1" dirty="0" smtClean="0">
                <a:solidFill>
                  <a:srgbClr val="000000"/>
                </a:solidFill>
              </a:rPr>
              <a:t>Example: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70466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Selects/deselects the option whose "value" attribute matches the specified parameter.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Parameter</a:t>
            </a:r>
            <a:r>
              <a:rPr lang="en-US" dirty="0" smtClean="0">
                <a:solidFill>
                  <a:srgbClr val="000000"/>
                </a:solidFill>
              </a:rPr>
              <a:t>: value of the "value" attribute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Remember that not all drop-down options have the same text and "value", like in the example below.</a:t>
            </a: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Clears all selected entries. This is only valid when the drop-down element supports multiple selections.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No parameters needed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image019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25" y="2713703"/>
            <a:ext cx="3057525" cy="855408"/>
          </a:xfrm>
          <a:prstGeom prst="rect">
            <a:avLst/>
          </a:prstGeom>
        </p:spPr>
      </p:pic>
      <p:pic>
        <p:nvPicPr>
          <p:cNvPr id="6" name="Picture 5" descr="image022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1" y="4077929"/>
            <a:ext cx="1647825" cy="114300"/>
          </a:xfrm>
          <a:prstGeom prst="rect">
            <a:avLst/>
          </a:prstGeom>
        </p:spPr>
      </p:pic>
      <p:pic>
        <p:nvPicPr>
          <p:cNvPr id="7" name="Picture 6" descr="image018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9" y="1890404"/>
            <a:ext cx="2419350" cy="12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593388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DropDown Box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870" y="1024932"/>
            <a:ext cx="8651430" cy="3543943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064" y="1034982"/>
          <a:ext cx="8601390" cy="352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30"/>
                <a:gridCol w="2867130"/>
                <a:gridCol w="2867130"/>
              </a:tblGrid>
              <a:tr h="367167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839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Drop-Down Box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selectByVisibleText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()/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deselectByVisibleText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selects/deselects an option by its displayed text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391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selectByValue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()/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deselectByValue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selects/deselects an option by the value of its "value" attribute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391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selectByIndex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()/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deselectByIndex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selects/deselects an option by its index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243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isMultiple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returns TRUE if the drop-down element allows multiple selection at a time; FALSE if otherwise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391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deselectAll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deselects all previously selected options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330</Words>
  <Application>Microsoft Office PowerPoint</Application>
  <PresentationFormat>On-screen Show (16:9)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Montserrat</vt:lpstr>
      <vt:lpstr>Wingdings</vt:lpstr>
      <vt:lpstr>Lato</vt:lpstr>
      <vt:lpstr>Arial</vt:lpstr>
      <vt:lpstr>Roboto</vt:lpstr>
      <vt:lpstr>Montserrat Light</vt:lpstr>
      <vt:lpstr>Playfair Display</vt:lpstr>
      <vt:lpstr>Coral</vt:lpstr>
      <vt:lpstr>PowerPoint Presentation</vt:lpstr>
      <vt:lpstr>Introduction</vt:lpstr>
      <vt:lpstr>DropDown Box </vt:lpstr>
      <vt:lpstr>PowerPoint Presentation</vt:lpstr>
      <vt:lpstr>Multiple Select Box  </vt:lpstr>
      <vt:lpstr>PowerPoint Presentation</vt:lpstr>
      <vt:lpstr>Select Methods</vt:lpstr>
      <vt:lpstr>PowerPoint Presentation</vt:lpstr>
      <vt:lpstr>DropDown Box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77</cp:revision>
  <dcterms:modified xsi:type="dcterms:W3CDTF">2018-03-09T16:41:28Z</dcterms:modified>
</cp:coreProperties>
</file>