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90" r:id="rId2"/>
    <p:sldId id="267" r:id="rId3"/>
    <p:sldId id="268" r:id="rId4"/>
    <p:sldId id="271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66" r:id="rId13"/>
  </p:sldIdLst>
  <p:sldSz cx="9144000" cy="5143500" type="screen16x9"/>
  <p:notesSz cx="6858000" cy="9144000"/>
  <p:embeddedFontLst>
    <p:embeddedFont>
      <p:font typeface="Montserrat" panose="020B0604020202020204" charset="0"/>
      <p:regular r:id="rId15"/>
      <p:bold r:id="rId16"/>
    </p:embeddedFon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Playfair Display"/>
      <p:regular r:id="rId21"/>
      <p:bold r:id="rId22"/>
      <p:italic r:id="rId23"/>
      <p:bold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Montserrat Light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72571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11700" y="1901600"/>
            <a:ext cx="8469444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" dirty="0" smtClean="0">
                <a:solidFill>
                  <a:schemeClr val="lt1"/>
                </a:solidFill>
              </a:rPr>
              <a:t>Accessing </a:t>
            </a:r>
            <a:r>
              <a:rPr lang="en" smtClean="0">
                <a:solidFill>
                  <a:schemeClr val="lt1"/>
                </a:solidFill>
              </a:rPr>
              <a:t>Form Elements-Part 1</a:t>
            </a:r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Covered Till Now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Find the "Email Address" Text field using the id locator.</a:t>
            </a:r>
          </a:p>
          <a:p>
            <a:r>
              <a:rPr lang="en-IN" dirty="0">
                <a:solidFill>
                  <a:schemeClr val="accent2"/>
                </a:solidFill>
              </a:rPr>
              <a:t>Find the "Password" field using the name locator</a:t>
            </a:r>
          </a:p>
          <a:p>
            <a:r>
              <a:rPr lang="en-IN" dirty="0">
                <a:solidFill>
                  <a:schemeClr val="accent2"/>
                </a:solidFill>
              </a:rPr>
              <a:t>Enter text into the "Email Address" using the </a:t>
            </a:r>
            <a:r>
              <a:rPr lang="en-IN" dirty="0" err="1">
                <a:solidFill>
                  <a:schemeClr val="accent2"/>
                </a:solidFill>
              </a:rPr>
              <a:t>sendKeys</a:t>
            </a:r>
            <a:r>
              <a:rPr lang="en-IN" dirty="0">
                <a:solidFill>
                  <a:schemeClr val="accent2"/>
                </a:solidFill>
              </a:rPr>
              <a:t>() method.</a:t>
            </a:r>
          </a:p>
          <a:p>
            <a:r>
              <a:rPr lang="en-IN" dirty="0">
                <a:solidFill>
                  <a:schemeClr val="accent2"/>
                </a:solidFill>
              </a:rPr>
              <a:t>Enter a password into the "Password" field using the </a:t>
            </a:r>
            <a:r>
              <a:rPr lang="en-IN" dirty="0" err="1">
                <a:solidFill>
                  <a:schemeClr val="accent2"/>
                </a:solidFill>
              </a:rPr>
              <a:t>sendKeys</a:t>
            </a:r>
            <a:r>
              <a:rPr lang="en-IN" dirty="0">
                <a:solidFill>
                  <a:schemeClr val="accent2"/>
                </a:solidFill>
              </a:rPr>
              <a:t>() method.</a:t>
            </a: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2"/>
                </a:solidFill>
              </a:rPr>
              <a:t>Deleting </a:t>
            </a:r>
            <a:r>
              <a:rPr lang="en-IN" sz="2800" dirty="0" smtClean="0">
                <a:solidFill>
                  <a:schemeClr val="accent2"/>
                </a:solidFill>
              </a:rPr>
              <a:t>Values in Input Boxes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The </a:t>
            </a:r>
            <a:r>
              <a:rPr lang="en-IN" b="1" dirty="0">
                <a:solidFill>
                  <a:schemeClr val="accent2"/>
                </a:solidFill>
              </a:rPr>
              <a:t>clear()</a:t>
            </a:r>
            <a:r>
              <a:rPr lang="en-IN" dirty="0">
                <a:solidFill>
                  <a:schemeClr val="accent2"/>
                </a:solidFill>
              </a:rPr>
              <a:t> method is used to delete the text in an input box. </a:t>
            </a:r>
            <a:r>
              <a:rPr lang="en-IN" b="1" dirty="0">
                <a:solidFill>
                  <a:schemeClr val="accent2"/>
                </a:solidFill>
              </a:rPr>
              <a:t>This method does not need a parameter</a:t>
            </a:r>
            <a:r>
              <a:rPr lang="en-IN" dirty="0">
                <a:solidFill>
                  <a:schemeClr val="accent2"/>
                </a:solidFill>
              </a:rPr>
              <a:t>. </a:t>
            </a: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890677"/>
            <a:ext cx="7734300" cy="274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4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Introduction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>
                <a:solidFill>
                  <a:schemeClr val="accent2"/>
                </a:solidFill>
              </a:rPr>
              <a:t>Forms are the fundamental web elements to </a:t>
            </a:r>
            <a:r>
              <a:rPr lang="en-IN" sz="1200" dirty="0" smtClean="0">
                <a:solidFill>
                  <a:schemeClr val="accent2"/>
                </a:solidFill>
              </a:rPr>
              <a:t>fetch information from the website users. </a:t>
            </a:r>
          </a:p>
          <a:p>
            <a:r>
              <a:rPr lang="en-IN" sz="1200" dirty="0" smtClean="0">
                <a:solidFill>
                  <a:schemeClr val="accent2"/>
                </a:solidFill>
              </a:rPr>
              <a:t>Web </a:t>
            </a:r>
            <a:r>
              <a:rPr lang="en-IN" sz="1200" dirty="0">
                <a:solidFill>
                  <a:schemeClr val="accent2"/>
                </a:solidFill>
              </a:rPr>
              <a:t>forms have different GUI elements like </a:t>
            </a:r>
            <a:endParaRPr lang="en-IN" sz="1200" dirty="0" smtClean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200" dirty="0" smtClean="0">
                <a:solidFill>
                  <a:schemeClr val="accent2"/>
                </a:solidFill>
              </a:rPr>
              <a:t>Text boxes 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 smtClean="0">
                <a:solidFill>
                  <a:schemeClr val="accent2"/>
                </a:solidFill>
              </a:rPr>
              <a:t> </a:t>
            </a:r>
            <a:r>
              <a:rPr lang="en-IN" sz="1200" dirty="0">
                <a:solidFill>
                  <a:schemeClr val="accent2"/>
                </a:solidFill>
              </a:rPr>
              <a:t>Password </a:t>
            </a:r>
            <a:r>
              <a:rPr lang="en-IN" sz="1200" dirty="0" smtClean="0">
                <a:solidFill>
                  <a:schemeClr val="accent2"/>
                </a:solidFill>
              </a:rPr>
              <a:t>fields 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 smtClean="0">
                <a:solidFill>
                  <a:schemeClr val="accent2"/>
                </a:solidFill>
              </a:rPr>
              <a:t>Checkboxes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 smtClean="0">
                <a:solidFill>
                  <a:schemeClr val="accent2"/>
                </a:solidFill>
              </a:rPr>
              <a:t>Radio buttons</a:t>
            </a:r>
            <a:endParaRPr lang="en-IN" sz="1200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200" dirty="0" smtClean="0">
                <a:solidFill>
                  <a:schemeClr val="accent2"/>
                </a:solidFill>
              </a:rPr>
              <a:t>dropdowns</a:t>
            </a:r>
            <a:endParaRPr lang="en-IN" sz="1200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200" dirty="0" smtClean="0">
                <a:solidFill>
                  <a:schemeClr val="accent2"/>
                </a:solidFill>
              </a:rPr>
              <a:t>file inputs etc</a:t>
            </a:r>
            <a:r>
              <a:rPr lang="en-IN" sz="1200" dirty="0">
                <a:solidFill>
                  <a:schemeClr val="accent2"/>
                </a:solidFill>
              </a:rPr>
              <a:t>.</a:t>
            </a:r>
            <a:endParaRPr lang="en-IN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Selenium encapsulates every form element as an object of </a:t>
            </a:r>
            <a:r>
              <a:rPr lang="en-IN" b="1" dirty="0" smtClean="0">
                <a:solidFill>
                  <a:schemeClr val="accent2"/>
                </a:solidFill>
              </a:rPr>
              <a:t>WebElement</a:t>
            </a:r>
          </a:p>
          <a:p>
            <a:r>
              <a:rPr lang="en-IN" dirty="0">
                <a:solidFill>
                  <a:schemeClr val="accent2"/>
                </a:solidFill>
              </a:rPr>
              <a:t> </a:t>
            </a:r>
            <a:r>
              <a:rPr lang="en-IN" dirty="0">
                <a:solidFill>
                  <a:schemeClr val="accent2"/>
                </a:solidFill>
              </a:rPr>
              <a:t>P</a:t>
            </a:r>
            <a:r>
              <a:rPr lang="en-IN" dirty="0" smtClean="0">
                <a:solidFill>
                  <a:schemeClr val="accent2"/>
                </a:solidFill>
              </a:rPr>
              <a:t>rovides </a:t>
            </a:r>
            <a:r>
              <a:rPr lang="en-IN" dirty="0">
                <a:solidFill>
                  <a:schemeClr val="accent2"/>
                </a:solidFill>
              </a:rPr>
              <a:t>API to find the elements and take action on them like entering text into text boxes, clicking the buttons, </a:t>
            </a:r>
            <a:r>
              <a:rPr lang="en-IN" dirty="0" err="1" smtClean="0">
                <a:solidFill>
                  <a:schemeClr val="accent2"/>
                </a:solidFill>
              </a:rPr>
              <a:t>etc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We </a:t>
            </a:r>
            <a:r>
              <a:rPr lang="en-IN" dirty="0">
                <a:solidFill>
                  <a:schemeClr val="accent2"/>
                </a:solidFill>
              </a:rPr>
              <a:t>will see the methods that are available to access each form element.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2"/>
                </a:solidFill>
              </a:rPr>
              <a:t>WebElement, </a:t>
            </a:r>
            <a:r>
              <a:rPr lang="en-IN" sz="2800" dirty="0" err="1">
                <a:solidFill>
                  <a:schemeClr val="accent2"/>
                </a:solidFill>
              </a:rPr>
              <a:t>findElement</a:t>
            </a:r>
            <a:r>
              <a:rPr lang="en-IN" sz="2800" dirty="0">
                <a:solidFill>
                  <a:schemeClr val="accent2"/>
                </a:solidFill>
              </a:rPr>
              <a:t>(), </a:t>
            </a:r>
            <a:r>
              <a:rPr lang="en-IN" sz="2800" dirty="0" err="1">
                <a:solidFill>
                  <a:schemeClr val="accent2"/>
                </a:solidFill>
              </a:rPr>
              <a:t>findElements</a:t>
            </a:r>
            <a:r>
              <a:rPr lang="en-IN" sz="2800" dirty="0">
                <a:solidFill>
                  <a:schemeClr val="accent2"/>
                </a:solidFill>
              </a:rPr>
              <a:t>()</a:t>
            </a: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dirty="0">
                <a:solidFill>
                  <a:schemeClr val="accent2"/>
                </a:solidFill>
              </a:rPr>
              <a:t>Web Driver provides the following two methods to find the elements.</a:t>
            </a:r>
          </a:p>
          <a:p>
            <a:r>
              <a:rPr lang="en-IN" b="1" dirty="0" err="1">
                <a:solidFill>
                  <a:schemeClr val="accent2"/>
                </a:solidFill>
              </a:rPr>
              <a:t>findElement</a:t>
            </a:r>
            <a:r>
              <a:rPr lang="en-IN" b="1" dirty="0">
                <a:solidFill>
                  <a:schemeClr val="accent2"/>
                </a:solidFill>
              </a:rPr>
              <a:t>()</a:t>
            </a:r>
            <a:r>
              <a:rPr lang="en-IN" dirty="0">
                <a:solidFill>
                  <a:schemeClr val="accent2"/>
                </a:solidFill>
              </a:rPr>
              <a:t> – finds a single web element and returns as a WebElement object.</a:t>
            </a:r>
          </a:p>
          <a:p>
            <a:r>
              <a:rPr lang="en-IN" b="1" dirty="0" err="1">
                <a:solidFill>
                  <a:schemeClr val="accent2"/>
                </a:solidFill>
              </a:rPr>
              <a:t>findElements</a:t>
            </a:r>
            <a:r>
              <a:rPr lang="en-IN" b="1" dirty="0">
                <a:solidFill>
                  <a:schemeClr val="accent2"/>
                </a:solidFill>
              </a:rPr>
              <a:t>()</a:t>
            </a:r>
            <a:r>
              <a:rPr lang="en-IN" dirty="0">
                <a:solidFill>
                  <a:schemeClr val="accent2"/>
                </a:solidFill>
              </a:rPr>
              <a:t> – returns a list of WebElement objects matching the locator criteria</a:t>
            </a:r>
            <a:r>
              <a:rPr lang="en-IN" dirty="0" smtClean="0">
                <a:solidFill>
                  <a:schemeClr val="accent2"/>
                </a:solidFill>
              </a:rPr>
              <a:t>.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For ex:</a:t>
            </a:r>
          </a:p>
          <a:p>
            <a:pPr>
              <a:buNone/>
            </a:pPr>
            <a:r>
              <a:rPr lang="en-IN" dirty="0">
                <a:solidFill>
                  <a:schemeClr val="accent2"/>
                </a:solidFill>
              </a:rPr>
              <a:t>WebElement email = </a:t>
            </a:r>
            <a:r>
              <a:rPr lang="en-IN" dirty="0" err="1">
                <a:solidFill>
                  <a:schemeClr val="accent2"/>
                </a:solidFill>
              </a:rPr>
              <a:t>driver.findElement</a:t>
            </a:r>
            <a:r>
              <a:rPr lang="en-IN" dirty="0">
                <a:solidFill>
                  <a:schemeClr val="accent2"/>
                </a:solidFill>
              </a:rPr>
              <a:t>(By.id("email"));			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>
                <a:solidFill>
                  <a:schemeClr val="accent2"/>
                </a:solidFill>
              </a:rPr>
              <a:t>WebElement password = </a:t>
            </a:r>
            <a:r>
              <a:rPr lang="en-IN" dirty="0" err="1">
                <a:solidFill>
                  <a:schemeClr val="accent2"/>
                </a:solidFill>
              </a:rPr>
              <a:t>driver.findElement</a:t>
            </a:r>
            <a:r>
              <a:rPr lang="en-IN" dirty="0">
                <a:solidFill>
                  <a:schemeClr val="accent2"/>
                </a:solidFill>
              </a:rPr>
              <a:t>(By.name("</a:t>
            </a:r>
            <a:r>
              <a:rPr lang="en-IN" dirty="0" err="1">
                <a:solidFill>
                  <a:schemeClr val="accent2"/>
                </a:solidFill>
              </a:rPr>
              <a:t>passwd</a:t>
            </a:r>
            <a:r>
              <a:rPr lang="en-IN" dirty="0">
                <a:solidFill>
                  <a:schemeClr val="accent2"/>
                </a:solidFill>
              </a:rPr>
              <a:t>"));	</a:t>
            </a: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2"/>
                </a:solidFill>
              </a:rPr>
              <a:t>Input Box</a:t>
            </a: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000000"/>
                </a:solidFill>
              </a:rPr>
              <a:t>It can be:</a:t>
            </a:r>
            <a:endParaRPr lang="en-IN" dirty="0">
              <a:solidFill>
                <a:srgbClr val="000000"/>
              </a:solidFill>
            </a:endParaRPr>
          </a:p>
          <a:p>
            <a:r>
              <a:rPr lang="en-IN" b="1" dirty="0">
                <a:solidFill>
                  <a:schemeClr val="accent2"/>
                </a:solidFill>
              </a:rPr>
              <a:t>Text Fields</a:t>
            </a:r>
            <a:r>
              <a:rPr lang="en-IN" dirty="0">
                <a:solidFill>
                  <a:schemeClr val="accent2"/>
                </a:solidFill>
              </a:rPr>
              <a:t>- text boxes that accept typed values and show them as they are.</a:t>
            </a:r>
          </a:p>
          <a:p>
            <a:r>
              <a:rPr lang="en-IN" b="1" dirty="0">
                <a:solidFill>
                  <a:schemeClr val="accent2"/>
                </a:solidFill>
              </a:rPr>
              <a:t>Password Fields</a:t>
            </a:r>
            <a:r>
              <a:rPr lang="en-IN" dirty="0">
                <a:solidFill>
                  <a:schemeClr val="accent2"/>
                </a:solidFill>
              </a:rPr>
              <a:t>- text boxes that accept typed values but mask them as a series of special characters (commonly dots and asterisks) to avoid sensitive values to be </a:t>
            </a:r>
            <a:r>
              <a:rPr lang="en-IN" dirty="0" smtClean="0">
                <a:solidFill>
                  <a:schemeClr val="accent2"/>
                </a:solidFill>
              </a:rPr>
              <a:t>displayed</a:t>
            </a: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472" y="2860675"/>
            <a:ext cx="49720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2"/>
                </a:solidFill>
              </a:rPr>
              <a:t>Locators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The method </a:t>
            </a:r>
            <a:r>
              <a:rPr lang="en-IN" dirty="0" err="1">
                <a:solidFill>
                  <a:schemeClr val="accent2"/>
                </a:solidFill>
              </a:rPr>
              <a:t>findElement</a:t>
            </a:r>
            <a:r>
              <a:rPr lang="en-IN" dirty="0">
                <a:solidFill>
                  <a:schemeClr val="accent2"/>
                </a:solidFill>
              </a:rPr>
              <a:t>() takes one parameter which is a locator to the element. Different locators like By.id(), By.name(), </a:t>
            </a:r>
            <a:r>
              <a:rPr lang="en-IN" dirty="0" err="1">
                <a:solidFill>
                  <a:schemeClr val="accent2"/>
                </a:solidFill>
              </a:rPr>
              <a:t>By.xpath</a:t>
            </a:r>
            <a:r>
              <a:rPr lang="en-IN" dirty="0">
                <a:solidFill>
                  <a:schemeClr val="accent2"/>
                </a:solidFill>
              </a:rPr>
              <a:t>(), </a:t>
            </a:r>
            <a:r>
              <a:rPr lang="en-IN" dirty="0" err="1">
                <a:solidFill>
                  <a:schemeClr val="accent2"/>
                </a:solidFill>
              </a:rPr>
              <a:t>By.CSSSelector</a:t>
            </a:r>
            <a:r>
              <a:rPr lang="en-IN" dirty="0">
                <a:solidFill>
                  <a:schemeClr val="accent2"/>
                </a:solidFill>
              </a:rPr>
              <a:t>() etc. locate the elements in the page using their properties </a:t>
            </a:r>
            <a:r>
              <a:rPr lang="en-IN" dirty="0" smtClean="0">
                <a:solidFill>
                  <a:schemeClr val="accent2"/>
                </a:solidFill>
              </a:rPr>
              <a:t>like id</a:t>
            </a:r>
            <a:r>
              <a:rPr lang="en-IN" dirty="0">
                <a:solidFill>
                  <a:schemeClr val="accent2"/>
                </a:solidFill>
              </a:rPr>
              <a:t>, name or path, etc.</a:t>
            </a:r>
          </a:p>
          <a:p>
            <a:r>
              <a:rPr lang="en-IN" dirty="0">
                <a:solidFill>
                  <a:schemeClr val="accent2"/>
                </a:solidFill>
              </a:rPr>
              <a:t>You can use plugins like Fire path to get help with getting the id, </a:t>
            </a:r>
            <a:r>
              <a:rPr lang="en-IN" dirty="0" err="1">
                <a:solidFill>
                  <a:schemeClr val="accent2"/>
                </a:solidFill>
              </a:rPr>
              <a:t>xpath</a:t>
            </a:r>
            <a:r>
              <a:rPr lang="en-IN" dirty="0">
                <a:solidFill>
                  <a:schemeClr val="accent2"/>
                </a:solidFill>
              </a:rPr>
              <a:t>, etc. of the </a:t>
            </a:r>
            <a:r>
              <a:rPr lang="en-IN" dirty="0" smtClean="0">
                <a:solidFill>
                  <a:schemeClr val="accent2"/>
                </a:solidFill>
              </a:rPr>
              <a:t>elements</a:t>
            </a:r>
          </a:p>
          <a:p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5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Locators-2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385887"/>
            <a:ext cx="86106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Locators-2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385887"/>
            <a:ext cx="86106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2"/>
                </a:solidFill>
              </a:rPr>
              <a:t>Entering Values in Input Boxes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err="1">
                <a:solidFill>
                  <a:schemeClr val="accent2"/>
                </a:solidFill>
              </a:rPr>
              <a:t>sendKeys</a:t>
            </a:r>
            <a:r>
              <a:rPr lang="en-IN" dirty="0">
                <a:solidFill>
                  <a:schemeClr val="accent2"/>
                </a:solidFill>
              </a:rPr>
              <a:t>() is the method </a:t>
            </a:r>
            <a:r>
              <a:rPr lang="en-IN" dirty="0" smtClean="0">
                <a:solidFill>
                  <a:schemeClr val="accent2"/>
                </a:solidFill>
              </a:rPr>
              <a:t>available to enter values.</a:t>
            </a: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20" y="1593267"/>
            <a:ext cx="5978513" cy="311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6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268</Words>
  <Application>Microsoft Office PowerPoint</Application>
  <PresentationFormat>On-screen Show (16:9)</PresentationFormat>
  <Paragraphs>38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Montserrat</vt:lpstr>
      <vt:lpstr>Lato</vt:lpstr>
      <vt:lpstr>Playfair Display</vt:lpstr>
      <vt:lpstr>Roboto</vt:lpstr>
      <vt:lpstr>Arial</vt:lpstr>
      <vt:lpstr>Montserrat Light</vt:lpstr>
      <vt:lpstr>Coral</vt:lpstr>
      <vt:lpstr>PowerPoint Presentation</vt:lpstr>
      <vt:lpstr>Introduction</vt:lpstr>
      <vt:lpstr>PowerPoint Presentation</vt:lpstr>
      <vt:lpstr>WebElement, findElement(), findElements()</vt:lpstr>
      <vt:lpstr>Input Box </vt:lpstr>
      <vt:lpstr>Locators  </vt:lpstr>
      <vt:lpstr>Locators-2  </vt:lpstr>
      <vt:lpstr>Locators-2  </vt:lpstr>
      <vt:lpstr>Entering Values in Input Boxes   </vt:lpstr>
      <vt:lpstr>Covered Till Now   </vt:lpstr>
      <vt:lpstr>Deleting Values in Input Boxes   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cp:lastModifiedBy>Vibhav Gupta</cp:lastModifiedBy>
  <cp:revision>44</cp:revision>
  <dcterms:modified xsi:type="dcterms:W3CDTF">2018-03-08T12:05:20Z</dcterms:modified>
</cp:coreProperties>
</file>