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90" r:id="rId2"/>
    <p:sldId id="267" r:id="rId3"/>
    <p:sldId id="268" r:id="rId4"/>
    <p:sldId id="271" r:id="rId5"/>
    <p:sldId id="291" r:id="rId6"/>
    <p:sldId id="292" r:id="rId7"/>
    <p:sldId id="293" r:id="rId8"/>
    <p:sldId id="294" r:id="rId9"/>
    <p:sldId id="295" r:id="rId10"/>
    <p:sldId id="296" r:id="rId11"/>
    <p:sldId id="297" r:id="rId12"/>
    <p:sldId id="266" r:id="rId13"/>
  </p:sldIdLst>
  <p:sldSz cx="9144000" cy="5143500" type="screen16x9"/>
  <p:notesSz cx="6858000" cy="9144000"/>
  <p:embeddedFontLst>
    <p:embeddedFont>
      <p:font typeface="Montserrat Light" panose="020B0604020202020204" charset="0"/>
      <p:regular r:id="rId15"/>
      <p:bold r:id="rId16"/>
    </p:embeddedFont>
    <p:embeddedFont>
      <p:font typeface="Lato" panose="020B0604020202020204" charset="0"/>
      <p:regular r:id="rId17"/>
      <p:bold r:id="rId18"/>
      <p:italic r:id="rId19"/>
      <p:boldItalic r:id="rId20"/>
    </p:embeddedFont>
    <p:embeddedFont>
      <p:font typeface="Montserrat" panose="020B0604020202020204" charset="0"/>
      <p:regular r:id="rId21"/>
      <p:bold r:id="rId22"/>
    </p:embeddedFont>
    <p:embeddedFont>
      <p:font typeface="Roboto" panose="020B0604020202020204" charset="0"/>
      <p:regular r:id="rId23"/>
      <p:bold r:id="rId24"/>
      <p:italic r:id="rId25"/>
      <p:boldItalic r:id="rId26"/>
    </p:embeddedFont>
    <p:embeddedFont>
      <p:font typeface="Playfair Display"/>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11700" y="1901600"/>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r>
              <a:rPr lang="en" dirty="0" smtClean="0">
                <a:solidFill>
                  <a:schemeClr val="lt1"/>
                </a:solidFill>
              </a:rPr>
              <a:t>Accessing Form Elements-Part </a:t>
            </a:r>
            <a:r>
              <a:rPr lang="en" dirty="0" smtClean="0">
                <a:solidFill>
                  <a:schemeClr val="lt1"/>
                </a:solidFill>
              </a:rPr>
              <a:t>2</a:t>
            </a:r>
            <a:endParaRPr lang="en" dirty="0">
              <a:solidFill>
                <a:schemeClr val="lt1"/>
              </a:solidFill>
            </a:endParaRPr>
          </a:p>
        </p:txBody>
      </p:sp>
    </p:spTree>
    <p:extLst>
      <p:ext uri="{BB962C8B-B14F-4D97-AF65-F5344CB8AC3E}">
        <p14:creationId xmlns:p14="http://schemas.microsoft.com/office/powerpoint/2010/main"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0" dirty="0" err="1">
                <a:solidFill>
                  <a:schemeClr val="accent2"/>
                </a:solidFill>
              </a:rPr>
              <a:t>NoSuchElementException</a:t>
            </a:r>
            <a:r>
              <a:rPr lang="en-IN" sz="2800" b="0" dirty="0">
                <a:solidFill>
                  <a:schemeClr val="accent2"/>
                </a:solidFill>
              </a:rPr>
              <a:t>()</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pPr>
              <a:buNone/>
            </a:pPr>
            <a:r>
              <a:rPr lang="en-IN" sz="1200" dirty="0">
                <a:solidFill>
                  <a:schemeClr val="accent2"/>
                </a:solidFill>
              </a:rPr>
              <a:t>I</a:t>
            </a:r>
            <a:r>
              <a:rPr lang="en-IN" sz="1200" dirty="0" smtClean="0">
                <a:solidFill>
                  <a:schemeClr val="accent2"/>
                </a:solidFill>
              </a:rPr>
              <a:t>t </a:t>
            </a:r>
            <a:r>
              <a:rPr lang="en-IN" sz="1200" dirty="0">
                <a:solidFill>
                  <a:schemeClr val="accent2"/>
                </a:solidFill>
              </a:rPr>
              <a:t>means that the element is not found in the page at the point the Web driver accessed the page</a:t>
            </a:r>
            <a:r>
              <a:rPr lang="en-IN" sz="1200" dirty="0" smtClean="0">
                <a:solidFill>
                  <a:schemeClr val="accent2"/>
                </a:solidFill>
              </a:rPr>
              <a:t>.</a:t>
            </a:r>
          </a:p>
          <a:p>
            <a:pPr>
              <a:buNone/>
            </a:pPr>
            <a:r>
              <a:rPr lang="en-IN" sz="1200" dirty="0" smtClean="0">
                <a:solidFill>
                  <a:schemeClr val="accent2"/>
                </a:solidFill>
              </a:rPr>
              <a:t>It can be due to multiple reasons:</a:t>
            </a:r>
          </a:p>
          <a:p>
            <a:r>
              <a:rPr lang="en-IN" sz="1200" dirty="0">
                <a:solidFill>
                  <a:schemeClr val="accent2"/>
                </a:solidFill>
              </a:rPr>
              <a:t>Check your locator again using </a:t>
            </a:r>
            <a:r>
              <a:rPr lang="en-IN" sz="1200" dirty="0" err="1">
                <a:solidFill>
                  <a:schemeClr val="accent2"/>
                </a:solidFill>
              </a:rPr>
              <a:t>Firepath</a:t>
            </a:r>
            <a:r>
              <a:rPr lang="en-IN" sz="1200" dirty="0">
                <a:solidFill>
                  <a:schemeClr val="accent2"/>
                </a:solidFill>
              </a:rPr>
              <a:t> or Inspect Element in Chrome.</a:t>
            </a:r>
          </a:p>
          <a:p>
            <a:r>
              <a:rPr lang="en-IN" sz="1200" dirty="0">
                <a:solidFill>
                  <a:schemeClr val="accent2"/>
                </a:solidFill>
              </a:rPr>
              <a:t>Check whether the value you used in the code is different from the one for the element in </a:t>
            </a:r>
            <a:r>
              <a:rPr lang="en-IN" sz="1200" dirty="0" err="1">
                <a:solidFill>
                  <a:schemeClr val="accent2"/>
                </a:solidFill>
              </a:rPr>
              <a:t>Firepath</a:t>
            </a:r>
            <a:r>
              <a:rPr lang="en-IN" sz="1200" dirty="0">
                <a:solidFill>
                  <a:schemeClr val="accent2"/>
                </a:solidFill>
              </a:rPr>
              <a:t> now.</a:t>
            </a:r>
          </a:p>
          <a:p>
            <a:r>
              <a:rPr lang="en-IN" sz="1200" dirty="0">
                <a:solidFill>
                  <a:schemeClr val="accent2"/>
                </a:solidFill>
              </a:rPr>
              <a:t>Some properties are dynamic for few elements. In case, you find that the value is different and is changing dynamically, consider using </a:t>
            </a:r>
            <a:r>
              <a:rPr lang="en-IN" sz="1200" dirty="0" err="1">
                <a:solidFill>
                  <a:schemeClr val="accent2"/>
                </a:solidFill>
              </a:rPr>
              <a:t>By.xpath</a:t>
            </a:r>
            <a:r>
              <a:rPr lang="en-IN" sz="1200" dirty="0">
                <a:solidFill>
                  <a:schemeClr val="accent2"/>
                </a:solidFill>
              </a:rPr>
              <a:t>() or </a:t>
            </a:r>
            <a:r>
              <a:rPr lang="en-IN" sz="1200" dirty="0" err="1">
                <a:solidFill>
                  <a:schemeClr val="accent2"/>
                </a:solidFill>
              </a:rPr>
              <a:t>By.cssSelector</a:t>
            </a:r>
            <a:r>
              <a:rPr lang="en-IN" sz="1200" dirty="0">
                <a:solidFill>
                  <a:schemeClr val="accent2"/>
                </a:solidFill>
              </a:rPr>
              <a:t>() which are more reliable but complex ways.</a:t>
            </a:r>
          </a:p>
          <a:p>
            <a:r>
              <a:rPr lang="en-IN" sz="1200" dirty="0">
                <a:solidFill>
                  <a:schemeClr val="accent2"/>
                </a:solidFill>
              </a:rPr>
              <a:t>Sometimes, it could be a wait issue too i.e., the Web driver executed your code even before the page loaded completely, etc.</a:t>
            </a:r>
          </a:p>
          <a:p>
            <a:r>
              <a:rPr lang="en-IN" sz="1200" dirty="0">
                <a:solidFill>
                  <a:schemeClr val="accent2"/>
                </a:solidFill>
              </a:rPr>
              <a:t>Add a wait before </a:t>
            </a:r>
            <a:r>
              <a:rPr lang="en-IN" sz="1200" dirty="0" err="1">
                <a:solidFill>
                  <a:schemeClr val="accent2"/>
                </a:solidFill>
              </a:rPr>
              <a:t>findElement</a:t>
            </a:r>
            <a:r>
              <a:rPr lang="en-IN" sz="1200" dirty="0">
                <a:solidFill>
                  <a:schemeClr val="accent2"/>
                </a:solidFill>
              </a:rPr>
              <a:t>() using implicit or explicit waits.</a:t>
            </a:r>
          </a:p>
          <a:p>
            <a:pPr>
              <a:buNone/>
            </a:pPr>
            <a:endParaRPr lang="en-IN" sz="1200" dirty="0">
              <a:solidFill>
                <a:schemeClr val="accent2"/>
              </a:solidFill>
            </a:endParaRPr>
          </a:p>
          <a:p>
            <a:pPr>
              <a:buNone/>
            </a:pPr>
            <a:endParaRPr lang="en-IN" sz="1200" dirty="0">
              <a:solidFill>
                <a:schemeClr val="accent2"/>
              </a:solidFill>
            </a:endParaRPr>
          </a:p>
        </p:txBody>
      </p:sp>
    </p:spTree>
    <p:extLst>
      <p:ext uri="{BB962C8B-B14F-4D97-AF65-F5344CB8AC3E}">
        <p14:creationId xmlns:p14="http://schemas.microsoft.com/office/powerpoint/2010/main" val="33571794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solidFill>
                  <a:schemeClr val="accent2"/>
                </a:solidFill>
              </a:rPr>
              <a:t>Summary </a:t>
            </a:r>
            <a:r>
              <a:rPr lang="en-IN" sz="2800" dirty="0"/>
              <a:t/>
            </a:r>
            <a:br>
              <a:rPr lang="en-IN" sz="2800" dirty="0"/>
            </a:b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pPr>
              <a:buNone/>
            </a:pPr>
            <a:endParaRPr lang="en-IN" dirty="0">
              <a:solidFill>
                <a:schemeClr val="accent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82760625"/>
              </p:ext>
            </p:extLst>
          </p:nvPr>
        </p:nvGraphicFramePr>
        <p:xfrm>
          <a:off x="311698" y="1152475"/>
          <a:ext cx="8330412" cy="3448768"/>
        </p:xfrm>
        <a:graphic>
          <a:graphicData uri="http://schemas.openxmlformats.org/drawingml/2006/table">
            <a:tbl>
              <a:tblPr/>
              <a:tblGrid>
                <a:gridCol w="2776804"/>
                <a:gridCol w="2776804"/>
                <a:gridCol w="2776804"/>
              </a:tblGrid>
              <a:tr h="326777">
                <a:tc>
                  <a:txBody>
                    <a:bodyPr/>
                    <a:lstStyle/>
                    <a:p>
                      <a:pPr algn="l" fontAlgn="t"/>
                      <a:r>
                        <a:rPr lang="en-IN" sz="1400" b="1" dirty="0">
                          <a:solidFill>
                            <a:schemeClr val="accent2"/>
                          </a:solidFill>
                          <a:effectLst/>
                        </a:rPr>
                        <a:t>Element</a:t>
                      </a:r>
                    </a:p>
                  </a:txBody>
                  <a:tcPr marL="59414" marR="59414" marT="59414" marB="59414">
                    <a:lnL w="7620" cap="flat" cmpd="sng" algn="ctr">
                      <a:solidFill>
                        <a:srgbClr val="80A55D"/>
                      </a:solidFill>
                      <a:prstDash val="solid"/>
                      <a:round/>
                      <a:headEnd type="none" w="med" len="med"/>
                      <a:tailEnd type="none" w="med" len="med"/>
                    </a:lnL>
                    <a:lnR w="7620" cap="flat" cmpd="sng" algn="ctr">
                      <a:solidFill>
                        <a:srgbClr val="40A5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1400" b="1">
                          <a:solidFill>
                            <a:schemeClr val="accent2"/>
                          </a:solidFill>
                          <a:effectLst/>
                        </a:rPr>
                        <a:t>Command</a:t>
                      </a:r>
                    </a:p>
                  </a:txBody>
                  <a:tcPr marL="59414" marR="59414" marT="59414" marB="59414">
                    <a:lnL w="7620" cap="flat" cmpd="sng" algn="ctr">
                      <a:solidFill>
                        <a:srgbClr val="40A55D"/>
                      </a:solidFill>
                      <a:prstDash val="solid"/>
                      <a:round/>
                      <a:headEnd type="none" w="med" len="med"/>
                      <a:tailEnd type="none" w="med" len="med"/>
                    </a:lnL>
                    <a:lnR w="7620" cap="flat" cmpd="sng" algn="ctr">
                      <a:solidFill>
                        <a:srgbClr val="40A15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c>
                  <a:txBody>
                    <a:bodyPr/>
                    <a:lstStyle/>
                    <a:p>
                      <a:pPr algn="l" fontAlgn="t"/>
                      <a:r>
                        <a:rPr lang="en-IN" sz="1400" b="1">
                          <a:solidFill>
                            <a:schemeClr val="accent2"/>
                          </a:solidFill>
                          <a:effectLst/>
                        </a:rPr>
                        <a:t>Description</a:t>
                      </a:r>
                    </a:p>
                  </a:txBody>
                  <a:tcPr marL="59414" marR="59414" marT="59414" marB="59414">
                    <a:lnL w="7620" cap="flat" cmpd="sng" algn="ctr">
                      <a:solidFill>
                        <a:srgbClr val="40A15D"/>
                      </a:solidFill>
                      <a:prstDash val="solid"/>
                      <a:round/>
                      <a:headEnd type="none" w="med" len="med"/>
                      <a:tailEnd type="none" w="med" len="med"/>
                    </a:lnL>
                    <a:lnR w="12700" cap="flat" cmpd="sng" algn="ctr">
                      <a:solidFill>
                        <a:srgbClr val="B027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2F2F2"/>
                    </a:solidFill>
                  </a:tcPr>
                </a:tc>
              </a:tr>
              <a:tr h="534725">
                <a:tc rowSpan="2">
                  <a:txBody>
                    <a:bodyPr/>
                    <a:lstStyle/>
                    <a:p>
                      <a:pPr algn="l" fontAlgn="t"/>
                      <a:r>
                        <a:rPr lang="en-IN" sz="1400" b="1" dirty="0">
                          <a:solidFill>
                            <a:schemeClr val="accent2"/>
                          </a:solidFill>
                          <a:effectLst/>
                        </a:rPr>
                        <a:t>Input Box</a:t>
                      </a:r>
                      <a:endParaRPr lang="en-IN" sz="1400" dirty="0">
                        <a:solidFill>
                          <a:schemeClr val="accent2"/>
                        </a:solidFill>
                        <a:effectLst/>
                      </a:endParaRPr>
                    </a:p>
                  </a:txBody>
                  <a:tcPr marL="59414" marR="59414" marT="59414" marB="59414">
                    <a:lnL w="12700" cap="flat" cmpd="sng" algn="ctr">
                      <a:solidFill>
                        <a:srgbClr val="F030E3"/>
                      </a:solidFill>
                      <a:prstDash val="solid"/>
                      <a:round/>
                      <a:headEnd type="none" w="med" len="med"/>
                      <a:tailEnd type="none" w="med" len="med"/>
                    </a:lnL>
                    <a:lnR w="12700" cap="flat" cmpd="sng" algn="ctr">
                      <a:solidFill>
                        <a:srgbClr val="3033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IN" sz="1400">
                          <a:solidFill>
                            <a:schemeClr val="accent2"/>
                          </a:solidFill>
                          <a:effectLst/>
                        </a:rPr>
                        <a:t>sendKeys()</a:t>
                      </a:r>
                    </a:p>
                  </a:txBody>
                  <a:tcPr marL="59414" marR="59414" marT="59414" marB="59414">
                    <a:lnL w="12700" cap="flat" cmpd="sng" algn="ctr">
                      <a:solidFill>
                        <a:srgbClr val="3033E3"/>
                      </a:solidFill>
                      <a:prstDash val="solid"/>
                      <a:round/>
                      <a:headEnd type="none" w="med" len="med"/>
                      <a:tailEnd type="none" w="med" len="med"/>
                    </a:lnL>
                    <a:lnR w="12700" cap="flat" cmpd="sng" algn="ctr">
                      <a:solidFill>
                        <a:srgbClr val="5032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IN" sz="1400">
                          <a:solidFill>
                            <a:schemeClr val="accent2"/>
                          </a:solidFill>
                          <a:effectLst/>
                        </a:rPr>
                        <a:t>used to enter values onto text boxes</a:t>
                      </a:r>
                    </a:p>
                  </a:txBody>
                  <a:tcPr marL="59414" marR="59414" marT="59414" marB="59414">
                    <a:lnL w="12700" cap="flat" cmpd="sng" algn="ctr">
                      <a:solidFill>
                        <a:srgbClr val="5032E3"/>
                      </a:solidFill>
                      <a:prstDash val="solid"/>
                      <a:round/>
                      <a:headEnd type="none" w="med" len="med"/>
                      <a:tailEnd type="none" w="med" len="med"/>
                    </a:lnL>
                    <a:lnR w="12700" cap="flat" cmpd="sng" algn="ctr">
                      <a:solidFill>
                        <a:srgbClr val="B031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534725">
                <a:tc vMerge="1">
                  <a:txBody>
                    <a:bodyPr/>
                    <a:lstStyle/>
                    <a:p>
                      <a:endParaRPr lang="en-IN"/>
                    </a:p>
                  </a:txBody>
                  <a:tcPr/>
                </a:tc>
                <a:tc>
                  <a:txBody>
                    <a:bodyPr/>
                    <a:lstStyle/>
                    <a:p>
                      <a:pPr algn="l" fontAlgn="t"/>
                      <a:r>
                        <a:rPr lang="en-IN" sz="1400" dirty="0">
                          <a:solidFill>
                            <a:schemeClr val="accent2"/>
                          </a:solidFill>
                          <a:effectLst/>
                        </a:rPr>
                        <a:t>clear()</a:t>
                      </a:r>
                    </a:p>
                  </a:txBody>
                  <a:tcPr marL="59414" marR="59414" marT="59414" marB="59414">
                    <a:lnL w="12700" cap="flat" cmpd="sng" algn="ctr">
                      <a:solidFill>
                        <a:srgbClr val="9030E3"/>
                      </a:solidFill>
                      <a:prstDash val="solid"/>
                      <a:round/>
                      <a:headEnd type="none" w="med" len="med"/>
                      <a:tailEnd type="none" w="med" len="med"/>
                    </a:lnL>
                    <a:lnR w="12700" cap="flat" cmpd="sng" algn="ctr">
                      <a:solidFill>
                        <a:srgbClr val="F031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a:solidFill>
                            <a:schemeClr val="accent2"/>
                          </a:solidFill>
                          <a:effectLst/>
                        </a:rPr>
                        <a:t>used to clear text boxes of its current value</a:t>
                      </a:r>
                    </a:p>
                  </a:txBody>
                  <a:tcPr marL="59414" marR="59414" marT="59414" marB="59414">
                    <a:lnL w="12700" cap="flat" cmpd="sng" algn="ctr">
                      <a:solidFill>
                        <a:srgbClr val="F031E3"/>
                      </a:solidFill>
                      <a:prstDash val="solid"/>
                      <a:round/>
                      <a:headEnd type="none" w="med" len="med"/>
                      <a:tailEnd type="none" w="med" len="med"/>
                    </a:lnL>
                    <a:lnR w="12700" cap="flat" cmpd="sng" algn="ctr">
                      <a:solidFill>
                        <a:srgbClr val="302D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r>
              <a:tr h="534725">
                <a:tc>
                  <a:txBody>
                    <a:bodyPr/>
                    <a:lstStyle/>
                    <a:p>
                      <a:pPr algn="l" fontAlgn="t"/>
                      <a:r>
                        <a:rPr lang="en-IN" sz="1400" b="1">
                          <a:solidFill>
                            <a:schemeClr val="accent2"/>
                          </a:solidFill>
                          <a:effectLst/>
                        </a:rPr>
                        <a:t>Check Box,</a:t>
                      </a:r>
                      <a:r>
                        <a:rPr lang="en-IN" sz="1400">
                          <a:solidFill>
                            <a:schemeClr val="accent2"/>
                          </a:solidFill>
                          <a:effectLst/>
                        </a:rPr>
                        <a:t> </a:t>
                      </a:r>
                      <a:r>
                        <a:rPr lang="en-IN" sz="1400" b="1">
                          <a:solidFill>
                            <a:schemeClr val="accent2"/>
                          </a:solidFill>
                          <a:effectLst/>
                        </a:rPr>
                        <a:t>Radio Button,</a:t>
                      </a:r>
                      <a:endParaRPr lang="en-IN" sz="1400">
                        <a:solidFill>
                          <a:schemeClr val="accent2"/>
                        </a:solidFill>
                        <a:effectLst/>
                      </a:endParaRPr>
                    </a:p>
                  </a:txBody>
                  <a:tcPr marL="59414" marR="59414" marT="59414" marB="59414">
                    <a:lnL w="12700" cap="flat" cmpd="sng" algn="ctr">
                      <a:solidFill>
                        <a:srgbClr val="F031E3"/>
                      </a:solidFill>
                      <a:prstDash val="solid"/>
                      <a:round/>
                      <a:headEnd type="none" w="med" len="med"/>
                      <a:tailEnd type="none" w="med" len="med"/>
                    </a:lnL>
                    <a:lnR w="12700" cap="flat" cmpd="sng" algn="ctr">
                      <a:solidFill>
                        <a:srgbClr val="7032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IN" sz="1400" dirty="0">
                          <a:solidFill>
                            <a:schemeClr val="accent2"/>
                          </a:solidFill>
                          <a:effectLst/>
                        </a:rPr>
                        <a:t>click()</a:t>
                      </a:r>
                    </a:p>
                  </a:txBody>
                  <a:tcPr marL="59414" marR="59414" marT="59414" marB="59414">
                    <a:lnL w="12700" cap="flat" cmpd="sng" algn="ctr">
                      <a:solidFill>
                        <a:srgbClr val="7032E3"/>
                      </a:solidFill>
                      <a:prstDash val="solid"/>
                      <a:round/>
                      <a:headEnd type="none" w="med" len="med"/>
                      <a:tailEnd type="none" w="med" len="med"/>
                    </a:lnL>
                    <a:lnR w="12700" cap="flat" cmpd="sng" algn="ctr">
                      <a:solidFill>
                        <a:srgbClr val="7032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l" fontAlgn="t"/>
                      <a:r>
                        <a:rPr lang="en-IN" sz="1400">
                          <a:solidFill>
                            <a:schemeClr val="accent2"/>
                          </a:solidFill>
                          <a:effectLst/>
                        </a:rPr>
                        <a:t>used to toggle the element on/off</a:t>
                      </a:r>
                    </a:p>
                  </a:txBody>
                  <a:tcPr marL="59414" marR="59414" marT="59414" marB="59414">
                    <a:lnL w="12700" cap="flat" cmpd="sng" algn="ctr">
                      <a:solidFill>
                        <a:srgbClr val="7032E3"/>
                      </a:solidFill>
                      <a:prstDash val="solid"/>
                      <a:round/>
                      <a:headEnd type="none" w="med" len="med"/>
                      <a:tailEnd type="none" w="med" len="med"/>
                    </a:lnL>
                    <a:lnR w="12700" cap="flat" cmpd="sng" algn="ctr">
                      <a:solidFill>
                        <a:srgbClr val="F031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r>
              <a:tr h="1158571">
                <a:tc>
                  <a:txBody>
                    <a:bodyPr/>
                    <a:lstStyle/>
                    <a:p>
                      <a:pPr algn="l" fontAlgn="t"/>
                      <a:r>
                        <a:rPr lang="en-IN" sz="1400" b="1">
                          <a:solidFill>
                            <a:schemeClr val="accent2"/>
                          </a:solidFill>
                          <a:effectLst/>
                        </a:rPr>
                        <a:t>Links</a:t>
                      </a:r>
                      <a:endParaRPr lang="en-IN" sz="1400">
                        <a:solidFill>
                          <a:schemeClr val="accent2"/>
                        </a:solidFill>
                        <a:effectLst/>
                      </a:endParaRPr>
                    </a:p>
                  </a:txBody>
                  <a:tcPr marL="59414" marR="59414" marT="59414" marB="59414">
                    <a:lnL w="12700" cap="flat" cmpd="sng" algn="ctr">
                      <a:solidFill>
                        <a:srgbClr val="F031E3"/>
                      </a:solidFill>
                      <a:prstDash val="solid"/>
                      <a:round/>
                      <a:headEnd type="none" w="med" len="med"/>
                      <a:tailEnd type="none" w="med" len="med"/>
                    </a:lnL>
                    <a:lnR w="12700" cap="flat" cmpd="sng" algn="ctr">
                      <a:solidFill>
                        <a:srgbClr val="B036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solidFill>
                            <a:schemeClr val="accent2"/>
                          </a:solidFill>
                          <a:effectLst/>
                        </a:rPr>
                        <a:t>click()</a:t>
                      </a:r>
                    </a:p>
                  </a:txBody>
                  <a:tcPr marL="59414" marR="59414" marT="59414" marB="59414">
                    <a:lnL w="12700" cap="flat" cmpd="sng" algn="ctr">
                      <a:solidFill>
                        <a:srgbClr val="B036E3"/>
                      </a:solidFill>
                      <a:prstDash val="solid"/>
                      <a:round/>
                      <a:headEnd type="none" w="med" len="med"/>
                      <a:tailEnd type="none" w="med" len="med"/>
                    </a:lnL>
                    <a:lnR w="12700" cap="flat" cmpd="sng" algn="ctr">
                      <a:solidFill>
                        <a:srgbClr val="3038E3"/>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a:r>
                        <a:rPr lang="en-IN" sz="1400" dirty="0">
                          <a:solidFill>
                            <a:schemeClr val="accent2"/>
                          </a:solidFill>
                          <a:effectLst/>
                        </a:rPr>
                        <a:t>used to click on the link and wait for page load to complete before proceeding to the next command.</a:t>
                      </a:r>
                    </a:p>
                  </a:txBody>
                  <a:tcPr marL="59414" marR="59414" marT="59414" marB="59414">
                    <a:lnL w="12700" cap="flat" cmpd="sng" algn="ctr">
                      <a:solidFill>
                        <a:srgbClr val="3038E3"/>
                      </a:solidFill>
                      <a:prstDash val="solid"/>
                      <a:round/>
                      <a:headEnd type="none" w="med" len="med"/>
                      <a:tailEnd type="none" w="med" len="med"/>
                    </a:lnL>
                    <a:lnR w="12700" cap="flat" cmpd="sng" algn="ctr">
                      <a:solidFill>
                        <a:srgbClr val="1037E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903CE3"/>
                      </a:solidFill>
                      <a:prstDash val="solid"/>
                      <a:round/>
                      <a:headEnd type="none" w="med" len="med"/>
                      <a:tailEnd type="none" w="med" len="med"/>
                    </a:lnB>
                    <a:solidFill>
                      <a:srgbClr val="F9F9F9"/>
                    </a:solidFill>
                  </a:tcPr>
                </a:tc>
              </a:tr>
              <a:tr h="326777">
                <a:tc>
                  <a:txBody>
                    <a:bodyPr/>
                    <a:lstStyle/>
                    <a:p>
                      <a:pPr algn="l" fontAlgn="t"/>
                      <a:r>
                        <a:rPr lang="en-IN" sz="1400" b="1" i="0">
                          <a:solidFill>
                            <a:schemeClr val="accent2"/>
                          </a:solidFill>
                          <a:effectLst/>
                          <a:latin typeface="Arial" panose="020B0604020202020204" pitchFamily="34" charset="0"/>
                        </a:rPr>
                        <a:t>Submit Button</a:t>
                      </a:r>
                      <a:endParaRPr lang="en-IN" sz="1400" b="0" i="0">
                        <a:solidFill>
                          <a:schemeClr val="accent2"/>
                        </a:solidFill>
                        <a:effectLst/>
                        <a:latin typeface="Arial" panose="020B0604020202020204" pitchFamily="34" charset="0"/>
                      </a:endParaRPr>
                    </a:p>
                  </a:txBody>
                  <a:tcPr marL="59414" marR="59414" marT="59414" marB="59414">
                    <a:lnL w="12700" cap="flat" cmpd="sng" algn="ctr">
                      <a:solidFill>
                        <a:srgbClr val="B031E3"/>
                      </a:solidFill>
                      <a:prstDash val="solid"/>
                      <a:round/>
                      <a:headEnd type="none" w="med" len="med"/>
                      <a:tailEnd type="none" w="med" len="med"/>
                    </a:lnL>
                    <a:lnR w="12700" cap="flat" cmpd="sng" algn="ctr">
                      <a:solidFill>
                        <a:srgbClr val="3038E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D02CE3"/>
                      </a:solidFill>
                      <a:prstDash val="solid"/>
                      <a:round/>
                      <a:headEnd type="none" w="med" len="med"/>
                      <a:tailEnd type="none" w="med" len="med"/>
                    </a:lnB>
                    <a:solidFill>
                      <a:srgbClr val="FFFFFF"/>
                    </a:solidFill>
                  </a:tcPr>
                </a:tc>
                <a:tc>
                  <a:txBody>
                    <a:bodyPr/>
                    <a:lstStyle/>
                    <a:p>
                      <a:pPr algn="l" fontAlgn="t"/>
                      <a:r>
                        <a:rPr lang="en-IN" sz="1400" b="0" i="0">
                          <a:solidFill>
                            <a:schemeClr val="accent2"/>
                          </a:solidFill>
                          <a:effectLst/>
                          <a:latin typeface="Arial" panose="020B0604020202020204" pitchFamily="34" charset="0"/>
                        </a:rPr>
                        <a:t>submit()</a:t>
                      </a:r>
                    </a:p>
                  </a:txBody>
                  <a:tcPr marL="59414" marR="59414" marT="59414" marB="59414">
                    <a:lnL w="12700" cap="flat" cmpd="sng" algn="ctr">
                      <a:solidFill>
                        <a:srgbClr val="3038E3"/>
                      </a:solidFill>
                      <a:prstDash val="solid"/>
                      <a:round/>
                      <a:headEnd type="none" w="med" len="med"/>
                      <a:tailEnd type="none" w="med" len="med"/>
                    </a:lnL>
                    <a:lnR w="12700" cap="flat" cmpd="sng" algn="ctr">
                      <a:solidFill>
                        <a:srgbClr val="1037E3"/>
                      </a:solidFill>
                      <a:prstDash val="solid"/>
                      <a:round/>
                      <a:headEnd type="none" w="med" len="med"/>
                      <a:tailEnd type="none" w="med" len="med"/>
                    </a:lnR>
                    <a:lnT w="7620" cap="flat" cmpd="sng" algn="ctr">
                      <a:solidFill>
                        <a:srgbClr val="DDDDDD"/>
                      </a:solidFill>
                      <a:prstDash val="solid"/>
                      <a:round/>
                      <a:headEnd type="none" w="med" len="med"/>
                      <a:tailEnd type="none" w="med" len="med"/>
                    </a:lnT>
                    <a:lnB w="12700" cap="flat" cmpd="sng" algn="ctr">
                      <a:solidFill>
                        <a:srgbClr val="903CE3"/>
                      </a:solidFill>
                      <a:prstDash val="solid"/>
                      <a:round/>
                      <a:headEnd type="none" w="med" len="med"/>
                      <a:tailEnd type="none" w="med" len="med"/>
                    </a:lnB>
                    <a:solidFill>
                      <a:srgbClr val="FFFFFF"/>
                    </a:solidFill>
                  </a:tcPr>
                </a:tc>
                <a:tc>
                  <a:txBody>
                    <a:bodyPr/>
                    <a:lstStyle/>
                    <a:p>
                      <a:endParaRPr lang="en-IN" sz="1400" dirty="0">
                        <a:solidFill>
                          <a:schemeClr val="accent2"/>
                        </a:solidFill>
                      </a:endParaRPr>
                    </a:p>
                  </a:txBody>
                  <a:tcPr marL="89121" marR="89121" marT="44560" marB="44560">
                    <a:lnL w="12700" cap="flat" cmpd="sng" algn="ctr">
                      <a:solidFill>
                        <a:srgbClr val="1037E3"/>
                      </a:solidFill>
                      <a:prstDash val="solid"/>
                      <a:round/>
                      <a:headEnd type="none" w="med" len="med"/>
                      <a:tailEnd type="none" w="med" len="med"/>
                    </a:lnL>
                    <a:lnT w="12700" cap="flat" cmpd="sng" algn="ctr">
                      <a:solidFill>
                        <a:srgbClr val="903CE3"/>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2766440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0000"/>
                </a:solidFill>
              </a:rPr>
              <a:t>Covered Till Now</a:t>
            </a:r>
            <a:endParaRPr lang="en-IN" dirty="0">
              <a:solidFill>
                <a:srgbClr val="000000"/>
              </a:solidFill>
            </a:endParaRPr>
          </a:p>
        </p:txBody>
      </p:sp>
      <p:sp>
        <p:nvSpPr>
          <p:cNvPr id="3" name="Text Placeholder 2"/>
          <p:cNvSpPr>
            <a:spLocks noGrp="1"/>
          </p:cNvSpPr>
          <p:nvPr>
            <p:ph type="body" idx="1"/>
          </p:nvPr>
        </p:nvSpPr>
        <p:spPr/>
        <p:txBody>
          <a:bodyPr/>
          <a:lstStyle/>
          <a:p>
            <a:r>
              <a:rPr lang="en-IN" sz="1200" dirty="0">
                <a:solidFill>
                  <a:schemeClr val="accent2"/>
                </a:solidFill>
              </a:rPr>
              <a:t>Find the "Email Address" Text field using the id locator.</a:t>
            </a:r>
          </a:p>
          <a:p>
            <a:r>
              <a:rPr lang="en-IN" sz="1200" dirty="0">
                <a:solidFill>
                  <a:schemeClr val="accent2"/>
                </a:solidFill>
              </a:rPr>
              <a:t>Find the "Password" field using the name locator</a:t>
            </a:r>
          </a:p>
          <a:p>
            <a:r>
              <a:rPr lang="en-IN" sz="1200" dirty="0">
                <a:solidFill>
                  <a:schemeClr val="accent2"/>
                </a:solidFill>
              </a:rPr>
              <a:t>Enter text into the "Email Address" using the </a:t>
            </a:r>
            <a:r>
              <a:rPr lang="en-IN" sz="1200" dirty="0" err="1">
                <a:solidFill>
                  <a:schemeClr val="accent2"/>
                </a:solidFill>
              </a:rPr>
              <a:t>sendKeys</a:t>
            </a:r>
            <a:r>
              <a:rPr lang="en-IN" sz="1200" dirty="0">
                <a:solidFill>
                  <a:schemeClr val="accent2"/>
                </a:solidFill>
              </a:rPr>
              <a:t>() method.</a:t>
            </a:r>
          </a:p>
          <a:p>
            <a:r>
              <a:rPr lang="en-IN" sz="1200" dirty="0">
                <a:solidFill>
                  <a:schemeClr val="accent2"/>
                </a:solidFill>
              </a:rPr>
              <a:t>Enter a password into the "Password" field using the </a:t>
            </a:r>
            <a:r>
              <a:rPr lang="en-IN" sz="1200" dirty="0" err="1">
                <a:solidFill>
                  <a:schemeClr val="accent2"/>
                </a:solidFill>
              </a:rPr>
              <a:t>sendKeys</a:t>
            </a:r>
            <a:r>
              <a:rPr lang="en-IN" sz="1200" dirty="0">
                <a:solidFill>
                  <a:schemeClr val="accent2"/>
                </a:solidFill>
              </a:rPr>
              <a:t>() method</a:t>
            </a:r>
            <a:r>
              <a:rPr lang="en-IN" sz="1200" dirty="0" smtClean="0">
                <a:solidFill>
                  <a:schemeClr val="accent2"/>
                </a:solidFill>
              </a:rPr>
              <a:t>.</a:t>
            </a:r>
          </a:p>
          <a:p>
            <a:r>
              <a:rPr lang="en-IN" sz="1200" dirty="0" smtClean="0">
                <a:solidFill>
                  <a:schemeClr val="accent2"/>
                </a:solidFill>
              </a:rPr>
              <a:t>Delete the values</a:t>
            </a:r>
            <a:endParaRPr lang="en-IN" sz="1200" dirty="0">
              <a:solidFill>
                <a:schemeClr val="accent2"/>
              </a:solidFill>
            </a:endParaRPr>
          </a:p>
        </p:txBody>
      </p:sp>
    </p:spTree>
    <p:extLst>
      <p:ext uri="{BB962C8B-B14F-4D97-AF65-F5344CB8AC3E}">
        <p14:creationId xmlns:p14="http://schemas.microsoft.com/office/powerpoint/2010/main" val="1173449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2"/>
                </a:solidFill>
              </a:rPr>
              <a:t>Buttons</a:t>
            </a:r>
            <a:r>
              <a:rPr lang="en-IN" dirty="0"/>
              <a:t/>
            </a:r>
            <a:br>
              <a:rPr lang="en-IN" dirty="0"/>
            </a:br>
            <a:endParaRPr lang="en-IN" dirty="0">
              <a:solidFill>
                <a:srgbClr val="000000"/>
              </a:solidFill>
            </a:endParaRPr>
          </a:p>
        </p:txBody>
      </p:sp>
      <p:sp>
        <p:nvSpPr>
          <p:cNvPr id="3" name="Text Placeholder 2"/>
          <p:cNvSpPr>
            <a:spLocks noGrp="1"/>
          </p:cNvSpPr>
          <p:nvPr>
            <p:ph type="body" idx="1"/>
          </p:nvPr>
        </p:nvSpPr>
        <p:spPr/>
        <p:txBody>
          <a:bodyPr/>
          <a:lstStyle/>
          <a:p>
            <a:r>
              <a:rPr lang="en-IN" dirty="0">
                <a:solidFill>
                  <a:schemeClr val="accent2"/>
                </a:solidFill>
              </a:rPr>
              <a:t>The buttons can be accessed using the </a:t>
            </a:r>
            <a:r>
              <a:rPr lang="en-IN" b="1" dirty="0">
                <a:solidFill>
                  <a:schemeClr val="accent2"/>
                </a:solidFill>
              </a:rPr>
              <a:t>click() </a:t>
            </a:r>
            <a:r>
              <a:rPr lang="en-IN" dirty="0">
                <a:solidFill>
                  <a:schemeClr val="accent2"/>
                </a:solidFill>
              </a:rPr>
              <a:t>method.</a:t>
            </a:r>
          </a:p>
          <a:p>
            <a:r>
              <a:rPr lang="en-IN" dirty="0" smtClean="0">
                <a:solidFill>
                  <a:schemeClr val="accent2"/>
                </a:solidFill>
              </a:rPr>
              <a:t>Click </a:t>
            </a:r>
            <a:r>
              <a:rPr lang="en-IN" dirty="0">
                <a:solidFill>
                  <a:schemeClr val="accent2"/>
                </a:solidFill>
              </a:rPr>
              <a:t>on the "Sign-in" Button in the login page of the site to login to the site.</a:t>
            </a:r>
          </a:p>
        </p:txBody>
      </p:sp>
      <p:pic>
        <p:nvPicPr>
          <p:cNvPr id="4" name="Picture 3"/>
          <p:cNvPicPr>
            <a:picLocks noChangeAspect="1"/>
          </p:cNvPicPr>
          <p:nvPr/>
        </p:nvPicPr>
        <p:blipFill>
          <a:blip r:embed="rId2"/>
          <a:stretch>
            <a:fillRect/>
          </a:stretch>
        </p:blipFill>
        <p:spPr>
          <a:xfrm>
            <a:off x="460638" y="2076307"/>
            <a:ext cx="6869278" cy="2573253"/>
          </a:xfrm>
          <a:prstGeom prst="rect">
            <a:avLst/>
          </a:prstGeom>
        </p:spPr>
      </p:pic>
    </p:spTree>
    <p:extLst>
      <p:ext uri="{BB962C8B-B14F-4D97-AF65-F5344CB8AC3E}">
        <p14:creationId xmlns:p14="http://schemas.microsoft.com/office/powerpoint/2010/main" val="1292915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solidFill>
                  <a:schemeClr val="accent2"/>
                </a:solidFill>
              </a:rPr>
              <a:t>Submit Buttons</a:t>
            </a: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pPr marL="285750" indent="-285750">
              <a:buFont typeface="Arial" panose="020B0604020202020204" pitchFamily="34" charset="0"/>
              <a:buChar char="•"/>
            </a:pPr>
            <a:r>
              <a:rPr lang="en-IN" dirty="0">
                <a:solidFill>
                  <a:schemeClr val="accent2"/>
                </a:solidFill>
              </a:rPr>
              <a:t>Submit buttons are used to submit the entire form to the server. </a:t>
            </a:r>
            <a:endParaRPr lang="en-IN" dirty="0" smtClean="0">
              <a:solidFill>
                <a:schemeClr val="accent2"/>
              </a:solidFill>
            </a:endParaRPr>
          </a:p>
          <a:p>
            <a:pPr marL="285750" indent="-285750">
              <a:buFont typeface="Arial" panose="020B0604020202020204" pitchFamily="34" charset="0"/>
              <a:buChar char="•"/>
            </a:pPr>
            <a:r>
              <a:rPr lang="en-IN" dirty="0" smtClean="0">
                <a:solidFill>
                  <a:schemeClr val="accent2"/>
                </a:solidFill>
              </a:rPr>
              <a:t>We </a:t>
            </a:r>
            <a:r>
              <a:rPr lang="en-IN" dirty="0">
                <a:solidFill>
                  <a:schemeClr val="accent2"/>
                </a:solidFill>
              </a:rPr>
              <a:t>can either use the click () method on the web element like a normal button as we have done above </a:t>
            </a:r>
            <a:endParaRPr lang="en-IN" dirty="0" smtClean="0">
              <a:solidFill>
                <a:schemeClr val="accent2"/>
              </a:solidFill>
            </a:endParaRPr>
          </a:p>
          <a:p>
            <a:pPr marL="285750" indent="-285750">
              <a:buFont typeface="Arial" panose="020B0604020202020204" pitchFamily="34" charset="0"/>
              <a:buChar char="•"/>
            </a:pPr>
            <a:r>
              <a:rPr lang="en-IN" dirty="0">
                <a:solidFill>
                  <a:schemeClr val="accent2"/>
                </a:solidFill>
              </a:rPr>
              <a:t>O</a:t>
            </a:r>
            <a:r>
              <a:rPr lang="en-IN" dirty="0" smtClean="0">
                <a:solidFill>
                  <a:schemeClr val="accent2"/>
                </a:solidFill>
              </a:rPr>
              <a:t>r </a:t>
            </a:r>
            <a:r>
              <a:rPr lang="en-IN" dirty="0">
                <a:solidFill>
                  <a:schemeClr val="accent2"/>
                </a:solidFill>
              </a:rPr>
              <a:t>use the submit () method on any web element in the form or on the submit button itself.</a:t>
            </a:r>
            <a:r>
              <a:rPr lang="en-IN" dirty="0">
                <a:solidFill>
                  <a:schemeClr val="accent2"/>
                </a:solidFill>
              </a:rPr>
              <a:t>	</a:t>
            </a:r>
            <a:endParaRPr lang="en-IN" dirty="0" smtClean="0">
              <a:solidFill>
                <a:schemeClr val="accent2"/>
              </a:solidFill>
            </a:endParaRPr>
          </a:p>
          <a:p>
            <a:pPr marL="285750" indent="-285750">
              <a:buFont typeface="Arial" panose="020B0604020202020204" pitchFamily="34" charset="0"/>
              <a:buChar char="•"/>
            </a:pPr>
            <a:r>
              <a:rPr lang="en-IN" b="1" dirty="0">
                <a:solidFill>
                  <a:schemeClr val="accent2"/>
                </a:solidFill>
              </a:rPr>
              <a:t>When submit() is used, </a:t>
            </a:r>
            <a:r>
              <a:rPr lang="en-IN" b="1" dirty="0" err="1">
                <a:solidFill>
                  <a:schemeClr val="accent2"/>
                </a:solidFill>
              </a:rPr>
              <a:t>WebDriver</a:t>
            </a:r>
            <a:r>
              <a:rPr lang="en-IN" b="1" dirty="0">
                <a:solidFill>
                  <a:schemeClr val="accent2"/>
                </a:solidFill>
              </a:rPr>
              <a:t> will look up the DOM to know which form the element belongs to, and then trigger its submit function.</a:t>
            </a:r>
            <a:endParaRPr lang="en-IN" dirty="0">
              <a:solidFill>
                <a:schemeClr val="accent2"/>
              </a:solidFill>
            </a:endParaRPr>
          </a:p>
          <a:p>
            <a:pPr>
              <a:buNone/>
            </a:pPr>
            <a:endParaRPr lang="en-IN" dirty="0">
              <a:solidFill>
                <a:srgbClr val="000000"/>
              </a:solidFill>
            </a:endParaRPr>
          </a:p>
        </p:txBody>
      </p:sp>
    </p:spTree>
    <p:extLst>
      <p:ext uri="{BB962C8B-B14F-4D97-AF65-F5344CB8AC3E}">
        <p14:creationId xmlns:p14="http://schemas.microsoft.com/office/powerpoint/2010/main" val="2105343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
            </a:r>
            <a:br>
              <a:rPr lang="en-IN" sz="2800" dirty="0"/>
            </a:br>
            <a:endParaRPr lang="en-IN" sz="2800" dirty="0">
              <a:solidFill>
                <a:srgbClr val="000000"/>
              </a:solidFill>
            </a:endParaRPr>
          </a:p>
        </p:txBody>
      </p:sp>
      <p:pic>
        <p:nvPicPr>
          <p:cNvPr id="5" name="Picture 4"/>
          <p:cNvPicPr>
            <a:picLocks noChangeAspect="1"/>
          </p:cNvPicPr>
          <p:nvPr/>
        </p:nvPicPr>
        <p:blipFill>
          <a:blip r:embed="rId2"/>
          <a:stretch>
            <a:fillRect/>
          </a:stretch>
        </p:blipFill>
        <p:spPr>
          <a:xfrm>
            <a:off x="0" y="0"/>
            <a:ext cx="9658350" cy="4486275"/>
          </a:xfrm>
          <a:prstGeom prst="rect">
            <a:avLst/>
          </a:prstGeom>
        </p:spPr>
      </p:pic>
      <p:sp>
        <p:nvSpPr>
          <p:cNvPr id="3" name="Text Placeholder 2"/>
          <p:cNvSpPr>
            <a:spLocks noGrp="1"/>
          </p:cNvSpPr>
          <p:nvPr>
            <p:ph type="body" idx="1"/>
          </p:nvPr>
        </p:nvSpPr>
        <p:spPr/>
        <p:txBody>
          <a:bodyPr/>
          <a:lstStyle/>
          <a:p>
            <a:pPr>
              <a:buNone/>
            </a:pPr>
            <a:endParaRPr lang="en-IN" dirty="0">
              <a:solidFill>
                <a:schemeClr val="accent2"/>
              </a:solidFill>
            </a:endParaRPr>
          </a:p>
        </p:txBody>
      </p:sp>
    </p:spTree>
    <p:extLst>
      <p:ext uri="{BB962C8B-B14F-4D97-AF65-F5344CB8AC3E}">
        <p14:creationId xmlns:p14="http://schemas.microsoft.com/office/powerpoint/2010/main" val="24561219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solidFill>
                  <a:schemeClr val="accent2"/>
                </a:solidFill>
              </a:rPr>
              <a:t>Radio </a:t>
            </a:r>
            <a:r>
              <a:rPr lang="en-IN" sz="2800" dirty="0" smtClean="0">
                <a:solidFill>
                  <a:schemeClr val="accent2"/>
                </a:solidFill>
              </a:rPr>
              <a:t>Buttons</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r>
              <a:rPr lang="en-IN" dirty="0">
                <a:solidFill>
                  <a:schemeClr val="accent2"/>
                </a:solidFill>
              </a:rPr>
              <a:t>Radio Buttons too can be toggled on by using the click() method</a:t>
            </a:r>
            <a:r>
              <a:rPr lang="en-IN" dirty="0" smtClean="0">
                <a:solidFill>
                  <a:schemeClr val="accent2"/>
                </a:solidFill>
              </a:rPr>
              <a:t>.</a:t>
            </a:r>
          </a:p>
          <a:p>
            <a:endParaRPr lang="en-IN" dirty="0">
              <a:solidFill>
                <a:schemeClr val="accent2"/>
              </a:solidFill>
            </a:endParaRPr>
          </a:p>
          <a:p>
            <a:pPr>
              <a:buNone/>
            </a:pPr>
            <a:endParaRPr lang="en-IN" dirty="0">
              <a:solidFill>
                <a:schemeClr val="accent2"/>
              </a:solidFill>
            </a:endParaRPr>
          </a:p>
        </p:txBody>
      </p:sp>
      <p:pic>
        <p:nvPicPr>
          <p:cNvPr id="4" name="Picture 3"/>
          <p:cNvPicPr>
            <a:picLocks noChangeAspect="1"/>
          </p:cNvPicPr>
          <p:nvPr/>
        </p:nvPicPr>
        <p:blipFill>
          <a:blip r:embed="rId2"/>
          <a:stretch>
            <a:fillRect/>
          </a:stretch>
        </p:blipFill>
        <p:spPr>
          <a:xfrm>
            <a:off x="669060" y="1578106"/>
            <a:ext cx="7517122" cy="3186399"/>
          </a:xfrm>
          <a:prstGeom prst="rect">
            <a:avLst/>
          </a:prstGeom>
        </p:spPr>
      </p:pic>
    </p:spTree>
    <p:extLst>
      <p:ext uri="{BB962C8B-B14F-4D97-AF65-F5344CB8AC3E}">
        <p14:creationId xmlns:p14="http://schemas.microsoft.com/office/powerpoint/2010/main" val="2871515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solidFill>
                  <a:schemeClr val="accent2"/>
                </a:solidFill>
              </a:rPr>
              <a:t>Check Box</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r>
              <a:rPr lang="en-IN" dirty="0" smtClean="0">
                <a:solidFill>
                  <a:schemeClr val="accent2"/>
                </a:solidFill>
              </a:rPr>
              <a:t>Toggling </a:t>
            </a:r>
            <a:r>
              <a:rPr lang="en-IN" dirty="0">
                <a:solidFill>
                  <a:schemeClr val="accent2"/>
                </a:solidFill>
              </a:rPr>
              <a:t>a check box on/off is also done using the </a:t>
            </a:r>
            <a:r>
              <a:rPr lang="en-IN" b="1" dirty="0">
                <a:solidFill>
                  <a:schemeClr val="accent2"/>
                </a:solidFill>
              </a:rPr>
              <a:t>click()</a:t>
            </a:r>
            <a:r>
              <a:rPr lang="en-IN" dirty="0">
                <a:solidFill>
                  <a:schemeClr val="accent2"/>
                </a:solidFill>
              </a:rPr>
              <a:t> method.</a:t>
            </a:r>
          </a:p>
          <a:p>
            <a:r>
              <a:rPr lang="en-IN" dirty="0">
                <a:solidFill>
                  <a:schemeClr val="accent2"/>
                </a:solidFill>
              </a:rPr>
              <a:t>The code below will click on Facebook's "Keep me logged in" check box twice and then output the result as TRUE when it is toggled on, and FALSE if it is toggled off</a:t>
            </a:r>
            <a:r>
              <a:rPr lang="en-IN" dirty="0" smtClean="0">
                <a:solidFill>
                  <a:schemeClr val="accent2"/>
                </a:solidFill>
              </a:rPr>
              <a:t>.</a:t>
            </a:r>
          </a:p>
          <a:p>
            <a:endParaRPr lang="en-IN" dirty="0">
              <a:solidFill>
                <a:schemeClr val="accent2"/>
              </a:solidFill>
            </a:endParaRPr>
          </a:p>
          <a:p>
            <a:pPr>
              <a:buNone/>
            </a:pPr>
            <a:endParaRPr lang="en-IN" dirty="0">
              <a:solidFill>
                <a:schemeClr val="accent2"/>
              </a:solidFill>
            </a:endParaRPr>
          </a:p>
          <a:p>
            <a:pPr>
              <a:buNone/>
            </a:pPr>
            <a:endParaRPr lang="en-IN" dirty="0">
              <a:solidFill>
                <a:schemeClr val="accent2"/>
              </a:solidFill>
            </a:endParaRPr>
          </a:p>
        </p:txBody>
      </p:sp>
    </p:spTree>
    <p:extLst>
      <p:ext uri="{BB962C8B-B14F-4D97-AF65-F5344CB8AC3E}">
        <p14:creationId xmlns:p14="http://schemas.microsoft.com/office/powerpoint/2010/main" val="118011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pPr>
              <a:buNone/>
            </a:pPr>
            <a:endParaRPr lang="en-IN" dirty="0">
              <a:solidFill>
                <a:schemeClr val="accent2"/>
              </a:solidFill>
            </a:endParaRPr>
          </a:p>
          <a:p>
            <a:pPr>
              <a:buNone/>
            </a:pPr>
            <a:endParaRPr lang="en-IN" dirty="0">
              <a:solidFill>
                <a:schemeClr val="accent2"/>
              </a:solidFill>
            </a:endParaRPr>
          </a:p>
        </p:txBody>
      </p:sp>
      <p:pic>
        <p:nvPicPr>
          <p:cNvPr id="5" name="Picture 4"/>
          <p:cNvPicPr>
            <a:picLocks noChangeAspect="1"/>
          </p:cNvPicPr>
          <p:nvPr/>
        </p:nvPicPr>
        <p:blipFill>
          <a:blip r:embed="rId2"/>
          <a:stretch>
            <a:fillRect/>
          </a:stretch>
        </p:blipFill>
        <p:spPr>
          <a:xfrm>
            <a:off x="385762" y="423862"/>
            <a:ext cx="8372475" cy="4295775"/>
          </a:xfrm>
          <a:prstGeom prst="rect">
            <a:avLst/>
          </a:prstGeom>
        </p:spPr>
      </p:pic>
    </p:spTree>
    <p:extLst>
      <p:ext uri="{BB962C8B-B14F-4D97-AF65-F5344CB8AC3E}">
        <p14:creationId xmlns:p14="http://schemas.microsoft.com/office/powerpoint/2010/main" val="21047374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err="1" smtClean="0">
                <a:solidFill>
                  <a:schemeClr val="accent2"/>
                </a:solidFill>
              </a:rPr>
              <a:t>isSelected</a:t>
            </a:r>
            <a:r>
              <a:rPr lang="en-IN" sz="2800" dirty="0" smtClean="0">
                <a:solidFill>
                  <a:schemeClr val="accent2"/>
                </a:solidFill>
              </a:rPr>
              <a:t>() method</a:t>
            </a:r>
            <a:r>
              <a:rPr lang="en-IN" sz="2800" dirty="0"/>
              <a:t/>
            </a:r>
            <a:br>
              <a:rPr lang="en-IN" sz="2800" dirty="0"/>
            </a:br>
            <a:r>
              <a:rPr lang="en-IN" sz="2800" dirty="0"/>
              <a:t/>
            </a:r>
            <a:br>
              <a:rPr lang="en-IN" sz="2800" dirty="0"/>
            </a:br>
            <a:r>
              <a:rPr lang="en-IN" sz="2800" dirty="0"/>
              <a:t/>
            </a:r>
            <a:br>
              <a:rPr lang="en-IN" sz="2800" dirty="0"/>
            </a:br>
            <a:endParaRPr lang="en-IN" sz="2800" dirty="0">
              <a:solidFill>
                <a:srgbClr val="000000"/>
              </a:solidFill>
            </a:endParaRPr>
          </a:p>
        </p:txBody>
      </p:sp>
      <p:sp>
        <p:nvSpPr>
          <p:cNvPr id="3" name="Text Placeholder 2"/>
          <p:cNvSpPr>
            <a:spLocks noGrp="1"/>
          </p:cNvSpPr>
          <p:nvPr>
            <p:ph type="body" idx="1"/>
          </p:nvPr>
        </p:nvSpPr>
        <p:spPr/>
        <p:txBody>
          <a:bodyPr/>
          <a:lstStyle/>
          <a:p>
            <a:pPr>
              <a:buNone/>
            </a:pPr>
            <a:r>
              <a:rPr lang="en-IN" dirty="0" err="1">
                <a:solidFill>
                  <a:schemeClr val="accent2"/>
                </a:solidFill>
              </a:rPr>
              <a:t>isSelected</a:t>
            </a:r>
            <a:r>
              <a:rPr lang="en-IN" dirty="0">
                <a:solidFill>
                  <a:schemeClr val="accent2"/>
                </a:solidFill>
              </a:rPr>
              <a:t>() method is used to know whether the Checkbox is toggled on or off.</a:t>
            </a:r>
            <a:endParaRPr lang="en-IN" dirty="0">
              <a:solidFill>
                <a:schemeClr val="accent2"/>
              </a:solidFill>
            </a:endParaRPr>
          </a:p>
          <a:p>
            <a:pPr>
              <a:buNone/>
            </a:pPr>
            <a:endParaRPr lang="en-IN" dirty="0">
              <a:solidFill>
                <a:schemeClr val="accent2"/>
              </a:solidFill>
            </a:endParaRPr>
          </a:p>
        </p:txBody>
      </p:sp>
      <p:pic>
        <p:nvPicPr>
          <p:cNvPr id="4" name="Picture 3"/>
          <p:cNvPicPr>
            <a:picLocks noChangeAspect="1"/>
          </p:cNvPicPr>
          <p:nvPr/>
        </p:nvPicPr>
        <p:blipFill>
          <a:blip r:embed="rId2"/>
          <a:stretch>
            <a:fillRect/>
          </a:stretch>
        </p:blipFill>
        <p:spPr>
          <a:xfrm>
            <a:off x="1760049" y="1551478"/>
            <a:ext cx="5947037" cy="3254039"/>
          </a:xfrm>
          <a:prstGeom prst="rect">
            <a:avLst/>
          </a:prstGeom>
        </p:spPr>
      </p:pic>
    </p:spTree>
    <p:extLst>
      <p:ext uri="{BB962C8B-B14F-4D97-AF65-F5344CB8AC3E}">
        <p14:creationId xmlns:p14="http://schemas.microsoft.com/office/powerpoint/2010/main" val="2346567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TotalTime>
  <Words>402</Words>
  <Application>Microsoft Office PowerPoint</Application>
  <PresentationFormat>On-screen Show (16:9)</PresentationFormat>
  <Paragraphs>51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Montserrat Light</vt:lpstr>
      <vt:lpstr>Lato</vt:lpstr>
      <vt:lpstr>Montserrat</vt:lpstr>
      <vt:lpstr>Roboto</vt:lpstr>
      <vt:lpstr>Arial</vt:lpstr>
      <vt:lpstr>Playfair Display</vt:lpstr>
      <vt:lpstr>Coral</vt:lpstr>
      <vt:lpstr>PowerPoint Presentation</vt:lpstr>
      <vt:lpstr>Covered Till Now</vt:lpstr>
      <vt:lpstr>Buttons </vt:lpstr>
      <vt:lpstr>Submit Buttons </vt:lpstr>
      <vt:lpstr> </vt:lpstr>
      <vt:lpstr>Radio Buttons   </vt:lpstr>
      <vt:lpstr>Check Box   </vt:lpstr>
      <vt:lpstr>  </vt:lpstr>
      <vt:lpstr>isSelected() method   </vt:lpstr>
      <vt:lpstr>NoSuchElementException()   </vt:lpstr>
      <vt:lpstr>Summary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cp:lastModifiedBy>Vibhav Gupta</cp:lastModifiedBy>
  <cp:revision>55</cp:revision>
  <dcterms:modified xsi:type="dcterms:W3CDTF">2018-03-08T12:37:54Z</dcterms:modified>
</cp:coreProperties>
</file>