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267" r:id="rId3"/>
    <p:sldId id="291" r:id="rId4"/>
    <p:sldId id="312" r:id="rId5"/>
    <p:sldId id="313" r:id="rId6"/>
    <p:sldId id="305" r:id="rId7"/>
    <p:sldId id="306" r:id="rId8"/>
    <p:sldId id="314" r:id="rId9"/>
    <p:sldId id="315" r:id="rId10"/>
    <p:sldId id="316" r:id="rId11"/>
    <p:sldId id="311" r:id="rId12"/>
    <p:sldId id="317" r:id="rId13"/>
    <p:sldId id="318" r:id="rId14"/>
    <p:sldId id="296" r:id="rId15"/>
    <p:sldId id="266" r:id="rId16"/>
  </p:sldIdLst>
  <p:sldSz cx="9144000" cy="5143500" type="screen16x9"/>
  <p:notesSz cx="6858000" cy="9144000"/>
  <p:embeddedFontLst>
    <p:embeddedFont>
      <p:font typeface="Montserrat" panose="020B0604020202020204" charset="0"/>
      <p:regular r:id="rId18"/>
      <p:bold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Montserrat Light" panose="020B0604020202020204" charset="0"/>
      <p:regular r:id="rId28"/>
      <p:bold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93197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901600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IN" dirty="0" smtClean="0">
                <a:solidFill>
                  <a:schemeClr val="bg1"/>
                </a:solidFill>
              </a:rPr>
              <a:t>Working with </a:t>
            </a:r>
            <a:r>
              <a:rPr lang="en-IN" dirty="0" err="1" smtClean="0">
                <a:solidFill>
                  <a:schemeClr val="bg1"/>
                </a:solidFill>
              </a:rPr>
              <a:t>HTMLUnitDriver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&amp; </a:t>
            </a:r>
            <a:r>
              <a:rPr lang="en-IN" dirty="0" err="1">
                <a:solidFill>
                  <a:schemeClr val="bg1"/>
                </a:solidFill>
              </a:rPr>
              <a:t>PhantomJS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6255"/>
            <a:ext cx="8520600" cy="4730128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 smtClean="0">
                <a:solidFill>
                  <a:srgbClr val="000000"/>
                </a:solidFill>
              </a:rPr>
              <a:t>4)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dirty="0" smtClean="0">
                <a:solidFill>
                  <a:srgbClr val="000000"/>
                </a:solidFill>
              </a:rPr>
              <a:t>Write the </a:t>
            </a:r>
            <a:r>
              <a:rPr lang="en-IN" dirty="0">
                <a:solidFill>
                  <a:srgbClr val="000000"/>
                </a:solidFill>
              </a:rPr>
              <a:t>code in </a:t>
            </a:r>
            <a:r>
              <a:rPr lang="en-IN" dirty="0" smtClean="0">
                <a:solidFill>
                  <a:srgbClr val="000000"/>
                </a:solidFill>
              </a:rPr>
              <a:t>eclipse to see in next slide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78" y="96253"/>
            <a:ext cx="5902610" cy="38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91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812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755" y="48126"/>
            <a:ext cx="8653545" cy="4778256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3576" y="523802"/>
            <a:ext cx="7094974" cy="378565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package </a:t>
            </a:r>
            <a:r>
              <a:rPr lang="en-US" sz="1200" b="1" dirty="0" err="1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phantomjs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java.io.File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org.openqa.selenium.By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org.openqa.selenium.WebDriver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org.openqa.selenium.WebElement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import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org.openqa.selenium.phantomjs.PhantomJSDriver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;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public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class phantom {		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public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static void main(String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[ ]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args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) {        	   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File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file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= new File("C:/Program Files/phantomjs-2.0.0-windows/bin/phantomjs.exe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System.setProperty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("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phantomjs.binary.path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",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file.getAbsolutePath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());		                   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WebDriver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driver = new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PhantomJSDriver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	                   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driver.get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("http://www.google.com");                           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WebElement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element =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driver.findElement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(By.name("q"));	    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element.sendKeys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("</a:t>
            </a:r>
            <a:r>
              <a:rPr lang="en-IN" sz="1200" b="1" dirty="0">
                <a:latin typeface="Monaco"/>
              </a:rPr>
              <a:t> facebook.com 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");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	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element.submit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  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200" b="1" dirty="0" err="1">
                <a:latin typeface="Monaco"/>
              </a:rPr>
              <a:t>driver.findElement</a:t>
            </a:r>
            <a:r>
              <a:rPr lang="en-IN" sz="1200" b="1" dirty="0">
                <a:latin typeface="Monaco"/>
              </a:rPr>
              <a:t>(By.linkText(“</a:t>
            </a:r>
            <a:r>
              <a:rPr lang="en-IN" sz="1200" b="1" dirty="0" err="1">
                <a:latin typeface="Monaco"/>
              </a:rPr>
              <a:t>facebook</a:t>
            </a:r>
            <a:r>
              <a:rPr lang="en-IN" sz="1200" b="1" dirty="0">
                <a:latin typeface="Monaco"/>
              </a:rPr>
              <a:t>")).click</a:t>
            </a:r>
            <a:r>
              <a:rPr lang="en-IN" sz="1200" b="1" dirty="0" smtClean="0">
                <a:latin typeface="Monaco"/>
              </a:rPr>
              <a:t>();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System.out.println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("</a:t>
            </a:r>
            <a:r>
              <a:rPr lang="en-IN" sz="1200" b="1" dirty="0">
                <a:latin typeface="Monaco"/>
              </a:rPr>
              <a:t> I am at</a:t>
            </a:r>
            <a:r>
              <a:rPr lang="en-US" sz="1200" b="1" dirty="0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" + </a:t>
            </a:r>
            <a:r>
              <a:rPr lang="en-US" sz="1200" b="1" dirty="0" err="1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driver.getTitle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());		          </a:t>
            </a:r>
            <a:endParaRPr lang="en-US" sz="1200" b="1" dirty="0" smtClean="0">
              <a:latin typeface="Monaco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 smtClean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driver.quit</a:t>
            </a:r>
            <a:r>
              <a:rPr lang="en-US" sz="1200" b="1" dirty="0">
                <a:latin typeface="Monaco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r>
              <a:rPr lang="en-US" sz="1200" dirty="0">
                <a:solidFill>
                  <a:srgbClr val="3434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	           </a:t>
            </a:r>
            <a:endParaRPr lang="en-US" sz="1200" dirty="0" smtClean="0">
              <a:solidFill>
                <a:srgbClr val="343434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434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r>
              <a:rPr lang="en-US" sz="1200" dirty="0">
                <a:solidFill>
                  <a:srgbClr val="3434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	</a:t>
            </a:r>
            <a:endParaRPr lang="en-US" sz="1200" dirty="0" smtClean="0">
              <a:solidFill>
                <a:srgbClr val="343434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34343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r>
              <a:rPr lang="en-US" sz="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8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61875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29"/>
            <a:ext cx="8520600" cy="466825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 smtClean="0">
                <a:solidFill>
                  <a:srgbClr val="000000"/>
                </a:solidFill>
              </a:rPr>
              <a:t>5)</a:t>
            </a:r>
            <a:r>
              <a:rPr lang="en-IN" dirty="0">
                <a:solidFill>
                  <a:srgbClr val="000000"/>
                </a:solidFill>
              </a:rPr>
              <a:t> Run the code. You will observe the output is shown in console </a:t>
            </a:r>
            <a:r>
              <a:rPr lang="en-IN" dirty="0" smtClean="0">
                <a:solidFill>
                  <a:srgbClr val="000000"/>
                </a:solidFill>
              </a:rPr>
              <a:t>and           no </a:t>
            </a:r>
            <a:r>
              <a:rPr lang="en-IN" dirty="0">
                <a:solidFill>
                  <a:srgbClr val="000000"/>
                </a:solidFill>
              </a:rPr>
              <a:t>browser is launched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Console Output:-</a:t>
            </a: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03059" y="1753516"/>
            <a:ext cx="4865253" cy="212365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100" b="1" dirty="0">
                <a:latin typeface="Monaco"/>
              </a:rPr>
              <a:t>I am at </a:t>
            </a:r>
            <a:r>
              <a:rPr lang="en-IN" sz="1100" b="1" dirty="0" smtClean="0">
                <a:latin typeface="Monaco"/>
              </a:rPr>
              <a:t>Facebook</a:t>
            </a:r>
            <a:endParaRPr lang="en-IN" sz="1100" b="1" dirty="0">
              <a:latin typeface="Monaco"/>
            </a:endParaRPr>
          </a:p>
          <a:p>
            <a:r>
              <a:rPr lang="en-IN" sz="1100" b="1" dirty="0">
                <a:latin typeface="Monaco"/>
              </a:rPr>
              <a:t>PASSED: </a:t>
            </a:r>
            <a:r>
              <a:rPr lang="en-IN" sz="1100" b="1" dirty="0" err="1" smtClean="0">
                <a:latin typeface="Monaco"/>
              </a:rPr>
              <a:t>phantomJSDriver</a:t>
            </a:r>
            <a:endParaRPr lang="en-IN" sz="1100" b="1" dirty="0">
              <a:latin typeface="Monaco"/>
            </a:endParaRPr>
          </a:p>
          <a:p>
            <a:r>
              <a:rPr lang="en-IN" sz="1100" b="1" dirty="0">
                <a:latin typeface="Monaco"/>
              </a:rPr>
              <a:t> </a:t>
            </a:r>
          </a:p>
          <a:p>
            <a:r>
              <a:rPr lang="en-IN" sz="1100" b="1" dirty="0">
                <a:latin typeface="Monaco"/>
              </a:rPr>
              <a:t>===============================================</a:t>
            </a:r>
          </a:p>
          <a:p>
            <a:r>
              <a:rPr lang="en-IN" sz="1100" b="1" dirty="0">
                <a:latin typeface="Monaco"/>
              </a:rPr>
              <a:t>    Default test</a:t>
            </a:r>
          </a:p>
          <a:p>
            <a:r>
              <a:rPr lang="en-IN" sz="1100" b="1" dirty="0">
                <a:latin typeface="Monaco"/>
              </a:rPr>
              <a:t>    Tests run: 1, Failures: 0, Skips: 0</a:t>
            </a:r>
          </a:p>
          <a:p>
            <a:r>
              <a:rPr lang="en-IN" sz="1100" b="1" dirty="0">
                <a:latin typeface="Monaco"/>
              </a:rPr>
              <a:t>===============================================</a:t>
            </a:r>
          </a:p>
          <a:p>
            <a:r>
              <a:rPr lang="en-IN" sz="1100" b="1" dirty="0">
                <a:latin typeface="Monaco"/>
              </a:rPr>
              <a:t> </a:t>
            </a:r>
          </a:p>
          <a:p>
            <a:r>
              <a:rPr lang="en-IN" sz="1100" b="1" dirty="0">
                <a:latin typeface="Monaco"/>
              </a:rPr>
              <a:t>===============================================</a:t>
            </a:r>
          </a:p>
          <a:p>
            <a:r>
              <a:rPr lang="en-IN" sz="1100" b="1" dirty="0">
                <a:latin typeface="Monaco"/>
              </a:rPr>
              <a:t>Default suite</a:t>
            </a:r>
          </a:p>
          <a:p>
            <a:r>
              <a:rPr lang="en-IN" sz="1100" b="1" dirty="0">
                <a:latin typeface="Monaco"/>
              </a:rPr>
              <a:t>Total tests run: 1, Failures: 0, Skips: 0</a:t>
            </a:r>
          </a:p>
          <a:p>
            <a:r>
              <a:rPr lang="en-IN" sz="1100" b="1" dirty="0">
                <a:latin typeface="Monaco"/>
              </a:rPr>
              <a:t>===============================================</a:t>
            </a: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28611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3"/>
            <a:ext cx="8520600" cy="653141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Advantages of </a:t>
            </a:r>
            <a:r>
              <a:rPr lang="en-IN" sz="2800" dirty="0" err="1" smtClean="0">
                <a:solidFill>
                  <a:srgbClr val="000000"/>
                </a:solidFill>
              </a:rPr>
              <a:t>PhantomJSDriver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90027"/>
            <a:ext cx="8520600" cy="383635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Headless Testing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Screen Capture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Page Automation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Network Monitoring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To render dashboard screenshots for their users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To run Unit tests on command line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To generate employee handbooks from HTML to PDF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Combined with </a:t>
            </a:r>
            <a:r>
              <a:rPr lang="en-IN" dirty="0" err="1">
                <a:solidFill>
                  <a:srgbClr val="000000"/>
                </a:solidFill>
              </a:rPr>
              <a:t>QUnit</a:t>
            </a:r>
            <a:r>
              <a:rPr lang="en-IN" dirty="0">
                <a:solidFill>
                  <a:srgbClr val="000000"/>
                </a:solidFill>
              </a:rPr>
              <a:t> for the test suite</a:t>
            </a: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</a:rPr>
              <a:t> </a:t>
            </a: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3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A headless browser is a web-browser </a:t>
            </a:r>
            <a:r>
              <a:rPr lang="en-IN" b="1" dirty="0">
                <a:solidFill>
                  <a:srgbClr val="000000"/>
                </a:solidFill>
              </a:rPr>
              <a:t>without a graphical user interface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dirty="0">
                <a:solidFill>
                  <a:srgbClr val="000000"/>
                </a:solidFill>
              </a:rPr>
              <a:t>HTML </a:t>
            </a:r>
            <a:r>
              <a:rPr lang="en-IN" dirty="0" err="1">
                <a:solidFill>
                  <a:srgbClr val="000000"/>
                </a:solidFill>
              </a:rPr>
              <a:t>UnitDriver</a:t>
            </a:r>
            <a:r>
              <a:rPr lang="en-IN" dirty="0">
                <a:solidFill>
                  <a:srgbClr val="000000"/>
                </a:solidFill>
              </a:rPr>
              <a:t> is the most light weight and fastest implementation headless browser of </a:t>
            </a:r>
            <a:r>
              <a:rPr lang="en-IN" dirty="0" err="1">
                <a:solidFill>
                  <a:srgbClr val="000000"/>
                </a:solidFill>
              </a:rPr>
              <a:t>WebDriver</a:t>
            </a:r>
            <a:r>
              <a:rPr lang="en-IN" dirty="0">
                <a:solidFill>
                  <a:srgbClr val="000000"/>
                </a:solidFill>
              </a:rPr>
              <a:t>. 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 err="1">
                <a:solidFill>
                  <a:srgbClr val="000000"/>
                </a:solidFill>
              </a:rPr>
              <a:t>PhantomJS</a:t>
            </a:r>
            <a:r>
              <a:rPr lang="en-IN" dirty="0">
                <a:solidFill>
                  <a:srgbClr val="000000"/>
                </a:solidFill>
              </a:rPr>
              <a:t> is a headless browser with JavaScript API. </a:t>
            </a:r>
            <a:endParaRPr lang="en-IN" dirty="0" smtClean="0">
              <a:solidFill>
                <a:srgbClr val="000000"/>
              </a:solidFill>
            </a:endParaRPr>
          </a:p>
          <a:p>
            <a:r>
              <a:rPr lang="en-IN" dirty="0" smtClean="0">
                <a:solidFill>
                  <a:srgbClr val="000000"/>
                </a:solidFill>
              </a:rPr>
              <a:t>Download  procedure of </a:t>
            </a:r>
            <a:r>
              <a:rPr lang="en-IN" dirty="0" err="1" smtClean="0">
                <a:solidFill>
                  <a:srgbClr val="000000"/>
                </a:solidFill>
              </a:rPr>
              <a:t>PhantomJs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dirty="0" smtClean="0">
                <a:solidFill>
                  <a:srgbClr val="000000"/>
                </a:solidFill>
              </a:rPr>
              <a:t>Benefits of </a:t>
            </a:r>
            <a:r>
              <a:rPr lang="en-IN" dirty="0" err="1" smtClean="0">
                <a:solidFill>
                  <a:srgbClr val="000000"/>
                </a:solidFill>
              </a:rPr>
              <a:t>HTMLUnitDriver</a:t>
            </a:r>
            <a:r>
              <a:rPr lang="en-IN" dirty="0" smtClean="0">
                <a:solidFill>
                  <a:srgbClr val="000000"/>
                </a:solidFill>
              </a:rPr>
              <a:t> and </a:t>
            </a:r>
            <a:r>
              <a:rPr lang="en-IN" dirty="0" err="1" smtClean="0">
                <a:solidFill>
                  <a:srgbClr val="000000"/>
                </a:solidFill>
              </a:rPr>
              <a:t>PhantomJs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  <a:endParaRPr lang="en-IN" dirty="0">
              <a:solidFill>
                <a:srgbClr val="000000"/>
              </a:solidFill>
            </a:endParaRPr>
          </a:p>
          <a:p>
            <a:endParaRPr lang="en-IN" dirty="0" smtClean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130"/>
            <a:ext cx="8520600" cy="543140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01270"/>
            <a:ext cx="8520600" cy="4283241"/>
          </a:xfrm>
        </p:spPr>
        <p:txBody>
          <a:bodyPr/>
          <a:lstStyle/>
          <a:p>
            <a:r>
              <a:rPr lang="en-IN" sz="1600" dirty="0">
                <a:solidFill>
                  <a:srgbClr val="000000"/>
                </a:solidFill>
              </a:rPr>
              <a:t>A headless browser is a web-browser </a:t>
            </a:r>
            <a:r>
              <a:rPr lang="en-IN" sz="1600" b="1" dirty="0">
                <a:solidFill>
                  <a:srgbClr val="000000"/>
                </a:solidFill>
              </a:rPr>
              <a:t>without a graphical user interface</a:t>
            </a:r>
            <a:r>
              <a:rPr lang="en-IN" sz="1600" dirty="0">
                <a:solidFill>
                  <a:srgbClr val="000000"/>
                </a:solidFill>
              </a:rPr>
              <a:t>. </a:t>
            </a:r>
            <a:endParaRPr lang="en-IN" sz="1600" dirty="0" smtClean="0">
              <a:solidFill>
                <a:srgbClr val="000000"/>
              </a:solidFill>
            </a:endParaRPr>
          </a:p>
          <a:p>
            <a:r>
              <a:rPr lang="en-IN" sz="1600" dirty="0" smtClean="0">
                <a:solidFill>
                  <a:srgbClr val="000000"/>
                </a:solidFill>
              </a:rPr>
              <a:t> </a:t>
            </a:r>
            <a:r>
              <a:rPr lang="en-IN" sz="1600" dirty="0">
                <a:solidFill>
                  <a:srgbClr val="000000"/>
                </a:solidFill>
              </a:rPr>
              <a:t>Some of the examples of Headless Drivers include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 err="1">
                <a:solidFill>
                  <a:srgbClr val="000000"/>
                </a:solidFill>
              </a:rPr>
              <a:t>HtmlUnit</a:t>
            </a:r>
            <a:endParaRPr lang="en-IN" sz="16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sz="1600" dirty="0">
                <a:solidFill>
                  <a:srgbClr val="000000"/>
                </a:solidFill>
              </a:rPr>
              <a:t>Ghost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dirty="0" err="1">
                <a:solidFill>
                  <a:srgbClr val="000000"/>
                </a:solidFill>
              </a:rPr>
              <a:t>PhantomJS</a:t>
            </a:r>
            <a:endParaRPr lang="en-IN" sz="16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sz="1600" dirty="0" err="1">
                <a:solidFill>
                  <a:srgbClr val="000000"/>
                </a:solidFill>
              </a:rPr>
              <a:t>ZombieJS</a:t>
            </a:r>
            <a:endParaRPr lang="en-IN" sz="1600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sz="1600" dirty="0" err="1" smtClean="0">
                <a:solidFill>
                  <a:srgbClr val="000000"/>
                </a:solidFill>
              </a:rPr>
              <a:t>Watir-webdriver</a:t>
            </a:r>
            <a:r>
              <a:rPr lang="en-IN" sz="1600" dirty="0" smtClean="0">
                <a:solidFill>
                  <a:srgbClr val="000000"/>
                </a:solidFill>
              </a:rPr>
              <a:t> etc.</a:t>
            </a:r>
            <a:endParaRPr lang="en-IN" sz="1600" dirty="0">
              <a:solidFill>
                <a:srgbClr val="000000"/>
              </a:solidFill>
            </a:endParaRPr>
          </a:p>
          <a:p>
            <a:pPr>
              <a:buNone/>
            </a:pPr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3"/>
            <a:ext cx="8520600" cy="625641"/>
          </a:xfrm>
        </p:spPr>
        <p:txBody>
          <a:bodyPr/>
          <a:lstStyle/>
          <a:p>
            <a:r>
              <a:rPr lang="en-IN" sz="2800" dirty="0" err="1" smtClean="0">
                <a:solidFill>
                  <a:srgbClr val="000000"/>
                </a:solidFill>
              </a:rPr>
              <a:t>HTMLUnitDriver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97522"/>
            <a:ext cx="8520600" cy="4028860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HTML </a:t>
            </a:r>
            <a:r>
              <a:rPr lang="en-IN" dirty="0" err="1">
                <a:solidFill>
                  <a:srgbClr val="000000"/>
                </a:solidFill>
              </a:rPr>
              <a:t>UnitDriver</a:t>
            </a:r>
            <a:r>
              <a:rPr lang="en-IN" dirty="0">
                <a:solidFill>
                  <a:srgbClr val="000000"/>
                </a:solidFill>
              </a:rPr>
              <a:t> is the most light weight and fastest implementation headless browser </a:t>
            </a:r>
            <a:r>
              <a:rPr lang="en-IN" dirty="0" smtClean="0">
                <a:solidFill>
                  <a:srgbClr val="000000"/>
                </a:solidFill>
              </a:rPr>
              <a:t>of </a:t>
            </a:r>
            <a:r>
              <a:rPr lang="en-IN" dirty="0" err="1">
                <a:solidFill>
                  <a:srgbClr val="000000"/>
                </a:solidFill>
              </a:rPr>
              <a:t>WebDriver</a:t>
            </a:r>
            <a:r>
              <a:rPr lang="en-IN" dirty="0">
                <a:solidFill>
                  <a:srgbClr val="000000"/>
                </a:solidFill>
              </a:rPr>
              <a:t>. 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HTML </a:t>
            </a:r>
            <a:r>
              <a:rPr lang="en-IN" dirty="0" err="1">
                <a:solidFill>
                  <a:srgbClr val="000000"/>
                </a:solidFill>
              </a:rPr>
              <a:t>UnitDriver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is based on </a:t>
            </a:r>
            <a:r>
              <a:rPr lang="en-IN" dirty="0" err="1">
                <a:solidFill>
                  <a:srgbClr val="000000"/>
                </a:solidFill>
              </a:rPr>
              <a:t>HtmlUnit</a:t>
            </a:r>
            <a:r>
              <a:rPr lang="en-IN" dirty="0">
                <a:solidFill>
                  <a:srgbClr val="000000"/>
                </a:solidFill>
              </a:rPr>
              <a:t>. 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HTML </a:t>
            </a:r>
            <a:r>
              <a:rPr lang="en-IN" dirty="0" err="1">
                <a:solidFill>
                  <a:srgbClr val="000000"/>
                </a:solidFill>
              </a:rPr>
              <a:t>UnitDriver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is known as </a:t>
            </a:r>
            <a:r>
              <a:rPr lang="en-IN" b="1" dirty="0">
                <a:solidFill>
                  <a:srgbClr val="000000"/>
                </a:solidFill>
              </a:rPr>
              <a:t>Headless Browser Driver</a:t>
            </a:r>
            <a:r>
              <a:rPr lang="en-IN" dirty="0">
                <a:solidFill>
                  <a:srgbClr val="000000"/>
                </a:solidFill>
              </a:rPr>
              <a:t>. 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HTML </a:t>
            </a:r>
            <a:r>
              <a:rPr lang="en-IN" dirty="0" err="1">
                <a:solidFill>
                  <a:srgbClr val="000000"/>
                </a:solidFill>
              </a:rPr>
              <a:t>UnitDriver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is same as Chrome, IE, or </a:t>
            </a:r>
            <a:r>
              <a:rPr lang="en-IN" dirty="0" err="1">
                <a:solidFill>
                  <a:srgbClr val="000000"/>
                </a:solidFill>
              </a:rPr>
              <a:t>FireFox</a:t>
            </a:r>
            <a:r>
              <a:rPr lang="en-IN" dirty="0">
                <a:solidFill>
                  <a:srgbClr val="000000"/>
                </a:solidFill>
              </a:rPr>
              <a:t> driver, but it does not have GUI so one cannot see the test execution on screen.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460636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Characterstics of </a:t>
            </a:r>
            <a:r>
              <a:rPr lang="en-IN" sz="2800" dirty="0" err="1" smtClean="0">
                <a:solidFill>
                  <a:srgbClr val="000000"/>
                </a:solidFill>
              </a:rPr>
              <a:t>HTMLUnitDriver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05017"/>
            <a:ext cx="8520600" cy="422136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Support for the HTTPS and HTTP </a:t>
            </a:r>
            <a:r>
              <a:rPr lang="en-IN" dirty="0" smtClean="0">
                <a:solidFill>
                  <a:srgbClr val="000000"/>
                </a:solidFill>
              </a:rPr>
              <a:t>protocols.</a:t>
            </a: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Support for HTML responses ( clicking links, submitting forms, walking the DOM model of the HTML document etc.)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Support for cookies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Proxy server support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Support for basic and NTLM authentication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Excellent JavaScript support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Support for submit methods GET and POST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Ability to customize the request headers being sent to the server</a:t>
            </a:r>
          </a:p>
          <a:p>
            <a:pPr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</a:rPr>
              <a:t>Ability to determine whether failing responses from the server should throw exceptions or should be returned as pages of the appropriate </a:t>
            </a:r>
            <a:r>
              <a:rPr lang="en-IN" dirty="0" smtClean="0">
                <a:solidFill>
                  <a:srgbClr val="000000"/>
                </a:solidFill>
              </a:rPr>
              <a:t>type.</a:t>
            </a: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62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08837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Procedure </a:t>
            </a:r>
            <a:r>
              <a:rPr lang="en-IN" sz="2800" dirty="0">
                <a:solidFill>
                  <a:srgbClr val="000000"/>
                </a:solidFill>
              </a:rPr>
              <a:t>to Use </a:t>
            </a:r>
            <a:r>
              <a:rPr lang="en-IN" sz="2800" dirty="0" err="1">
                <a:solidFill>
                  <a:srgbClr val="000000"/>
                </a:solidFill>
              </a:rPr>
              <a:t>HTMLUnit</a:t>
            </a:r>
            <a:r>
              <a:rPr lang="en-IN" sz="2800" dirty="0">
                <a:solidFill>
                  <a:srgbClr val="000000"/>
                </a:solidFill>
              </a:rPr>
              <a:t> Driver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05017"/>
            <a:ext cx="8520600" cy="4221365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1)</a:t>
            </a:r>
            <a:r>
              <a:rPr lang="en-IN" dirty="0">
                <a:solidFill>
                  <a:srgbClr val="000000"/>
                </a:solidFill>
              </a:rPr>
              <a:t> In Eclipse,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                         write </a:t>
            </a:r>
            <a:r>
              <a:rPr lang="en-IN" dirty="0">
                <a:solidFill>
                  <a:srgbClr val="000000"/>
                </a:solidFill>
              </a:rPr>
              <a:t>the following code. </a:t>
            </a: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26843" y="508837"/>
            <a:ext cx="4865253" cy="432426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100" b="1" dirty="0">
                <a:latin typeface="Monaco"/>
              </a:rPr>
              <a:t>import </a:t>
            </a:r>
            <a:r>
              <a:rPr lang="en-IN" sz="1100" b="1" dirty="0" err="1">
                <a:latin typeface="Monaco"/>
              </a:rPr>
              <a:t>java.util.concurrent.TimeUnit</a:t>
            </a:r>
            <a:r>
              <a:rPr lang="en-IN" sz="1100" b="1" dirty="0">
                <a:latin typeface="Monaco"/>
              </a:rPr>
              <a:t>;</a:t>
            </a:r>
          </a:p>
          <a:p>
            <a:r>
              <a:rPr lang="en-IN" sz="1100" b="1" dirty="0">
                <a:latin typeface="Monaco"/>
              </a:rPr>
              <a:t>import </a:t>
            </a:r>
            <a:r>
              <a:rPr lang="en-IN" sz="1100" b="1" dirty="0" err="1">
                <a:latin typeface="Monaco"/>
              </a:rPr>
              <a:t>org.openqa.selenium.By</a:t>
            </a:r>
            <a:r>
              <a:rPr lang="en-IN" sz="1100" b="1" dirty="0">
                <a:latin typeface="Monaco"/>
              </a:rPr>
              <a:t>;</a:t>
            </a:r>
          </a:p>
          <a:p>
            <a:r>
              <a:rPr lang="en-IN" sz="1100" b="1" dirty="0">
                <a:latin typeface="Monaco"/>
              </a:rPr>
              <a:t>import </a:t>
            </a:r>
            <a:r>
              <a:rPr lang="en-IN" sz="1100" b="1" dirty="0" err="1">
                <a:latin typeface="Monaco"/>
              </a:rPr>
              <a:t>org.openqa.selenium.WebDriver</a:t>
            </a:r>
            <a:r>
              <a:rPr lang="en-IN" sz="1100" b="1" dirty="0">
                <a:latin typeface="Monaco"/>
              </a:rPr>
              <a:t>;</a:t>
            </a:r>
          </a:p>
          <a:p>
            <a:r>
              <a:rPr lang="en-IN" sz="1100" b="1" dirty="0">
                <a:latin typeface="Monaco"/>
              </a:rPr>
              <a:t>import </a:t>
            </a:r>
            <a:r>
              <a:rPr lang="en-IN" sz="1100" b="1" dirty="0" err="1">
                <a:latin typeface="Monaco"/>
              </a:rPr>
              <a:t>org.openqa.selenium.WebElement</a:t>
            </a:r>
            <a:r>
              <a:rPr lang="en-IN" sz="1100" b="1" dirty="0">
                <a:latin typeface="Monaco"/>
              </a:rPr>
              <a:t>;</a:t>
            </a:r>
          </a:p>
          <a:p>
            <a:r>
              <a:rPr lang="en-IN" sz="1100" b="1" dirty="0">
                <a:latin typeface="Monaco"/>
              </a:rPr>
              <a:t>import </a:t>
            </a:r>
            <a:r>
              <a:rPr lang="en-IN" sz="1100" b="1" dirty="0" err="1">
                <a:latin typeface="Monaco"/>
              </a:rPr>
              <a:t>org.openqa.selenium.htmlunit.HtmlUnitDriver</a:t>
            </a:r>
            <a:r>
              <a:rPr lang="en-IN" sz="1100" b="1" dirty="0">
                <a:latin typeface="Monaco"/>
              </a:rPr>
              <a:t>;</a:t>
            </a:r>
          </a:p>
          <a:p>
            <a:r>
              <a:rPr lang="en-IN" sz="1100" b="1" dirty="0">
                <a:latin typeface="Monaco"/>
              </a:rPr>
              <a:t>import </a:t>
            </a:r>
            <a:r>
              <a:rPr lang="en-IN" sz="1100" b="1" dirty="0" err="1">
                <a:latin typeface="Monaco"/>
              </a:rPr>
              <a:t>org.testng.annotations.Test</a:t>
            </a:r>
            <a:r>
              <a:rPr lang="en-IN" sz="1100" b="1" dirty="0">
                <a:latin typeface="Monaco"/>
              </a:rPr>
              <a:t>;</a:t>
            </a:r>
          </a:p>
          <a:p>
            <a:r>
              <a:rPr lang="en-IN" sz="1100" b="1" dirty="0">
                <a:latin typeface="Monaco"/>
              </a:rPr>
              <a:t> </a:t>
            </a:r>
            <a:r>
              <a:rPr lang="en-IN" sz="1100" b="1" dirty="0" smtClean="0">
                <a:latin typeface="Monaco"/>
              </a:rPr>
              <a:t>public </a:t>
            </a:r>
            <a:r>
              <a:rPr lang="en-IN" sz="1100" b="1" dirty="0">
                <a:latin typeface="Monaco"/>
              </a:rPr>
              <a:t>class </a:t>
            </a:r>
            <a:r>
              <a:rPr lang="en-IN" sz="1100" b="1" dirty="0" err="1">
                <a:latin typeface="Monaco"/>
              </a:rPr>
              <a:t>HeadlessBrowser</a:t>
            </a:r>
            <a:r>
              <a:rPr lang="en-IN" sz="1100" b="1" dirty="0">
                <a:latin typeface="Monaco"/>
              </a:rPr>
              <a:t> {</a:t>
            </a:r>
          </a:p>
          <a:p>
            <a:r>
              <a:rPr lang="en-IN" sz="1100" b="1" dirty="0">
                <a:latin typeface="Monaco"/>
              </a:rPr>
              <a:t> </a:t>
            </a:r>
            <a:r>
              <a:rPr lang="en-IN" sz="1100" b="1" dirty="0" smtClean="0">
                <a:latin typeface="Monaco"/>
              </a:rPr>
              <a:t> </a:t>
            </a:r>
            <a:r>
              <a:rPr lang="en-IN" sz="1100" b="1" dirty="0">
                <a:latin typeface="Monaco"/>
              </a:rPr>
              <a:t>@Test</a:t>
            </a:r>
          </a:p>
          <a:p>
            <a:r>
              <a:rPr lang="en-IN" sz="1100" b="1" dirty="0">
                <a:latin typeface="Monaco"/>
              </a:rPr>
              <a:t> public void </a:t>
            </a:r>
            <a:r>
              <a:rPr lang="en-IN" sz="1100" b="1" dirty="0" err="1">
                <a:latin typeface="Monaco"/>
              </a:rPr>
              <a:t>htmlUnitDriver</a:t>
            </a:r>
            <a:r>
              <a:rPr lang="en-IN" sz="1100" b="1" dirty="0">
                <a:latin typeface="Monaco"/>
              </a:rPr>
              <a:t>() throws Exception{</a:t>
            </a:r>
          </a:p>
          <a:p>
            <a:r>
              <a:rPr lang="en-IN" sz="1100" b="1" dirty="0">
                <a:latin typeface="Monaco"/>
              </a:rPr>
              <a:t> // To declare and initialize </a:t>
            </a:r>
            <a:r>
              <a:rPr lang="en-IN" sz="1100" b="1" dirty="0" err="1">
                <a:latin typeface="Monaco"/>
              </a:rPr>
              <a:t>HtmlUnitDriver</a:t>
            </a:r>
            <a:endParaRPr lang="en-IN" sz="1100" b="1" dirty="0">
              <a:latin typeface="Monaco"/>
            </a:endParaRPr>
          </a:p>
          <a:p>
            <a:r>
              <a:rPr lang="en-IN" sz="1100" b="1" dirty="0">
                <a:latin typeface="Monaco"/>
              </a:rPr>
              <a:t> </a:t>
            </a:r>
            <a:r>
              <a:rPr lang="en-IN" sz="1100" b="1" dirty="0" err="1">
                <a:latin typeface="Monaco"/>
              </a:rPr>
              <a:t>WebDriver</a:t>
            </a:r>
            <a:r>
              <a:rPr lang="en-IN" sz="1100" b="1" dirty="0">
                <a:latin typeface="Monaco"/>
              </a:rPr>
              <a:t> driver = new </a:t>
            </a:r>
            <a:r>
              <a:rPr lang="en-IN" sz="1100" b="1" dirty="0" err="1">
                <a:latin typeface="Monaco"/>
              </a:rPr>
              <a:t>HtmlUnitDriver</a:t>
            </a:r>
            <a:r>
              <a:rPr lang="en-IN" sz="1100" b="1" dirty="0">
                <a:latin typeface="Monaco"/>
              </a:rPr>
              <a:t>();</a:t>
            </a:r>
          </a:p>
          <a:p>
            <a:r>
              <a:rPr lang="en-IN" sz="1100" b="1" dirty="0">
                <a:latin typeface="Monaco"/>
              </a:rPr>
              <a:t> //</a:t>
            </a:r>
            <a:r>
              <a:rPr lang="en-IN" sz="1100" b="1" dirty="0" err="1">
                <a:latin typeface="Monaco"/>
              </a:rPr>
              <a:t>WebDriver</a:t>
            </a:r>
            <a:r>
              <a:rPr lang="en-IN" sz="1100" b="1" dirty="0">
                <a:latin typeface="Monaco"/>
              </a:rPr>
              <a:t> driver = new </a:t>
            </a:r>
            <a:r>
              <a:rPr lang="en-IN" sz="1100" b="1" dirty="0" err="1" smtClean="0">
                <a:latin typeface="Monaco"/>
              </a:rPr>
              <a:t>HtmlUnitDriver</a:t>
            </a:r>
            <a:r>
              <a:rPr lang="en-IN" sz="1100" b="1" dirty="0" smtClean="0">
                <a:latin typeface="Monaco"/>
              </a:rPr>
              <a:t>(</a:t>
            </a:r>
            <a:r>
              <a:rPr lang="en-IN" sz="1100" b="1" dirty="0" err="1" smtClean="0">
                <a:latin typeface="Monaco"/>
              </a:rPr>
              <a:t>BrowserVersion</a:t>
            </a:r>
            <a:r>
              <a:rPr lang="en-IN" sz="1100" b="1" dirty="0" smtClean="0">
                <a:latin typeface="Monaco"/>
              </a:rPr>
              <a:t>)</a:t>
            </a:r>
            <a:endParaRPr lang="en-IN" sz="1100" b="1" dirty="0">
              <a:latin typeface="Monaco"/>
            </a:endParaRPr>
          </a:p>
          <a:p>
            <a:r>
              <a:rPr lang="en-IN" sz="1100" b="1" dirty="0">
                <a:latin typeface="Monaco"/>
              </a:rPr>
              <a:t> // Set implicit wait </a:t>
            </a:r>
          </a:p>
          <a:p>
            <a:r>
              <a:rPr lang="en-IN" sz="1100" b="1" dirty="0">
                <a:latin typeface="Monaco"/>
              </a:rPr>
              <a:t> </a:t>
            </a:r>
            <a:r>
              <a:rPr lang="en-IN" sz="1100" b="1" dirty="0" err="1">
                <a:latin typeface="Monaco"/>
              </a:rPr>
              <a:t>driver.manage</a:t>
            </a:r>
            <a:r>
              <a:rPr lang="en-IN" sz="1100" b="1" dirty="0">
                <a:latin typeface="Monaco"/>
              </a:rPr>
              <a:t>().timeouts().</a:t>
            </a:r>
            <a:r>
              <a:rPr lang="en-IN" sz="1100" b="1" dirty="0" err="1">
                <a:latin typeface="Monaco"/>
              </a:rPr>
              <a:t>implicitlyWait</a:t>
            </a:r>
            <a:r>
              <a:rPr lang="en-IN" sz="1100" b="1" dirty="0">
                <a:latin typeface="Monaco"/>
              </a:rPr>
              <a:t>(10, </a:t>
            </a:r>
            <a:r>
              <a:rPr lang="en-IN" sz="1100" b="1" dirty="0" err="1">
                <a:latin typeface="Monaco"/>
              </a:rPr>
              <a:t>TimeUnit.SECONDS</a:t>
            </a:r>
            <a:r>
              <a:rPr lang="en-IN" sz="1100" b="1" dirty="0">
                <a:latin typeface="Monaco"/>
              </a:rPr>
              <a:t>);</a:t>
            </a:r>
          </a:p>
          <a:p>
            <a:r>
              <a:rPr lang="en-IN" sz="1100" b="1" dirty="0">
                <a:latin typeface="Monaco"/>
              </a:rPr>
              <a:t> // Open "Google.com and search </a:t>
            </a:r>
            <a:r>
              <a:rPr lang="en-IN" sz="1100" b="1" dirty="0" smtClean="0">
                <a:latin typeface="Monaco"/>
              </a:rPr>
              <a:t>facebook.com</a:t>
            </a:r>
            <a:r>
              <a:rPr lang="en-IN" sz="1100" b="1" dirty="0">
                <a:latin typeface="Monaco"/>
              </a:rPr>
              <a:t>"</a:t>
            </a:r>
          </a:p>
          <a:p>
            <a:r>
              <a:rPr lang="en-IN" sz="1100" b="1" dirty="0">
                <a:latin typeface="Monaco"/>
              </a:rPr>
              <a:t> </a:t>
            </a:r>
            <a:r>
              <a:rPr lang="en-IN" sz="1100" b="1" dirty="0" err="1">
                <a:latin typeface="Monaco"/>
              </a:rPr>
              <a:t>driver.get</a:t>
            </a:r>
            <a:r>
              <a:rPr lang="en-IN" sz="1100" b="1" dirty="0">
                <a:latin typeface="Monaco"/>
              </a:rPr>
              <a:t>("https://www.google.com");</a:t>
            </a:r>
          </a:p>
          <a:p>
            <a:r>
              <a:rPr lang="en-IN" sz="1100" b="1" dirty="0">
                <a:latin typeface="Monaco"/>
              </a:rPr>
              <a:t> WebElement element = </a:t>
            </a:r>
            <a:r>
              <a:rPr lang="en-IN" sz="1100" b="1" dirty="0" err="1">
                <a:latin typeface="Monaco"/>
              </a:rPr>
              <a:t>driver.findElement</a:t>
            </a:r>
            <a:r>
              <a:rPr lang="en-IN" sz="1100" b="1" dirty="0">
                <a:latin typeface="Monaco"/>
              </a:rPr>
              <a:t>(By.name("q"));</a:t>
            </a:r>
          </a:p>
          <a:p>
            <a:r>
              <a:rPr lang="en-IN" sz="1100" b="1" dirty="0">
                <a:latin typeface="Monaco"/>
              </a:rPr>
              <a:t> </a:t>
            </a:r>
            <a:r>
              <a:rPr lang="en-IN" sz="1100" b="1" dirty="0" err="1">
                <a:latin typeface="Monaco"/>
              </a:rPr>
              <a:t>element.sendKeys</a:t>
            </a:r>
            <a:r>
              <a:rPr lang="en-IN" sz="1100" b="1" dirty="0" smtClean="0">
                <a:latin typeface="Monaco"/>
              </a:rPr>
              <a:t>(“facebook.com");</a:t>
            </a:r>
            <a:endParaRPr lang="en-IN" sz="1100" b="1" dirty="0">
              <a:latin typeface="Monaco"/>
            </a:endParaRPr>
          </a:p>
          <a:p>
            <a:r>
              <a:rPr lang="en-IN" sz="1100" b="1" dirty="0">
                <a:latin typeface="Monaco"/>
              </a:rPr>
              <a:t> </a:t>
            </a:r>
            <a:r>
              <a:rPr lang="en-IN" sz="1100" b="1" dirty="0" err="1">
                <a:latin typeface="Monaco"/>
              </a:rPr>
              <a:t>element.submit</a:t>
            </a:r>
            <a:r>
              <a:rPr lang="en-IN" sz="1100" b="1" dirty="0">
                <a:latin typeface="Monaco"/>
              </a:rPr>
              <a:t>();</a:t>
            </a:r>
          </a:p>
          <a:p>
            <a:r>
              <a:rPr lang="en-IN" sz="1100" b="1" dirty="0">
                <a:latin typeface="Monaco"/>
              </a:rPr>
              <a:t> //Click on </a:t>
            </a:r>
            <a:r>
              <a:rPr lang="en-IN" sz="1100" b="1" dirty="0" err="1" smtClean="0">
                <a:latin typeface="Monaco"/>
              </a:rPr>
              <a:t>facebook</a:t>
            </a:r>
            <a:r>
              <a:rPr lang="en-IN" sz="1100" b="1" dirty="0" smtClean="0">
                <a:latin typeface="Monaco"/>
              </a:rPr>
              <a:t> link</a:t>
            </a:r>
            <a:endParaRPr lang="en-IN" sz="1100" b="1" dirty="0">
              <a:latin typeface="Monaco"/>
            </a:endParaRPr>
          </a:p>
          <a:p>
            <a:r>
              <a:rPr lang="en-IN" sz="1100" b="1" dirty="0">
                <a:latin typeface="Monaco"/>
              </a:rPr>
              <a:t> </a:t>
            </a:r>
            <a:r>
              <a:rPr lang="en-IN" sz="1100" b="1" dirty="0" err="1">
                <a:latin typeface="Monaco"/>
              </a:rPr>
              <a:t>driver.findElement</a:t>
            </a:r>
            <a:r>
              <a:rPr lang="en-IN" sz="1100" b="1" dirty="0">
                <a:latin typeface="Monaco"/>
              </a:rPr>
              <a:t>(By.linkText</a:t>
            </a:r>
            <a:r>
              <a:rPr lang="en-IN" sz="1100" b="1" dirty="0" smtClean="0">
                <a:latin typeface="Monaco"/>
              </a:rPr>
              <a:t>(“</a:t>
            </a:r>
            <a:r>
              <a:rPr lang="en-IN" sz="1100" b="1" dirty="0" err="1" smtClean="0">
                <a:latin typeface="Monaco"/>
              </a:rPr>
              <a:t>facebook</a:t>
            </a:r>
            <a:r>
              <a:rPr lang="en-IN" sz="1100" b="1" dirty="0" smtClean="0">
                <a:latin typeface="Monaco"/>
              </a:rPr>
              <a:t>")).</a:t>
            </a:r>
            <a:r>
              <a:rPr lang="en-IN" sz="1100" b="1" dirty="0">
                <a:latin typeface="Monaco"/>
              </a:rPr>
              <a:t>click();</a:t>
            </a:r>
          </a:p>
          <a:p>
            <a:r>
              <a:rPr lang="en-IN" sz="1100" b="1" dirty="0">
                <a:latin typeface="Monaco"/>
              </a:rPr>
              <a:t> // Get the title of the site and store it in the variable Title</a:t>
            </a:r>
          </a:p>
          <a:p>
            <a:r>
              <a:rPr lang="en-IN" sz="1100" b="1" dirty="0">
                <a:latin typeface="Monaco"/>
              </a:rPr>
              <a:t> String Title = </a:t>
            </a:r>
            <a:r>
              <a:rPr lang="en-IN" sz="1100" b="1" dirty="0" err="1">
                <a:latin typeface="Monaco"/>
              </a:rPr>
              <a:t>driver.getTitle</a:t>
            </a:r>
            <a:r>
              <a:rPr lang="en-IN" sz="1100" b="1" dirty="0">
                <a:latin typeface="Monaco"/>
              </a:rPr>
              <a:t>();</a:t>
            </a:r>
          </a:p>
          <a:p>
            <a:r>
              <a:rPr lang="en-IN" sz="1100" b="1" dirty="0">
                <a:latin typeface="Monaco"/>
              </a:rPr>
              <a:t> // Print the title</a:t>
            </a:r>
          </a:p>
          <a:p>
            <a:r>
              <a:rPr lang="en-IN" sz="1100" b="1" dirty="0">
                <a:latin typeface="Monaco"/>
              </a:rPr>
              <a:t> </a:t>
            </a:r>
            <a:r>
              <a:rPr lang="en-IN" sz="1100" b="1" dirty="0" err="1">
                <a:latin typeface="Monaco"/>
              </a:rPr>
              <a:t>System.out.println</a:t>
            </a:r>
            <a:r>
              <a:rPr lang="en-IN" sz="1100" b="1" dirty="0">
                <a:latin typeface="Monaco"/>
              </a:rPr>
              <a:t>("I am at " +Title</a:t>
            </a:r>
            <a:r>
              <a:rPr lang="en-IN" sz="1100" b="1" dirty="0" smtClean="0">
                <a:latin typeface="Monaco"/>
              </a:rPr>
              <a:t>);}}</a:t>
            </a: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8355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61875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29"/>
            <a:ext cx="8520600" cy="466825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2) </a:t>
            </a:r>
            <a:r>
              <a:rPr lang="en-IN" dirty="0">
                <a:solidFill>
                  <a:srgbClr val="000000"/>
                </a:solidFill>
              </a:rPr>
              <a:t>Run the code. </a:t>
            </a:r>
            <a:r>
              <a:rPr lang="en-IN" b="1" dirty="0">
                <a:solidFill>
                  <a:srgbClr val="000000"/>
                </a:solidFill>
              </a:rPr>
              <a:t>You will observer no browser is launched and results </a:t>
            </a:r>
            <a:r>
              <a:rPr lang="en-IN" b="1" dirty="0" smtClean="0">
                <a:solidFill>
                  <a:srgbClr val="000000"/>
                </a:solidFill>
              </a:rPr>
              <a:t>       are </a:t>
            </a:r>
            <a:r>
              <a:rPr lang="en-IN" b="1" dirty="0">
                <a:solidFill>
                  <a:srgbClr val="000000"/>
                </a:solidFill>
              </a:rPr>
              <a:t>shown in console</a:t>
            </a:r>
            <a:r>
              <a:rPr lang="en-IN" b="1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Console Output:-</a:t>
            </a: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003059" y="1753516"/>
            <a:ext cx="4865253" cy="212365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100" b="1" dirty="0">
                <a:latin typeface="Monaco"/>
              </a:rPr>
              <a:t>I am at </a:t>
            </a:r>
            <a:r>
              <a:rPr lang="en-IN" sz="1100" b="1" dirty="0" smtClean="0">
                <a:latin typeface="Monaco"/>
              </a:rPr>
              <a:t>Facebook</a:t>
            </a:r>
            <a:endParaRPr lang="en-IN" sz="1100" b="1" dirty="0">
              <a:latin typeface="Monaco"/>
            </a:endParaRPr>
          </a:p>
          <a:p>
            <a:r>
              <a:rPr lang="en-IN" sz="1100" b="1" dirty="0">
                <a:latin typeface="Monaco"/>
              </a:rPr>
              <a:t>PASSED: </a:t>
            </a:r>
            <a:r>
              <a:rPr lang="en-IN" sz="1100" b="1" dirty="0" err="1">
                <a:latin typeface="Monaco"/>
              </a:rPr>
              <a:t>htmlUnitDriver</a:t>
            </a:r>
            <a:endParaRPr lang="en-IN" sz="1100" b="1" dirty="0">
              <a:latin typeface="Monaco"/>
            </a:endParaRPr>
          </a:p>
          <a:p>
            <a:r>
              <a:rPr lang="en-IN" sz="1100" b="1" dirty="0">
                <a:latin typeface="Monaco"/>
              </a:rPr>
              <a:t> </a:t>
            </a:r>
          </a:p>
          <a:p>
            <a:r>
              <a:rPr lang="en-IN" sz="1100" b="1" dirty="0">
                <a:latin typeface="Monaco"/>
              </a:rPr>
              <a:t>===============================================</a:t>
            </a:r>
          </a:p>
          <a:p>
            <a:r>
              <a:rPr lang="en-IN" sz="1100" b="1" dirty="0">
                <a:latin typeface="Monaco"/>
              </a:rPr>
              <a:t>    Default test</a:t>
            </a:r>
          </a:p>
          <a:p>
            <a:r>
              <a:rPr lang="en-IN" sz="1100" b="1" dirty="0">
                <a:latin typeface="Monaco"/>
              </a:rPr>
              <a:t>    Tests run: 1, Failures: 0, Skips: 0</a:t>
            </a:r>
          </a:p>
          <a:p>
            <a:r>
              <a:rPr lang="en-IN" sz="1100" b="1" dirty="0">
                <a:latin typeface="Monaco"/>
              </a:rPr>
              <a:t>===============================================</a:t>
            </a:r>
          </a:p>
          <a:p>
            <a:r>
              <a:rPr lang="en-IN" sz="1100" b="1" dirty="0">
                <a:latin typeface="Monaco"/>
              </a:rPr>
              <a:t> </a:t>
            </a:r>
          </a:p>
          <a:p>
            <a:r>
              <a:rPr lang="en-IN" sz="1100" b="1" dirty="0">
                <a:latin typeface="Monaco"/>
              </a:rPr>
              <a:t>===============================================</a:t>
            </a:r>
          </a:p>
          <a:p>
            <a:r>
              <a:rPr lang="en-IN" sz="1100" b="1" dirty="0">
                <a:latin typeface="Monaco"/>
              </a:rPr>
              <a:t>Default suite</a:t>
            </a:r>
          </a:p>
          <a:p>
            <a:r>
              <a:rPr lang="en-IN" sz="1100" b="1" dirty="0">
                <a:latin typeface="Monaco"/>
              </a:rPr>
              <a:t>Total tests run: 1, Failures: 0, Skips: 0</a:t>
            </a:r>
          </a:p>
          <a:p>
            <a:r>
              <a:rPr lang="en-IN" sz="1100" b="1" dirty="0">
                <a:latin typeface="Monaco"/>
              </a:rPr>
              <a:t>===============================================</a:t>
            </a: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128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3"/>
            <a:ext cx="8520600" cy="653141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Advantages of </a:t>
            </a:r>
            <a:r>
              <a:rPr lang="en-IN" sz="2800" dirty="0" err="1" smtClean="0">
                <a:solidFill>
                  <a:srgbClr val="000000"/>
                </a:solidFill>
              </a:rPr>
              <a:t>HTMLUnitDriver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90027"/>
            <a:ext cx="8520600" cy="3836355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Since it is not using any GUI to </a:t>
            </a:r>
            <a:r>
              <a:rPr lang="en-IN" dirty="0" err="1" smtClean="0">
                <a:solidFill>
                  <a:srgbClr val="000000"/>
                </a:solidFill>
              </a:rPr>
              <a:t>test,your</a:t>
            </a:r>
            <a:r>
              <a:rPr lang="en-IN" dirty="0" smtClean="0">
                <a:solidFill>
                  <a:srgbClr val="000000"/>
                </a:solidFill>
              </a:rPr>
              <a:t> tests </a:t>
            </a:r>
            <a:r>
              <a:rPr lang="en-IN" dirty="0">
                <a:solidFill>
                  <a:srgbClr val="000000"/>
                </a:solidFill>
              </a:rPr>
              <a:t>will run in background without any visual </a:t>
            </a:r>
            <a:r>
              <a:rPr lang="en-IN" dirty="0" smtClean="0">
                <a:solidFill>
                  <a:srgbClr val="000000"/>
                </a:solidFill>
              </a:rPr>
              <a:t>interruption.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Compared to all other instances execution is faster</a:t>
            </a:r>
          </a:p>
          <a:p>
            <a:r>
              <a:rPr lang="en-IN" dirty="0">
                <a:solidFill>
                  <a:srgbClr val="000000"/>
                </a:solidFill>
              </a:rPr>
              <a:t>To </a:t>
            </a:r>
            <a:r>
              <a:rPr lang="en-IN" dirty="0" smtClean="0">
                <a:solidFill>
                  <a:srgbClr val="000000"/>
                </a:solidFill>
              </a:rPr>
              <a:t>run </a:t>
            </a:r>
            <a:r>
              <a:rPr lang="en-IN" dirty="0">
                <a:solidFill>
                  <a:srgbClr val="000000"/>
                </a:solidFill>
              </a:rPr>
              <a:t>tests through </a:t>
            </a:r>
            <a:r>
              <a:rPr lang="en-IN" dirty="0" err="1">
                <a:solidFill>
                  <a:srgbClr val="000000"/>
                </a:solidFill>
              </a:rPr>
              <a:t>HtmlUnit</a:t>
            </a:r>
            <a:r>
              <a:rPr lang="en-IN" dirty="0">
                <a:solidFill>
                  <a:srgbClr val="000000"/>
                </a:solidFill>
              </a:rPr>
              <a:t> driver </a:t>
            </a:r>
            <a:r>
              <a:rPr lang="en-IN" dirty="0" smtClean="0">
                <a:solidFill>
                  <a:srgbClr val="000000"/>
                </a:solidFill>
              </a:rPr>
              <a:t>it </a:t>
            </a:r>
            <a:r>
              <a:rPr lang="en-IN" dirty="0">
                <a:solidFill>
                  <a:srgbClr val="000000"/>
                </a:solidFill>
              </a:rPr>
              <a:t>can also select other browser </a:t>
            </a:r>
            <a:r>
              <a:rPr lang="en-IN" dirty="0" smtClean="0">
                <a:solidFill>
                  <a:srgbClr val="000000"/>
                </a:solidFill>
              </a:rPr>
              <a:t>versions.</a:t>
            </a:r>
            <a:endParaRPr lang="en-IN" dirty="0">
              <a:solidFill>
                <a:srgbClr val="000000"/>
              </a:solidFill>
            </a:endParaRPr>
          </a:p>
          <a:p>
            <a:r>
              <a:rPr lang="en-IN" dirty="0">
                <a:solidFill>
                  <a:srgbClr val="000000"/>
                </a:solidFill>
              </a:rPr>
              <a:t>It is platform independent and easier to run several tests concurrently. </a:t>
            </a: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0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460636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Steps for Download </a:t>
            </a:r>
            <a:r>
              <a:rPr lang="en-IN" sz="2800" dirty="0" err="1" smtClean="0">
                <a:solidFill>
                  <a:srgbClr val="000000"/>
                </a:solidFill>
              </a:rPr>
              <a:t>PhantomJS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05017"/>
            <a:ext cx="8520600" cy="4221365"/>
          </a:xfrm>
        </p:spPr>
        <p:txBody>
          <a:bodyPr/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</a:rPr>
              <a:t>PhantomJS</a:t>
            </a:r>
            <a:r>
              <a:rPr lang="en-IN" dirty="0">
                <a:solidFill>
                  <a:srgbClr val="000000"/>
                </a:solidFill>
              </a:rPr>
              <a:t> is a headless browser with JavaScript API. 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</a:rPr>
              <a:t>PhantomJS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is an optimal solution for Headless Website Testing, access and manipulate webpages &amp; comes with the standard DOM API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1) </a:t>
            </a:r>
            <a:r>
              <a:rPr lang="en-IN" dirty="0">
                <a:solidFill>
                  <a:srgbClr val="000000"/>
                </a:solidFill>
              </a:rPr>
              <a:t>Go to Official website </a:t>
            </a:r>
            <a:r>
              <a:rPr lang="en-IN" dirty="0" smtClean="0">
                <a:solidFill>
                  <a:srgbClr val="000000"/>
                </a:solidFill>
              </a:rPr>
              <a:t>of </a:t>
            </a:r>
            <a:r>
              <a:rPr lang="en-IN" dirty="0" err="1" smtClean="0">
                <a:solidFill>
                  <a:srgbClr val="000000"/>
                </a:solidFill>
              </a:rPr>
              <a:t>phantomJS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b="1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29" y="1911302"/>
            <a:ext cx="7155800" cy="284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8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96254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6255"/>
            <a:ext cx="8520600" cy="4730128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 smtClean="0">
                <a:solidFill>
                  <a:srgbClr val="000000"/>
                </a:solidFill>
              </a:rPr>
              <a:t>2)</a:t>
            </a:r>
            <a:r>
              <a:rPr lang="en-IN" dirty="0">
                <a:solidFill>
                  <a:srgbClr val="000000"/>
                </a:solidFill>
              </a:rPr>
              <a:t> Extract the downloaded folder to Program </a:t>
            </a:r>
            <a:r>
              <a:rPr lang="en-IN" dirty="0" smtClean="0">
                <a:solidFill>
                  <a:srgbClr val="000000"/>
                </a:solidFill>
              </a:rPr>
              <a:t>Files.</a:t>
            </a: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 smtClean="0">
                <a:solidFill>
                  <a:srgbClr val="000000"/>
                </a:solidFill>
              </a:rPr>
              <a:t>3)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dirty="0" smtClean="0">
                <a:solidFill>
                  <a:srgbClr val="000000"/>
                </a:solidFill>
              </a:rPr>
              <a:t>Add </a:t>
            </a:r>
            <a:r>
              <a:rPr lang="en-IN" dirty="0">
                <a:solidFill>
                  <a:srgbClr val="000000"/>
                </a:solidFill>
              </a:rPr>
              <a:t>the jar </a:t>
            </a:r>
            <a:r>
              <a:rPr lang="en-IN" dirty="0" smtClean="0">
                <a:solidFill>
                  <a:srgbClr val="000000"/>
                </a:solidFill>
              </a:rPr>
              <a:t>to the project see in next slide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902" y="433137"/>
            <a:ext cx="4225018" cy="34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295</Words>
  <Application>Microsoft Office PowerPoint</Application>
  <PresentationFormat>On-screen Show (16:9)</PresentationFormat>
  <Paragraphs>230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Monaco</vt:lpstr>
      <vt:lpstr>Montserrat</vt:lpstr>
      <vt:lpstr>Lato</vt:lpstr>
      <vt:lpstr>Roboto</vt:lpstr>
      <vt:lpstr>Times New Roman</vt:lpstr>
      <vt:lpstr>Arial</vt:lpstr>
      <vt:lpstr>Playfair Display</vt:lpstr>
      <vt:lpstr>Montserrat Light</vt:lpstr>
      <vt:lpstr>Consolas</vt:lpstr>
      <vt:lpstr>Coral</vt:lpstr>
      <vt:lpstr>PowerPoint Presentation</vt:lpstr>
      <vt:lpstr>Introduction</vt:lpstr>
      <vt:lpstr>HTMLUnitDriver    </vt:lpstr>
      <vt:lpstr>Characterstics of HTMLUnitDriver    </vt:lpstr>
      <vt:lpstr>Procedure to Use HTMLUnit Driver     </vt:lpstr>
      <vt:lpstr>    </vt:lpstr>
      <vt:lpstr>Advantages of HTMLUnitDriver     </vt:lpstr>
      <vt:lpstr>Steps for Download PhantomJS    </vt:lpstr>
      <vt:lpstr>    </vt:lpstr>
      <vt:lpstr>    </vt:lpstr>
      <vt:lpstr>   </vt:lpstr>
      <vt:lpstr>    </vt:lpstr>
      <vt:lpstr>Advantages of PhantomJSDriver    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100</cp:revision>
  <dcterms:modified xsi:type="dcterms:W3CDTF">2018-03-29T14:42:51Z</dcterms:modified>
</cp:coreProperties>
</file>