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90" r:id="rId2"/>
    <p:sldId id="267" r:id="rId3"/>
    <p:sldId id="268" r:id="rId4"/>
    <p:sldId id="308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11" r:id="rId15"/>
    <p:sldId id="266" r:id="rId16"/>
  </p:sldIdLst>
  <p:sldSz cx="9144000" cy="5143500" type="screen16x9"/>
  <p:notesSz cx="6858000" cy="9144000"/>
  <p:embeddedFontLst>
    <p:embeddedFont>
      <p:font typeface="Lato" panose="020B0604020202020204" charset="0"/>
      <p:regular r:id="rId18"/>
      <p:bold r:id="rId19"/>
      <p:italic r:id="rId20"/>
      <p:boldItalic r:id="rId21"/>
    </p:embeddedFont>
    <p:embeddedFont>
      <p:font typeface="Montserrat Light" panose="020B0604020202020204" charset="0"/>
      <p:regular r:id="rId22"/>
      <p:bold r:id="rId23"/>
    </p:embeddedFont>
    <p:embeddedFont>
      <p:font typeface="Montserrat" panose="020B0604020202020204" charset="0"/>
      <p:regular r:id="rId24"/>
      <p:bold r:id="rId25"/>
    </p:embeddedFont>
    <p:embeddedFont>
      <p:font typeface="Consolas" panose="020B0609020204030204" pitchFamily="49" charset="0"/>
      <p:regular r:id="rId26"/>
      <p:bold r:id="rId27"/>
      <p:italic r:id="rId28"/>
      <p:boldItalic r:id="rId29"/>
    </p:embeddedFont>
    <p:embeddedFont>
      <p:font typeface="Roboto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24" autoAdjust="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42116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2738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  <p:pic>
        <p:nvPicPr>
          <p:cNvPr id="24" name="Shape 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0700" y="204575"/>
            <a:ext cx="902800" cy="4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391377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dk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2" name="Shape 4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Shape 9"/>
          <p:cNvSpPr txBox="1"/>
          <p:nvPr/>
        </p:nvSpPr>
        <p:spPr>
          <a:xfrm>
            <a:off x="0" y="4729150"/>
            <a:ext cx="9144000" cy="29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latin typeface="Montserrat Light"/>
                <a:ea typeface="Montserrat Light"/>
                <a:cs typeface="Montserrat Light"/>
                <a:sym typeface="Montserrat Light"/>
              </a:rPr>
              <a:t>Copyright © AkaSkills (www.akaskills.com) All Rights Reserved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Shape 67"/>
          <p:cNvPicPr preferRelativeResize="0"/>
          <p:nvPr/>
        </p:nvPicPr>
        <p:blipFill rotWithShape="1">
          <a:blip r:embed="rId2">
            <a:alphaModFix/>
          </a:blip>
          <a:srcRect l="-1439" t="12650" r="1440" b="-12650"/>
          <a:stretch/>
        </p:blipFill>
        <p:spPr>
          <a:xfrm>
            <a:off x="72571" y="0"/>
            <a:ext cx="9566972" cy="51505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hape 69"/>
          <p:cNvSpPr txBox="1">
            <a:spLocks/>
          </p:cNvSpPr>
          <p:nvPr/>
        </p:nvSpPr>
        <p:spPr>
          <a:xfrm>
            <a:off x="380526" y="1911432"/>
            <a:ext cx="8469444" cy="9657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ctr"/>
            <a:r>
              <a:rPr lang="en" dirty="0" smtClean="0">
                <a:solidFill>
                  <a:schemeClr val="lt1"/>
                </a:solidFill>
              </a:rPr>
              <a:t>Hybrid </a:t>
            </a:r>
            <a:r>
              <a:rPr lang="en" dirty="0" smtClean="0">
                <a:solidFill>
                  <a:schemeClr val="lt1"/>
                </a:solidFill>
              </a:rPr>
              <a:t>Driven Framework </a:t>
            </a:r>
            <a:r>
              <a:rPr lang="en" dirty="0" smtClean="0">
                <a:solidFill>
                  <a:schemeClr val="lt1"/>
                </a:solidFill>
              </a:rPr>
              <a:t>in Selenium</a:t>
            </a:r>
            <a:endParaRPr lang="en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74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311700" y="-167147"/>
            <a:ext cx="8520600" cy="167148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7986"/>
            <a:ext cx="8520600" cy="4837471"/>
          </a:xfrm>
        </p:spPr>
        <p:txBody>
          <a:bodyPr/>
          <a:lstStyle/>
          <a:p>
            <a:pPr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69829" y="292642"/>
            <a:ext cx="6103168" cy="4493538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atinLnBrk="1"/>
            <a:r>
              <a:rPr lang="en-IN" sz="1300" b="1" dirty="0">
                <a:latin typeface="Monaco"/>
              </a:rPr>
              <a:t>private By </a:t>
            </a:r>
            <a:r>
              <a:rPr lang="en-IN" sz="1300" b="1" dirty="0" err="1">
                <a:latin typeface="Monaco"/>
              </a:rPr>
              <a:t>getObject</a:t>
            </a:r>
            <a:r>
              <a:rPr lang="en-IN" sz="1300" b="1" dirty="0">
                <a:latin typeface="Monaco"/>
              </a:rPr>
              <a:t>(Properties </a:t>
            </a:r>
            <a:r>
              <a:rPr lang="en-IN" sz="1300" b="1" dirty="0" err="1">
                <a:latin typeface="Monaco"/>
              </a:rPr>
              <a:t>p,String</a:t>
            </a:r>
            <a:r>
              <a:rPr lang="en-IN" sz="1300" b="1" dirty="0">
                <a:latin typeface="Monaco"/>
              </a:rPr>
              <a:t> </a:t>
            </a:r>
            <a:r>
              <a:rPr lang="en-IN" sz="1300" b="1" dirty="0" err="1">
                <a:latin typeface="Monaco"/>
              </a:rPr>
              <a:t>objectName,String</a:t>
            </a:r>
            <a:r>
              <a:rPr lang="en-IN" sz="1300" b="1" dirty="0">
                <a:latin typeface="Monaco"/>
              </a:rPr>
              <a:t> </a:t>
            </a:r>
            <a:r>
              <a:rPr lang="en-IN" sz="1300" b="1" dirty="0" err="1">
                <a:latin typeface="Monaco"/>
              </a:rPr>
              <a:t>objectType</a:t>
            </a:r>
            <a:r>
              <a:rPr lang="en-IN" sz="1300" b="1" dirty="0">
                <a:latin typeface="Monaco"/>
              </a:rPr>
              <a:t>) throws Exception</a:t>
            </a:r>
            <a:r>
              <a:rPr lang="en-IN" sz="1300" b="1" dirty="0" smtClean="0">
                <a:latin typeface="Monaco"/>
              </a:rPr>
              <a:t>{</a:t>
            </a:r>
            <a:r>
              <a:rPr lang="en-IN" sz="1300" b="1" dirty="0">
                <a:latin typeface="Monaco"/>
              </a:rPr>
              <a:t>//Find by </a:t>
            </a:r>
            <a:r>
              <a:rPr lang="en-IN" sz="1300" b="1" dirty="0" err="1">
                <a:latin typeface="Monaco"/>
              </a:rPr>
              <a:t>xpath</a:t>
            </a:r>
            <a:endParaRPr lang="en-IN" sz="1300" b="1" dirty="0">
              <a:latin typeface="Monaco"/>
            </a:endParaRPr>
          </a:p>
          <a:p>
            <a:pPr latinLnBrk="1"/>
            <a:r>
              <a:rPr lang="en-IN" sz="1300" b="1" dirty="0">
                <a:latin typeface="Monaco"/>
              </a:rPr>
              <a:t>        if(</a:t>
            </a:r>
            <a:r>
              <a:rPr lang="en-IN" sz="1300" b="1" dirty="0" err="1">
                <a:latin typeface="Monaco"/>
              </a:rPr>
              <a:t>objectType.equalsIgnoreCase</a:t>
            </a:r>
            <a:r>
              <a:rPr lang="en-IN" sz="1300" b="1" dirty="0">
                <a:latin typeface="Monaco"/>
              </a:rPr>
              <a:t>("XPATH")){</a:t>
            </a:r>
          </a:p>
          <a:p>
            <a:pPr latinLnBrk="1"/>
            <a:r>
              <a:rPr lang="en-IN" sz="1300" b="1" dirty="0">
                <a:latin typeface="Monaco"/>
              </a:rPr>
              <a:t>            </a:t>
            </a:r>
            <a:r>
              <a:rPr lang="en-IN" sz="1300" b="1" dirty="0" smtClean="0">
                <a:latin typeface="Monaco"/>
              </a:rPr>
              <a:t>  </a:t>
            </a:r>
            <a:r>
              <a:rPr lang="en-IN" sz="1300" b="1" dirty="0">
                <a:latin typeface="Monaco"/>
              </a:rPr>
              <a:t>return By.xpath(</a:t>
            </a:r>
            <a:r>
              <a:rPr lang="en-IN" sz="1300" b="1" dirty="0" err="1">
                <a:latin typeface="Monaco"/>
              </a:rPr>
              <a:t>p.getProperty</a:t>
            </a:r>
            <a:r>
              <a:rPr lang="en-IN" sz="1300" b="1" dirty="0">
                <a:latin typeface="Monaco"/>
              </a:rPr>
              <a:t>(</a:t>
            </a:r>
            <a:r>
              <a:rPr lang="en-IN" sz="1300" b="1" dirty="0" err="1">
                <a:latin typeface="Monaco"/>
              </a:rPr>
              <a:t>objectName</a:t>
            </a:r>
            <a:r>
              <a:rPr lang="en-IN" sz="1300" b="1" dirty="0" smtClean="0">
                <a:latin typeface="Monaco"/>
              </a:rPr>
              <a:t>));   }</a:t>
            </a:r>
            <a:endParaRPr lang="en-IN" sz="1300" b="1" dirty="0">
              <a:latin typeface="Monaco"/>
            </a:endParaRPr>
          </a:p>
          <a:p>
            <a:pPr latinLnBrk="1"/>
            <a:r>
              <a:rPr lang="en-IN" sz="1300" b="1" dirty="0">
                <a:latin typeface="Monaco"/>
              </a:rPr>
              <a:t>        //find by class</a:t>
            </a:r>
          </a:p>
          <a:p>
            <a:pPr latinLnBrk="1"/>
            <a:r>
              <a:rPr lang="en-IN" sz="1300" b="1" dirty="0">
                <a:latin typeface="Monaco"/>
              </a:rPr>
              <a:t>        else if(</a:t>
            </a:r>
            <a:r>
              <a:rPr lang="en-IN" sz="1300" b="1" dirty="0" err="1">
                <a:latin typeface="Monaco"/>
              </a:rPr>
              <a:t>objectType.equalsIgnoreCase</a:t>
            </a:r>
            <a:r>
              <a:rPr lang="en-IN" sz="1300" b="1" dirty="0">
                <a:latin typeface="Monaco"/>
              </a:rPr>
              <a:t>("CLASSNAME")){</a:t>
            </a:r>
          </a:p>
          <a:p>
            <a:pPr latinLnBrk="1"/>
            <a:r>
              <a:rPr lang="en-IN" sz="1300" b="1" dirty="0">
                <a:latin typeface="Monaco"/>
              </a:rPr>
              <a:t>            </a:t>
            </a:r>
            <a:r>
              <a:rPr lang="en-IN" sz="1300" b="1" dirty="0" smtClean="0">
                <a:latin typeface="Monaco"/>
              </a:rPr>
              <a:t>            </a:t>
            </a:r>
            <a:r>
              <a:rPr lang="en-IN" sz="1300" b="1" dirty="0">
                <a:latin typeface="Monaco"/>
              </a:rPr>
              <a:t>return </a:t>
            </a:r>
            <a:r>
              <a:rPr lang="en-IN" sz="1300" b="1" dirty="0" err="1">
                <a:latin typeface="Monaco"/>
              </a:rPr>
              <a:t>By.className</a:t>
            </a:r>
            <a:r>
              <a:rPr lang="en-IN" sz="1300" b="1" dirty="0">
                <a:latin typeface="Monaco"/>
              </a:rPr>
              <a:t>(</a:t>
            </a:r>
            <a:r>
              <a:rPr lang="en-IN" sz="1300" b="1" dirty="0" err="1">
                <a:latin typeface="Monaco"/>
              </a:rPr>
              <a:t>p.getProperty</a:t>
            </a:r>
            <a:r>
              <a:rPr lang="en-IN" sz="1300" b="1" dirty="0">
                <a:latin typeface="Monaco"/>
              </a:rPr>
              <a:t>(</a:t>
            </a:r>
            <a:r>
              <a:rPr lang="en-IN" sz="1300" b="1" dirty="0" err="1">
                <a:latin typeface="Monaco"/>
              </a:rPr>
              <a:t>objectName</a:t>
            </a:r>
            <a:r>
              <a:rPr lang="en-IN" sz="1300" b="1" dirty="0" smtClean="0">
                <a:latin typeface="Monaco"/>
              </a:rPr>
              <a:t>))    }</a:t>
            </a:r>
            <a:endParaRPr lang="en-IN" sz="1300" b="1" dirty="0">
              <a:latin typeface="Monaco"/>
            </a:endParaRPr>
          </a:p>
          <a:p>
            <a:pPr latinLnBrk="1"/>
            <a:r>
              <a:rPr lang="en-IN" sz="1300" b="1" dirty="0">
                <a:latin typeface="Monaco"/>
              </a:rPr>
              <a:t>        //find by name</a:t>
            </a:r>
          </a:p>
          <a:p>
            <a:pPr latinLnBrk="1"/>
            <a:r>
              <a:rPr lang="en-IN" sz="1300" b="1" dirty="0">
                <a:latin typeface="Monaco"/>
              </a:rPr>
              <a:t>        else if(</a:t>
            </a:r>
            <a:r>
              <a:rPr lang="en-IN" sz="1300" b="1" dirty="0" err="1">
                <a:latin typeface="Monaco"/>
              </a:rPr>
              <a:t>objectType.equalsIgnoreCase</a:t>
            </a:r>
            <a:r>
              <a:rPr lang="en-IN" sz="1300" b="1" dirty="0">
                <a:latin typeface="Monaco"/>
              </a:rPr>
              <a:t>("NAME")){</a:t>
            </a:r>
          </a:p>
          <a:p>
            <a:pPr latinLnBrk="1"/>
            <a:r>
              <a:rPr lang="en-IN" sz="1300" b="1" dirty="0">
                <a:latin typeface="Monaco"/>
              </a:rPr>
              <a:t>            </a:t>
            </a:r>
            <a:r>
              <a:rPr lang="en-IN" sz="1300" b="1" dirty="0" smtClean="0">
                <a:latin typeface="Monaco"/>
              </a:rPr>
              <a:t>            </a:t>
            </a:r>
            <a:r>
              <a:rPr lang="en-IN" sz="1300" b="1" dirty="0">
                <a:latin typeface="Monaco"/>
              </a:rPr>
              <a:t>return By.name(</a:t>
            </a:r>
            <a:r>
              <a:rPr lang="en-IN" sz="1300" b="1" dirty="0" err="1">
                <a:latin typeface="Monaco"/>
              </a:rPr>
              <a:t>p.getProperty</a:t>
            </a:r>
            <a:r>
              <a:rPr lang="en-IN" sz="1300" b="1" dirty="0">
                <a:latin typeface="Monaco"/>
              </a:rPr>
              <a:t>(</a:t>
            </a:r>
            <a:r>
              <a:rPr lang="en-IN" sz="1300" b="1" dirty="0" err="1">
                <a:latin typeface="Monaco"/>
              </a:rPr>
              <a:t>objectName</a:t>
            </a:r>
            <a:r>
              <a:rPr lang="en-IN" sz="1300" b="1" dirty="0" smtClean="0">
                <a:latin typeface="Monaco"/>
              </a:rPr>
              <a:t>))    }</a:t>
            </a:r>
            <a:endParaRPr lang="en-IN" sz="1300" b="1" dirty="0">
              <a:latin typeface="Monaco"/>
            </a:endParaRPr>
          </a:p>
          <a:p>
            <a:pPr latinLnBrk="1"/>
            <a:r>
              <a:rPr lang="en-IN" sz="1300" b="1" dirty="0">
                <a:latin typeface="Monaco"/>
              </a:rPr>
              <a:t>        //Find by </a:t>
            </a:r>
            <a:r>
              <a:rPr lang="en-IN" sz="1300" b="1" dirty="0" err="1">
                <a:latin typeface="Monaco"/>
              </a:rPr>
              <a:t>css</a:t>
            </a:r>
            <a:endParaRPr lang="en-IN" sz="1300" b="1" dirty="0">
              <a:latin typeface="Monaco"/>
            </a:endParaRPr>
          </a:p>
          <a:p>
            <a:pPr latinLnBrk="1"/>
            <a:r>
              <a:rPr lang="en-IN" sz="1300" b="1" dirty="0">
                <a:latin typeface="Monaco"/>
              </a:rPr>
              <a:t>        else if(</a:t>
            </a:r>
            <a:r>
              <a:rPr lang="en-IN" sz="1300" b="1" dirty="0" err="1">
                <a:latin typeface="Monaco"/>
              </a:rPr>
              <a:t>objectType.equalsIgnoreCase</a:t>
            </a:r>
            <a:r>
              <a:rPr lang="en-IN" sz="1300" b="1" dirty="0">
                <a:latin typeface="Monaco"/>
              </a:rPr>
              <a:t>("CSS")){</a:t>
            </a:r>
          </a:p>
          <a:p>
            <a:pPr latinLnBrk="1"/>
            <a:r>
              <a:rPr lang="en-IN" sz="1300" b="1" dirty="0">
                <a:latin typeface="Monaco"/>
              </a:rPr>
              <a:t>            </a:t>
            </a:r>
            <a:r>
              <a:rPr lang="en-IN" sz="1300" b="1" dirty="0" smtClean="0">
                <a:latin typeface="Monaco"/>
              </a:rPr>
              <a:t>            </a:t>
            </a:r>
            <a:r>
              <a:rPr lang="en-IN" sz="1300" b="1" dirty="0">
                <a:latin typeface="Monaco"/>
              </a:rPr>
              <a:t>return </a:t>
            </a:r>
            <a:r>
              <a:rPr lang="en-IN" sz="1300" b="1" dirty="0" err="1">
                <a:latin typeface="Monaco"/>
              </a:rPr>
              <a:t>By.cssSelector</a:t>
            </a:r>
            <a:r>
              <a:rPr lang="en-IN" sz="1300" b="1" dirty="0">
                <a:latin typeface="Monaco"/>
              </a:rPr>
              <a:t>(</a:t>
            </a:r>
            <a:r>
              <a:rPr lang="en-IN" sz="1300" b="1" dirty="0" err="1">
                <a:latin typeface="Monaco"/>
              </a:rPr>
              <a:t>p.getProperty</a:t>
            </a:r>
            <a:r>
              <a:rPr lang="en-IN" sz="1300" b="1" dirty="0">
                <a:latin typeface="Monaco"/>
              </a:rPr>
              <a:t>(</a:t>
            </a:r>
            <a:r>
              <a:rPr lang="en-IN" sz="1300" b="1" dirty="0" err="1">
                <a:latin typeface="Monaco"/>
              </a:rPr>
              <a:t>objectName</a:t>
            </a:r>
            <a:r>
              <a:rPr lang="en-IN" sz="1300" b="1" dirty="0" smtClean="0">
                <a:latin typeface="Monaco"/>
              </a:rPr>
              <a:t>)); </a:t>
            </a:r>
            <a:r>
              <a:rPr lang="en-IN" sz="1300" b="1" dirty="0">
                <a:latin typeface="Monaco"/>
              </a:rPr>
              <a:t>}</a:t>
            </a:r>
          </a:p>
          <a:p>
            <a:pPr latinLnBrk="1"/>
            <a:r>
              <a:rPr lang="en-IN" sz="1300" b="1" dirty="0">
                <a:latin typeface="Monaco"/>
              </a:rPr>
              <a:t>        //find by link</a:t>
            </a:r>
          </a:p>
          <a:p>
            <a:pPr latinLnBrk="1"/>
            <a:r>
              <a:rPr lang="en-IN" sz="1300" b="1" dirty="0">
                <a:latin typeface="Monaco"/>
              </a:rPr>
              <a:t>        else if(</a:t>
            </a:r>
            <a:r>
              <a:rPr lang="en-IN" sz="1300" b="1" dirty="0" err="1">
                <a:latin typeface="Monaco"/>
              </a:rPr>
              <a:t>objectType.equalsIgnoreCase</a:t>
            </a:r>
            <a:r>
              <a:rPr lang="en-IN" sz="1300" b="1" dirty="0">
                <a:latin typeface="Monaco"/>
              </a:rPr>
              <a:t>("LINK")){</a:t>
            </a:r>
          </a:p>
          <a:p>
            <a:pPr latinLnBrk="1"/>
            <a:r>
              <a:rPr lang="en-IN" sz="1300" b="1" dirty="0">
                <a:latin typeface="Monaco"/>
              </a:rPr>
              <a:t>            </a:t>
            </a:r>
            <a:r>
              <a:rPr lang="en-IN" sz="1300" b="1" dirty="0" smtClean="0">
                <a:latin typeface="Monaco"/>
              </a:rPr>
              <a:t>            </a:t>
            </a:r>
            <a:r>
              <a:rPr lang="en-IN" sz="1300" b="1" dirty="0">
                <a:latin typeface="Monaco"/>
              </a:rPr>
              <a:t>return By.linkText(</a:t>
            </a:r>
            <a:r>
              <a:rPr lang="en-IN" sz="1300" b="1" dirty="0" err="1">
                <a:latin typeface="Monaco"/>
              </a:rPr>
              <a:t>p.getProperty</a:t>
            </a:r>
            <a:r>
              <a:rPr lang="en-IN" sz="1300" b="1" dirty="0">
                <a:latin typeface="Monaco"/>
              </a:rPr>
              <a:t>(</a:t>
            </a:r>
            <a:r>
              <a:rPr lang="en-IN" sz="1300" b="1" dirty="0" err="1">
                <a:latin typeface="Monaco"/>
              </a:rPr>
              <a:t>objectName</a:t>
            </a:r>
            <a:r>
              <a:rPr lang="en-IN" sz="1300" b="1" dirty="0" smtClean="0">
                <a:latin typeface="Monaco"/>
              </a:rPr>
              <a:t>));}</a:t>
            </a:r>
            <a:endParaRPr lang="en-IN" sz="1300" b="1" dirty="0">
              <a:latin typeface="Monaco"/>
            </a:endParaRPr>
          </a:p>
          <a:p>
            <a:pPr latinLnBrk="1"/>
            <a:r>
              <a:rPr lang="en-IN" sz="1300" b="1" dirty="0">
                <a:latin typeface="Monaco"/>
              </a:rPr>
              <a:t>        //find by partial link</a:t>
            </a:r>
          </a:p>
          <a:p>
            <a:pPr latinLnBrk="1"/>
            <a:r>
              <a:rPr lang="en-IN" sz="1300" b="1" dirty="0">
                <a:latin typeface="Monaco"/>
              </a:rPr>
              <a:t>        else if(</a:t>
            </a:r>
            <a:r>
              <a:rPr lang="en-IN" sz="1300" b="1" dirty="0" err="1">
                <a:latin typeface="Monaco"/>
              </a:rPr>
              <a:t>objectType.equalsIgnoreCase</a:t>
            </a:r>
            <a:r>
              <a:rPr lang="en-IN" sz="1300" b="1" dirty="0">
                <a:latin typeface="Monaco"/>
              </a:rPr>
              <a:t>("PARTIALLINK")){</a:t>
            </a:r>
          </a:p>
          <a:p>
            <a:pPr latinLnBrk="1"/>
            <a:r>
              <a:rPr lang="en-IN" sz="1300" b="1" dirty="0">
                <a:latin typeface="Monaco"/>
              </a:rPr>
              <a:t>            </a:t>
            </a:r>
            <a:r>
              <a:rPr lang="en-IN" sz="1300" b="1" dirty="0" smtClean="0">
                <a:latin typeface="Monaco"/>
              </a:rPr>
              <a:t>            </a:t>
            </a:r>
            <a:r>
              <a:rPr lang="en-IN" sz="1300" b="1" dirty="0">
                <a:latin typeface="Monaco"/>
              </a:rPr>
              <a:t>return By.partialLinkText(</a:t>
            </a:r>
            <a:r>
              <a:rPr lang="en-IN" sz="1300" b="1" dirty="0" err="1">
                <a:latin typeface="Monaco"/>
              </a:rPr>
              <a:t>p.getProperty</a:t>
            </a:r>
            <a:r>
              <a:rPr lang="en-IN" sz="1300" b="1" dirty="0">
                <a:latin typeface="Monaco"/>
              </a:rPr>
              <a:t>(</a:t>
            </a:r>
            <a:r>
              <a:rPr lang="en-IN" sz="1300" b="1" dirty="0" err="1">
                <a:latin typeface="Monaco"/>
              </a:rPr>
              <a:t>objectName</a:t>
            </a:r>
            <a:r>
              <a:rPr lang="en-IN" sz="1300" b="1" dirty="0" smtClean="0">
                <a:latin typeface="Monaco"/>
              </a:rPr>
              <a:t>));}</a:t>
            </a:r>
          </a:p>
          <a:p>
            <a:pPr latinLnBrk="1"/>
            <a:r>
              <a:rPr lang="en-IN" sz="1300" b="1" dirty="0">
                <a:latin typeface="Monaco"/>
              </a:rPr>
              <a:t> </a:t>
            </a:r>
            <a:r>
              <a:rPr lang="en-IN" sz="1300" b="1" dirty="0" smtClean="0">
                <a:latin typeface="Monaco"/>
              </a:rPr>
              <a:t>          else{</a:t>
            </a:r>
            <a:endParaRPr lang="en-IN" sz="1300" b="1" dirty="0">
              <a:latin typeface="Monaco"/>
            </a:endParaRPr>
          </a:p>
          <a:p>
            <a:pPr latinLnBrk="1"/>
            <a:r>
              <a:rPr lang="en-IN" sz="1300" b="1" dirty="0">
                <a:latin typeface="Monaco"/>
              </a:rPr>
              <a:t>            throw new Exception("Wrong object type");</a:t>
            </a:r>
          </a:p>
          <a:p>
            <a:pPr latinLnBrk="1"/>
            <a:r>
              <a:rPr lang="en-IN" sz="1300" b="1" dirty="0">
                <a:latin typeface="Monaco"/>
              </a:rPr>
              <a:t>        </a:t>
            </a:r>
            <a:r>
              <a:rPr lang="en-IN" sz="1300" b="1" dirty="0" smtClean="0">
                <a:latin typeface="Monaco"/>
              </a:rPr>
              <a:t>}    }      }</a:t>
            </a:r>
            <a:endParaRPr lang="en-IN" sz="1300" b="1" dirty="0"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74296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112320" y="0"/>
            <a:ext cx="8520600" cy="62025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44380"/>
            <a:ext cx="8520600" cy="4599500"/>
          </a:xfrm>
        </p:spPr>
        <p:txBody>
          <a:bodyPr/>
          <a:lstStyle/>
          <a:p>
            <a:pPr>
              <a:buNone/>
            </a:pPr>
            <a:r>
              <a:rPr lang="en-IN" dirty="0" smtClean="0">
                <a:solidFill>
                  <a:srgbClr val="000000"/>
                </a:solidFill>
              </a:rPr>
              <a:t>Now see the code here</a:t>
            </a:r>
            <a:r>
              <a:rPr lang="en-IN" dirty="0" smtClean="0">
                <a:solidFill>
                  <a:srgbClr val="000000"/>
                </a:solidFill>
              </a:rPr>
              <a:t>:-</a:t>
            </a:r>
            <a:r>
              <a:rPr lang="en-IN" b="1" dirty="0" smtClean="0">
                <a:solidFill>
                  <a:srgbClr val="000000"/>
                </a:solidFill>
              </a:rPr>
              <a:t>HybridExecuteTest.java</a:t>
            </a:r>
            <a:endParaRPr lang="en-IN" b="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11700" y="630217"/>
            <a:ext cx="7532889" cy="392415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package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testCases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import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java.io.IOException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import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java.util.Properties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import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operation.ReadObject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import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operation.UIOperation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import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org.apache.poi.ss.usermodel.Row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import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org.apache.poi.ss.usermodel.Sheet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import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org.openqa.selenium.WebDriver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import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org.openqa.selenium.firefox.FirefoxDriver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import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org.testng.annotations.DataProvider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import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org.testng.annotations.Test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import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excelExportAndFileIO.ReadExcelFile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public class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HybridExecuteTest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 {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WebDriver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webdriver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 = null;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@Test(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dataProvider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="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hybridData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")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public void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testLogin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(String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testcaseName,String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keyword,String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objectName,String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objectType,String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 value) throws Exception {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 // TODO Auto-generated method stub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259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311700" y="-167147"/>
            <a:ext cx="8520600" cy="167148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131" y="117986"/>
            <a:ext cx="8619169" cy="4837471"/>
          </a:xfrm>
        </p:spPr>
        <p:txBody>
          <a:bodyPr/>
          <a:lstStyle/>
          <a:p>
            <a:pPr>
              <a:buNone/>
            </a:pP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13131" y="189433"/>
            <a:ext cx="7752895" cy="457048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    if(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testcaseName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!=null&amp;&amp;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testcaseName.length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()!=0)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webdriver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=new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FirefoxDriver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();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ReadObject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 object = new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ReadObject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Properties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allObjects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object.getObjectRepository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UIOperation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 operation = new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UIOperation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webdriver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);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//Call perform function to perform operation on UI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operation.perform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allObjects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, keyword,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objectName,objectType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, value);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@DataProvider(name="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hybridData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")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public Object[ ][ ]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getDataFromDataprovider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() throws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IOException</a:t>
            </a:r>
            <a:endParaRPr kumimoji="0" lang="en-US" b="1" i="0" u="none" strike="noStrike" cap="none" normalizeH="0" baseline="0" dirty="0" smtClean="0">
              <a:ln>
                <a:noFill/>
              </a:ln>
              <a:effectLst/>
              <a:latin typeface="Monaco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{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Object[ ][ ] object = null;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ReadExcelFile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 file = new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ReadExcelFile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//Read keyword sheet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Sheet </a:t>
            </a:r>
            <a:r>
              <a:rPr lang="en-US" b="1" dirty="0" err="1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R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Sheet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file.readExcel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System.getProperty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("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user.dir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")+"\\","TestCase.xlsx" , "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KeywordFramework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//Find number of rows in excel file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rowCount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R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Sheet.getLastRowNum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()-</a:t>
            </a:r>
            <a:r>
              <a:rPr lang="en-US" b="1" dirty="0" err="1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R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Sheet.getFirstRowNum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();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object = new Object[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rowCount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][5];    </a:t>
            </a:r>
          </a:p>
        </p:txBody>
      </p:sp>
    </p:spTree>
    <p:extLst>
      <p:ext uri="{BB962C8B-B14F-4D97-AF65-F5344CB8AC3E}">
        <p14:creationId xmlns:p14="http://schemas.microsoft.com/office/powerpoint/2010/main" val="330004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311700" y="-167147"/>
            <a:ext cx="8520600" cy="167148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131" y="117986"/>
            <a:ext cx="8619169" cy="4837471"/>
          </a:xfrm>
        </p:spPr>
        <p:txBody>
          <a:bodyPr/>
          <a:lstStyle/>
          <a:p>
            <a:pPr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IN" dirty="0">
                <a:solidFill>
                  <a:srgbClr val="000000"/>
                </a:solidFill>
              </a:rPr>
              <a:t>Now see Project explorer window </a:t>
            </a:r>
            <a:r>
              <a:rPr lang="en-IN" dirty="0" smtClean="0">
                <a:solidFill>
                  <a:srgbClr val="000000"/>
                </a:solidFill>
              </a:rPr>
              <a:t>                                                                                look </a:t>
            </a:r>
            <a:r>
              <a:rPr lang="en-IN" dirty="0">
                <a:solidFill>
                  <a:srgbClr val="000000"/>
                </a:solidFill>
              </a:rPr>
              <a:t>like this:-</a:t>
            </a:r>
            <a:endParaRPr lang="en-IN" b="1" dirty="0">
              <a:solidFill>
                <a:srgbClr val="000000"/>
              </a:solidFill>
            </a:endParaRPr>
          </a:p>
          <a:p>
            <a:pPr>
              <a:buNone/>
            </a:pP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11700" y="230239"/>
            <a:ext cx="4160113" cy="306237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for 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 = 0;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 &lt;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rowCount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;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++) {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//Loop over all the rows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 Row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row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R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Sheet.getRow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(i+1);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//Create a loop to print cell values in a row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for 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 j = 0; j &lt;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row.getLastCellNum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(); j++)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{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 //Print excel data in console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object[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][j] =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row.getCell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(j).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toString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();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}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 }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System.out.println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("");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return object;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813" y="1745622"/>
            <a:ext cx="4459056" cy="30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9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 smtClean="0">
                <a:solidFill>
                  <a:schemeClr val="accent2"/>
                </a:solidFill>
              </a:rPr>
              <a:t>Covered Till Now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845648"/>
            <a:ext cx="8520600" cy="3723227"/>
          </a:xfrm>
        </p:spPr>
        <p:txBody>
          <a:bodyPr/>
          <a:lstStyle/>
          <a:p>
            <a:r>
              <a:rPr lang="en-IN" dirty="0">
                <a:solidFill>
                  <a:srgbClr val="000000"/>
                </a:solidFill>
              </a:rPr>
              <a:t>The hybrid framework is a mix of keyword driven and data driven framework</a:t>
            </a:r>
            <a:r>
              <a:rPr lang="en-IN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IN" dirty="0">
                <a:solidFill>
                  <a:srgbClr val="000000"/>
                </a:solidFill>
              </a:rPr>
              <a:t>Here for keywords, use Excel files to maintain test cases and for test data, use data provider of </a:t>
            </a:r>
            <a:r>
              <a:rPr lang="en-IN" dirty="0" err="1">
                <a:solidFill>
                  <a:srgbClr val="000000"/>
                </a:solidFill>
              </a:rPr>
              <a:t>Testng</a:t>
            </a:r>
            <a:r>
              <a:rPr lang="en-IN" dirty="0">
                <a:solidFill>
                  <a:srgbClr val="000000"/>
                </a:solidFill>
              </a:rPr>
              <a:t> framework.</a:t>
            </a:r>
          </a:p>
          <a:p>
            <a:pPr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4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8196600" cy="409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Thanks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529017"/>
          </a:xfrm>
        </p:spPr>
        <p:txBody>
          <a:bodyPr/>
          <a:lstStyle/>
          <a:p>
            <a:r>
              <a:rPr lang="en-IN" dirty="0" smtClean="0">
                <a:solidFill>
                  <a:srgbClr val="000000"/>
                </a:solidFill>
              </a:rPr>
              <a:t>Introduction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880" y="632517"/>
            <a:ext cx="8660420" cy="4180116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en-IN" dirty="0">
                <a:solidFill>
                  <a:srgbClr val="000000"/>
                </a:solidFill>
              </a:rPr>
              <a:t>Hybrid Test framework is a concept where </a:t>
            </a:r>
            <a:r>
              <a:rPr lang="en-IN" dirty="0" smtClean="0">
                <a:solidFill>
                  <a:srgbClr val="000000"/>
                </a:solidFill>
              </a:rPr>
              <a:t>using </a:t>
            </a:r>
            <a:r>
              <a:rPr lang="en-IN" dirty="0">
                <a:solidFill>
                  <a:srgbClr val="000000"/>
                </a:solidFill>
              </a:rPr>
              <a:t>the advantage of both Keyword and Data </a:t>
            </a:r>
            <a:r>
              <a:rPr lang="en-IN" dirty="0" smtClean="0">
                <a:solidFill>
                  <a:srgbClr val="000000"/>
                </a:solidFill>
              </a:rPr>
              <a:t>driven </a:t>
            </a:r>
            <a:r>
              <a:rPr lang="en-IN" dirty="0">
                <a:solidFill>
                  <a:srgbClr val="000000"/>
                </a:solidFill>
              </a:rPr>
              <a:t>framework</a:t>
            </a:r>
            <a:r>
              <a:rPr lang="en-IN" dirty="0" smtClean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en-IN" sz="1600" dirty="0">
                <a:solidFill>
                  <a:srgbClr val="000000"/>
                </a:solidFill>
              </a:rPr>
              <a:t>Here for keywords, </a:t>
            </a:r>
            <a:r>
              <a:rPr lang="en-IN" sz="1600" dirty="0" smtClean="0">
                <a:solidFill>
                  <a:srgbClr val="000000"/>
                </a:solidFill>
              </a:rPr>
              <a:t>use </a:t>
            </a:r>
            <a:r>
              <a:rPr lang="en-IN" sz="1600" dirty="0">
                <a:solidFill>
                  <a:srgbClr val="000000"/>
                </a:solidFill>
              </a:rPr>
              <a:t>Excel files to maintain test </a:t>
            </a:r>
            <a:r>
              <a:rPr lang="en-IN" sz="1600" dirty="0" smtClean="0">
                <a:solidFill>
                  <a:srgbClr val="000000"/>
                </a:solidFill>
              </a:rPr>
              <a:t>cases and </a:t>
            </a:r>
            <a:r>
              <a:rPr lang="en-IN" sz="1600" dirty="0">
                <a:solidFill>
                  <a:srgbClr val="000000"/>
                </a:solidFill>
              </a:rPr>
              <a:t>for test </a:t>
            </a:r>
            <a:r>
              <a:rPr lang="en-IN" sz="1600" dirty="0" smtClean="0">
                <a:solidFill>
                  <a:srgbClr val="000000"/>
                </a:solidFill>
              </a:rPr>
              <a:t>data, use data provider of </a:t>
            </a:r>
            <a:r>
              <a:rPr lang="en-IN" sz="1600" dirty="0" err="1" smtClean="0">
                <a:solidFill>
                  <a:srgbClr val="000000"/>
                </a:solidFill>
              </a:rPr>
              <a:t>Testng</a:t>
            </a:r>
            <a:r>
              <a:rPr lang="en-IN" sz="1600" dirty="0">
                <a:solidFill>
                  <a:srgbClr val="000000"/>
                </a:solidFill>
              </a:rPr>
              <a:t> framework.</a:t>
            </a:r>
            <a:endParaRPr lang="en-IN" sz="1600" dirty="0">
              <a:solidFill>
                <a:srgbClr val="0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903" y="2163380"/>
            <a:ext cx="4419983" cy="19813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878" y="1789968"/>
            <a:ext cx="3490262" cy="37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44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112320" y="0"/>
            <a:ext cx="8520600" cy="55002"/>
          </a:xfrm>
        </p:spPr>
        <p:txBody>
          <a:bodyPr/>
          <a:lstStyle/>
          <a:p>
            <a:endParaRPr lang="en-IN" b="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630" y="110003"/>
            <a:ext cx="8846050" cy="4723253"/>
          </a:xfrm>
        </p:spPr>
        <p:txBody>
          <a:bodyPr/>
          <a:lstStyle/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600" dirty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0" y="671113"/>
            <a:ext cx="8919360" cy="416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1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945" y="103276"/>
            <a:ext cx="8520600" cy="976129"/>
          </a:xfrm>
        </p:spPr>
        <p:txBody>
          <a:bodyPr/>
          <a:lstStyle/>
          <a:p>
            <a:r>
              <a:rPr lang="en-IN" dirty="0">
                <a:solidFill>
                  <a:srgbClr val="000000"/>
                </a:solidFill>
              </a:rPr>
              <a:t>Procedure to implement </a:t>
            </a:r>
            <a:r>
              <a:rPr lang="en-IN" dirty="0" smtClean="0">
                <a:solidFill>
                  <a:srgbClr val="000000"/>
                </a:solidFill>
              </a:rPr>
              <a:t>Hybrid      driven </a:t>
            </a:r>
            <a:r>
              <a:rPr lang="en-IN" dirty="0">
                <a:solidFill>
                  <a:srgbClr val="000000"/>
                </a:solidFill>
              </a:rPr>
              <a:t>framework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27531"/>
            <a:ext cx="8520600" cy="3616348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dirty="0">
                <a:solidFill>
                  <a:srgbClr val="000000"/>
                </a:solidFill>
              </a:rPr>
              <a:t>Example:-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</a:rPr>
              <a:t>Executing 2 test cases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dirty="0">
                <a:solidFill>
                  <a:srgbClr val="000000"/>
                </a:solidFill>
              </a:rPr>
              <a:t>    1) Test Case 1:-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dirty="0">
                <a:solidFill>
                  <a:srgbClr val="000000"/>
                </a:solidFill>
              </a:rPr>
              <a:t>           a) Go to </a:t>
            </a:r>
            <a:r>
              <a:rPr lang="en-IN" b="1" dirty="0">
                <a:solidFill>
                  <a:srgbClr val="000000"/>
                </a:solidFill>
              </a:rPr>
              <a:t>Base URL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dirty="0">
                <a:solidFill>
                  <a:srgbClr val="000000"/>
                </a:solidFill>
              </a:rPr>
              <a:t>           b)Enter User ID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dirty="0">
                <a:solidFill>
                  <a:srgbClr val="000000"/>
                </a:solidFill>
              </a:rPr>
              <a:t>           c)Enter Password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dirty="0">
                <a:solidFill>
                  <a:srgbClr val="000000"/>
                </a:solidFill>
              </a:rPr>
              <a:t>           d)Click Reset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dirty="0">
                <a:solidFill>
                  <a:srgbClr val="000000"/>
                </a:solidFill>
              </a:rPr>
              <a:t>    2) Test Case 2:-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dirty="0">
                <a:solidFill>
                  <a:srgbClr val="000000"/>
                </a:solidFill>
              </a:rPr>
              <a:t>          a)Go to </a:t>
            </a:r>
            <a:r>
              <a:rPr lang="en-IN" b="1" dirty="0">
                <a:solidFill>
                  <a:srgbClr val="000000"/>
                </a:solidFill>
              </a:rPr>
              <a:t>Base URL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dirty="0">
                <a:solidFill>
                  <a:srgbClr val="000000"/>
                </a:solidFill>
              </a:rPr>
              <a:t>          b)Enter User ID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dirty="0">
                <a:solidFill>
                  <a:srgbClr val="000000"/>
                </a:solidFill>
              </a:rPr>
              <a:t>          c)Enter Password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dirty="0">
                <a:solidFill>
                  <a:srgbClr val="000000"/>
                </a:solidFill>
              </a:rPr>
              <a:t>          d)Click Login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01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112320" y="0"/>
            <a:ext cx="8520600" cy="62025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44380"/>
            <a:ext cx="8520600" cy="459950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dirty="0" smtClean="0">
                <a:solidFill>
                  <a:srgbClr val="000000"/>
                </a:solidFill>
              </a:rPr>
              <a:t>Now see the code here:-</a:t>
            </a:r>
            <a:r>
              <a:rPr lang="en-IN" b="1" dirty="0" smtClean="0">
                <a:solidFill>
                  <a:srgbClr val="000000"/>
                </a:solidFill>
              </a:rPr>
              <a:t>ReadExcelFile.java</a:t>
            </a:r>
            <a:endParaRPr lang="en-IN" b="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11700" y="773562"/>
            <a:ext cx="7880731" cy="3970318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package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excelExportAndFileIO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import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java.io.File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import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java.io.FileInputStream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import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java.io.IOException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import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org.apache.poi.hssf.usermodel.HSSFWorkbook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import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org.apache.poi.ss.usermodel.Sheet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import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org.apache.poi.ss.usermodel.Workbook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import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org.apache.poi.xssf.usermodel.XSSFWorkbook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public class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ReadExcelFile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public Sheet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readExcel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(String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filePath,String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fileName,String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sheetName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) throws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IOException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//Create a object of File class to open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xlsx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file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File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file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= new File(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filePath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+"\\"+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fileName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//Create an object of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FileInputStream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class to read excel file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FileInputStream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inputStream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= new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FileInputStream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(file);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Workbook </a:t>
            </a:r>
            <a:r>
              <a:rPr lang="en-US" b="1" dirty="0" err="1">
                <a:latin typeface="Monaco"/>
              </a:rPr>
              <a:t>R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Workbook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= null;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//Find the file extension by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spliting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file name in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substing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and getting only extension name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String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fileExtensionName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=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fileName.substring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fileName.indexOf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(".")); </a:t>
            </a:r>
          </a:p>
        </p:txBody>
      </p:sp>
    </p:spTree>
    <p:extLst>
      <p:ext uri="{BB962C8B-B14F-4D97-AF65-F5344CB8AC3E}">
        <p14:creationId xmlns:p14="http://schemas.microsoft.com/office/powerpoint/2010/main" val="105553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311700" y="-167147"/>
            <a:ext cx="8520600" cy="167148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7986"/>
            <a:ext cx="8520600" cy="4837471"/>
          </a:xfrm>
        </p:spPr>
        <p:txBody>
          <a:bodyPr/>
          <a:lstStyle/>
          <a:p>
            <a:pPr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buNone/>
            </a:pPr>
            <a:endParaRPr lang="en-IN" dirty="0" smtClean="0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24895" y="350695"/>
            <a:ext cx="5243743" cy="3754874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//Check condition if the file is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xlsx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file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if(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fileExtensionName.equals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(".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xlsx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"))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//If it is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xlsx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file then create object of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XSSFWorkbook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class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err="1">
                <a:latin typeface="Monaco"/>
              </a:rPr>
              <a:t>R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Workbook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= new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XSSFWorkbook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inputStream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//Check condition if the file is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xls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file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else if(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fileExtensionName.equals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(".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xls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"))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//If it is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xls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file then create object of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XSSFWorkbook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class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err="1">
                <a:latin typeface="Monaco"/>
              </a:rPr>
              <a:t>R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Workbook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= new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HSSFWorkbook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inputStream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Monaco"/>
              </a:rPr>
              <a:t>//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Read sheet inside the workbook by its name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Sheet</a:t>
            </a:r>
            <a:r>
              <a:rPr kumimoji="0" lang="en-US" b="1" i="0" u="none" strike="noStrike" cap="none" normalizeH="0" dirty="0" smtClean="0">
                <a:ln>
                  <a:noFill/>
                </a:ln>
                <a:effectLst/>
                <a:latin typeface="Monaco"/>
              </a:rPr>
              <a:t> </a:t>
            </a:r>
            <a:r>
              <a:rPr lang="en-US" b="1" dirty="0" err="1">
                <a:latin typeface="Monaco"/>
              </a:rPr>
              <a:t>R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Sheet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= </a:t>
            </a:r>
            <a:r>
              <a:rPr lang="en-US" b="1" dirty="0" err="1">
                <a:latin typeface="Monaco"/>
              </a:rPr>
              <a:t>R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Workbook.getSheet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sheetName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return </a:t>
            </a:r>
            <a:r>
              <a:rPr lang="en-US" b="1" dirty="0" err="1">
                <a:latin typeface="Monaco"/>
              </a:rPr>
              <a:t>R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Sheet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33161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112320" y="0"/>
            <a:ext cx="8520600" cy="62025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44380"/>
            <a:ext cx="8520600" cy="459950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dirty="0" smtClean="0">
                <a:solidFill>
                  <a:srgbClr val="000000"/>
                </a:solidFill>
              </a:rPr>
              <a:t>Now see the code here:-</a:t>
            </a:r>
            <a:r>
              <a:rPr lang="en-IN" b="1" dirty="0" smtClean="0">
                <a:solidFill>
                  <a:srgbClr val="000000"/>
                </a:solidFill>
              </a:rPr>
              <a:t>ReadObject.java</a:t>
            </a:r>
            <a:endParaRPr lang="en-IN" b="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11700" y="558119"/>
            <a:ext cx="7727986" cy="418576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package operation;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import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java.io.File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import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java.io.FileInputStream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import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java.io.IOException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import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java.io.InputStream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import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java.util.Properties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public class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ReadObject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Properties p = new Properties();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public Properties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getObjectRepository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() throws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IOException</a:t>
            </a:r>
            <a:endParaRPr kumimoji="0" lang="en-US" b="1" i="0" u="none" strike="noStrike" cap="none" normalizeH="0" baseline="0" dirty="0" smtClean="0">
              <a:ln>
                <a:noFill/>
              </a:ln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//Read object repository file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InputStream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stream = new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FileInputStream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(new File(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System.getProperty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("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user.dir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")+"\\src\\objects\\object.properties"));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//load all objects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p.load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(stream);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return p;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}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</a:rPr>
              <a:t> </a:t>
            </a:r>
            <a:endParaRPr kumimoji="0" lang="en-US" b="1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62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112320" y="0"/>
            <a:ext cx="8520600" cy="62025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44380"/>
            <a:ext cx="8520600" cy="4599500"/>
          </a:xfrm>
        </p:spPr>
        <p:txBody>
          <a:bodyPr/>
          <a:lstStyle/>
          <a:p>
            <a:pPr>
              <a:buNone/>
            </a:pPr>
            <a:r>
              <a:rPr lang="en-IN" dirty="0" smtClean="0">
                <a:solidFill>
                  <a:srgbClr val="000000"/>
                </a:solidFill>
              </a:rPr>
              <a:t>Now see the code here:-</a:t>
            </a:r>
            <a:r>
              <a:rPr lang="en-IN" b="1" dirty="0">
                <a:solidFill>
                  <a:srgbClr val="000000"/>
                </a:solidFill>
              </a:rPr>
              <a:t>UIOperation.java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11700" y="558120"/>
            <a:ext cx="7727986" cy="418576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atinLnBrk="1"/>
            <a:r>
              <a:rPr lang="en-IN" b="1" dirty="0">
                <a:latin typeface="Monaco"/>
              </a:rPr>
              <a:t>package operation;</a:t>
            </a:r>
          </a:p>
          <a:p>
            <a:pPr latinLnBrk="1"/>
            <a:r>
              <a:rPr lang="en-IN" b="1" dirty="0">
                <a:latin typeface="Monaco"/>
              </a:rPr>
              <a:t>import </a:t>
            </a:r>
            <a:r>
              <a:rPr lang="en-IN" b="1" dirty="0" err="1">
                <a:latin typeface="Monaco"/>
              </a:rPr>
              <a:t>java.util.Properties</a:t>
            </a:r>
            <a:r>
              <a:rPr lang="en-IN" b="1" dirty="0">
                <a:latin typeface="Monaco"/>
              </a:rPr>
              <a:t>;</a:t>
            </a:r>
          </a:p>
          <a:p>
            <a:pPr latinLnBrk="1"/>
            <a:r>
              <a:rPr lang="en-IN" b="1" dirty="0">
                <a:latin typeface="Monaco"/>
              </a:rPr>
              <a:t>import </a:t>
            </a:r>
            <a:r>
              <a:rPr lang="en-IN" b="1" dirty="0" err="1">
                <a:latin typeface="Monaco"/>
              </a:rPr>
              <a:t>org.openqa.selenium.By</a:t>
            </a:r>
            <a:r>
              <a:rPr lang="en-IN" b="1" dirty="0">
                <a:latin typeface="Monaco"/>
              </a:rPr>
              <a:t>;</a:t>
            </a:r>
          </a:p>
          <a:p>
            <a:pPr latinLnBrk="1"/>
            <a:r>
              <a:rPr lang="en-IN" b="1" dirty="0">
                <a:latin typeface="Monaco"/>
              </a:rPr>
              <a:t>import </a:t>
            </a:r>
            <a:r>
              <a:rPr lang="en-IN" b="1" dirty="0" err="1">
                <a:latin typeface="Monaco"/>
              </a:rPr>
              <a:t>org.openqa.selenium.WebDriver</a:t>
            </a:r>
            <a:r>
              <a:rPr lang="en-IN" b="1" dirty="0">
                <a:latin typeface="Monaco"/>
              </a:rPr>
              <a:t>;</a:t>
            </a:r>
          </a:p>
          <a:p>
            <a:pPr latinLnBrk="1"/>
            <a:r>
              <a:rPr lang="en-IN" b="1" dirty="0">
                <a:latin typeface="Monaco"/>
              </a:rPr>
              <a:t>public class </a:t>
            </a:r>
            <a:r>
              <a:rPr lang="en-IN" b="1" dirty="0" err="1">
                <a:latin typeface="Monaco"/>
              </a:rPr>
              <a:t>UIOperation</a:t>
            </a:r>
            <a:r>
              <a:rPr lang="en-IN" b="1" dirty="0">
                <a:latin typeface="Monaco"/>
              </a:rPr>
              <a:t> {</a:t>
            </a:r>
          </a:p>
          <a:p>
            <a:pPr latinLnBrk="1"/>
            <a:r>
              <a:rPr lang="en-IN" b="1" dirty="0">
                <a:latin typeface="Monaco"/>
              </a:rPr>
              <a:t>    </a:t>
            </a:r>
            <a:r>
              <a:rPr lang="en-IN" b="1" dirty="0" err="1">
                <a:latin typeface="Monaco"/>
              </a:rPr>
              <a:t>WebDriver</a:t>
            </a:r>
            <a:r>
              <a:rPr lang="en-IN" b="1" dirty="0">
                <a:latin typeface="Monaco"/>
              </a:rPr>
              <a:t> driver;</a:t>
            </a:r>
          </a:p>
          <a:p>
            <a:pPr latinLnBrk="1"/>
            <a:r>
              <a:rPr lang="en-IN" b="1" dirty="0">
                <a:latin typeface="Monaco"/>
              </a:rPr>
              <a:t>    public </a:t>
            </a:r>
            <a:r>
              <a:rPr lang="en-IN" b="1" dirty="0" err="1">
                <a:latin typeface="Monaco"/>
              </a:rPr>
              <a:t>UIOperation</a:t>
            </a:r>
            <a:r>
              <a:rPr lang="en-IN" b="1" dirty="0">
                <a:latin typeface="Monaco"/>
              </a:rPr>
              <a:t>(</a:t>
            </a:r>
            <a:r>
              <a:rPr lang="en-IN" b="1" dirty="0" err="1">
                <a:latin typeface="Monaco"/>
              </a:rPr>
              <a:t>WebDriver</a:t>
            </a:r>
            <a:r>
              <a:rPr lang="en-IN" b="1" dirty="0">
                <a:latin typeface="Monaco"/>
              </a:rPr>
              <a:t> driver</a:t>
            </a:r>
            <a:r>
              <a:rPr lang="en-IN" b="1" dirty="0" smtClean="0">
                <a:latin typeface="Monaco"/>
              </a:rPr>
              <a:t>)</a:t>
            </a:r>
          </a:p>
          <a:p>
            <a:pPr latinLnBrk="1"/>
            <a:r>
              <a:rPr lang="en-IN" b="1" dirty="0" smtClean="0">
                <a:latin typeface="Monaco"/>
              </a:rPr>
              <a:t>{</a:t>
            </a:r>
            <a:endParaRPr lang="en-IN" b="1" dirty="0">
              <a:latin typeface="Monaco"/>
            </a:endParaRPr>
          </a:p>
          <a:p>
            <a:pPr latinLnBrk="1"/>
            <a:r>
              <a:rPr lang="en-IN" b="1" dirty="0">
                <a:latin typeface="Monaco"/>
              </a:rPr>
              <a:t>        </a:t>
            </a:r>
            <a:r>
              <a:rPr lang="en-IN" b="1" dirty="0" err="1">
                <a:latin typeface="Monaco"/>
              </a:rPr>
              <a:t>this.driver</a:t>
            </a:r>
            <a:r>
              <a:rPr lang="en-IN" b="1" dirty="0">
                <a:latin typeface="Monaco"/>
              </a:rPr>
              <a:t> = driver;</a:t>
            </a:r>
          </a:p>
          <a:p>
            <a:pPr latinLnBrk="1"/>
            <a:r>
              <a:rPr lang="en-IN" b="1" dirty="0">
                <a:latin typeface="Monaco"/>
              </a:rPr>
              <a:t>    }</a:t>
            </a:r>
          </a:p>
          <a:p>
            <a:pPr latinLnBrk="1"/>
            <a:r>
              <a:rPr lang="en-IN" b="1" dirty="0">
                <a:latin typeface="Monaco"/>
              </a:rPr>
              <a:t>    public void perform(Properties </a:t>
            </a:r>
            <a:r>
              <a:rPr lang="en-IN" b="1" dirty="0" err="1">
                <a:latin typeface="Monaco"/>
              </a:rPr>
              <a:t>p,String</a:t>
            </a:r>
            <a:r>
              <a:rPr lang="en-IN" b="1" dirty="0">
                <a:latin typeface="Monaco"/>
              </a:rPr>
              <a:t> </a:t>
            </a:r>
            <a:r>
              <a:rPr lang="en-IN" b="1" dirty="0" err="1">
                <a:latin typeface="Monaco"/>
              </a:rPr>
              <a:t>operation,String</a:t>
            </a:r>
            <a:r>
              <a:rPr lang="en-IN" b="1" dirty="0">
                <a:latin typeface="Monaco"/>
              </a:rPr>
              <a:t> </a:t>
            </a:r>
            <a:r>
              <a:rPr lang="en-IN" b="1" dirty="0" err="1">
                <a:latin typeface="Monaco"/>
              </a:rPr>
              <a:t>objectName,String</a:t>
            </a:r>
            <a:r>
              <a:rPr lang="en-IN" b="1" dirty="0">
                <a:latin typeface="Monaco"/>
              </a:rPr>
              <a:t> </a:t>
            </a:r>
            <a:r>
              <a:rPr lang="en-IN" b="1" dirty="0" err="1">
                <a:latin typeface="Monaco"/>
              </a:rPr>
              <a:t>objectType,String</a:t>
            </a:r>
            <a:r>
              <a:rPr lang="en-IN" b="1" dirty="0">
                <a:latin typeface="Monaco"/>
              </a:rPr>
              <a:t> value) throws Exception{</a:t>
            </a:r>
          </a:p>
          <a:p>
            <a:pPr latinLnBrk="1"/>
            <a:r>
              <a:rPr lang="en-IN" b="1" dirty="0">
                <a:latin typeface="Monaco"/>
              </a:rPr>
              <a:t>        </a:t>
            </a:r>
            <a:r>
              <a:rPr lang="en-IN" b="1" dirty="0" err="1">
                <a:latin typeface="Monaco"/>
              </a:rPr>
              <a:t>System.out.println</a:t>
            </a:r>
            <a:r>
              <a:rPr lang="en-IN" b="1" dirty="0">
                <a:latin typeface="Monaco"/>
              </a:rPr>
              <a:t>("");</a:t>
            </a:r>
          </a:p>
          <a:p>
            <a:pPr latinLnBrk="1"/>
            <a:r>
              <a:rPr lang="en-IN" b="1" dirty="0">
                <a:latin typeface="Monaco"/>
              </a:rPr>
              <a:t>        switch (</a:t>
            </a:r>
            <a:r>
              <a:rPr lang="en-IN" b="1" dirty="0" err="1">
                <a:latin typeface="Monaco"/>
              </a:rPr>
              <a:t>operation.toUpperCase</a:t>
            </a:r>
            <a:r>
              <a:rPr lang="en-IN" b="1" dirty="0">
                <a:latin typeface="Monaco"/>
              </a:rPr>
              <a:t>()) {</a:t>
            </a:r>
          </a:p>
          <a:p>
            <a:pPr latinLnBrk="1"/>
            <a:r>
              <a:rPr lang="en-IN" b="1" dirty="0">
                <a:latin typeface="Monaco"/>
              </a:rPr>
              <a:t>        case "CLICK":</a:t>
            </a:r>
          </a:p>
          <a:p>
            <a:pPr latinLnBrk="1"/>
            <a:r>
              <a:rPr lang="en-IN" b="1" dirty="0">
                <a:latin typeface="Monaco"/>
              </a:rPr>
              <a:t>            //Perform click</a:t>
            </a:r>
          </a:p>
          <a:p>
            <a:pPr latinLnBrk="1"/>
            <a:r>
              <a:rPr lang="en-IN" b="1" dirty="0">
                <a:latin typeface="Monaco"/>
              </a:rPr>
              <a:t>            </a:t>
            </a:r>
            <a:r>
              <a:rPr lang="en-IN" b="1" dirty="0" err="1">
                <a:latin typeface="Monaco"/>
              </a:rPr>
              <a:t>driver.findElement</a:t>
            </a:r>
            <a:r>
              <a:rPr lang="en-IN" b="1" dirty="0">
                <a:latin typeface="Monaco"/>
              </a:rPr>
              <a:t>(</a:t>
            </a:r>
            <a:r>
              <a:rPr lang="en-IN" b="1" dirty="0" err="1">
                <a:latin typeface="Monaco"/>
              </a:rPr>
              <a:t>this.getObject</a:t>
            </a:r>
            <a:r>
              <a:rPr lang="en-IN" b="1" dirty="0">
                <a:latin typeface="Monaco"/>
              </a:rPr>
              <a:t>(</a:t>
            </a:r>
            <a:r>
              <a:rPr lang="en-IN" b="1" dirty="0" err="1">
                <a:latin typeface="Monaco"/>
              </a:rPr>
              <a:t>p,objectName,objectType</a:t>
            </a:r>
            <a:r>
              <a:rPr lang="en-IN" b="1" dirty="0">
                <a:latin typeface="Monaco"/>
              </a:rPr>
              <a:t>)).click();</a:t>
            </a:r>
          </a:p>
          <a:p>
            <a:pPr latinLnBrk="1"/>
            <a:r>
              <a:rPr lang="en-IN" b="1" dirty="0">
                <a:latin typeface="Monaco"/>
              </a:rPr>
              <a:t>            break;</a:t>
            </a:r>
          </a:p>
          <a:p>
            <a:pPr latinLnBrk="1"/>
            <a:r>
              <a:rPr lang="en-IN" b="1" dirty="0">
                <a:latin typeface="Monaco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171120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311700" y="-167147"/>
            <a:ext cx="8520600" cy="167148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131" y="117986"/>
            <a:ext cx="8619169" cy="4837471"/>
          </a:xfrm>
        </p:spPr>
        <p:txBody>
          <a:bodyPr/>
          <a:lstStyle/>
          <a:p>
            <a:pPr>
              <a:buNone/>
            </a:pP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13131" y="228397"/>
            <a:ext cx="7810213" cy="4616648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atinLnBrk="1"/>
            <a:r>
              <a:rPr lang="en-IN" b="1" dirty="0">
                <a:latin typeface="Monaco"/>
              </a:rPr>
              <a:t>case "SETTEXT":</a:t>
            </a:r>
          </a:p>
          <a:p>
            <a:pPr latinLnBrk="1"/>
            <a:r>
              <a:rPr lang="en-IN" b="1" dirty="0">
                <a:latin typeface="Monaco"/>
              </a:rPr>
              <a:t>            //Set text on control</a:t>
            </a:r>
          </a:p>
          <a:p>
            <a:pPr latinLnBrk="1"/>
            <a:r>
              <a:rPr lang="en-IN" b="1" dirty="0">
                <a:latin typeface="Monaco"/>
              </a:rPr>
              <a:t>            </a:t>
            </a:r>
            <a:r>
              <a:rPr lang="en-IN" b="1" dirty="0" err="1">
                <a:latin typeface="Monaco"/>
              </a:rPr>
              <a:t>driver.findElement</a:t>
            </a:r>
            <a:r>
              <a:rPr lang="en-IN" b="1" dirty="0">
                <a:latin typeface="Monaco"/>
              </a:rPr>
              <a:t>(</a:t>
            </a:r>
            <a:r>
              <a:rPr lang="en-IN" b="1" dirty="0" err="1">
                <a:latin typeface="Monaco"/>
              </a:rPr>
              <a:t>this.getObject</a:t>
            </a:r>
            <a:r>
              <a:rPr lang="en-IN" b="1" dirty="0">
                <a:latin typeface="Monaco"/>
              </a:rPr>
              <a:t>(</a:t>
            </a:r>
            <a:r>
              <a:rPr lang="en-IN" b="1" dirty="0" err="1">
                <a:latin typeface="Monaco"/>
              </a:rPr>
              <a:t>p,objectName,objectType</a:t>
            </a:r>
            <a:r>
              <a:rPr lang="en-IN" b="1" dirty="0">
                <a:latin typeface="Monaco"/>
              </a:rPr>
              <a:t>)).</a:t>
            </a:r>
            <a:r>
              <a:rPr lang="en-IN" b="1" dirty="0" err="1">
                <a:latin typeface="Monaco"/>
              </a:rPr>
              <a:t>sendKeys</a:t>
            </a:r>
            <a:r>
              <a:rPr lang="en-IN" b="1" dirty="0">
                <a:latin typeface="Monaco"/>
              </a:rPr>
              <a:t>(value);</a:t>
            </a:r>
          </a:p>
          <a:p>
            <a:pPr latinLnBrk="1"/>
            <a:r>
              <a:rPr lang="en-IN" b="1" dirty="0">
                <a:latin typeface="Monaco"/>
              </a:rPr>
              <a:t>            break</a:t>
            </a:r>
            <a:r>
              <a:rPr lang="en-IN" b="1" dirty="0" smtClean="0">
                <a:latin typeface="Monaco"/>
              </a:rPr>
              <a:t>;</a:t>
            </a:r>
          </a:p>
          <a:p>
            <a:pPr latinLnBrk="1"/>
            <a:r>
              <a:rPr lang="en-IN" b="1" dirty="0">
                <a:latin typeface="Monaco"/>
              </a:rPr>
              <a:t>case "GOTOURL":</a:t>
            </a:r>
          </a:p>
          <a:p>
            <a:pPr latinLnBrk="1"/>
            <a:r>
              <a:rPr lang="en-IN" b="1" dirty="0">
                <a:latin typeface="Monaco"/>
              </a:rPr>
              <a:t>            //Get </a:t>
            </a:r>
            <a:r>
              <a:rPr lang="en-IN" b="1" dirty="0" err="1">
                <a:latin typeface="Monaco"/>
              </a:rPr>
              <a:t>url</a:t>
            </a:r>
            <a:r>
              <a:rPr lang="en-IN" b="1" dirty="0">
                <a:latin typeface="Monaco"/>
              </a:rPr>
              <a:t> of application</a:t>
            </a:r>
          </a:p>
          <a:p>
            <a:pPr latinLnBrk="1"/>
            <a:r>
              <a:rPr lang="en-IN" b="1" dirty="0">
                <a:latin typeface="Monaco"/>
              </a:rPr>
              <a:t>            </a:t>
            </a:r>
            <a:r>
              <a:rPr lang="en-IN" b="1" dirty="0" err="1">
                <a:latin typeface="Monaco"/>
              </a:rPr>
              <a:t>driver.get</a:t>
            </a:r>
            <a:r>
              <a:rPr lang="en-IN" b="1" dirty="0">
                <a:latin typeface="Monaco"/>
              </a:rPr>
              <a:t>(</a:t>
            </a:r>
            <a:r>
              <a:rPr lang="en-IN" b="1" dirty="0" err="1">
                <a:latin typeface="Monaco"/>
              </a:rPr>
              <a:t>p.getProperty</a:t>
            </a:r>
            <a:r>
              <a:rPr lang="en-IN" b="1" dirty="0">
                <a:latin typeface="Monaco"/>
              </a:rPr>
              <a:t>(value));</a:t>
            </a:r>
          </a:p>
          <a:p>
            <a:pPr latinLnBrk="1"/>
            <a:r>
              <a:rPr lang="en-IN" b="1" dirty="0">
                <a:latin typeface="Monaco"/>
              </a:rPr>
              <a:t>            break;</a:t>
            </a:r>
          </a:p>
          <a:p>
            <a:pPr latinLnBrk="1"/>
            <a:r>
              <a:rPr lang="en-IN" b="1" dirty="0">
                <a:latin typeface="Monaco"/>
              </a:rPr>
              <a:t>        case "GETTEXT":</a:t>
            </a:r>
          </a:p>
          <a:p>
            <a:pPr latinLnBrk="1"/>
            <a:r>
              <a:rPr lang="en-IN" b="1" dirty="0">
                <a:latin typeface="Monaco"/>
              </a:rPr>
              <a:t>            //Get text of an element</a:t>
            </a:r>
          </a:p>
          <a:p>
            <a:pPr latinLnBrk="1"/>
            <a:r>
              <a:rPr lang="en-IN" b="1" dirty="0">
                <a:latin typeface="Monaco"/>
              </a:rPr>
              <a:t>            </a:t>
            </a:r>
            <a:r>
              <a:rPr lang="en-IN" b="1" dirty="0" err="1">
                <a:latin typeface="Monaco"/>
              </a:rPr>
              <a:t>driver.findElement</a:t>
            </a:r>
            <a:r>
              <a:rPr lang="en-IN" b="1" dirty="0">
                <a:latin typeface="Monaco"/>
              </a:rPr>
              <a:t>(</a:t>
            </a:r>
            <a:r>
              <a:rPr lang="en-IN" b="1" dirty="0" err="1">
                <a:latin typeface="Monaco"/>
              </a:rPr>
              <a:t>this.getObject</a:t>
            </a:r>
            <a:r>
              <a:rPr lang="en-IN" b="1" dirty="0">
                <a:latin typeface="Monaco"/>
              </a:rPr>
              <a:t>(</a:t>
            </a:r>
            <a:r>
              <a:rPr lang="en-IN" b="1" dirty="0" err="1">
                <a:latin typeface="Monaco"/>
              </a:rPr>
              <a:t>p,objectName,objectType</a:t>
            </a:r>
            <a:r>
              <a:rPr lang="en-IN" b="1" dirty="0">
                <a:latin typeface="Monaco"/>
              </a:rPr>
              <a:t>)).</a:t>
            </a:r>
            <a:r>
              <a:rPr lang="en-IN" b="1" dirty="0" err="1">
                <a:latin typeface="Monaco"/>
              </a:rPr>
              <a:t>getText</a:t>
            </a:r>
            <a:r>
              <a:rPr lang="en-IN" b="1" dirty="0">
                <a:latin typeface="Monaco"/>
              </a:rPr>
              <a:t>();</a:t>
            </a:r>
          </a:p>
          <a:p>
            <a:pPr latinLnBrk="1"/>
            <a:r>
              <a:rPr lang="en-IN" b="1" dirty="0">
                <a:latin typeface="Monaco"/>
              </a:rPr>
              <a:t>            break;</a:t>
            </a:r>
          </a:p>
          <a:p>
            <a:pPr latinLnBrk="1"/>
            <a:r>
              <a:rPr lang="en-IN" b="1" dirty="0">
                <a:latin typeface="Monaco"/>
              </a:rPr>
              <a:t>        default:</a:t>
            </a:r>
          </a:p>
          <a:p>
            <a:pPr latinLnBrk="1"/>
            <a:r>
              <a:rPr lang="en-IN" b="1" dirty="0">
                <a:latin typeface="Monaco"/>
              </a:rPr>
              <a:t>            break;</a:t>
            </a:r>
          </a:p>
          <a:p>
            <a:pPr latinLnBrk="1"/>
            <a:r>
              <a:rPr lang="en-IN" b="1" dirty="0">
                <a:latin typeface="Monaco"/>
              </a:rPr>
              <a:t>        </a:t>
            </a:r>
            <a:r>
              <a:rPr lang="en-IN" b="1" dirty="0" smtClean="0">
                <a:latin typeface="Monaco"/>
              </a:rPr>
              <a:t>}     }</a:t>
            </a:r>
            <a:endParaRPr lang="en-IN" b="1" dirty="0"/>
          </a:p>
          <a:p>
            <a:pPr latinLnBrk="1"/>
            <a:r>
              <a:rPr lang="en-IN" b="1" dirty="0" smtClean="0"/>
              <a:t>/**  * </a:t>
            </a:r>
            <a:r>
              <a:rPr lang="en-IN" b="1" dirty="0"/>
              <a:t>Find element BY using object type and value</a:t>
            </a:r>
          </a:p>
          <a:p>
            <a:pPr latinLnBrk="1"/>
            <a:r>
              <a:rPr lang="en-IN" b="1" dirty="0"/>
              <a:t>     * @</a:t>
            </a:r>
            <a:r>
              <a:rPr lang="en-IN" b="1" dirty="0" err="1"/>
              <a:t>param</a:t>
            </a:r>
            <a:r>
              <a:rPr lang="en-IN" b="1" dirty="0"/>
              <a:t> p</a:t>
            </a:r>
          </a:p>
          <a:p>
            <a:pPr latinLnBrk="1"/>
            <a:r>
              <a:rPr lang="en-IN" b="1" dirty="0"/>
              <a:t>     * @</a:t>
            </a:r>
            <a:r>
              <a:rPr lang="en-IN" b="1" dirty="0" err="1"/>
              <a:t>param</a:t>
            </a:r>
            <a:r>
              <a:rPr lang="en-IN" b="1" dirty="0"/>
              <a:t> </a:t>
            </a:r>
            <a:r>
              <a:rPr lang="en-IN" b="1" dirty="0" err="1"/>
              <a:t>objectName</a:t>
            </a:r>
            <a:endParaRPr lang="en-IN" b="1" dirty="0"/>
          </a:p>
          <a:p>
            <a:pPr latinLnBrk="1"/>
            <a:r>
              <a:rPr lang="en-IN" b="1" dirty="0"/>
              <a:t>     * @</a:t>
            </a:r>
            <a:r>
              <a:rPr lang="en-IN" b="1" dirty="0" err="1"/>
              <a:t>param</a:t>
            </a:r>
            <a:r>
              <a:rPr lang="en-IN" b="1" dirty="0"/>
              <a:t> </a:t>
            </a:r>
            <a:r>
              <a:rPr lang="en-IN" b="1" dirty="0" err="1"/>
              <a:t>objectType</a:t>
            </a:r>
            <a:endParaRPr lang="en-IN" b="1" dirty="0"/>
          </a:p>
          <a:p>
            <a:pPr latinLnBrk="1"/>
            <a:r>
              <a:rPr lang="en-IN" b="1" dirty="0"/>
              <a:t>     * @return</a:t>
            </a:r>
          </a:p>
          <a:p>
            <a:pPr latinLnBrk="1"/>
            <a:r>
              <a:rPr lang="en-IN" b="1" dirty="0"/>
              <a:t>     * @throws </a:t>
            </a:r>
            <a:r>
              <a:rPr lang="en-IN" b="1" dirty="0" smtClean="0"/>
              <a:t>Exception */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0767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959</Words>
  <Application>Microsoft Office PowerPoint</Application>
  <PresentationFormat>On-screen Show (16:9)</PresentationFormat>
  <Paragraphs>201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Monaco</vt:lpstr>
      <vt:lpstr>Times New Roman</vt:lpstr>
      <vt:lpstr>Lato</vt:lpstr>
      <vt:lpstr>Montserrat Light</vt:lpstr>
      <vt:lpstr>Montserrat</vt:lpstr>
      <vt:lpstr>Playfair Display</vt:lpstr>
      <vt:lpstr>Arial</vt:lpstr>
      <vt:lpstr>Consolas</vt:lpstr>
      <vt:lpstr>Roboto</vt:lpstr>
      <vt:lpstr>Coral</vt:lpstr>
      <vt:lpstr>PowerPoint Presentation</vt:lpstr>
      <vt:lpstr>Introduction</vt:lpstr>
      <vt:lpstr>PowerPoint Presentation</vt:lpstr>
      <vt:lpstr>Procedure to implement Hybrid      driven framework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Covered Till Now   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>vipul</dc:creator>
  <cp:lastModifiedBy>Vibhav Gupta</cp:lastModifiedBy>
  <cp:revision>108</cp:revision>
  <dcterms:modified xsi:type="dcterms:W3CDTF">2018-04-07T14:41:22Z</dcterms:modified>
</cp:coreProperties>
</file>