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267" r:id="rId3"/>
    <p:sldId id="298" r:id="rId4"/>
    <p:sldId id="271" r:id="rId5"/>
    <p:sldId id="299" r:id="rId6"/>
    <p:sldId id="300" r:id="rId7"/>
    <p:sldId id="301" r:id="rId8"/>
    <p:sldId id="291" r:id="rId9"/>
    <p:sldId id="292" r:id="rId10"/>
    <p:sldId id="302" r:id="rId11"/>
    <p:sldId id="303" r:id="rId12"/>
    <p:sldId id="296" r:id="rId13"/>
    <p:sldId id="266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Montserrat Light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</a:rPr>
              <a:t>Working with IFrames using selenium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0"/>
            <a:ext cx="8520600" cy="45719"/>
          </a:xfrm>
        </p:spPr>
        <p:txBody>
          <a:bodyPr/>
          <a:lstStyle/>
          <a:p>
            <a:endParaRPr lang="en-IN" sz="23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9" y="117988"/>
            <a:ext cx="8704481" cy="464082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Now see the code here:-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1) 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Switch to the outer Frame.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Prints the text on outer frame.</a:t>
            </a: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80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80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80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 </a:t>
            </a:r>
          </a:p>
          <a:p>
            <a:pPr>
              <a:spcAft>
                <a:spcPts val="180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180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180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796414" y="1974154"/>
            <a:ext cx="7482348" cy="258532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WebDriver driver=new </a:t>
            </a:r>
            <a:r>
              <a:rPr lang="en-US" sz="1800" b="1" dirty="0" err="1" smtClean="0">
                <a:latin typeface="Monaco"/>
              </a:rPr>
              <a:t>FirefoxDriver</a:t>
            </a:r>
            <a:r>
              <a:rPr lang="en-US" sz="1800" b="1" dirty="0" smtClean="0">
                <a:latin typeface="Monaco"/>
              </a:rPr>
              <a:t>(); </a:t>
            </a:r>
            <a:r>
              <a:rPr lang="en-US" sz="1800" b="1" dirty="0" err="1" smtClean="0">
                <a:latin typeface="Monaco"/>
              </a:rPr>
              <a:t>driver.get</a:t>
            </a:r>
            <a:r>
              <a:rPr lang="en-US" sz="1800" b="1" dirty="0" smtClean="0">
                <a:latin typeface="Monaco"/>
              </a:rPr>
              <a:t>("</a:t>
            </a:r>
            <a:r>
              <a:rPr lang="en-US" sz="1800" b="1" dirty="0" err="1" smtClean="0">
                <a:latin typeface="Monaco"/>
              </a:rPr>
              <a:t>Url</a:t>
            </a:r>
            <a:r>
              <a:rPr lang="en-US" sz="1800" b="1" dirty="0" smtClean="0">
                <a:latin typeface="Monaco"/>
              </a:rPr>
              <a:t>"); </a:t>
            </a:r>
            <a:r>
              <a:rPr lang="en-US" sz="1800" b="1" dirty="0" err="1" smtClean="0">
                <a:latin typeface="Monaco"/>
              </a:rPr>
              <a:t>driver.manage</a:t>
            </a:r>
            <a:r>
              <a:rPr lang="en-US" sz="1800" b="1" dirty="0" smtClean="0">
                <a:latin typeface="Monaco"/>
              </a:rPr>
              <a:t>().window().maximize(); </a:t>
            </a:r>
            <a:r>
              <a:rPr lang="en-US" sz="1800" b="1" dirty="0" err="1" smtClean="0">
                <a:latin typeface="Monaco"/>
              </a:rPr>
              <a:t>driver.manage</a:t>
            </a:r>
            <a:r>
              <a:rPr lang="en-US" sz="1800" b="1" dirty="0" smtClean="0">
                <a:latin typeface="Monaco"/>
              </a:rPr>
              <a:t>().timeouts().</a:t>
            </a:r>
            <a:r>
              <a:rPr lang="en-US" sz="1800" b="1" dirty="0" err="1" smtClean="0">
                <a:latin typeface="Monaco"/>
              </a:rPr>
              <a:t>implicitlyWait</a:t>
            </a:r>
            <a:r>
              <a:rPr lang="en-US" sz="1800" b="1" dirty="0" smtClean="0">
                <a:latin typeface="Monaco"/>
              </a:rPr>
              <a:t>(2, </a:t>
            </a:r>
            <a:r>
              <a:rPr lang="en-US" sz="1800" b="1" dirty="0" err="1" smtClean="0">
                <a:latin typeface="Monaco"/>
              </a:rPr>
              <a:t>TimeUnit.SECONDS</a:t>
            </a:r>
            <a:r>
              <a:rPr lang="en-US" sz="1800" b="1" dirty="0" smtClean="0">
                <a:latin typeface="Monaco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latin typeface="Monaco"/>
              </a:rPr>
              <a:t>int</a:t>
            </a:r>
            <a:r>
              <a:rPr lang="en-US" sz="1800" b="1" dirty="0" smtClean="0">
                <a:latin typeface="Monaco"/>
              </a:rPr>
              <a:t> size = </a:t>
            </a:r>
            <a:r>
              <a:rPr lang="en-US" sz="1800" b="1" dirty="0" err="1" smtClean="0">
                <a:latin typeface="Monaco"/>
              </a:rPr>
              <a:t>driver.findElements</a:t>
            </a:r>
            <a:r>
              <a:rPr lang="en-US" sz="1800" b="1" dirty="0" smtClean="0">
                <a:latin typeface="Monaco"/>
              </a:rPr>
              <a:t>(</a:t>
            </a:r>
            <a:r>
              <a:rPr lang="en-US" sz="1800" b="1" dirty="0" err="1" smtClean="0">
                <a:latin typeface="Monaco"/>
              </a:rPr>
              <a:t>By.tagName</a:t>
            </a:r>
            <a:r>
              <a:rPr lang="en-US" sz="1800" b="1" dirty="0" smtClean="0">
                <a:latin typeface="Monaco"/>
              </a:rPr>
              <a:t>("</a:t>
            </a:r>
            <a:r>
              <a:rPr lang="en-US" sz="1800" b="1" dirty="0" err="1" smtClean="0">
                <a:latin typeface="Monaco"/>
              </a:rPr>
              <a:t>iframe</a:t>
            </a:r>
            <a:r>
              <a:rPr lang="en-US" sz="1800" b="1" dirty="0" smtClean="0">
                <a:latin typeface="Monaco"/>
              </a:rPr>
              <a:t>")).size();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 </a:t>
            </a:r>
            <a:r>
              <a:rPr lang="en-US" sz="1800" b="1" dirty="0" err="1" smtClean="0">
                <a:latin typeface="Monaco"/>
              </a:rPr>
              <a:t>System.out.println</a:t>
            </a:r>
            <a:r>
              <a:rPr lang="en-US" sz="1800" b="1" dirty="0" smtClean="0">
                <a:latin typeface="Monaco"/>
              </a:rPr>
              <a:t>("Total Frames --" + size);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// prints the total number of frames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 driver.switchTo().frame(0); // Switching the Outer Frame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 </a:t>
            </a:r>
            <a:r>
              <a:rPr lang="en-US" sz="1800" b="1" dirty="0" err="1" smtClean="0">
                <a:latin typeface="Monaco"/>
              </a:rPr>
              <a:t>System.out.println</a:t>
            </a:r>
            <a:r>
              <a:rPr lang="en-US" sz="1800" b="1" dirty="0" smtClean="0">
                <a:latin typeface="Monaco"/>
              </a:rPr>
              <a:t> (</a:t>
            </a:r>
            <a:r>
              <a:rPr lang="en-US" sz="1800" b="1" dirty="0" err="1" smtClean="0">
                <a:latin typeface="Monaco"/>
              </a:rPr>
              <a:t>driver.findElement</a:t>
            </a:r>
            <a:r>
              <a:rPr lang="en-US" sz="1800" b="1" dirty="0" smtClean="0">
                <a:latin typeface="Monaco"/>
              </a:rPr>
              <a:t>(</a:t>
            </a:r>
            <a:r>
              <a:rPr lang="en-US" sz="1800" b="1" dirty="0" err="1" smtClean="0">
                <a:latin typeface="Monaco"/>
              </a:rPr>
              <a:t>By.xpath</a:t>
            </a:r>
            <a:r>
              <a:rPr lang="en-US" sz="1800" b="1" dirty="0" smtClean="0">
                <a:latin typeface="Monaco"/>
              </a:rPr>
              <a:t>("</a:t>
            </a:r>
            <a:r>
              <a:rPr lang="en-US" sz="1800" b="1" dirty="0" err="1" smtClean="0">
                <a:latin typeface="Monaco"/>
              </a:rPr>
              <a:t>xpath</a:t>
            </a:r>
            <a:r>
              <a:rPr lang="en-US" sz="1800" b="1" dirty="0" smtClean="0">
                <a:latin typeface="Monaco"/>
              </a:rPr>
              <a:t> of the outer element ")).</a:t>
            </a:r>
            <a:r>
              <a:rPr lang="en-US" sz="1800" b="1" dirty="0" err="1" smtClean="0">
                <a:latin typeface="Monaco"/>
              </a:rPr>
              <a:t>getText</a:t>
            </a:r>
            <a:r>
              <a:rPr lang="en-US" sz="1800" b="1" dirty="0" smtClean="0">
                <a:latin typeface="Monaco"/>
              </a:rPr>
              <a:t>());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0"/>
            <a:ext cx="8520600" cy="45719"/>
          </a:xfrm>
        </p:spPr>
        <p:txBody>
          <a:bodyPr/>
          <a:lstStyle/>
          <a:p>
            <a:endParaRPr lang="en-IN" sz="23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9" y="117988"/>
            <a:ext cx="8704481" cy="464082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2)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Finds the total number of </a:t>
            </a:r>
            <a:r>
              <a:rPr lang="en-US" dirty="0" err="1" smtClean="0">
                <a:solidFill>
                  <a:srgbClr val="000000"/>
                </a:solidFill>
              </a:rPr>
              <a:t>iframes</a:t>
            </a:r>
            <a:r>
              <a:rPr lang="en-US" dirty="0" smtClean="0">
                <a:solidFill>
                  <a:srgbClr val="000000"/>
                </a:solidFill>
              </a:rPr>
              <a:t> inside outer frame.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If size was found '0' then there is no inner frame inside the frame.</a:t>
            </a: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3)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Switch to the inner frame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Prints the text on the inner frame.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524000" y="1307691"/>
            <a:ext cx="6715432" cy="101566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Monaco"/>
              </a:rPr>
              <a:t>size = </a:t>
            </a:r>
            <a:r>
              <a:rPr lang="en-US" sz="2000" b="1" dirty="0" err="1" smtClean="0">
                <a:latin typeface="Monaco"/>
              </a:rPr>
              <a:t>driver.findElements</a:t>
            </a:r>
            <a:r>
              <a:rPr lang="en-US" sz="2000" b="1" dirty="0" smtClean="0">
                <a:latin typeface="Monaco"/>
              </a:rPr>
              <a:t>(</a:t>
            </a:r>
            <a:r>
              <a:rPr lang="en-US" sz="2000" b="1" dirty="0" err="1" smtClean="0">
                <a:latin typeface="Monaco"/>
              </a:rPr>
              <a:t>By.tagName</a:t>
            </a:r>
            <a:r>
              <a:rPr lang="en-US" sz="2000" b="1" dirty="0" smtClean="0">
                <a:latin typeface="Monaco"/>
              </a:rPr>
              <a:t>("</a:t>
            </a:r>
            <a:r>
              <a:rPr lang="en-US" sz="2000" b="1" dirty="0" err="1" smtClean="0">
                <a:latin typeface="Monaco"/>
              </a:rPr>
              <a:t>iframe</a:t>
            </a:r>
            <a:r>
              <a:rPr lang="en-US" sz="2000" b="1" dirty="0" smtClean="0">
                <a:latin typeface="Monaco"/>
              </a:rPr>
              <a:t>")).size();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Monaco"/>
              </a:rPr>
              <a:t>// prints the total number of frames inside outer frame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Monaco"/>
              </a:rPr>
              <a:t>System.out.println</a:t>
            </a:r>
            <a:r>
              <a:rPr lang="en-US" sz="2000" b="1" dirty="0" smtClean="0">
                <a:latin typeface="Monaco"/>
              </a:rPr>
              <a:t>("Total Frames --" + size);</a:t>
            </a:r>
            <a:endParaRPr kumimoji="0" lang="en-US" sz="4800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5689" y="3515034"/>
            <a:ext cx="7447935" cy="70788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Monaco"/>
              </a:rPr>
              <a:t>driver.switchTo().frame(0); // Switching to </a:t>
            </a:r>
            <a:r>
              <a:rPr lang="en-US" sz="2000" b="1" dirty="0" err="1" smtClean="0">
                <a:latin typeface="Monaco"/>
              </a:rPr>
              <a:t>innerframe</a:t>
            </a:r>
            <a:r>
              <a:rPr lang="en-US" sz="2000" b="1" dirty="0" smtClean="0">
                <a:latin typeface="Monaco"/>
              </a:rPr>
              <a:t> </a:t>
            </a:r>
            <a:r>
              <a:rPr lang="en-US" sz="2000" b="1" dirty="0" err="1" smtClean="0">
                <a:latin typeface="Monaco"/>
              </a:rPr>
              <a:t>System.out.println</a:t>
            </a:r>
            <a:r>
              <a:rPr lang="en-US" sz="2000" b="1" dirty="0" smtClean="0">
                <a:latin typeface="Monaco"/>
              </a:rPr>
              <a:t>(</a:t>
            </a:r>
            <a:r>
              <a:rPr lang="en-US" sz="2000" b="1" dirty="0" err="1" smtClean="0">
                <a:latin typeface="Monaco"/>
              </a:rPr>
              <a:t>driver.findElement</a:t>
            </a:r>
            <a:r>
              <a:rPr lang="en-US" sz="2000" b="1" dirty="0" smtClean="0">
                <a:latin typeface="Monaco"/>
              </a:rPr>
              <a:t>(</a:t>
            </a:r>
            <a:r>
              <a:rPr lang="en-US" sz="2000" b="1" dirty="0" err="1" smtClean="0">
                <a:latin typeface="Monaco"/>
              </a:rPr>
              <a:t>By.xpath</a:t>
            </a:r>
            <a:r>
              <a:rPr lang="en-US" sz="2000" b="1" dirty="0" smtClean="0">
                <a:latin typeface="Monaco"/>
              </a:rPr>
              <a:t>("</a:t>
            </a:r>
            <a:r>
              <a:rPr lang="en-US" sz="2000" b="1" dirty="0" err="1" smtClean="0">
                <a:latin typeface="Monaco"/>
              </a:rPr>
              <a:t>xpath</a:t>
            </a:r>
            <a:r>
              <a:rPr lang="en-US" sz="2000" b="1" dirty="0" smtClean="0">
                <a:latin typeface="Monaco"/>
              </a:rPr>
              <a:t> of the inner element ")).</a:t>
            </a:r>
            <a:r>
              <a:rPr lang="en-US" sz="2000" b="1" dirty="0" err="1" smtClean="0">
                <a:latin typeface="Monaco"/>
              </a:rPr>
              <a:t>getText</a:t>
            </a:r>
            <a:r>
              <a:rPr lang="en-US" sz="2000" b="1" dirty="0" smtClean="0">
                <a:latin typeface="Monaco"/>
              </a:rPr>
              <a:t>());</a:t>
            </a:r>
            <a:endParaRPr kumimoji="0" lang="en-US" sz="4800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 is a web page which is embedded in another web page </a:t>
            </a:r>
            <a:r>
              <a:rPr lang="en-US" b="1" dirty="0" smtClean="0">
                <a:solidFill>
                  <a:srgbClr val="000000"/>
                </a:solidFill>
              </a:rPr>
              <a:t>OR</a:t>
            </a:r>
            <a:r>
              <a:rPr lang="en-US" dirty="0" smtClean="0">
                <a:solidFill>
                  <a:srgbClr val="000000"/>
                </a:solidFill>
              </a:rPr>
              <a:t> an HTML document embedded inside another HTML document, into a Web page.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Identification of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switch over the elements in frames using Index, Id or Name and web element.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Switch back to the main frame.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Switch over the frame without using id and web element.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Nested Frames means Frames inside Frames.</a:t>
            </a:r>
          </a:p>
          <a:p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IFrame</a:t>
            </a:r>
            <a:r>
              <a:rPr lang="en-US" sz="1600" dirty="0" smtClean="0">
                <a:solidFill>
                  <a:srgbClr val="000000"/>
                </a:solidFill>
              </a:rPr>
              <a:t> is a web page which is embedded in another web page </a:t>
            </a:r>
            <a:r>
              <a:rPr lang="en-US" sz="1600" b="1" dirty="0" smtClean="0">
                <a:solidFill>
                  <a:srgbClr val="000000"/>
                </a:solidFill>
              </a:rPr>
              <a:t>OR</a:t>
            </a:r>
            <a:r>
              <a:rPr lang="en-US" sz="1600" dirty="0" smtClean="0">
                <a:solidFill>
                  <a:srgbClr val="000000"/>
                </a:solidFill>
              </a:rPr>
              <a:t> an HTML document embedded inside another HTML document, into a Web page..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IFrame</a:t>
            </a:r>
            <a:r>
              <a:rPr lang="en-US" sz="1600" dirty="0" smtClean="0">
                <a:solidFill>
                  <a:srgbClr val="000000"/>
                </a:solidFill>
              </a:rPr>
              <a:t> HTML element is used to insert content from another source, such as an advertisement, into a Web page.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A website can have multiple frames on a single page and a frame can also have inner frames (Frame in side a Frame).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Identification of </a:t>
            </a:r>
            <a:r>
              <a:rPr lang="en-IN" dirty="0" err="1" smtClean="0">
                <a:solidFill>
                  <a:srgbClr val="000000"/>
                </a:solidFill>
              </a:rPr>
              <a:t>IFrames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Identify the </a:t>
            </a:r>
            <a:r>
              <a:rPr lang="en-US" sz="1600" dirty="0" err="1" smtClean="0">
                <a:solidFill>
                  <a:srgbClr val="000000"/>
                </a:solidFill>
              </a:rPr>
              <a:t>iframes</a:t>
            </a:r>
            <a:r>
              <a:rPr lang="en-US" sz="1600" dirty="0" smtClean="0">
                <a:solidFill>
                  <a:srgbClr val="000000"/>
                </a:solidFill>
              </a:rPr>
              <a:t> using methods given below:-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Right click on the element, If you find the option 'This Frame' in menu then it is an </a:t>
            </a:r>
            <a:r>
              <a:rPr lang="en-US" sz="1600" dirty="0" err="1" smtClean="0">
                <a:solidFill>
                  <a:srgbClr val="000000"/>
                </a:solidFill>
              </a:rPr>
              <a:t>iframe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Right click on the page and click 'View Page Source' and Search with the '</a:t>
            </a:r>
            <a:r>
              <a:rPr lang="en-US" sz="1600" dirty="0" err="1" smtClean="0">
                <a:solidFill>
                  <a:srgbClr val="000000"/>
                </a:solidFill>
              </a:rPr>
              <a:t>iframe</a:t>
            </a:r>
            <a:r>
              <a:rPr lang="en-US" sz="1600" dirty="0" smtClean="0">
                <a:solidFill>
                  <a:srgbClr val="000000"/>
                </a:solidFill>
              </a:rPr>
              <a:t>', if you can find any tag name with the '</a:t>
            </a:r>
            <a:r>
              <a:rPr lang="en-US" sz="1600" dirty="0" err="1" smtClean="0">
                <a:solidFill>
                  <a:srgbClr val="000000"/>
                </a:solidFill>
              </a:rPr>
              <a:t>iframe</a:t>
            </a:r>
            <a:r>
              <a:rPr lang="en-US" sz="1600" dirty="0" smtClean="0">
                <a:solidFill>
                  <a:srgbClr val="000000"/>
                </a:solidFill>
              </a:rPr>
              <a:t>' then it means the page consisting an </a:t>
            </a:r>
            <a:r>
              <a:rPr lang="en-US" sz="1600" dirty="0" err="1" smtClean="0">
                <a:solidFill>
                  <a:srgbClr val="000000"/>
                </a:solidFill>
              </a:rPr>
              <a:t>iframe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Identify total number of </a:t>
            </a:r>
            <a:r>
              <a:rPr lang="en-US" sz="1600" dirty="0" err="1" smtClean="0">
                <a:solidFill>
                  <a:srgbClr val="000000"/>
                </a:solidFill>
              </a:rPr>
              <a:t>iframes</a:t>
            </a:r>
            <a:r>
              <a:rPr lang="en-US" sz="1600" dirty="0" smtClean="0">
                <a:solidFill>
                  <a:srgbClr val="000000"/>
                </a:solidFill>
              </a:rPr>
              <a:t> by using below snippet:-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sz="1600" dirty="0">
              <a:solidFill>
                <a:srgbClr val="00000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63793" y="3559277"/>
            <a:ext cx="6420465" cy="52322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size =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driver.findElements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By.tagName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("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iframe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")).size();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484"/>
            <a:ext cx="8520600" cy="626100"/>
          </a:xfrm>
        </p:spPr>
        <p:txBody>
          <a:bodyPr/>
          <a:lstStyle/>
          <a:p>
            <a:r>
              <a:rPr lang="en-IN" sz="2300" dirty="0" smtClean="0">
                <a:solidFill>
                  <a:schemeClr val="accent2"/>
                </a:solidFill>
              </a:rPr>
              <a:t>Switch Between </a:t>
            </a:r>
            <a:r>
              <a:rPr lang="en-IN" sz="2300" dirty="0" err="1" smtClean="0">
                <a:solidFill>
                  <a:schemeClr val="accent2"/>
                </a:solidFill>
              </a:rPr>
              <a:t>Iframes</a:t>
            </a:r>
            <a:r>
              <a:rPr lang="en-IN" sz="2300" dirty="0" smtClean="0">
                <a:solidFill>
                  <a:schemeClr val="accent2"/>
                </a:solidFill>
              </a:rPr>
              <a:t> using </a:t>
            </a:r>
            <a:r>
              <a:rPr lang="en-IN" sz="2300" dirty="0" err="1" smtClean="0">
                <a:solidFill>
                  <a:schemeClr val="accent2"/>
                </a:solidFill>
              </a:rPr>
              <a:t>webdriver</a:t>
            </a:r>
            <a:r>
              <a:rPr lang="en-IN" sz="2300" dirty="0" smtClean="0">
                <a:solidFill>
                  <a:schemeClr val="accent2"/>
                </a:solidFill>
              </a:rPr>
              <a:t> commands</a:t>
            </a:r>
            <a:endParaRPr lang="en-IN" sz="23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9" y="668594"/>
            <a:ext cx="8704481" cy="416887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switch over the elements in frames using following three ways are:-</a:t>
            </a:r>
          </a:p>
          <a:p>
            <a:pPr marL="342900" indent="-34290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1) Switch to the frame by index:-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Index is one of the attributes for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 through which we can switch to it.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Index of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 starts with '0'.  Such as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2) Switch to the frame by Name or ID:- </a:t>
            </a:r>
            <a:r>
              <a:rPr lang="en-US" dirty="0" smtClean="0">
                <a:solidFill>
                  <a:srgbClr val="000000"/>
                </a:solidFill>
              </a:rPr>
              <a:t>Name and ID are attributes of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 through which we can switch to the it.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1) 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We </a:t>
            </a:r>
            <a:r>
              <a:rPr lang="en-US" dirty="0" err="1" smtClean="0">
                <a:solidFill>
                  <a:srgbClr val="000000"/>
                </a:solidFill>
              </a:rPr>
              <a:t>initialise</a:t>
            </a:r>
            <a:r>
              <a:rPr lang="en-US" dirty="0" smtClean="0">
                <a:solidFill>
                  <a:srgbClr val="000000"/>
                </a:solidFill>
              </a:rPr>
              <a:t> the Firefox driver.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Navigate to the website which consist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Maximized the window.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975123" y="2202426"/>
            <a:ext cx="3352799" cy="64633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/>
              <a:t>driver.switchTo().frame(0);</a:t>
            </a:r>
          </a:p>
          <a:p>
            <a:r>
              <a:rPr lang="en-US" sz="1800" b="1" dirty="0" smtClean="0"/>
              <a:t>driver.switchTo().frame(1);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80387" y="3558843"/>
            <a:ext cx="4709652" cy="52322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WebDriver driver = new </a:t>
            </a:r>
            <a:r>
              <a:rPr lang="en-US" dirty="0" err="1" smtClean="0"/>
              <a:t>FirefoxDriver</a:t>
            </a:r>
            <a:r>
              <a:rPr lang="en-US" dirty="0" smtClean="0"/>
              <a:t>(); </a:t>
            </a:r>
            <a:r>
              <a:rPr lang="en-US" dirty="0" err="1" smtClean="0"/>
              <a:t>driver.get</a:t>
            </a:r>
            <a:r>
              <a:rPr lang="en-US" dirty="0" smtClean="0"/>
              <a:t>(URL); </a:t>
            </a:r>
            <a:r>
              <a:rPr lang="en-US" dirty="0" err="1" smtClean="0"/>
              <a:t>driver.manage</a:t>
            </a:r>
            <a:r>
              <a:rPr lang="en-US" dirty="0" smtClean="0"/>
              <a:t>().window().maximize(); 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0"/>
            <a:ext cx="8520600" cy="45719"/>
          </a:xfrm>
        </p:spPr>
        <p:txBody>
          <a:bodyPr/>
          <a:lstStyle/>
          <a:p>
            <a:endParaRPr lang="en-IN" sz="23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9" y="117988"/>
            <a:ext cx="8704481" cy="471948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2) 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In this step find out the id of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 by inspecting through Firebug.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Then switch to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 through ID.</a:t>
            </a: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3) 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In this step find out the </a:t>
            </a:r>
            <a:r>
              <a:rPr lang="en-US" dirty="0" err="1" smtClean="0">
                <a:solidFill>
                  <a:srgbClr val="000000"/>
                </a:solidFill>
              </a:rPr>
              <a:t>xpath</a:t>
            </a:r>
            <a:r>
              <a:rPr lang="en-US" dirty="0" smtClean="0">
                <a:solidFill>
                  <a:srgbClr val="000000"/>
                </a:solidFill>
              </a:rPr>
              <a:t> of the element to be clicked.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Click the element using web driver command.</a:t>
            </a:r>
          </a:p>
          <a:p>
            <a:pPr>
              <a:spcAft>
                <a:spcPts val="180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180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3) Switch to the frame by Web Element:- :- </a:t>
            </a:r>
            <a:r>
              <a:rPr lang="en-US" dirty="0" smtClean="0">
                <a:solidFill>
                  <a:srgbClr val="000000"/>
                </a:solidFill>
              </a:rPr>
              <a:t>Web Element is also one of the attributes for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 through which we can switch to it.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090221" y="1182433"/>
            <a:ext cx="3195482" cy="2769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driver.switchTo().frame("a077aa5e");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840840" y="2700199"/>
            <a:ext cx="5679760" cy="33855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driver.findElement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By.xpath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("html/body/a/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img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")).click();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00401" y="4026311"/>
            <a:ext cx="2997937" cy="40011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Monaco"/>
              </a:rPr>
              <a:t>driver.switchTo().frame(WebElement);</a:t>
            </a:r>
            <a:endParaRPr lang="en-US" sz="2000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18" y="176982"/>
            <a:ext cx="8087981" cy="471948"/>
          </a:xfrm>
        </p:spPr>
        <p:txBody>
          <a:bodyPr/>
          <a:lstStyle/>
          <a:p>
            <a:r>
              <a:rPr lang="en-IN" sz="2300" dirty="0" smtClean="0">
                <a:solidFill>
                  <a:srgbClr val="000000"/>
                </a:solidFill>
              </a:rPr>
              <a:t>Other scenarios:-</a:t>
            </a:r>
            <a:endParaRPr lang="en-IN" sz="23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9" y="648930"/>
            <a:ext cx="8704481" cy="4188542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AutoNum type="arabicParenR"/>
            </a:pPr>
            <a:r>
              <a:rPr lang="en-US" b="1" dirty="0" smtClean="0">
                <a:solidFill>
                  <a:srgbClr val="000000"/>
                </a:solidFill>
              </a:rPr>
              <a:t>switch back to the Main Frame:-</a:t>
            </a: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To move back to the parent frame use this command here:-</a:t>
            </a: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To get back to the main (or most parent) frame use this command here:- </a:t>
            </a:r>
          </a:p>
          <a:p>
            <a:pPr marL="342900" indent="-342900">
              <a:spcAft>
                <a:spcPts val="0"/>
              </a:spcAft>
              <a:buFont typeface="Arial" pitchFamily="34" charset="0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2) switch over the frame, without using ID or Web Element:-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1) 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We </a:t>
            </a:r>
            <a:r>
              <a:rPr lang="en-US" dirty="0" err="1" smtClean="0">
                <a:solidFill>
                  <a:srgbClr val="000000"/>
                </a:solidFill>
              </a:rPr>
              <a:t>initialise</a:t>
            </a:r>
            <a:r>
              <a:rPr lang="en-US" dirty="0" smtClean="0">
                <a:solidFill>
                  <a:srgbClr val="000000"/>
                </a:solidFill>
              </a:rPr>
              <a:t> the Firefox driver.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Navigate to the website which consist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Maximized the window.</a:t>
            </a: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2) </a:t>
            </a:r>
            <a:r>
              <a:rPr lang="en-US" dirty="0" smtClean="0">
                <a:solidFill>
                  <a:srgbClr val="000000"/>
                </a:solidFill>
              </a:rPr>
              <a:t>finds the total number of </a:t>
            </a:r>
            <a:r>
              <a:rPr lang="en-US" dirty="0" err="1" smtClean="0">
                <a:solidFill>
                  <a:srgbClr val="000000"/>
                </a:solidFill>
              </a:rPr>
              <a:t>iframes</a:t>
            </a:r>
            <a:r>
              <a:rPr lang="en-US" dirty="0" smtClean="0">
                <a:solidFill>
                  <a:srgbClr val="000000"/>
                </a:solidFill>
              </a:rPr>
              <a:t> present inside the page using the </a:t>
            </a:r>
            <a:r>
              <a:rPr lang="en-US" dirty="0" err="1" smtClean="0">
                <a:solidFill>
                  <a:srgbClr val="000000"/>
                </a:solidFill>
              </a:rPr>
              <a:t>tagname</a:t>
            </a:r>
            <a:r>
              <a:rPr lang="en-US" dirty="0" smtClean="0">
                <a:solidFill>
                  <a:srgbClr val="000000"/>
                </a:solidFill>
              </a:rPr>
              <a:t> '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'.</a:t>
            </a: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48795" y="1399572"/>
            <a:ext cx="2826774" cy="2769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Monaco"/>
              </a:rPr>
              <a:t>driver.switchTo().</a:t>
            </a:r>
            <a:r>
              <a:rPr lang="en-US" sz="1200" b="1" dirty="0" err="1" smtClean="0">
                <a:latin typeface="Monaco"/>
              </a:rPr>
              <a:t>parentFrame</a:t>
            </a:r>
            <a:r>
              <a:rPr lang="en-US" sz="1200" b="1" dirty="0" smtClean="0">
                <a:latin typeface="Monaco"/>
              </a:rPr>
              <a:t>();</a:t>
            </a:r>
            <a:endParaRPr lang="en-US" sz="1200" b="1" dirty="0">
              <a:latin typeface="Monaco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79175" y="2011751"/>
            <a:ext cx="3170902" cy="307777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Monaco"/>
              </a:rPr>
              <a:t>driver.switchTo().</a:t>
            </a:r>
            <a:r>
              <a:rPr lang="en-US" b="1" dirty="0" err="1" smtClean="0">
                <a:latin typeface="Monaco"/>
              </a:rPr>
              <a:t>defaultContent</a:t>
            </a:r>
            <a:r>
              <a:rPr lang="en-US" b="1" dirty="0" smtClean="0">
                <a:latin typeface="Monaco"/>
              </a:rPr>
              <a:t>();</a:t>
            </a:r>
            <a:endParaRPr lang="en-US" b="1" dirty="0">
              <a:latin typeface="Monaco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95251" y="2654709"/>
            <a:ext cx="4709652" cy="830997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latin typeface="Monaco"/>
              </a:rPr>
              <a:t>WebDriver driver = new </a:t>
            </a:r>
            <a:r>
              <a:rPr lang="en-US" sz="1600" b="1" dirty="0" err="1" smtClean="0">
                <a:latin typeface="Monaco"/>
              </a:rPr>
              <a:t>FirefoxDriver</a:t>
            </a:r>
            <a:r>
              <a:rPr lang="en-US" sz="1600" b="1" dirty="0" smtClean="0">
                <a:latin typeface="Monaco"/>
              </a:rPr>
              <a:t>(); </a:t>
            </a:r>
            <a:r>
              <a:rPr lang="en-US" sz="1600" b="1" dirty="0" err="1" smtClean="0">
                <a:latin typeface="Monaco"/>
              </a:rPr>
              <a:t>driver.get</a:t>
            </a:r>
            <a:r>
              <a:rPr lang="en-US" sz="1600" b="1" dirty="0" smtClean="0">
                <a:latin typeface="Monaco"/>
              </a:rPr>
              <a:t>(URL); </a:t>
            </a:r>
            <a:r>
              <a:rPr lang="en-US" sz="1600" b="1" dirty="0" err="1" smtClean="0">
                <a:latin typeface="Monaco"/>
              </a:rPr>
              <a:t>driver.manage</a:t>
            </a:r>
            <a:r>
              <a:rPr lang="en-US" sz="1600" b="1" dirty="0" smtClean="0">
                <a:latin typeface="Monaco"/>
              </a:rPr>
              <a:t>().window().maximize(); </a:t>
            </a:r>
            <a:endParaRPr lang="en-US" sz="1800" b="1" dirty="0" smtClean="0">
              <a:latin typeface="Monaco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504336" y="4356123"/>
            <a:ext cx="5102941" cy="58477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 size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driver.findElements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By.tagName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iframe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cs typeface="Arial" pitchFamily="34" charset="0"/>
              </a:rPr>
              <a:t>")).size(); </a:t>
            </a: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0"/>
            <a:ext cx="8520600" cy="45719"/>
          </a:xfrm>
        </p:spPr>
        <p:txBody>
          <a:bodyPr/>
          <a:lstStyle/>
          <a:p>
            <a:endParaRPr lang="en-IN" sz="23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9" y="117988"/>
            <a:ext cx="8704481" cy="471948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3) 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 this step find out </a:t>
            </a:r>
            <a:r>
              <a:rPr lang="en-US" dirty="0" err="1" smtClean="0">
                <a:solidFill>
                  <a:srgbClr val="000000"/>
                </a:solidFill>
              </a:rPr>
              <a:t>out</a:t>
            </a:r>
            <a:r>
              <a:rPr lang="en-US" dirty="0" smtClean="0">
                <a:solidFill>
                  <a:srgbClr val="000000"/>
                </a:solidFill>
              </a:rPr>
              <a:t> the index of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"</a:t>
            </a:r>
            <a:r>
              <a:rPr lang="en-US" dirty="0" err="1" smtClean="0">
                <a:solidFill>
                  <a:srgbClr val="000000"/>
                </a:solidFill>
              </a:rPr>
              <a:t>forloop</a:t>
            </a:r>
            <a:r>
              <a:rPr lang="en-US" dirty="0" smtClean="0">
                <a:solidFill>
                  <a:srgbClr val="000000"/>
                </a:solidFill>
              </a:rPr>
              <a:t>" iterates all the </a:t>
            </a:r>
            <a:r>
              <a:rPr lang="en-US" dirty="0" err="1" smtClean="0">
                <a:solidFill>
                  <a:srgbClr val="000000"/>
                </a:solidFill>
              </a:rPr>
              <a:t>iframes</a:t>
            </a:r>
            <a:r>
              <a:rPr lang="en-US" dirty="0" smtClean="0">
                <a:solidFill>
                  <a:srgbClr val="000000"/>
                </a:solidFill>
              </a:rPr>
              <a:t> in the page and it prints '1' if  required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 was found else returns '0'.</a:t>
            </a: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4) </a:t>
            </a:r>
            <a:r>
              <a:rPr lang="en-US" dirty="0" smtClean="0">
                <a:solidFill>
                  <a:srgbClr val="000000"/>
                </a:solidFill>
              </a:rPr>
              <a:t>switch over the frame using this command here:-</a:t>
            </a:r>
          </a:p>
          <a:p>
            <a:pPr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5)</a:t>
            </a:r>
            <a:r>
              <a:rPr lang="en-US" dirty="0" smtClean="0">
                <a:solidFill>
                  <a:srgbClr val="000000"/>
                </a:solidFill>
              </a:rPr>
              <a:t> Now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clicks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 or element in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635046" y="1120878"/>
            <a:ext cx="6213986" cy="163121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Monaco"/>
              </a:rPr>
              <a:t>for(</a:t>
            </a:r>
            <a:r>
              <a:rPr lang="en-US" sz="2000" b="1" dirty="0" err="1" smtClean="0">
                <a:latin typeface="Monaco"/>
              </a:rPr>
              <a:t>int</a:t>
            </a:r>
            <a:r>
              <a:rPr lang="en-US" sz="2000" b="1" dirty="0" smtClean="0">
                <a:latin typeface="Monaco"/>
              </a:rPr>
              <a:t> </a:t>
            </a:r>
            <a:r>
              <a:rPr lang="en-US" sz="2000" b="1" dirty="0" err="1" smtClean="0">
                <a:latin typeface="Monaco"/>
              </a:rPr>
              <a:t>i</a:t>
            </a:r>
            <a:r>
              <a:rPr lang="en-US" sz="2000" b="1" dirty="0" smtClean="0">
                <a:latin typeface="Monaco"/>
              </a:rPr>
              <a:t>=0; </a:t>
            </a:r>
            <a:r>
              <a:rPr lang="en-US" sz="2000" b="1" dirty="0" err="1" smtClean="0">
                <a:latin typeface="Monaco"/>
              </a:rPr>
              <a:t>i</a:t>
            </a:r>
            <a:r>
              <a:rPr lang="en-US" sz="2000" b="1" dirty="0" smtClean="0">
                <a:latin typeface="Monaco"/>
              </a:rPr>
              <a:t>&lt;=size; </a:t>
            </a:r>
            <a:r>
              <a:rPr lang="en-US" sz="2000" b="1" dirty="0" err="1" smtClean="0">
                <a:latin typeface="Monaco"/>
              </a:rPr>
              <a:t>i</a:t>
            </a:r>
            <a:r>
              <a:rPr lang="en-US" sz="2000" b="1" dirty="0" smtClean="0">
                <a:latin typeface="Monaco"/>
              </a:rPr>
              <a:t>++){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Monaco"/>
              </a:rPr>
              <a:t>driver.switchTo().frame(</a:t>
            </a:r>
            <a:r>
              <a:rPr lang="en-US" sz="2000" b="1" dirty="0" err="1" smtClean="0">
                <a:latin typeface="Monaco"/>
              </a:rPr>
              <a:t>i</a:t>
            </a:r>
            <a:r>
              <a:rPr lang="en-US" sz="2000" b="1" dirty="0" smtClean="0">
                <a:latin typeface="Monaco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atin typeface="Monaco"/>
              </a:rPr>
              <a:t>int</a:t>
            </a:r>
            <a:r>
              <a:rPr lang="en-US" sz="2000" b="1" dirty="0" smtClean="0">
                <a:latin typeface="Monaco"/>
              </a:rPr>
              <a:t> total=</a:t>
            </a:r>
            <a:r>
              <a:rPr lang="en-US" sz="2000" b="1" dirty="0" err="1" smtClean="0">
                <a:latin typeface="Monaco"/>
              </a:rPr>
              <a:t>driver.findElements</a:t>
            </a:r>
            <a:r>
              <a:rPr lang="en-US" sz="2000" b="1" dirty="0" smtClean="0">
                <a:latin typeface="Monaco"/>
              </a:rPr>
              <a:t>(</a:t>
            </a:r>
            <a:r>
              <a:rPr lang="en-US" sz="2000" b="1" dirty="0" err="1" smtClean="0">
                <a:latin typeface="Monaco"/>
              </a:rPr>
              <a:t>By.xpath</a:t>
            </a:r>
            <a:r>
              <a:rPr lang="en-US" sz="2000" b="1" dirty="0" smtClean="0">
                <a:latin typeface="Monaco"/>
              </a:rPr>
              <a:t>("html/body/a/</a:t>
            </a:r>
            <a:r>
              <a:rPr lang="en-US" sz="2000" b="1" dirty="0" err="1" smtClean="0">
                <a:latin typeface="Monaco"/>
              </a:rPr>
              <a:t>img</a:t>
            </a:r>
            <a:r>
              <a:rPr lang="en-US" sz="2000" b="1" dirty="0" smtClean="0">
                <a:latin typeface="Monaco"/>
              </a:rPr>
              <a:t>")).size(); </a:t>
            </a:r>
            <a:r>
              <a:rPr lang="en-US" sz="2000" b="1" dirty="0" err="1" smtClean="0">
                <a:latin typeface="Monaco"/>
              </a:rPr>
              <a:t>System.out.println</a:t>
            </a:r>
            <a:r>
              <a:rPr lang="en-US" sz="2000" b="1" dirty="0" smtClean="0">
                <a:latin typeface="Monaco"/>
              </a:rPr>
              <a:t>(total);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Monaco"/>
              </a:rPr>
              <a:t>driver.switchTo().</a:t>
            </a:r>
            <a:r>
              <a:rPr lang="en-US" sz="2000" b="1" dirty="0" err="1" smtClean="0">
                <a:latin typeface="Monaco"/>
              </a:rPr>
              <a:t>defaultContent</a:t>
            </a:r>
            <a:r>
              <a:rPr lang="en-US" sz="2000" b="1" dirty="0" smtClean="0">
                <a:latin typeface="Monaco"/>
              </a:rPr>
              <a:t>();}</a:t>
            </a:r>
            <a:endParaRPr kumimoji="0" lang="en-US" sz="4800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112" y="3090825"/>
            <a:ext cx="2214068" cy="40011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Monaco"/>
              </a:rPr>
              <a:t>driver.switchTo().frame(0);</a:t>
            </a:r>
            <a:endParaRPr kumimoji="0" lang="en-US" sz="4800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4122" y="3836541"/>
            <a:ext cx="4487126" cy="40011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 smtClean="0">
                <a:latin typeface="Monaco"/>
              </a:rPr>
              <a:t>driver.findElement</a:t>
            </a:r>
            <a:r>
              <a:rPr lang="en-US" sz="2000" b="1" dirty="0" smtClean="0">
                <a:latin typeface="Monaco"/>
              </a:rPr>
              <a:t>(</a:t>
            </a:r>
            <a:r>
              <a:rPr lang="en-US" sz="2000" b="1" dirty="0" err="1" smtClean="0">
                <a:latin typeface="Monaco"/>
              </a:rPr>
              <a:t>By.xpath</a:t>
            </a:r>
            <a:r>
              <a:rPr lang="en-US" sz="2000" b="1" dirty="0" smtClean="0">
                <a:latin typeface="Monaco"/>
              </a:rPr>
              <a:t>("html/body/a/</a:t>
            </a:r>
            <a:r>
              <a:rPr lang="en-US" sz="2000" b="1" dirty="0" err="1" smtClean="0">
                <a:latin typeface="Monaco"/>
              </a:rPr>
              <a:t>img</a:t>
            </a:r>
            <a:r>
              <a:rPr lang="en-US" sz="2000" b="1" dirty="0" smtClean="0">
                <a:latin typeface="Monaco"/>
              </a:rPr>
              <a:t>")).click();</a:t>
            </a:r>
            <a:endParaRPr lang="en-US" sz="2000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6142"/>
            <a:ext cx="8520600" cy="511277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Nested Frames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16076"/>
            <a:ext cx="8520600" cy="397223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Nested Frames means Frames inside Frames.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Nested Frames  are two frames one inside other outside.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 descr="122315_0943_HandlingIf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67" y="1769806"/>
            <a:ext cx="4343400" cy="30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Procedure of handling Nested Frames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Handling Nested Frames following steps are:-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1) Switch to the outer frame by either Index or ID of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2) Find the total number of </a:t>
            </a:r>
            <a:r>
              <a:rPr lang="en-US" dirty="0" err="1" smtClean="0">
                <a:solidFill>
                  <a:srgbClr val="000000"/>
                </a:solidFill>
              </a:rPr>
              <a:t>iframes</a:t>
            </a:r>
            <a:r>
              <a:rPr lang="en-US" dirty="0" smtClean="0">
                <a:solidFill>
                  <a:srgbClr val="000000"/>
                </a:solidFill>
              </a:rPr>
              <a:t> inside the outer frame.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3) Switch to the inner frame by either Index or ID of the </a:t>
            </a:r>
            <a:r>
              <a:rPr lang="en-US" dirty="0" err="1" smtClean="0">
                <a:solidFill>
                  <a:srgbClr val="000000"/>
                </a:solidFill>
              </a:rPr>
              <a:t>iframe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4) Exit out in the same order as entered into it from the inner frame first and then outer frame.</a:t>
            </a:r>
          </a:p>
          <a:p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971</Words>
  <Application>Microsoft Office PowerPoint</Application>
  <PresentationFormat>On-screen Show (16:9)</PresentationFormat>
  <Paragraphs>146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Montserrat</vt:lpstr>
      <vt:lpstr>Lato</vt:lpstr>
      <vt:lpstr>Roboto</vt:lpstr>
      <vt:lpstr>Playfair Display</vt:lpstr>
      <vt:lpstr>Montserrat Light</vt:lpstr>
      <vt:lpstr>Arial</vt:lpstr>
      <vt:lpstr>Monaco</vt:lpstr>
      <vt:lpstr>Coral</vt:lpstr>
      <vt:lpstr>PowerPoint Presentation</vt:lpstr>
      <vt:lpstr>Introduction</vt:lpstr>
      <vt:lpstr>Identification of IFrames</vt:lpstr>
      <vt:lpstr>Switch Between Iframes using webdriver commands</vt:lpstr>
      <vt:lpstr>PowerPoint Presentation</vt:lpstr>
      <vt:lpstr>Other scenarios:-</vt:lpstr>
      <vt:lpstr>PowerPoint Presentation</vt:lpstr>
      <vt:lpstr>Nested Frames  </vt:lpstr>
      <vt:lpstr>Procedure of handling Nested Frames  </vt:lpstr>
      <vt:lpstr>PowerPoint Presentation</vt:lpstr>
      <vt:lpstr>PowerPoint Presentation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89</cp:revision>
  <dcterms:modified xsi:type="dcterms:W3CDTF">2018-04-02T16:27:15Z</dcterms:modified>
</cp:coreProperties>
</file>