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90" r:id="rId2"/>
    <p:sldId id="267" r:id="rId3"/>
    <p:sldId id="268"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66" r:id="rId25"/>
  </p:sldIdLst>
  <p:sldSz cx="9144000" cy="5143500" type="screen16x9"/>
  <p:notesSz cx="6858000" cy="9144000"/>
  <p:embeddedFontLst>
    <p:embeddedFont>
      <p:font typeface="Lato" panose="020B0604020202020204" charset="0"/>
      <p:regular r:id="rId27"/>
      <p:bold r:id="rId28"/>
      <p:italic r:id="rId29"/>
      <p:boldItalic r:id="rId30"/>
    </p:embeddedFont>
    <p:embeddedFont>
      <p:font typeface="Montserrat Light" panose="020B0604020202020204" charset="0"/>
      <p:regular r:id="rId31"/>
      <p:bold r:id="rId32"/>
    </p:embeddedFont>
    <p:embeddedFont>
      <p:font typeface="Playfair Display"/>
      <p:regular r:id="rId33"/>
      <p:bold r:id="rId34"/>
      <p:italic r:id="rId35"/>
      <p:boldItalic r:id="rId36"/>
    </p:embeddedFont>
    <p:embeddedFont>
      <p:font typeface="Roboto" panose="020B0604020202020204" charset="0"/>
      <p:regular r:id="rId37"/>
      <p:bold r:id="rId38"/>
      <p:italic r:id="rId39"/>
      <p:boldItalic r:id="rId40"/>
    </p:embeddedFont>
    <p:embeddedFont>
      <p:font typeface="Montserrat" panose="020B060402020202020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24" autoAdjust="0"/>
  </p:normalViewPr>
  <p:slideViewPr>
    <p:cSldViewPr snapToGrid="0">
      <p:cViewPr varScale="1">
        <p:scale>
          <a:sx n="105" d="100"/>
          <a:sy n="105" d="100"/>
        </p:scale>
        <p:origin x="6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309421167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72738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buFont typeface="Roboto"/>
              <a:defRPr>
                <a:latin typeface="Roboto"/>
                <a:ea typeface="Roboto"/>
                <a:cs typeface="Roboto"/>
                <a:sym typeface="Roboto"/>
              </a:defRPr>
            </a:lvl1pPr>
            <a:lvl2pPr lvl="1">
              <a:spcBef>
                <a:spcPts val="0"/>
              </a:spcBef>
              <a:buFont typeface="Roboto"/>
              <a:defRPr>
                <a:latin typeface="Roboto"/>
                <a:ea typeface="Roboto"/>
                <a:cs typeface="Roboto"/>
                <a:sym typeface="Roboto"/>
              </a:defRPr>
            </a:lvl2pPr>
            <a:lvl3pPr lvl="2">
              <a:spcBef>
                <a:spcPts val="0"/>
              </a:spcBef>
              <a:buFont typeface="Roboto"/>
              <a:defRPr>
                <a:latin typeface="Roboto"/>
                <a:ea typeface="Roboto"/>
                <a:cs typeface="Roboto"/>
                <a:sym typeface="Roboto"/>
              </a:defRPr>
            </a:lvl3pPr>
            <a:lvl4pPr lvl="3">
              <a:spcBef>
                <a:spcPts val="0"/>
              </a:spcBef>
              <a:buFont typeface="Roboto"/>
              <a:defRPr>
                <a:latin typeface="Roboto"/>
                <a:ea typeface="Roboto"/>
                <a:cs typeface="Roboto"/>
                <a:sym typeface="Roboto"/>
              </a:defRPr>
            </a:lvl4pPr>
            <a:lvl5pPr lvl="4">
              <a:spcBef>
                <a:spcPts val="0"/>
              </a:spcBef>
              <a:buFont typeface="Roboto"/>
              <a:defRPr>
                <a:latin typeface="Roboto"/>
                <a:ea typeface="Roboto"/>
                <a:cs typeface="Roboto"/>
                <a:sym typeface="Roboto"/>
              </a:defRPr>
            </a:lvl5pPr>
            <a:lvl6pPr lvl="5">
              <a:spcBef>
                <a:spcPts val="0"/>
              </a:spcBef>
              <a:buFont typeface="Roboto"/>
              <a:defRPr>
                <a:latin typeface="Roboto"/>
                <a:ea typeface="Roboto"/>
                <a:cs typeface="Roboto"/>
                <a:sym typeface="Roboto"/>
              </a:defRPr>
            </a:lvl6pPr>
            <a:lvl7pPr lvl="6">
              <a:spcBef>
                <a:spcPts val="0"/>
              </a:spcBef>
              <a:buFont typeface="Roboto"/>
              <a:defRPr>
                <a:latin typeface="Roboto"/>
                <a:ea typeface="Roboto"/>
                <a:cs typeface="Roboto"/>
                <a:sym typeface="Roboto"/>
              </a:defRPr>
            </a:lvl7pPr>
            <a:lvl8pPr lvl="7">
              <a:spcBef>
                <a:spcPts val="0"/>
              </a:spcBef>
              <a:buFont typeface="Roboto"/>
              <a:defRPr>
                <a:latin typeface="Roboto"/>
                <a:ea typeface="Roboto"/>
                <a:cs typeface="Roboto"/>
                <a:sym typeface="Roboto"/>
              </a:defRPr>
            </a:lvl8pPr>
            <a:lvl9pPr lvl="8">
              <a:spcBef>
                <a:spcPts val="0"/>
              </a:spcBef>
              <a:buFont typeface="Roboto"/>
              <a:defRPr>
                <a:latin typeface="Roboto"/>
                <a:ea typeface="Roboto"/>
                <a:cs typeface="Roboto"/>
                <a:sym typeface="Roboto"/>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pic>
        <p:nvPicPr>
          <p:cNvPr id="24" name="Shape 24"/>
          <p:cNvPicPr preferRelativeResize="0"/>
          <p:nvPr/>
        </p:nvPicPr>
        <p:blipFill>
          <a:blip r:embed="rId2">
            <a:alphaModFix/>
          </a:blip>
          <a:stretch>
            <a:fillRect/>
          </a:stretch>
        </p:blipFill>
        <p:spPr>
          <a:xfrm>
            <a:off x="8050700" y="204575"/>
            <a:ext cx="902800" cy="4890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5" name="Shape 35"/>
          <p:cNvSpPr txBox="1">
            <a:spLocks noGrp="1"/>
          </p:cNvSpPr>
          <p:nvPr>
            <p:ph type="body" idx="1"/>
          </p:nvPr>
        </p:nvSpPr>
        <p:spPr>
          <a:xfrm>
            <a:off x="311700" y="1391377"/>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6" name="Shape 3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Main point">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buFont typeface="Lato"/>
              <a:defRPr sz="4800" b="0">
                <a:solidFill>
                  <a:schemeClr val="lt1"/>
                </a:solidFill>
                <a:latin typeface="Lato"/>
                <a:ea typeface="Lato"/>
                <a:cs typeface="Lato"/>
                <a:sym typeface="Lato"/>
              </a:defRPr>
            </a:lvl1pPr>
            <a:lvl2pPr lvl="1">
              <a:spcBef>
                <a:spcPts val="0"/>
              </a:spcBef>
              <a:buClr>
                <a:schemeClr val="lt1"/>
              </a:buClr>
              <a:buSzPct val="100000"/>
              <a:buFont typeface="Lato"/>
              <a:defRPr sz="4800" b="0">
                <a:solidFill>
                  <a:schemeClr val="lt1"/>
                </a:solidFill>
                <a:latin typeface="Lato"/>
                <a:ea typeface="Lato"/>
                <a:cs typeface="Lato"/>
                <a:sym typeface="Lato"/>
              </a:defRPr>
            </a:lvl2pPr>
            <a:lvl3pPr lvl="2">
              <a:spcBef>
                <a:spcPts val="0"/>
              </a:spcBef>
              <a:buClr>
                <a:schemeClr val="lt1"/>
              </a:buClr>
              <a:buSzPct val="100000"/>
              <a:buFont typeface="Lato"/>
              <a:defRPr sz="4800" b="0">
                <a:solidFill>
                  <a:schemeClr val="lt1"/>
                </a:solidFill>
                <a:latin typeface="Lato"/>
                <a:ea typeface="Lato"/>
                <a:cs typeface="Lato"/>
                <a:sym typeface="Lato"/>
              </a:defRPr>
            </a:lvl3pPr>
            <a:lvl4pPr lvl="3">
              <a:spcBef>
                <a:spcPts val="0"/>
              </a:spcBef>
              <a:buClr>
                <a:schemeClr val="lt1"/>
              </a:buClr>
              <a:buSzPct val="100000"/>
              <a:buFont typeface="Lato"/>
              <a:defRPr sz="4800" b="0">
                <a:solidFill>
                  <a:schemeClr val="lt1"/>
                </a:solidFill>
                <a:latin typeface="Lato"/>
                <a:ea typeface="Lato"/>
                <a:cs typeface="Lato"/>
                <a:sym typeface="Lato"/>
              </a:defRPr>
            </a:lvl4pPr>
            <a:lvl5pPr lvl="4">
              <a:spcBef>
                <a:spcPts val="0"/>
              </a:spcBef>
              <a:buClr>
                <a:schemeClr val="lt1"/>
              </a:buClr>
              <a:buSzPct val="100000"/>
              <a:buFont typeface="Lato"/>
              <a:defRPr sz="4800" b="0">
                <a:solidFill>
                  <a:schemeClr val="lt1"/>
                </a:solidFill>
                <a:latin typeface="Lato"/>
                <a:ea typeface="Lato"/>
                <a:cs typeface="Lato"/>
                <a:sym typeface="Lato"/>
              </a:defRPr>
            </a:lvl5pPr>
            <a:lvl6pPr lvl="5">
              <a:spcBef>
                <a:spcPts val="0"/>
              </a:spcBef>
              <a:buClr>
                <a:schemeClr val="lt1"/>
              </a:buClr>
              <a:buSzPct val="100000"/>
              <a:buFont typeface="Lato"/>
              <a:defRPr sz="4800" b="0">
                <a:solidFill>
                  <a:schemeClr val="lt1"/>
                </a:solidFill>
                <a:latin typeface="Lato"/>
                <a:ea typeface="Lato"/>
                <a:cs typeface="Lato"/>
                <a:sym typeface="Lato"/>
              </a:defRPr>
            </a:lvl6pPr>
            <a:lvl7pPr lvl="6">
              <a:spcBef>
                <a:spcPts val="0"/>
              </a:spcBef>
              <a:buClr>
                <a:schemeClr val="lt1"/>
              </a:buClr>
              <a:buSzPct val="100000"/>
              <a:buFont typeface="Lato"/>
              <a:defRPr sz="4800" b="0">
                <a:solidFill>
                  <a:schemeClr val="lt1"/>
                </a:solidFill>
                <a:latin typeface="Lato"/>
                <a:ea typeface="Lato"/>
                <a:cs typeface="Lato"/>
                <a:sym typeface="Lato"/>
              </a:defRPr>
            </a:lvl7pPr>
            <a:lvl8pPr lvl="7">
              <a:spcBef>
                <a:spcPts val="0"/>
              </a:spcBef>
              <a:buClr>
                <a:schemeClr val="lt1"/>
              </a:buClr>
              <a:buSzPct val="100000"/>
              <a:buFont typeface="Lato"/>
              <a:defRPr sz="4800" b="0">
                <a:solidFill>
                  <a:schemeClr val="lt1"/>
                </a:solidFill>
                <a:latin typeface="Lato"/>
                <a:ea typeface="Lato"/>
                <a:cs typeface="Lato"/>
                <a:sym typeface="Lato"/>
              </a:defRPr>
            </a:lvl8pPr>
            <a:lvl9pPr lvl="8">
              <a:spcBef>
                <a:spcPts val="0"/>
              </a:spcBef>
              <a:buClr>
                <a:schemeClr val="lt1"/>
              </a:buClr>
              <a:buSzPct val="100000"/>
              <a:buFont typeface="Lato"/>
              <a:defRPr sz="4800" b="0">
                <a:solidFill>
                  <a:schemeClr val="lt1"/>
                </a:solidFill>
                <a:latin typeface="Lato"/>
                <a:ea typeface="Lato"/>
                <a:cs typeface="Lato"/>
                <a:sym typeface="Lato"/>
              </a:defRPr>
            </a:lvl9pPr>
          </a:lstStyle>
          <a:p>
            <a:endParaRPr/>
          </a:p>
        </p:txBody>
      </p:sp>
      <p:sp>
        <p:nvSpPr>
          <p:cNvPr id="39" name="Shape 3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0"/>
        <p:cNvGrpSpPr/>
        <p:nvPr/>
      </p:nvGrpSpPr>
      <p:grpSpPr>
        <a:xfrm>
          <a:off x="0" y="0"/>
          <a:ext cx="0" cy="0"/>
          <a:chOff x="0" y="0"/>
          <a:chExt cx="0" cy="0"/>
        </a:xfrm>
      </p:grpSpPr>
      <p:sp>
        <p:nvSpPr>
          <p:cNvPr id="41" name="Shape 41"/>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2" name="Shape 42"/>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3" name="Shape 43"/>
          <p:cNvSpPr txBox="1">
            <a:spLocks noGrp="1"/>
          </p:cNvSpPr>
          <p:nvPr>
            <p:ph type="title"/>
          </p:nvPr>
        </p:nvSpPr>
        <p:spPr>
          <a:xfrm>
            <a:off x="265500" y="1107950"/>
            <a:ext cx="4045200" cy="16836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4" name="Shape 44"/>
          <p:cNvSpPr txBox="1">
            <a:spLocks noGrp="1"/>
          </p:cNvSpPr>
          <p:nvPr>
            <p:ph type="subTitle" idx="1"/>
          </p:nvPr>
        </p:nvSpPr>
        <p:spPr>
          <a:xfrm>
            <a:off x="265500" y="28452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5" name="Shape 45"/>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6" name="Shape 4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47"/>
        <p:cNvGrpSpPr/>
        <p:nvPr/>
      </p:nvGrpSpPr>
      <p:grpSpPr>
        <a:xfrm>
          <a:off x="0" y="0"/>
          <a:ext cx="0" cy="0"/>
          <a:chOff x="0" y="0"/>
          <a:chExt cx="0" cy="0"/>
        </a:xfrm>
      </p:grpSpPr>
      <p:sp>
        <p:nvSpPr>
          <p:cNvPr id="48" name="Shape 48"/>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9" name="Shape 4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ig number">
    <p:spTree>
      <p:nvGrpSpPr>
        <p:cNvPr id="1" name="Shape 50"/>
        <p:cNvGrpSpPr/>
        <p:nvPr/>
      </p:nvGrpSpPr>
      <p:grpSpPr>
        <a:xfrm>
          <a:off x="0" y="0"/>
          <a:ext cx="0" cy="0"/>
          <a:chOff x="0" y="0"/>
          <a:chExt cx="0" cy="0"/>
        </a:xfrm>
      </p:grpSpPr>
      <p:sp>
        <p:nvSpPr>
          <p:cNvPr id="51" name="Shape 51"/>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52" name="Shape 52"/>
          <p:cNvSpPr txBox="1">
            <a:spLocks noGrp="1"/>
          </p:cNvSpPr>
          <p:nvPr>
            <p:ph type="title"/>
          </p:nvPr>
        </p:nvSpPr>
        <p:spPr>
          <a:xfrm>
            <a:off x="311700" y="1233100"/>
            <a:ext cx="8520600" cy="1610100"/>
          </a:xfrm>
          <a:prstGeom prst="rect">
            <a:avLst/>
          </a:prstGeom>
        </p:spPr>
        <p:txBody>
          <a:bodyPr lIns="91425" tIns="91425" rIns="91425" bIns="91425" anchor="b" anchorCtr="0"/>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a:endParaRPr/>
          </a:p>
        </p:txBody>
      </p:sp>
      <p:sp>
        <p:nvSpPr>
          <p:cNvPr id="53" name="Shape 53"/>
          <p:cNvSpPr txBox="1">
            <a:spLocks noGrp="1"/>
          </p:cNvSpPr>
          <p:nvPr>
            <p:ph type="body" idx="1"/>
          </p:nvPr>
        </p:nvSpPr>
        <p:spPr>
          <a:xfrm>
            <a:off x="311700" y="29194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4" name="Shape 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91350"/>
            <a:ext cx="8520600" cy="626100"/>
          </a:xfrm>
          <a:prstGeom prst="rect">
            <a:avLst/>
          </a:prstGeom>
          <a:noFill/>
          <a:ln>
            <a:noFill/>
          </a:ln>
        </p:spPr>
        <p:txBody>
          <a:bodyPr lIns="91425" tIns="91425" rIns="91425" bIns="91425" anchor="t" anchorCtr="0"/>
          <a:lstStyle>
            <a:lvl1pPr lvl="0">
              <a:spcBef>
                <a:spcPts val="0"/>
              </a:spcBef>
              <a:buClr>
                <a:schemeClr val="dk1"/>
              </a:buClr>
              <a:buSzPct val="100000"/>
              <a:buFont typeface="Montserrat"/>
              <a:buNone/>
              <a:defRPr sz="3200" b="1">
                <a:solidFill>
                  <a:schemeClr val="dk1"/>
                </a:solidFill>
                <a:latin typeface="Montserrat"/>
                <a:ea typeface="Montserrat"/>
                <a:cs typeface="Montserrat"/>
                <a:sym typeface="Montserrat"/>
              </a:defRPr>
            </a:lvl1pPr>
            <a:lvl2pPr lvl="1">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Lato"/>
              <a:buChar char="●"/>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endParaRPr lang="en" sz="1000">
              <a:solidFill>
                <a:schemeClr val="dk2"/>
              </a:solidFill>
              <a:latin typeface="Lato"/>
              <a:ea typeface="Lato"/>
              <a:cs typeface="Lato"/>
              <a:sym typeface="Lato"/>
            </a:endParaRPr>
          </a:p>
        </p:txBody>
      </p:sp>
      <p:sp>
        <p:nvSpPr>
          <p:cNvPr id="9" name="Shape 9"/>
          <p:cNvSpPr txBox="1"/>
          <p:nvPr/>
        </p:nvSpPr>
        <p:spPr>
          <a:xfrm>
            <a:off x="0" y="4729150"/>
            <a:ext cx="9144000" cy="297300"/>
          </a:xfrm>
          <a:prstGeom prst="rect">
            <a:avLst/>
          </a:prstGeom>
          <a:noFill/>
          <a:ln>
            <a:noFill/>
          </a:ln>
        </p:spPr>
        <p:txBody>
          <a:bodyPr lIns="91425" tIns="91425" rIns="91425" bIns="91425" anchor="t" anchorCtr="0">
            <a:noAutofit/>
          </a:bodyPr>
          <a:lstStyle/>
          <a:p>
            <a:pPr lvl="0" algn="ctr">
              <a:spcBef>
                <a:spcPts val="0"/>
              </a:spcBef>
              <a:buNone/>
            </a:pPr>
            <a:r>
              <a:rPr lang="en" sz="1000">
                <a:latin typeface="Montserrat Light"/>
                <a:ea typeface="Montserrat Light"/>
                <a:cs typeface="Montserrat Light"/>
                <a:sym typeface="Montserrat Light"/>
              </a:rPr>
              <a:t>Copyright © AkaSkills (www.akaskills.com) All Rights Reserved</a:t>
            </a: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addons.mozilla.org/en-US/firefox/addon/selenium-ide/"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pic>
        <p:nvPicPr>
          <p:cNvPr id="5" name="Shape 67"/>
          <p:cNvPicPr preferRelativeResize="0"/>
          <p:nvPr/>
        </p:nvPicPr>
        <p:blipFill rotWithShape="1">
          <a:blip r:embed="rId2">
            <a:alphaModFix/>
          </a:blip>
          <a:srcRect l="-1439" t="12650" r="1440" b="-12650"/>
          <a:stretch/>
        </p:blipFill>
        <p:spPr>
          <a:xfrm>
            <a:off x="72571" y="0"/>
            <a:ext cx="9566972" cy="5150525"/>
          </a:xfrm>
          <a:prstGeom prst="rect">
            <a:avLst/>
          </a:prstGeom>
          <a:noFill/>
          <a:ln>
            <a:noFill/>
          </a:ln>
        </p:spPr>
      </p:pic>
      <p:sp>
        <p:nvSpPr>
          <p:cNvPr id="4" name="Shape 69"/>
          <p:cNvSpPr txBox="1">
            <a:spLocks/>
          </p:cNvSpPr>
          <p:nvPr/>
        </p:nvSpPr>
        <p:spPr>
          <a:xfrm>
            <a:off x="311700" y="1901600"/>
            <a:ext cx="8469444" cy="965700"/>
          </a:xfrm>
          <a:prstGeom prst="rect">
            <a:avLst/>
          </a:prstGeom>
          <a:gradFill>
            <a:gsLst>
              <a:gs pos="0">
                <a:srgbClr val="696969"/>
              </a:gs>
              <a:gs pos="100000">
                <a:srgbClr val="1D1D1D"/>
              </a:gs>
            </a:gsLst>
            <a:lin ang="5400012" scaled="0"/>
          </a:gra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Montserrat"/>
              <a:buNone/>
              <a:defRPr sz="3200" b="1" i="0" u="none" strike="noStrike" cap="none">
                <a:solidFill>
                  <a:schemeClr val="dk1"/>
                </a:solidFill>
                <a:latin typeface="Montserrat"/>
                <a:ea typeface="Montserrat"/>
                <a:cs typeface="Montserrat"/>
                <a:sym typeface="Montserrat"/>
              </a:defRPr>
            </a:lvl1pPr>
            <a:lvl2pPr lvl="1">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9pPr>
          </a:lstStyle>
          <a:p>
            <a:r>
              <a:rPr lang="en-IN" sz="4800" dirty="0" smtClean="0">
                <a:solidFill>
                  <a:schemeClr val="bg1"/>
                </a:solidFill>
              </a:rPr>
              <a:t>Introduction to Selenium</a:t>
            </a:r>
            <a:endParaRPr lang="en" sz="4500" dirty="0">
              <a:solidFill>
                <a:schemeClr val="lt1"/>
              </a:solidFill>
            </a:endParaRPr>
          </a:p>
        </p:txBody>
      </p:sp>
    </p:spTree>
    <p:extLst>
      <p:ext uri="{BB962C8B-B14F-4D97-AF65-F5344CB8AC3E}">
        <p14:creationId xmlns:p14="http://schemas.microsoft.com/office/powerpoint/2010/main" val="781748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Run the Selenium Script</a:t>
            </a:r>
            <a:endParaRPr lang="en-IN" dirty="0">
              <a:solidFill>
                <a:srgbClr val="000000"/>
              </a:solidFill>
            </a:endParaRPr>
          </a:p>
        </p:txBody>
      </p:sp>
      <p:sp>
        <p:nvSpPr>
          <p:cNvPr id="3" name="Text Placeholder 2"/>
          <p:cNvSpPr>
            <a:spLocks noGrp="1"/>
          </p:cNvSpPr>
          <p:nvPr>
            <p:ph type="body" idx="1"/>
          </p:nvPr>
        </p:nvSpPr>
        <p:spPr/>
        <p:txBody>
          <a:bodyPr/>
          <a:lstStyle/>
          <a:p>
            <a:r>
              <a:rPr lang="en-US" dirty="0">
                <a:solidFill>
                  <a:srgbClr val="000000"/>
                </a:solidFill>
              </a:rPr>
              <a:t>Make sure the application is in the common base state.</a:t>
            </a:r>
          </a:p>
          <a:p>
            <a:r>
              <a:rPr lang="en-US" dirty="0">
                <a:solidFill>
                  <a:srgbClr val="000000"/>
                </a:solidFill>
              </a:rPr>
              <a:t>Click on the run button. Here you can also control the speed of the execution using the         		 toolbar</a:t>
            </a:r>
          </a:p>
          <a:p>
            <a:r>
              <a:rPr lang="en-US" dirty="0">
                <a:solidFill>
                  <a:srgbClr val="000000"/>
                </a:solidFill>
              </a:rPr>
              <a:t>Once the test is run you can view the test log in the bottom of the IDE window</a:t>
            </a:r>
          </a:p>
          <a:p>
            <a:pPr>
              <a:buNone/>
            </a:pPr>
            <a:endParaRPr lang="en-IN" dirty="0">
              <a:solidFill>
                <a:srgbClr val="000000"/>
              </a:solidFill>
            </a:endParaRPr>
          </a:p>
          <a:p>
            <a:endParaRPr lang="en-IN" dirty="0">
              <a:solidFill>
                <a:srgbClr val="000000"/>
              </a:solidFill>
            </a:endParaRPr>
          </a:p>
        </p:txBody>
      </p:sp>
      <p:pic>
        <p:nvPicPr>
          <p:cNvPr id="4" name="Picture 5" descr="speed contr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1977" y="2055681"/>
            <a:ext cx="1844985" cy="381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689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0000"/>
                </a:solidFill>
              </a:rPr>
              <a:t>Test Suite Creation</a:t>
            </a:r>
          </a:p>
        </p:txBody>
      </p:sp>
      <p:sp>
        <p:nvSpPr>
          <p:cNvPr id="3" name="Text Placeholder 2"/>
          <p:cNvSpPr>
            <a:spLocks noGrp="1"/>
          </p:cNvSpPr>
          <p:nvPr>
            <p:ph type="body" idx="1"/>
          </p:nvPr>
        </p:nvSpPr>
        <p:spPr/>
        <p:txBody>
          <a:bodyPr/>
          <a:lstStyle/>
          <a:p>
            <a:r>
              <a:rPr lang="en-IN" dirty="0">
                <a:solidFill>
                  <a:srgbClr val="000000"/>
                </a:solidFill>
              </a:rPr>
              <a:t>Test suite is a  collection if multiple test cases.</a:t>
            </a:r>
          </a:p>
          <a:p>
            <a:r>
              <a:rPr lang="en-IN" dirty="0">
                <a:solidFill>
                  <a:srgbClr val="000000"/>
                </a:solidFill>
              </a:rPr>
              <a:t>Selenium  IDE allows the user to run multiple test at one go.</a:t>
            </a:r>
          </a:p>
          <a:p>
            <a:r>
              <a:rPr lang="en-US" dirty="0">
                <a:solidFill>
                  <a:srgbClr val="000000"/>
                </a:solidFill>
              </a:rPr>
              <a:t>To Run the test Suite click on the “Play entire test suite” button</a:t>
            </a:r>
            <a:endParaRPr lang="en-IN" dirty="0">
              <a:solidFill>
                <a:srgbClr val="000000"/>
              </a:solidFill>
            </a:endParaRPr>
          </a:p>
          <a:p>
            <a:pPr>
              <a:buNone/>
            </a:pPr>
            <a:endParaRPr lang="en-IN" dirty="0">
              <a:solidFill>
                <a:srgbClr val="000000"/>
              </a:solidFill>
            </a:endParaRPr>
          </a:p>
        </p:txBody>
      </p:sp>
    </p:spTree>
    <p:extLst>
      <p:ext uri="{BB962C8B-B14F-4D97-AF65-F5344CB8AC3E}">
        <p14:creationId xmlns:p14="http://schemas.microsoft.com/office/powerpoint/2010/main" val="703656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0000"/>
                </a:solidFill>
              </a:rPr>
              <a:t>Running a Suite</a:t>
            </a:r>
          </a:p>
        </p:txBody>
      </p:sp>
      <p:sp>
        <p:nvSpPr>
          <p:cNvPr id="3" name="Text Placeholder 2"/>
          <p:cNvSpPr>
            <a:spLocks noGrp="1"/>
          </p:cNvSpPr>
          <p:nvPr>
            <p:ph type="body" idx="1"/>
          </p:nvPr>
        </p:nvSpPr>
        <p:spPr/>
        <p:txBody>
          <a:bodyPr/>
          <a:lstStyle/>
          <a:p>
            <a:endParaRPr lang="en-IN" dirty="0"/>
          </a:p>
        </p:txBody>
      </p:sp>
      <p:pic>
        <p:nvPicPr>
          <p:cNvPr id="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1935" y="1152476"/>
            <a:ext cx="2636992" cy="3400018"/>
          </a:xfrm>
          <a:prstGeom prst="rect">
            <a:avLst/>
          </a:prstGeom>
          <a:noFill/>
          <a:extLst>
            <a:ext uri="{909E8E84-426E-40DD-AFC4-6F175D3DCCD1}">
              <a14:hiddenFill xmlns:a14="http://schemas.microsoft.com/office/drawing/2010/main">
                <a:solidFill>
                  <a:srgbClr val="FFFFFF"/>
                </a:solidFill>
              </a14:hiddenFill>
            </a:ext>
          </a:extLst>
        </p:spPr>
      </p:pic>
      <p:sp>
        <p:nvSpPr>
          <p:cNvPr id="10" name="Oval 6"/>
          <p:cNvSpPr>
            <a:spLocks noChangeArrowheads="1"/>
          </p:cNvSpPr>
          <p:nvPr/>
        </p:nvSpPr>
        <p:spPr bwMode="auto">
          <a:xfrm>
            <a:off x="599430" y="3144433"/>
            <a:ext cx="2057400" cy="990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FF00"/>
                </a:solidFill>
              </a:rPr>
              <a:t>Test Suite with </a:t>
            </a:r>
          </a:p>
          <a:p>
            <a:pPr algn="ctr"/>
            <a:r>
              <a:rPr lang="en-US" dirty="0">
                <a:solidFill>
                  <a:srgbClr val="FFFF00"/>
                </a:solidFill>
              </a:rPr>
              <a:t>Test1 &amp;  test2</a:t>
            </a:r>
          </a:p>
        </p:txBody>
      </p:sp>
      <p:cxnSp>
        <p:nvCxnSpPr>
          <p:cNvPr id="15" name="Straight Connector 14"/>
          <p:cNvCxnSpPr>
            <a:stCxn id="10" idx="7"/>
          </p:cNvCxnSpPr>
          <p:nvPr/>
        </p:nvCxnSpPr>
        <p:spPr>
          <a:xfrm flipV="1">
            <a:off x="2355531" y="1925053"/>
            <a:ext cx="1456404" cy="13644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7583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Assertions </a:t>
            </a:r>
          </a:p>
        </p:txBody>
      </p:sp>
      <p:sp>
        <p:nvSpPr>
          <p:cNvPr id="3" name="Text Placeholder 2"/>
          <p:cNvSpPr>
            <a:spLocks noGrp="1"/>
          </p:cNvSpPr>
          <p:nvPr>
            <p:ph type="body" idx="1"/>
          </p:nvPr>
        </p:nvSpPr>
        <p:spPr/>
        <p:txBody>
          <a:bodyPr/>
          <a:lstStyle/>
          <a:p>
            <a:r>
              <a:rPr lang="en-IN" dirty="0">
                <a:solidFill>
                  <a:schemeClr val="accent1"/>
                </a:solidFill>
              </a:rPr>
              <a:t>Assertions are common part of testing</a:t>
            </a:r>
          </a:p>
          <a:p>
            <a:r>
              <a:rPr lang="en-IN" dirty="0">
                <a:solidFill>
                  <a:schemeClr val="accent1"/>
                </a:solidFill>
              </a:rPr>
              <a:t>They are used to check if</a:t>
            </a:r>
          </a:p>
          <a:p>
            <a:pPr lvl="3">
              <a:buFont typeface="Wingdings" panose="05000000000000000000" pitchFamily="2" charset="2"/>
              <a:buChar char="Ø"/>
            </a:pPr>
            <a:r>
              <a:rPr lang="en-US" dirty="0">
                <a:solidFill>
                  <a:schemeClr val="accent1"/>
                </a:solidFill>
              </a:rPr>
              <a:t>an element is present somewhere on the page? </a:t>
            </a:r>
          </a:p>
          <a:p>
            <a:pPr lvl="3">
              <a:buFont typeface="Wingdings" panose="05000000000000000000" pitchFamily="2" charset="2"/>
              <a:buChar char="Ø"/>
            </a:pPr>
            <a:r>
              <a:rPr lang="en-US" dirty="0">
                <a:solidFill>
                  <a:schemeClr val="accent1"/>
                </a:solidFill>
              </a:rPr>
              <a:t>specific text is somewhere on the page? </a:t>
            </a:r>
          </a:p>
          <a:p>
            <a:pPr lvl="3">
              <a:buFont typeface="Wingdings" panose="05000000000000000000" pitchFamily="2" charset="2"/>
              <a:buChar char="Ø"/>
            </a:pPr>
            <a:r>
              <a:rPr lang="en-US" dirty="0">
                <a:solidFill>
                  <a:schemeClr val="accent1"/>
                </a:solidFill>
              </a:rPr>
              <a:t>specific text is at a specific location on the page? </a:t>
            </a:r>
          </a:p>
          <a:p>
            <a:r>
              <a:rPr lang="en-IN" dirty="0">
                <a:solidFill>
                  <a:schemeClr val="accent1"/>
                </a:solidFill>
              </a:rPr>
              <a:t>There are multiple assertions to perform verification and validation</a:t>
            </a:r>
          </a:p>
          <a:p>
            <a:endParaRPr lang="en-IN" dirty="0">
              <a:solidFill>
                <a:schemeClr val="accent1"/>
              </a:solidFill>
            </a:endParaRPr>
          </a:p>
        </p:txBody>
      </p:sp>
    </p:spTree>
    <p:extLst>
      <p:ext uri="{BB962C8B-B14F-4D97-AF65-F5344CB8AC3E}">
        <p14:creationId xmlns:p14="http://schemas.microsoft.com/office/powerpoint/2010/main" val="1084601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Adding Assertions</a:t>
            </a:r>
          </a:p>
        </p:txBody>
      </p:sp>
      <p:sp>
        <p:nvSpPr>
          <p:cNvPr id="3" name="Text Placeholder 2"/>
          <p:cNvSpPr>
            <a:spLocks noGrp="1"/>
          </p:cNvSpPr>
          <p:nvPr>
            <p:ph type="body" idx="1"/>
          </p:nvPr>
        </p:nvSpPr>
        <p:spPr/>
        <p:txBody>
          <a:bodyPr/>
          <a:lstStyle/>
          <a:p>
            <a:r>
              <a:rPr lang="en-US" dirty="0">
                <a:solidFill>
                  <a:schemeClr val="accent1"/>
                </a:solidFill>
              </a:rPr>
              <a:t>Assertions are  used if the assertions </a:t>
            </a:r>
            <a:r>
              <a:rPr lang="en-US" dirty="0" err="1">
                <a:solidFill>
                  <a:schemeClr val="accent1"/>
                </a:solidFill>
              </a:rPr>
              <a:t>fail,the</a:t>
            </a:r>
            <a:r>
              <a:rPr lang="en-US" dirty="0">
                <a:solidFill>
                  <a:schemeClr val="accent1"/>
                </a:solidFill>
              </a:rPr>
              <a:t> script will abort. But the script will continue run in case a verification point fails.</a:t>
            </a:r>
          </a:p>
          <a:p>
            <a:r>
              <a:rPr lang="en-US" dirty="0">
                <a:solidFill>
                  <a:schemeClr val="accent1"/>
                </a:solidFill>
              </a:rPr>
              <a:t>The steps for inserting the assertions are as follows:</a:t>
            </a:r>
          </a:p>
          <a:p>
            <a:r>
              <a:rPr lang="en-US" dirty="0">
                <a:solidFill>
                  <a:schemeClr val="accent1"/>
                </a:solidFill>
              </a:rPr>
              <a:t>While recording Right Click </a:t>
            </a:r>
            <a:r>
              <a:rPr lang="en-US" dirty="0">
                <a:solidFill>
                  <a:schemeClr val="accent1"/>
                </a:solidFill>
                <a:sym typeface="Wingdings" panose="05000000000000000000" pitchFamily="2" charset="2"/>
              </a:rPr>
              <a:t> Show all commands  select an assertion</a:t>
            </a:r>
            <a:endParaRPr lang="en-IN" dirty="0">
              <a:solidFill>
                <a:schemeClr val="accent1"/>
              </a:solidFill>
            </a:endParaRPr>
          </a:p>
          <a:p>
            <a:endParaRPr lang="en-IN" dirty="0">
              <a:solidFill>
                <a:schemeClr val="accent1"/>
              </a:solidFill>
            </a:endParaRPr>
          </a:p>
        </p:txBody>
      </p:sp>
    </p:spTree>
    <p:extLst>
      <p:ext uri="{BB962C8B-B14F-4D97-AF65-F5344CB8AC3E}">
        <p14:creationId xmlns:p14="http://schemas.microsoft.com/office/powerpoint/2010/main" val="2608233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Assertion Commands</a:t>
            </a:r>
          </a:p>
        </p:txBody>
      </p:sp>
      <p:sp>
        <p:nvSpPr>
          <p:cNvPr id="3" name="Text Placeholder 2"/>
          <p:cNvSpPr>
            <a:spLocks noGrp="1"/>
          </p:cNvSpPr>
          <p:nvPr>
            <p:ph type="body" idx="1"/>
          </p:nvPr>
        </p:nvSpPr>
        <p:spPr/>
        <p:txBody>
          <a:bodyPr/>
          <a:lstStyle/>
          <a:p>
            <a:pPr>
              <a:lnSpc>
                <a:spcPct val="80000"/>
              </a:lnSpc>
              <a:buFont typeface="Wingdings" panose="05000000000000000000" pitchFamily="2" charset="2"/>
              <a:buChar char="Ø"/>
            </a:pPr>
            <a:r>
              <a:rPr lang="en-US" sz="1200" b="1" dirty="0" err="1">
                <a:solidFill>
                  <a:schemeClr val="accent1"/>
                </a:solidFill>
                <a:latin typeface="+mj-lt"/>
              </a:rPr>
              <a:t>assertTextPresent</a:t>
            </a:r>
            <a:endParaRPr lang="en-US" sz="1200" b="1" dirty="0">
              <a:solidFill>
                <a:schemeClr val="accent1"/>
              </a:solidFill>
              <a:latin typeface="+mj-lt"/>
            </a:endParaRPr>
          </a:p>
          <a:p>
            <a:pPr>
              <a:lnSpc>
                <a:spcPct val="80000"/>
              </a:lnSpc>
              <a:buFont typeface="Wingdings" panose="05000000000000000000" pitchFamily="2" charset="2"/>
              <a:buNone/>
            </a:pPr>
            <a:r>
              <a:rPr lang="en-US" sz="1200" dirty="0" smtClean="0">
                <a:solidFill>
                  <a:schemeClr val="accent1"/>
                </a:solidFill>
                <a:latin typeface="+mj-lt"/>
              </a:rPr>
              <a:t>This </a:t>
            </a:r>
            <a:r>
              <a:rPr lang="en-US" sz="1200" dirty="0">
                <a:solidFill>
                  <a:schemeClr val="accent1"/>
                </a:solidFill>
                <a:latin typeface="+mj-lt"/>
              </a:rPr>
              <a:t>will assert if the text is present in the page.</a:t>
            </a:r>
          </a:p>
          <a:p>
            <a:pPr marL="171450" indent="-171450">
              <a:lnSpc>
                <a:spcPct val="80000"/>
              </a:lnSpc>
              <a:buFont typeface="Wingdings" panose="05000000000000000000" pitchFamily="2" charset="2"/>
              <a:buChar char="Ø"/>
            </a:pPr>
            <a:r>
              <a:rPr lang="en-US" sz="1200" b="1" dirty="0" smtClean="0">
                <a:solidFill>
                  <a:schemeClr val="accent1"/>
                </a:solidFill>
                <a:latin typeface="+mj-lt"/>
              </a:rPr>
              <a:t>assertText</a:t>
            </a:r>
            <a:endParaRPr lang="en-US" sz="1200" b="1" dirty="0">
              <a:solidFill>
                <a:schemeClr val="accent1"/>
              </a:solidFill>
              <a:latin typeface="+mj-lt"/>
            </a:endParaRPr>
          </a:p>
          <a:p>
            <a:pPr>
              <a:lnSpc>
                <a:spcPct val="80000"/>
              </a:lnSpc>
              <a:buFont typeface="Wingdings" panose="05000000000000000000" pitchFamily="2" charset="2"/>
              <a:buNone/>
            </a:pPr>
            <a:r>
              <a:rPr lang="en-US" sz="1200" dirty="0" smtClean="0">
                <a:solidFill>
                  <a:schemeClr val="accent1"/>
                </a:solidFill>
                <a:latin typeface="+mj-lt"/>
              </a:rPr>
              <a:t>This </a:t>
            </a:r>
            <a:r>
              <a:rPr lang="en-US" sz="1200" dirty="0">
                <a:solidFill>
                  <a:schemeClr val="accent1"/>
                </a:solidFill>
                <a:latin typeface="+mj-lt"/>
              </a:rPr>
              <a:t>will assert if a particular element is having the particular text.</a:t>
            </a:r>
          </a:p>
          <a:p>
            <a:pPr>
              <a:lnSpc>
                <a:spcPct val="80000"/>
              </a:lnSpc>
              <a:buFont typeface="Wingdings" panose="05000000000000000000" pitchFamily="2" charset="2"/>
              <a:buChar char="Ø"/>
            </a:pPr>
            <a:r>
              <a:rPr lang="en-US" sz="1200" b="1" dirty="0" err="1" smtClean="0">
                <a:solidFill>
                  <a:schemeClr val="accent1"/>
                </a:solidFill>
                <a:latin typeface="+mj-lt"/>
              </a:rPr>
              <a:t>assertTitle</a:t>
            </a:r>
            <a:endParaRPr lang="en-US" sz="1200" b="1" dirty="0">
              <a:solidFill>
                <a:schemeClr val="accent1"/>
              </a:solidFill>
              <a:latin typeface="+mj-lt"/>
            </a:endParaRPr>
          </a:p>
          <a:p>
            <a:pPr>
              <a:lnSpc>
                <a:spcPct val="80000"/>
              </a:lnSpc>
              <a:buFont typeface="Wingdings" panose="05000000000000000000" pitchFamily="2" charset="2"/>
              <a:buNone/>
            </a:pPr>
            <a:r>
              <a:rPr lang="en-US" sz="1200" dirty="0">
                <a:solidFill>
                  <a:schemeClr val="accent1"/>
                </a:solidFill>
                <a:latin typeface="+mj-lt"/>
              </a:rPr>
              <a:t> </a:t>
            </a:r>
            <a:r>
              <a:rPr lang="en-US" sz="1200" dirty="0" smtClean="0">
                <a:solidFill>
                  <a:schemeClr val="accent1"/>
                </a:solidFill>
                <a:latin typeface="+mj-lt"/>
              </a:rPr>
              <a:t>This </a:t>
            </a:r>
            <a:r>
              <a:rPr lang="en-US" sz="1200" dirty="0">
                <a:solidFill>
                  <a:schemeClr val="accent1"/>
                </a:solidFill>
                <a:latin typeface="+mj-lt"/>
              </a:rPr>
              <a:t>will assert if the page is having a proper title.</a:t>
            </a:r>
          </a:p>
          <a:p>
            <a:pPr>
              <a:lnSpc>
                <a:spcPct val="80000"/>
              </a:lnSpc>
              <a:buFont typeface="Wingdings" panose="05000000000000000000" pitchFamily="2" charset="2"/>
              <a:buChar char="Ø"/>
            </a:pPr>
            <a:r>
              <a:rPr lang="en-US" sz="1200" b="1" dirty="0" err="1" smtClean="0">
                <a:solidFill>
                  <a:schemeClr val="accent1"/>
                </a:solidFill>
                <a:latin typeface="+mj-lt"/>
              </a:rPr>
              <a:t>assertValue</a:t>
            </a:r>
            <a:endParaRPr lang="en-US" sz="1200" b="1" dirty="0">
              <a:solidFill>
                <a:schemeClr val="accent1"/>
              </a:solidFill>
              <a:latin typeface="+mj-lt"/>
            </a:endParaRPr>
          </a:p>
          <a:p>
            <a:pPr lvl="2">
              <a:lnSpc>
                <a:spcPct val="80000"/>
              </a:lnSpc>
              <a:buFont typeface="Wingdings" panose="05000000000000000000" pitchFamily="2" charset="2"/>
              <a:buNone/>
            </a:pPr>
            <a:r>
              <a:rPr lang="en-US" sz="1200" dirty="0">
                <a:solidFill>
                  <a:schemeClr val="accent1"/>
                </a:solidFill>
                <a:latin typeface="+mj-lt"/>
              </a:rPr>
              <a:t>This will assert if a Text box or check box has a particular value</a:t>
            </a:r>
          </a:p>
          <a:p>
            <a:pPr>
              <a:lnSpc>
                <a:spcPct val="80000"/>
              </a:lnSpc>
              <a:buFont typeface="Wingdings" panose="05000000000000000000" pitchFamily="2" charset="2"/>
              <a:buChar char="Ø"/>
            </a:pPr>
            <a:r>
              <a:rPr lang="en-US" sz="1200" b="1" dirty="0" err="1" smtClean="0">
                <a:solidFill>
                  <a:schemeClr val="accent1"/>
                </a:solidFill>
                <a:latin typeface="+mj-lt"/>
              </a:rPr>
              <a:t>assertElementPresent</a:t>
            </a:r>
            <a:endParaRPr lang="en-US" sz="1200" b="1" dirty="0">
              <a:solidFill>
                <a:schemeClr val="accent1"/>
              </a:solidFill>
              <a:latin typeface="+mj-lt"/>
            </a:endParaRPr>
          </a:p>
          <a:p>
            <a:pPr>
              <a:lnSpc>
                <a:spcPct val="80000"/>
              </a:lnSpc>
              <a:buFont typeface="Wingdings" panose="05000000000000000000" pitchFamily="2" charset="2"/>
              <a:buNone/>
            </a:pPr>
            <a:r>
              <a:rPr lang="en-US" sz="1200" dirty="0" smtClean="0">
                <a:solidFill>
                  <a:schemeClr val="accent1"/>
                </a:solidFill>
                <a:latin typeface="+mj-lt"/>
              </a:rPr>
              <a:t>This </a:t>
            </a:r>
            <a:r>
              <a:rPr lang="en-US" sz="1200" dirty="0">
                <a:solidFill>
                  <a:schemeClr val="accent1"/>
                </a:solidFill>
                <a:latin typeface="+mj-lt"/>
              </a:rPr>
              <a:t>will assert if a particular UI Element is present in the page</a:t>
            </a:r>
            <a:endParaRPr lang="en-IN" sz="1200" dirty="0">
              <a:solidFill>
                <a:schemeClr val="accent1"/>
              </a:solidFill>
              <a:latin typeface="+mj-lt"/>
            </a:endParaRPr>
          </a:p>
          <a:p>
            <a:endParaRPr lang="en-IN" dirty="0"/>
          </a:p>
        </p:txBody>
      </p:sp>
    </p:spTree>
    <p:extLst>
      <p:ext uri="{BB962C8B-B14F-4D97-AF65-F5344CB8AC3E}">
        <p14:creationId xmlns:p14="http://schemas.microsoft.com/office/powerpoint/2010/main" val="18890857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Verification Commands</a:t>
            </a:r>
          </a:p>
        </p:txBody>
      </p:sp>
      <p:sp>
        <p:nvSpPr>
          <p:cNvPr id="3" name="Text Placeholder 2"/>
          <p:cNvSpPr>
            <a:spLocks noGrp="1"/>
          </p:cNvSpPr>
          <p:nvPr>
            <p:ph type="body" idx="1"/>
          </p:nvPr>
        </p:nvSpPr>
        <p:spPr/>
        <p:txBody>
          <a:bodyPr/>
          <a:lstStyle/>
          <a:p>
            <a:pPr>
              <a:spcBef>
                <a:spcPct val="50000"/>
              </a:spcBef>
            </a:pPr>
            <a:r>
              <a:rPr lang="en-US" b="1" dirty="0" err="1" smtClean="0">
                <a:solidFill>
                  <a:schemeClr val="accent1"/>
                </a:solidFill>
              </a:rPr>
              <a:t>verifyTextPresent</a:t>
            </a:r>
            <a:endParaRPr lang="en-US" b="1" dirty="0" smtClean="0">
              <a:solidFill>
                <a:schemeClr val="accent1"/>
              </a:solidFill>
            </a:endParaRPr>
          </a:p>
          <a:p>
            <a:pPr>
              <a:spcBef>
                <a:spcPct val="50000"/>
              </a:spcBef>
            </a:pPr>
            <a:r>
              <a:rPr lang="en-US" dirty="0" smtClean="0">
                <a:solidFill>
                  <a:schemeClr val="accent1"/>
                </a:solidFill>
              </a:rPr>
              <a:t>This </a:t>
            </a:r>
            <a:r>
              <a:rPr lang="en-US" dirty="0">
                <a:solidFill>
                  <a:schemeClr val="accent1"/>
                </a:solidFill>
              </a:rPr>
              <a:t>command is used to check if a particular text is present in a page or not.</a:t>
            </a:r>
          </a:p>
          <a:p>
            <a:pPr>
              <a:spcBef>
                <a:spcPct val="50000"/>
              </a:spcBef>
              <a:buFont typeface="Wingdings" panose="05000000000000000000" pitchFamily="2" charset="2"/>
              <a:buChar char="Ø"/>
            </a:pPr>
            <a:r>
              <a:rPr lang="en-US" dirty="0">
                <a:solidFill>
                  <a:schemeClr val="accent1"/>
                </a:solidFill>
              </a:rPr>
              <a:t>To add this command , While recording the test steps right click on the text item that you want verify. Once right clicked you can find an option “Show all commands”. On Clicking it you will find an option “</a:t>
            </a:r>
            <a:r>
              <a:rPr lang="en-US" dirty="0" err="1">
                <a:solidFill>
                  <a:schemeClr val="accent1"/>
                </a:solidFill>
              </a:rPr>
              <a:t>verifyTextPresent</a:t>
            </a:r>
            <a:r>
              <a:rPr lang="en-US" dirty="0">
                <a:solidFill>
                  <a:schemeClr val="accent1"/>
                </a:solidFill>
              </a:rPr>
              <a:t>”, select it.</a:t>
            </a:r>
          </a:p>
          <a:p>
            <a:endParaRPr lang="en-IN" dirty="0"/>
          </a:p>
        </p:txBody>
      </p:sp>
    </p:spTree>
    <p:extLst>
      <p:ext uri="{BB962C8B-B14F-4D97-AF65-F5344CB8AC3E}">
        <p14:creationId xmlns:p14="http://schemas.microsoft.com/office/powerpoint/2010/main" val="1175055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Verification Commands-2</a:t>
            </a:r>
          </a:p>
        </p:txBody>
      </p:sp>
      <p:sp>
        <p:nvSpPr>
          <p:cNvPr id="3" name="Text Placeholder 2"/>
          <p:cNvSpPr>
            <a:spLocks noGrp="1"/>
          </p:cNvSpPr>
          <p:nvPr>
            <p:ph type="body" idx="1"/>
          </p:nvPr>
        </p:nvSpPr>
        <p:spPr/>
        <p:txBody>
          <a:bodyPr/>
          <a:lstStyle/>
          <a:p>
            <a:pPr>
              <a:lnSpc>
                <a:spcPct val="80000"/>
              </a:lnSpc>
              <a:buFontTx/>
              <a:buNone/>
            </a:pPr>
            <a:r>
              <a:rPr lang="en-US" dirty="0" err="1">
                <a:solidFill>
                  <a:schemeClr val="accent1"/>
                </a:solidFill>
              </a:rPr>
              <a:t>verifyValue</a:t>
            </a:r>
            <a:endParaRPr lang="en-US" dirty="0">
              <a:solidFill>
                <a:schemeClr val="accent1"/>
              </a:solidFill>
            </a:endParaRPr>
          </a:p>
          <a:p>
            <a:pPr>
              <a:lnSpc>
                <a:spcPct val="80000"/>
              </a:lnSpc>
              <a:buFont typeface="Wingdings" panose="05000000000000000000" pitchFamily="2" charset="2"/>
              <a:buChar char="Ø"/>
            </a:pPr>
            <a:r>
              <a:rPr lang="en-US" dirty="0">
                <a:solidFill>
                  <a:schemeClr val="accent1"/>
                </a:solidFill>
              </a:rPr>
              <a:t>This method is used to check if edit box has particular value or if the check box is on. Basically this method returns the value of present in the object.</a:t>
            </a:r>
          </a:p>
          <a:p>
            <a:pPr algn="just">
              <a:lnSpc>
                <a:spcPct val="80000"/>
              </a:lnSpc>
              <a:spcBef>
                <a:spcPct val="50000"/>
              </a:spcBef>
              <a:buFont typeface="Wingdings" panose="05000000000000000000" pitchFamily="2" charset="2"/>
              <a:buChar char="Ø"/>
            </a:pPr>
            <a:endParaRPr lang="en-US" dirty="0" smtClean="0">
              <a:solidFill>
                <a:schemeClr val="accent1"/>
              </a:solidFill>
            </a:endParaRPr>
          </a:p>
          <a:p>
            <a:pPr algn="just">
              <a:lnSpc>
                <a:spcPct val="80000"/>
              </a:lnSpc>
              <a:spcBef>
                <a:spcPct val="50000"/>
              </a:spcBef>
              <a:buFont typeface="Wingdings" panose="05000000000000000000" pitchFamily="2" charset="2"/>
              <a:buChar char="Ø"/>
            </a:pPr>
            <a:r>
              <a:rPr lang="en-US" dirty="0" smtClean="0">
                <a:solidFill>
                  <a:schemeClr val="accent1"/>
                </a:solidFill>
              </a:rPr>
              <a:t>To </a:t>
            </a:r>
            <a:r>
              <a:rPr lang="en-US" dirty="0">
                <a:solidFill>
                  <a:schemeClr val="accent1"/>
                </a:solidFill>
              </a:rPr>
              <a:t>add this command , While recording the test steps right click any element on the page that you want verify the value of. Once right clicked you can find an option “Show all commands”. On Clicking it you will find an option “</a:t>
            </a:r>
            <a:r>
              <a:rPr lang="en-US" sz="1600" dirty="0" err="1">
                <a:solidFill>
                  <a:schemeClr val="accent1"/>
                </a:solidFill>
              </a:rPr>
              <a:t>verifyValue</a:t>
            </a:r>
            <a:r>
              <a:rPr lang="en-US" dirty="0">
                <a:solidFill>
                  <a:schemeClr val="accent1"/>
                </a:solidFill>
              </a:rPr>
              <a:t>”, select it.</a:t>
            </a:r>
          </a:p>
          <a:p>
            <a:endParaRPr lang="en-IN" dirty="0"/>
          </a:p>
        </p:txBody>
      </p:sp>
    </p:spTree>
    <p:extLst>
      <p:ext uri="{BB962C8B-B14F-4D97-AF65-F5344CB8AC3E}">
        <p14:creationId xmlns:p14="http://schemas.microsoft.com/office/powerpoint/2010/main" val="290327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Verification Commands-3</a:t>
            </a:r>
          </a:p>
        </p:txBody>
      </p:sp>
      <p:sp>
        <p:nvSpPr>
          <p:cNvPr id="3" name="Text Placeholder 2"/>
          <p:cNvSpPr>
            <a:spLocks noGrp="1"/>
          </p:cNvSpPr>
          <p:nvPr>
            <p:ph type="body" idx="1"/>
          </p:nvPr>
        </p:nvSpPr>
        <p:spPr/>
        <p:txBody>
          <a:bodyPr/>
          <a:lstStyle/>
          <a:p>
            <a:pPr>
              <a:lnSpc>
                <a:spcPct val="80000"/>
              </a:lnSpc>
              <a:buFontTx/>
              <a:buNone/>
            </a:pPr>
            <a:r>
              <a:rPr lang="en-US" sz="1600" b="1" dirty="0" err="1">
                <a:solidFill>
                  <a:schemeClr val="accent1"/>
                </a:solidFill>
              </a:rPr>
              <a:t>verifyElementPresent</a:t>
            </a:r>
            <a:endParaRPr lang="en-US" sz="1600" b="1" dirty="0">
              <a:solidFill>
                <a:schemeClr val="accent1"/>
              </a:solidFill>
            </a:endParaRPr>
          </a:p>
          <a:p>
            <a:pPr algn="just">
              <a:lnSpc>
                <a:spcPct val="80000"/>
              </a:lnSpc>
              <a:buFont typeface="Wingdings" panose="05000000000000000000" pitchFamily="2" charset="2"/>
              <a:buChar char="Ø"/>
            </a:pPr>
            <a:r>
              <a:rPr lang="en-US" sz="1600" dirty="0">
                <a:solidFill>
                  <a:schemeClr val="accent1"/>
                </a:solidFill>
              </a:rPr>
              <a:t>This command is used to verify if a page element is present in the page or not.</a:t>
            </a:r>
          </a:p>
          <a:p>
            <a:pPr algn="just">
              <a:lnSpc>
                <a:spcPct val="80000"/>
              </a:lnSpc>
              <a:spcBef>
                <a:spcPct val="50000"/>
              </a:spcBef>
              <a:buFont typeface="Wingdings" panose="05000000000000000000" pitchFamily="2" charset="2"/>
              <a:buChar char="Ø"/>
            </a:pPr>
            <a:endParaRPr lang="en-US" dirty="0" smtClean="0">
              <a:solidFill>
                <a:schemeClr val="accent1"/>
              </a:solidFill>
            </a:endParaRPr>
          </a:p>
          <a:p>
            <a:pPr algn="just">
              <a:lnSpc>
                <a:spcPct val="80000"/>
              </a:lnSpc>
              <a:spcBef>
                <a:spcPct val="50000"/>
              </a:spcBef>
              <a:buFont typeface="Wingdings" panose="05000000000000000000" pitchFamily="2" charset="2"/>
              <a:buChar char="Ø"/>
            </a:pPr>
            <a:r>
              <a:rPr lang="en-US" dirty="0" smtClean="0">
                <a:solidFill>
                  <a:schemeClr val="accent1"/>
                </a:solidFill>
              </a:rPr>
              <a:t>To </a:t>
            </a:r>
            <a:r>
              <a:rPr lang="en-US" dirty="0">
                <a:solidFill>
                  <a:schemeClr val="accent1"/>
                </a:solidFill>
              </a:rPr>
              <a:t>add this command , While recording the test steps right click any element on the page that you want verify. Once right clicked you can find an option “Show all commands”. On Clicking it you will find an option “</a:t>
            </a:r>
            <a:r>
              <a:rPr lang="en-US" sz="1600" dirty="0" err="1">
                <a:solidFill>
                  <a:schemeClr val="accent1"/>
                </a:solidFill>
              </a:rPr>
              <a:t>verifyElementPresent</a:t>
            </a:r>
            <a:r>
              <a:rPr lang="en-US" dirty="0">
                <a:solidFill>
                  <a:schemeClr val="accent1"/>
                </a:solidFill>
              </a:rPr>
              <a:t>”, select it</a:t>
            </a:r>
          </a:p>
          <a:p>
            <a:endParaRPr lang="en-IN" dirty="0"/>
          </a:p>
        </p:txBody>
      </p:sp>
    </p:spTree>
    <p:extLst>
      <p:ext uri="{BB962C8B-B14F-4D97-AF65-F5344CB8AC3E}">
        <p14:creationId xmlns:p14="http://schemas.microsoft.com/office/powerpoint/2010/main" val="3486586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Wait Commands</a:t>
            </a:r>
          </a:p>
        </p:txBody>
      </p:sp>
      <p:sp>
        <p:nvSpPr>
          <p:cNvPr id="3" name="Text Placeholder 2"/>
          <p:cNvSpPr>
            <a:spLocks noGrp="1"/>
          </p:cNvSpPr>
          <p:nvPr>
            <p:ph type="body" idx="1"/>
          </p:nvPr>
        </p:nvSpPr>
        <p:spPr/>
        <p:txBody>
          <a:bodyPr/>
          <a:lstStyle/>
          <a:p>
            <a:pPr marL="285750" indent="-285750"/>
            <a:r>
              <a:rPr lang="en-US" dirty="0" err="1">
                <a:solidFill>
                  <a:schemeClr val="accent1"/>
                </a:solidFill>
              </a:rPr>
              <a:t>waitForPageToLoad</a:t>
            </a:r>
            <a:r>
              <a:rPr lang="en-US" dirty="0">
                <a:solidFill>
                  <a:schemeClr val="accent1"/>
                </a:solidFill>
              </a:rPr>
              <a:t>- make the script to wait till the page loads</a:t>
            </a:r>
            <a:r>
              <a:rPr lang="en-US" dirty="0" smtClean="0">
                <a:solidFill>
                  <a:schemeClr val="accent1"/>
                </a:solidFill>
              </a:rPr>
              <a:t>. </a:t>
            </a:r>
          </a:p>
          <a:p>
            <a:pPr marL="285750" indent="-285750"/>
            <a:endParaRPr lang="en-US" dirty="0">
              <a:solidFill>
                <a:schemeClr val="accent1"/>
              </a:solidFill>
            </a:endParaRPr>
          </a:p>
          <a:p>
            <a:pPr marL="285750" indent="-285750">
              <a:lnSpc>
                <a:spcPct val="80000"/>
              </a:lnSpc>
            </a:pPr>
            <a:r>
              <a:rPr lang="en-US" dirty="0" err="1">
                <a:solidFill>
                  <a:schemeClr val="accent1"/>
                </a:solidFill>
              </a:rPr>
              <a:t>waitForAlert</a:t>
            </a:r>
            <a:r>
              <a:rPr lang="en-US" dirty="0">
                <a:solidFill>
                  <a:schemeClr val="accent1"/>
                </a:solidFill>
              </a:rPr>
              <a:t>-wait for the alert message to </a:t>
            </a:r>
            <a:r>
              <a:rPr lang="en-US" dirty="0" smtClean="0">
                <a:solidFill>
                  <a:schemeClr val="accent1"/>
                </a:solidFill>
              </a:rPr>
              <a:t>appear</a:t>
            </a:r>
          </a:p>
          <a:p>
            <a:pPr marL="285750" indent="-285750">
              <a:lnSpc>
                <a:spcPct val="80000"/>
              </a:lnSpc>
            </a:pPr>
            <a:endParaRPr lang="en-US" dirty="0">
              <a:solidFill>
                <a:schemeClr val="accent1"/>
              </a:solidFill>
            </a:endParaRPr>
          </a:p>
          <a:p>
            <a:pPr marL="285750" indent="-285750">
              <a:lnSpc>
                <a:spcPct val="80000"/>
              </a:lnSpc>
            </a:pPr>
            <a:r>
              <a:rPr lang="en-US" dirty="0" err="1">
                <a:solidFill>
                  <a:schemeClr val="accent1"/>
                </a:solidFill>
              </a:rPr>
              <a:t>waitForTitle</a:t>
            </a:r>
            <a:r>
              <a:rPr lang="en-US" dirty="0">
                <a:solidFill>
                  <a:schemeClr val="accent1"/>
                </a:solidFill>
              </a:rPr>
              <a:t>- will for the page Title to appear on the browser</a:t>
            </a:r>
            <a:r>
              <a:rPr lang="en-US" dirty="0" smtClean="0">
                <a:solidFill>
                  <a:schemeClr val="accent1"/>
                </a:solidFill>
              </a:rPr>
              <a:t>.</a:t>
            </a:r>
          </a:p>
          <a:p>
            <a:pPr marL="285750" indent="-285750">
              <a:lnSpc>
                <a:spcPct val="80000"/>
              </a:lnSpc>
            </a:pPr>
            <a:endParaRPr lang="en-US" dirty="0">
              <a:solidFill>
                <a:schemeClr val="accent1"/>
              </a:solidFill>
            </a:endParaRPr>
          </a:p>
          <a:p>
            <a:pPr marL="285750" indent="-285750">
              <a:lnSpc>
                <a:spcPct val="80000"/>
              </a:lnSpc>
            </a:pPr>
            <a:r>
              <a:rPr lang="en-US" dirty="0" err="1">
                <a:solidFill>
                  <a:schemeClr val="accent1"/>
                </a:solidFill>
              </a:rPr>
              <a:t>waitForTable</a:t>
            </a:r>
            <a:r>
              <a:rPr lang="en-US" dirty="0">
                <a:solidFill>
                  <a:schemeClr val="accent1"/>
                </a:solidFill>
              </a:rPr>
              <a:t>-wait for the Web table to completely load in the page</a:t>
            </a:r>
          </a:p>
          <a:p>
            <a:endParaRPr lang="en-IN" dirty="0">
              <a:solidFill>
                <a:schemeClr val="accent1"/>
              </a:solidFill>
            </a:endParaRPr>
          </a:p>
        </p:txBody>
      </p:sp>
    </p:spTree>
    <p:extLst>
      <p:ext uri="{BB962C8B-B14F-4D97-AF65-F5344CB8AC3E}">
        <p14:creationId xmlns:p14="http://schemas.microsoft.com/office/powerpoint/2010/main" val="2291469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0000"/>
                </a:solidFill>
              </a:rPr>
              <a:t>Introduction to Selenium</a:t>
            </a:r>
          </a:p>
        </p:txBody>
      </p:sp>
      <p:sp>
        <p:nvSpPr>
          <p:cNvPr id="3" name="Text Placeholder 2"/>
          <p:cNvSpPr>
            <a:spLocks noGrp="1"/>
          </p:cNvSpPr>
          <p:nvPr>
            <p:ph type="body" idx="1"/>
          </p:nvPr>
        </p:nvSpPr>
        <p:spPr/>
        <p:txBody>
          <a:bodyPr/>
          <a:lstStyle/>
          <a:p>
            <a:pPr algn="just"/>
            <a:r>
              <a:rPr lang="en-US" dirty="0">
                <a:solidFill>
                  <a:srgbClr val="000000"/>
                </a:solidFill>
              </a:rPr>
              <a:t>Selenium is a automation test suite(collection of tools) that supports rapid development of test automation for web-based applications.</a:t>
            </a:r>
          </a:p>
          <a:p>
            <a:pPr algn="just"/>
            <a:r>
              <a:rPr lang="en-US" dirty="0">
                <a:solidFill>
                  <a:srgbClr val="000000"/>
                </a:solidFill>
              </a:rPr>
              <a:t>It is a open source tool(free of cost)</a:t>
            </a:r>
          </a:p>
          <a:p>
            <a:pPr algn="just"/>
            <a:r>
              <a:rPr lang="en-US" dirty="0">
                <a:solidFill>
                  <a:srgbClr val="000000"/>
                </a:solidFill>
              </a:rPr>
              <a:t>Selenium provides a rich set of testing functions specifically that fulfil the needs of testing of a web application. </a:t>
            </a:r>
          </a:p>
          <a:p>
            <a:pPr algn="just"/>
            <a:r>
              <a:rPr lang="en-US" dirty="0">
                <a:solidFill>
                  <a:srgbClr val="000000"/>
                </a:solidFill>
              </a:rPr>
              <a:t>Selenium operations are highly flexible as compared to other tools</a:t>
            </a:r>
            <a:endParaRPr lang="en-IN" dirty="0">
              <a:solidFill>
                <a:srgbClr val="000000"/>
              </a:solidFill>
            </a:endParaRPr>
          </a:p>
          <a:p>
            <a:pPr>
              <a:buNone/>
            </a:pPr>
            <a:endParaRPr lang="en-IN" dirty="0"/>
          </a:p>
        </p:txBody>
      </p:sp>
    </p:spTree>
    <p:extLst>
      <p:ext uri="{BB962C8B-B14F-4D97-AF65-F5344CB8AC3E}">
        <p14:creationId xmlns:p14="http://schemas.microsoft.com/office/powerpoint/2010/main" val="11734498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Handling Store Commands</a:t>
            </a:r>
            <a:endParaRPr lang="en-IN" dirty="0">
              <a:solidFill>
                <a:schemeClr val="accent1"/>
              </a:solidFill>
            </a:endParaRPr>
          </a:p>
        </p:txBody>
      </p:sp>
      <p:sp>
        <p:nvSpPr>
          <p:cNvPr id="3" name="Text Placeholder 2"/>
          <p:cNvSpPr>
            <a:spLocks noGrp="1"/>
          </p:cNvSpPr>
          <p:nvPr>
            <p:ph type="body" idx="1"/>
          </p:nvPr>
        </p:nvSpPr>
        <p:spPr/>
        <p:txBody>
          <a:bodyPr/>
          <a:lstStyle/>
          <a:p>
            <a:r>
              <a:rPr lang="en-US" dirty="0">
                <a:solidFill>
                  <a:schemeClr val="accent1"/>
                </a:solidFill>
              </a:rPr>
              <a:t>Used to fetch the values from the application and store it in a variable. </a:t>
            </a:r>
            <a:endParaRPr lang="en-US" dirty="0" smtClean="0">
              <a:solidFill>
                <a:schemeClr val="accent1"/>
              </a:solidFill>
            </a:endParaRPr>
          </a:p>
          <a:p>
            <a:endParaRPr lang="en-US" dirty="0">
              <a:solidFill>
                <a:schemeClr val="accent1"/>
              </a:solidFill>
            </a:endParaRPr>
          </a:p>
          <a:p>
            <a:r>
              <a:rPr lang="en-US" dirty="0">
                <a:solidFill>
                  <a:schemeClr val="accent1"/>
                </a:solidFill>
              </a:rPr>
              <a:t>These variables can be used latter for validation purpose</a:t>
            </a:r>
            <a:r>
              <a:rPr lang="en-US" dirty="0" smtClean="0">
                <a:solidFill>
                  <a:schemeClr val="accent1"/>
                </a:solidFill>
              </a:rPr>
              <a:t>.</a:t>
            </a:r>
          </a:p>
          <a:p>
            <a:endParaRPr lang="en-US" dirty="0">
              <a:solidFill>
                <a:schemeClr val="accent1"/>
              </a:solidFill>
            </a:endParaRPr>
          </a:p>
          <a:p>
            <a:r>
              <a:rPr lang="en-US" dirty="0">
                <a:solidFill>
                  <a:schemeClr val="accent1"/>
                </a:solidFill>
              </a:rPr>
              <a:t>Used to retrieve the page title, text from the page and other attributes from the application</a:t>
            </a:r>
          </a:p>
          <a:p>
            <a:endParaRPr lang="en-IN" dirty="0">
              <a:solidFill>
                <a:schemeClr val="accent1"/>
              </a:solidFill>
            </a:endParaRPr>
          </a:p>
        </p:txBody>
      </p:sp>
    </p:spTree>
    <p:extLst>
      <p:ext uri="{BB962C8B-B14F-4D97-AF65-F5344CB8AC3E}">
        <p14:creationId xmlns:p14="http://schemas.microsoft.com/office/powerpoint/2010/main" val="11519449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65571"/>
            <a:ext cx="8520600" cy="626100"/>
          </a:xfrm>
        </p:spPr>
        <p:txBody>
          <a:bodyPr/>
          <a:lstStyle/>
          <a:p>
            <a:r>
              <a:rPr lang="en-IN" dirty="0">
                <a:solidFill>
                  <a:schemeClr val="accent1"/>
                </a:solidFill>
              </a:rPr>
              <a:t>Store Command Example</a:t>
            </a:r>
          </a:p>
        </p:txBody>
      </p:sp>
      <p:sp>
        <p:nvSpPr>
          <p:cNvPr id="3" name="Text Placeholder 2"/>
          <p:cNvSpPr>
            <a:spLocks noGrp="1"/>
          </p:cNvSpPr>
          <p:nvPr>
            <p:ph type="body" idx="1"/>
          </p:nvPr>
        </p:nvSpPr>
        <p:spPr>
          <a:xfrm>
            <a:off x="311700" y="1115542"/>
            <a:ext cx="8520600" cy="3416400"/>
          </a:xfrm>
        </p:spPr>
        <p:txBody>
          <a:bodyPr/>
          <a:lstStyle/>
          <a:p>
            <a:r>
              <a:rPr lang="en-IN" dirty="0"/>
              <a:t>1</a:t>
            </a:r>
          </a:p>
        </p:txBody>
      </p:sp>
      <p:pic>
        <p:nvPicPr>
          <p:cNvPr id="4" name="Picture 2" descr="https://cdn.guru99.com/images/image01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6013" y="1493899"/>
            <a:ext cx="9244389" cy="307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6090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Echo Commands</a:t>
            </a:r>
          </a:p>
        </p:txBody>
      </p:sp>
      <p:sp>
        <p:nvSpPr>
          <p:cNvPr id="3" name="Text Placeholder 2"/>
          <p:cNvSpPr>
            <a:spLocks noGrp="1"/>
          </p:cNvSpPr>
          <p:nvPr>
            <p:ph type="body" idx="1"/>
          </p:nvPr>
        </p:nvSpPr>
        <p:spPr/>
        <p:txBody>
          <a:bodyPr/>
          <a:lstStyle/>
          <a:p>
            <a:pPr algn="just"/>
            <a:r>
              <a:rPr lang="en-US" dirty="0">
                <a:solidFill>
                  <a:schemeClr val="accent1"/>
                </a:solidFill>
              </a:rPr>
              <a:t>Echo command is used to print the value in to the selenium IDS log.</a:t>
            </a:r>
          </a:p>
          <a:p>
            <a:pPr algn="just"/>
            <a:r>
              <a:rPr lang="en-US" dirty="0">
                <a:solidFill>
                  <a:schemeClr val="accent1"/>
                </a:solidFill>
              </a:rPr>
              <a:t>When printing a variable use ${</a:t>
            </a:r>
            <a:r>
              <a:rPr lang="en-US" dirty="0" err="1">
                <a:solidFill>
                  <a:schemeClr val="accent1"/>
                </a:solidFill>
              </a:rPr>
              <a:t>var</a:t>
            </a:r>
            <a:r>
              <a:rPr lang="en-US" dirty="0">
                <a:solidFill>
                  <a:schemeClr val="accent1"/>
                </a:solidFill>
              </a:rPr>
              <a:t>}</a:t>
            </a:r>
          </a:p>
          <a:p>
            <a:endParaRPr lang="en-IN"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636" y="1530841"/>
            <a:ext cx="3142462" cy="3214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9288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Drawbacks of Selenium IDE</a:t>
            </a:r>
          </a:p>
        </p:txBody>
      </p:sp>
      <p:sp>
        <p:nvSpPr>
          <p:cNvPr id="3" name="Text Placeholder 2"/>
          <p:cNvSpPr>
            <a:spLocks noGrp="1"/>
          </p:cNvSpPr>
          <p:nvPr>
            <p:ph type="body" idx="1"/>
          </p:nvPr>
        </p:nvSpPr>
        <p:spPr/>
        <p:txBody>
          <a:bodyPr/>
          <a:lstStyle/>
          <a:p>
            <a:r>
              <a:rPr lang="en-IN" dirty="0">
                <a:solidFill>
                  <a:schemeClr val="accent1"/>
                </a:solidFill>
              </a:rPr>
              <a:t>Runs only on </a:t>
            </a:r>
            <a:r>
              <a:rPr lang="en-IN" dirty="0" err="1">
                <a:solidFill>
                  <a:schemeClr val="accent1"/>
                </a:solidFill>
              </a:rPr>
              <a:t>firefox</a:t>
            </a:r>
            <a:endParaRPr lang="en-IN" dirty="0">
              <a:solidFill>
                <a:schemeClr val="accent1"/>
              </a:solidFill>
            </a:endParaRPr>
          </a:p>
          <a:p>
            <a:r>
              <a:rPr lang="en-IN" dirty="0">
                <a:solidFill>
                  <a:schemeClr val="accent1"/>
                </a:solidFill>
              </a:rPr>
              <a:t>Loops, conditional statements can not be applied</a:t>
            </a:r>
          </a:p>
          <a:p>
            <a:r>
              <a:rPr lang="en-IN" dirty="0">
                <a:solidFill>
                  <a:schemeClr val="accent1"/>
                </a:solidFill>
              </a:rPr>
              <a:t>Can not handle dynamic content like dynamic tables</a:t>
            </a:r>
          </a:p>
          <a:p>
            <a:r>
              <a:rPr lang="en-IN" dirty="0">
                <a:solidFill>
                  <a:schemeClr val="accent1"/>
                </a:solidFill>
              </a:rPr>
              <a:t>Doesn't support error handling</a:t>
            </a:r>
          </a:p>
          <a:p>
            <a:r>
              <a:rPr lang="en-IN" dirty="0">
                <a:solidFill>
                  <a:schemeClr val="accent1"/>
                </a:solidFill>
              </a:rPr>
              <a:t>Selenium IDE do not support Database testing</a:t>
            </a:r>
          </a:p>
          <a:p>
            <a:endParaRPr lang="en-IN" dirty="0">
              <a:solidFill>
                <a:schemeClr val="accent1"/>
              </a:solidFill>
            </a:endParaRPr>
          </a:p>
        </p:txBody>
      </p:sp>
    </p:spTree>
    <p:extLst>
      <p:ext uri="{BB962C8B-B14F-4D97-AF65-F5344CB8AC3E}">
        <p14:creationId xmlns:p14="http://schemas.microsoft.com/office/powerpoint/2010/main" val="27609144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8C8C8C"/>
            </a:gs>
            <a:gs pos="100000">
              <a:srgbClr val="404040"/>
            </a:gs>
          </a:gsLst>
          <a:path path="circle">
            <a:fillToRect l="50000" t="50000" r="50000" b="50000"/>
          </a:path>
          <a:tileRect/>
        </a:gradFill>
        <a:effectLst/>
      </p:bgPr>
    </p:bg>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90250" y="526350"/>
            <a:ext cx="8196600" cy="4090800"/>
          </a:xfrm>
          <a:prstGeom prst="rect">
            <a:avLst/>
          </a:prstGeom>
        </p:spPr>
        <p:txBody>
          <a:bodyPr lIns="91425" tIns="91425" rIns="91425" bIns="91425" anchor="ctr" anchorCtr="0">
            <a:noAutofit/>
          </a:bodyPr>
          <a:lstStyle/>
          <a:p>
            <a:pPr lvl="0" algn="ctr">
              <a:spcBef>
                <a:spcPts val="0"/>
              </a:spcBef>
              <a:buNone/>
            </a:pPr>
            <a:r>
              <a:rPr lang="en">
                <a:solidFill>
                  <a:srgbClr val="FFFFFF"/>
                </a:solidFill>
              </a:rPr>
              <a:t>Thanks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0000"/>
                </a:solidFill>
              </a:rPr>
              <a:t>Components of Selenium</a:t>
            </a:r>
          </a:p>
        </p:txBody>
      </p:sp>
      <p:sp>
        <p:nvSpPr>
          <p:cNvPr id="3" name="Text Placeholder 2"/>
          <p:cNvSpPr>
            <a:spLocks noGrp="1"/>
          </p:cNvSpPr>
          <p:nvPr>
            <p:ph type="body" idx="1"/>
          </p:nvPr>
        </p:nvSpPr>
        <p:spPr/>
        <p:txBody>
          <a:bodyPr/>
          <a:lstStyle/>
          <a:p>
            <a:pPr marL="0" indent="0">
              <a:buNone/>
            </a:pPr>
            <a:r>
              <a:rPr lang="en-IN" b="1" dirty="0">
                <a:solidFill>
                  <a:srgbClr val="000000"/>
                </a:solidFill>
              </a:rPr>
              <a:t>Selenium has four components</a:t>
            </a:r>
            <a:r>
              <a:rPr lang="en-IN" dirty="0">
                <a:solidFill>
                  <a:srgbClr val="000000"/>
                </a:solidFill>
              </a:rPr>
              <a:t>:</a:t>
            </a:r>
          </a:p>
          <a:p>
            <a:r>
              <a:rPr lang="en-IN" dirty="0">
                <a:solidFill>
                  <a:srgbClr val="000000"/>
                </a:solidFill>
              </a:rPr>
              <a:t>Selenium Integrated Development Environment (IDE)</a:t>
            </a:r>
          </a:p>
          <a:p>
            <a:r>
              <a:rPr lang="en-IN" dirty="0">
                <a:solidFill>
                  <a:srgbClr val="000000"/>
                </a:solidFill>
              </a:rPr>
              <a:t>Selenium Remote Control</a:t>
            </a:r>
          </a:p>
          <a:p>
            <a:r>
              <a:rPr lang="en-IN" dirty="0" err="1">
                <a:solidFill>
                  <a:srgbClr val="000000"/>
                </a:solidFill>
              </a:rPr>
              <a:t>Webdriver</a:t>
            </a:r>
            <a:endParaRPr lang="en-IN" dirty="0">
              <a:solidFill>
                <a:srgbClr val="000000"/>
              </a:solidFill>
            </a:endParaRPr>
          </a:p>
          <a:p>
            <a:r>
              <a:rPr lang="en-IN" dirty="0">
                <a:solidFill>
                  <a:srgbClr val="000000"/>
                </a:solidFill>
              </a:rPr>
              <a:t>Selenium Grid</a:t>
            </a:r>
          </a:p>
          <a:p>
            <a:endParaRPr lang="en-IN" dirty="0">
              <a:solidFill>
                <a:srgbClr val="000000"/>
              </a:solidFill>
            </a:endParaRPr>
          </a:p>
        </p:txBody>
      </p:sp>
    </p:spTree>
    <p:extLst>
      <p:ext uri="{BB962C8B-B14F-4D97-AF65-F5344CB8AC3E}">
        <p14:creationId xmlns:p14="http://schemas.microsoft.com/office/powerpoint/2010/main" val="1292915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0000"/>
                </a:solidFill>
              </a:rPr>
              <a:t>Selenium IDE</a:t>
            </a:r>
          </a:p>
        </p:txBody>
      </p:sp>
      <p:sp>
        <p:nvSpPr>
          <p:cNvPr id="3" name="Text Placeholder 2"/>
          <p:cNvSpPr>
            <a:spLocks noGrp="1"/>
          </p:cNvSpPr>
          <p:nvPr>
            <p:ph type="body" idx="1"/>
          </p:nvPr>
        </p:nvSpPr>
        <p:spPr/>
        <p:txBody>
          <a:bodyPr/>
          <a:lstStyle/>
          <a:p>
            <a:r>
              <a:rPr lang="en-IN" dirty="0">
                <a:solidFill>
                  <a:srgbClr val="000000"/>
                </a:solidFill>
              </a:rPr>
              <a:t>It is the simplest framework among all Selenium tools.</a:t>
            </a:r>
          </a:p>
          <a:p>
            <a:r>
              <a:rPr lang="en-US" dirty="0">
                <a:solidFill>
                  <a:srgbClr val="000000"/>
                </a:solidFill>
              </a:rPr>
              <a:t>It is implemented as a Firefox extension.</a:t>
            </a:r>
          </a:p>
          <a:p>
            <a:r>
              <a:rPr lang="en-US" dirty="0">
                <a:solidFill>
                  <a:srgbClr val="000000"/>
                </a:solidFill>
              </a:rPr>
              <a:t>Used to record, edit, and replay the scripts in </a:t>
            </a:r>
            <a:r>
              <a:rPr lang="en-US" dirty="0" err="1">
                <a:solidFill>
                  <a:srgbClr val="000000"/>
                </a:solidFill>
              </a:rPr>
              <a:t>firefox</a:t>
            </a:r>
            <a:endParaRPr lang="en-US" dirty="0">
              <a:solidFill>
                <a:srgbClr val="000000"/>
              </a:solidFill>
            </a:endParaRPr>
          </a:p>
          <a:p>
            <a:pPr algn="just">
              <a:lnSpc>
                <a:spcPct val="80000"/>
              </a:lnSpc>
            </a:pPr>
            <a:r>
              <a:rPr lang="en-US" dirty="0">
                <a:solidFill>
                  <a:srgbClr val="000000"/>
                </a:solidFill>
              </a:rPr>
              <a:t>Selenium IDE allows you to save tests as HTML, Java, Ruby scripts, or any other </a:t>
            </a:r>
            <a:r>
              <a:rPr lang="en-US" dirty="0" smtClean="0">
                <a:solidFill>
                  <a:srgbClr val="000000"/>
                </a:solidFill>
              </a:rPr>
              <a:t>     format </a:t>
            </a:r>
            <a:endParaRPr lang="en-US" dirty="0">
              <a:solidFill>
                <a:srgbClr val="000000"/>
              </a:solidFill>
            </a:endParaRPr>
          </a:p>
          <a:p>
            <a:pPr algn="just">
              <a:lnSpc>
                <a:spcPct val="80000"/>
              </a:lnSpc>
            </a:pPr>
            <a:r>
              <a:rPr lang="en-US" dirty="0">
                <a:solidFill>
                  <a:srgbClr val="000000"/>
                </a:solidFill>
              </a:rPr>
              <a:t>It allows you to automatically add assertions to all the pages.</a:t>
            </a:r>
          </a:p>
        </p:txBody>
      </p:sp>
    </p:spTree>
    <p:extLst>
      <p:ext uri="{BB962C8B-B14F-4D97-AF65-F5344CB8AC3E}">
        <p14:creationId xmlns:p14="http://schemas.microsoft.com/office/powerpoint/2010/main" val="669421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0000"/>
                </a:solidFill>
              </a:rPr>
              <a:t>Selenium IDE Installation</a:t>
            </a:r>
          </a:p>
        </p:txBody>
      </p:sp>
      <p:sp>
        <p:nvSpPr>
          <p:cNvPr id="3" name="Text Placeholder 2"/>
          <p:cNvSpPr>
            <a:spLocks noGrp="1"/>
          </p:cNvSpPr>
          <p:nvPr>
            <p:ph type="body" idx="1"/>
          </p:nvPr>
        </p:nvSpPr>
        <p:spPr/>
        <p:txBody>
          <a:bodyPr/>
          <a:lstStyle/>
          <a:p>
            <a:r>
              <a:rPr lang="en-IN" dirty="0">
                <a:solidFill>
                  <a:srgbClr val="000000"/>
                </a:solidFill>
              </a:rPr>
              <a:t>Open Firefox and navigate to </a:t>
            </a:r>
            <a:r>
              <a:rPr lang="en-IN" dirty="0">
                <a:solidFill>
                  <a:srgbClr val="000000"/>
                </a:solidFill>
                <a:hlinkClick r:id="rId2"/>
              </a:rPr>
              <a:t>https://addons.mozilla.org/en-US/firefox/addon/selenium-ide/</a:t>
            </a:r>
            <a:r>
              <a:rPr lang="en-IN" dirty="0">
                <a:solidFill>
                  <a:srgbClr val="000000"/>
                </a:solidFill>
              </a:rPr>
              <a:t>.</a:t>
            </a:r>
          </a:p>
          <a:p>
            <a:r>
              <a:rPr lang="en-IN" dirty="0">
                <a:solidFill>
                  <a:srgbClr val="000000"/>
                </a:solidFill>
              </a:rPr>
              <a:t>Click on Add to Firefox</a:t>
            </a:r>
          </a:p>
          <a:p>
            <a:r>
              <a:rPr lang="en-IN" dirty="0">
                <a:solidFill>
                  <a:srgbClr val="000000"/>
                </a:solidFill>
              </a:rPr>
              <a:t>Click on Install after completion of installation</a:t>
            </a:r>
          </a:p>
          <a:p>
            <a:r>
              <a:rPr lang="en-IN" dirty="0">
                <a:solidFill>
                  <a:srgbClr val="000000"/>
                </a:solidFill>
              </a:rPr>
              <a:t>Launch the Selenium IDE after restarting  Firefox.</a:t>
            </a:r>
          </a:p>
          <a:p>
            <a:r>
              <a:rPr lang="en-IN" dirty="0">
                <a:solidFill>
                  <a:srgbClr val="000000"/>
                </a:solidFill>
              </a:rPr>
              <a:t>Click on </a:t>
            </a:r>
            <a:r>
              <a:rPr lang="en-IN" dirty="0" err="1">
                <a:solidFill>
                  <a:srgbClr val="000000"/>
                </a:solidFill>
              </a:rPr>
              <a:t>firefox</a:t>
            </a:r>
            <a:r>
              <a:rPr lang="en-IN" dirty="0">
                <a:solidFill>
                  <a:srgbClr val="000000"/>
                </a:solidFill>
              </a:rPr>
              <a:t> </a:t>
            </a:r>
            <a:r>
              <a:rPr lang="en-IN" dirty="0" err="1">
                <a:solidFill>
                  <a:srgbClr val="000000"/>
                </a:solidFill>
              </a:rPr>
              <a:t>menu</a:t>
            </a:r>
            <a:r>
              <a:rPr lang="en-IN" dirty="0" err="1">
                <a:solidFill>
                  <a:srgbClr val="000000"/>
                </a:solidFill>
                <a:sym typeface="Wingdings" panose="05000000000000000000" pitchFamily="2" charset="2"/>
              </a:rPr>
              <a:t>Web</a:t>
            </a:r>
            <a:r>
              <a:rPr lang="en-IN" dirty="0">
                <a:solidFill>
                  <a:srgbClr val="000000"/>
                </a:solidFill>
                <a:sym typeface="Wingdings" panose="05000000000000000000" pitchFamily="2" charset="2"/>
              </a:rPr>
              <a:t> </a:t>
            </a:r>
            <a:r>
              <a:rPr lang="en-IN" dirty="0" err="1">
                <a:solidFill>
                  <a:srgbClr val="000000"/>
                </a:solidFill>
                <a:sym typeface="Wingdings" panose="05000000000000000000" pitchFamily="2" charset="2"/>
              </a:rPr>
              <a:t>developersSelenium</a:t>
            </a:r>
            <a:r>
              <a:rPr lang="en-IN" dirty="0">
                <a:solidFill>
                  <a:srgbClr val="000000"/>
                </a:solidFill>
                <a:sym typeface="Wingdings" panose="05000000000000000000" pitchFamily="2" charset="2"/>
              </a:rPr>
              <a:t> IDE to launch it.</a:t>
            </a:r>
            <a:endParaRPr lang="en-IN" dirty="0">
              <a:solidFill>
                <a:srgbClr val="000000"/>
              </a:solidFill>
            </a:endParaRPr>
          </a:p>
          <a:p>
            <a:endParaRPr lang="en-IN" dirty="0">
              <a:solidFill>
                <a:srgbClr val="000000"/>
              </a:solidFill>
            </a:endParaRPr>
          </a:p>
        </p:txBody>
      </p:sp>
    </p:spTree>
    <p:extLst>
      <p:ext uri="{BB962C8B-B14F-4D97-AF65-F5344CB8AC3E}">
        <p14:creationId xmlns:p14="http://schemas.microsoft.com/office/powerpoint/2010/main" val="2105343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0000"/>
                </a:solidFill>
              </a:rPr>
              <a:t>Selenium IDE UI</a:t>
            </a:r>
          </a:p>
        </p:txBody>
      </p:sp>
      <p:sp>
        <p:nvSpPr>
          <p:cNvPr id="3" name="Text Placeholder 2"/>
          <p:cNvSpPr>
            <a:spLocks noGrp="1"/>
          </p:cNvSpPr>
          <p:nvPr>
            <p:ph type="body" idx="1"/>
          </p:nvPr>
        </p:nvSpPr>
        <p:spPr/>
        <p:txBody>
          <a:bodyPr/>
          <a:lstStyle/>
          <a:p>
            <a:endParaRPr lang="en-IN" dirty="0"/>
          </a:p>
        </p:txBody>
      </p:sp>
      <p:pic>
        <p:nvPicPr>
          <p:cNvPr id="4" name="Content Placeholder 6"/>
          <p:cNvPicPr>
            <a:picLocks noGrp="1" noChangeAspect="1"/>
          </p:cNvPicPr>
          <p:nvPr>
            <p:ph idx="1"/>
          </p:nvPr>
        </p:nvPicPr>
        <p:blipFill>
          <a:blip r:embed="rId2"/>
          <a:stretch>
            <a:fillRect/>
          </a:stretch>
        </p:blipFill>
        <p:spPr>
          <a:xfrm>
            <a:off x="1074011" y="1435100"/>
            <a:ext cx="5746175" cy="3050654"/>
          </a:xfrm>
          <a:prstGeom prst="rect">
            <a:avLst/>
          </a:prstGeom>
        </p:spPr>
      </p:pic>
    </p:spTree>
    <p:extLst>
      <p:ext uri="{BB962C8B-B14F-4D97-AF65-F5344CB8AC3E}">
        <p14:creationId xmlns:p14="http://schemas.microsoft.com/office/powerpoint/2010/main" val="65424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0000"/>
                </a:solidFill>
              </a:rPr>
              <a:t>First Selenium Script</a:t>
            </a:r>
          </a:p>
        </p:txBody>
      </p:sp>
      <p:sp>
        <p:nvSpPr>
          <p:cNvPr id="3" name="Text Placeholder 2"/>
          <p:cNvSpPr>
            <a:spLocks noGrp="1"/>
          </p:cNvSpPr>
          <p:nvPr>
            <p:ph type="body" idx="1"/>
          </p:nvPr>
        </p:nvSpPr>
        <p:spPr/>
        <p:txBody>
          <a:bodyPr/>
          <a:lstStyle/>
          <a:p>
            <a:r>
              <a:rPr lang="en-IN" dirty="0">
                <a:solidFill>
                  <a:srgbClr val="000000"/>
                </a:solidFill>
              </a:rPr>
              <a:t>Open Firefox with installed  Selenium IDE</a:t>
            </a:r>
          </a:p>
          <a:p>
            <a:r>
              <a:rPr lang="en-IN" dirty="0">
                <a:solidFill>
                  <a:srgbClr val="000000"/>
                </a:solidFill>
              </a:rPr>
              <a:t>Navigate to  </a:t>
            </a:r>
            <a:r>
              <a:rPr lang="en-US" dirty="0">
                <a:solidFill>
                  <a:srgbClr val="000000"/>
                </a:solidFill>
              </a:rPr>
              <a:t> the  URL of the application for scripting.</a:t>
            </a:r>
          </a:p>
          <a:p>
            <a:r>
              <a:rPr lang="en-IN" dirty="0">
                <a:solidFill>
                  <a:srgbClr val="000000"/>
                </a:solidFill>
              </a:rPr>
              <a:t>Toggle the Record button ‘ON’</a:t>
            </a:r>
          </a:p>
          <a:p>
            <a:pPr>
              <a:lnSpc>
                <a:spcPct val="80000"/>
              </a:lnSpc>
            </a:pPr>
            <a:r>
              <a:rPr lang="en-US" dirty="0">
                <a:solidFill>
                  <a:srgbClr val="000000"/>
                </a:solidFill>
                <a:sym typeface="Wingdings" panose="05000000000000000000" pitchFamily="2" charset="2"/>
              </a:rPr>
              <a:t>Now perform the operations on the application as you are testing the application.</a:t>
            </a:r>
          </a:p>
          <a:p>
            <a:pPr>
              <a:lnSpc>
                <a:spcPct val="80000"/>
              </a:lnSpc>
            </a:pPr>
            <a:r>
              <a:rPr lang="en-US" dirty="0">
                <a:solidFill>
                  <a:srgbClr val="000000"/>
                </a:solidFill>
                <a:sym typeface="Wingdings" panose="05000000000000000000" pitchFamily="2" charset="2"/>
              </a:rPr>
              <a:t>After completing the recording ,click on the stop recording button and save the test case. By default it will be saved in HTML format.</a:t>
            </a:r>
          </a:p>
          <a:p>
            <a:endParaRPr lang="en-IN" dirty="0">
              <a:solidFill>
                <a:srgbClr val="000000"/>
              </a:solidFill>
            </a:endParaRPr>
          </a:p>
        </p:txBody>
      </p:sp>
    </p:spTree>
    <p:extLst>
      <p:ext uri="{BB962C8B-B14F-4D97-AF65-F5344CB8AC3E}">
        <p14:creationId xmlns:p14="http://schemas.microsoft.com/office/powerpoint/2010/main" val="1736663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0000"/>
                </a:solidFill>
              </a:rPr>
              <a:t>Script-1(Your script will look like)</a:t>
            </a:r>
          </a:p>
        </p:txBody>
      </p:sp>
      <p:sp>
        <p:nvSpPr>
          <p:cNvPr id="3" name="Text Placeholder 2"/>
          <p:cNvSpPr>
            <a:spLocks noGrp="1"/>
          </p:cNvSpPr>
          <p:nvPr>
            <p:ph type="body" idx="1"/>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428" y="1244409"/>
            <a:ext cx="8162305" cy="3152014"/>
          </a:xfrm>
        </p:spPr>
      </p:pic>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0" y="1152476"/>
            <a:ext cx="8832300" cy="3410744"/>
          </a:xfrm>
          <a:prstGeom prst="rect">
            <a:avLst/>
          </a:prstGeom>
          <a:noFill/>
          <a:ln>
            <a:noFill/>
          </a:ln>
        </p:spPr>
      </p:pic>
    </p:spTree>
    <p:extLst>
      <p:ext uri="{BB962C8B-B14F-4D97-AF65-F5344CB8AC3E}">
        <p14:creationId xmlns:p14="http://schemas.microsoft.com/office/powerpoint/2010/main" val="680378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0000"/>
                </a:solidFill>
              </a:rPr>
              <a:t>Commands</a:t>
            </a:r>
          </a:p>
        </p:txBody>
      </p:sp>
      <p:sp>
        <p:nvSpPr>
          <p:cNvPr id="3" name="Text Placeholder 2"/>
          <p:cNvSpPr>
            <a:spLocks noGrp="1"/>
          </p:cNvSpPr>
          <p:nvPr>
            <p:ph type="body" idx="1"/>
          </p:nvPr>
        </p:nvSpPr>
        <p:spPr/>
        <p:txBody>
          <a:bodyPr/>
          <a:lstStyle/>
          <a:p>
            <a:r>
              <a:rPr lang="en-IN" dirty="0">
                <a:solidFill>
                  <a:srgbClr val="000000"/>
                </a:solidFill>
              </a:rPr>
              <a:t>Open-Opens the specified URL</a:t>
            </a:r>
          </a:p>
          <a:p>
            <a:r>
              <a:rPr lang="en-US" i="1" dirty="0">
                <a:solidFill>
                  <a:srgbClr val="000000"/>
                </a:solidFill>
              </a:rPr>
              <a:t>click</a:t>
            </a:r>
            <a:r>
              <a:rPr lang="en-US" dirty="0">
                <a:solidFill>
                  <a:srgbClr val="000000"/>
                </a:solidFill>
              </a:rPr>
              <a:t> or </a:t>
            </a:r>
            <a:r>
              <a:rPr lang="en-US" i="1" dirty="0" err="1">
                <a:solidFill>
                  <a:srgbClr val="000000"/>
                </a:solidFill>
              </a:rPr>
              <a:t>clickAndWait</a:t>
            </a:r>
            <a:r>
              <a:rPr lang="en-US" i="1" dirty="0">
                <a:solidFill>
                  <a:srgbClr val="000000"/>
                </a:solidFill>
              </a:rPr>
              <a:t>-</a:t>
            </a:r>
            <a:r>
              <a:rPr lang="en-IN" dirty="0">
                <a:solidFill>
                  <a:srgbClr val="000000"/>
                </a:solidFill>
              </a:rPr>
              <a:t> Clicks on a desired element.</a:t>
            </a:r>
          </a:p>
          <a:p>
            <a:r>
              <a:rPr lang="en-IN" dirty="0" err="1">
                <a:solidFill>
                  <a:srgbClr val="000000"/>
                </a:solidFill>
              </a:rPr>
              <a:t>verifyTitle</a:t>
            </a:r>
            <a:r>
              <a:rPr lang="en-IN" dirty="0">
                <a:solidFill>
                  <a:srgbClr val="000000"/>
                </a:solidFill>
              </a:rPr>
              <a:t>/</a:t>
            </a:r>
            <a:r>
              <a:rPr lang="en-IN" dirty="0" err="1">
                <a:solidFill>
                  <a:srgbClr val="000000"/>
                </a:solidFill>
              </a:rPr>
              <a:t>assertTitle</a:t>
            </a:r>
            <a:r>
              <a:rPr lang="en-IN" dirty="0">
                <a:solidFill>
                  <a:srgbClr val="000000"/>
                </a:solidFill>
              </a:rPr>
              <a:t>- Compares the actual page title with an expected value.</a:t>
            </a:r>
          </a:p>
          <a:p>
            <a:r>
              <a:rPr lang="en-IN" dirty="0" err="1">
                <a:solidFill>
                  <a:srgbClr val="000000"/>
                </a:solidFill>
              </a:rPr>
              <a:t>waitForPageToLoad</a:t>
            </a:r>
            <a:r>
              <a:rPr lang="en-IN" dirty="0">
                <a:solidFill>
                  <a:srgbClr val="000000"/>
                </a:solidFill>
              </a:rPr>
              <a:t>- Pauses execution until the page is loaded completely.</a:t>
            </a:r>
          </a:p>
          <a:p>
            <a:r>
              <a:rPr lang="en-US" dirty="0">
                <a:solidFill>
                  <a:srgbClr val="000000"/>
                </a:solidFill>
              </a:rPr>
              <a:t>Select</a:t>
            </a:r>
            <a:r>
              <a:rPr lang="en-US" i="1" dirty="0">
                <a:solidFill>
                  <a:srgbClr val="000000"/>
                </a:solidFill>
              </a:rPr>
              <a:t>-</a:t>
            </a:r>
            <a:r>
              <a:rPr lang="en-US" dirty="0">
                <a:solidFill>
                  <a:srgbClr val="000000"/>
                </a:solidFill>
              </a:rPr>
              <a:t> selecting options from a drop-down </a:t>
            </a:r>
            <a:r>
              <a:rPr lang="en-US" dirty="0" err="1">
                <a:solidFill>
                  <a:srgbClr val="000000"/>
                </a:solidFill>
              </a:rPr>
              <a:t>listbox</a:t>
            </a:r>
            <a:r>
              <a:rPr lang="en-US" dirty="0">
                <a:solidFill>
                  <a:srgbClr val="000000"/>
                </a:solidFill>
              </a:rPr>
              <a:t> </a:t>
            </a:r>
          </a:p>
          <a:p>
            <a:r>
              <a:rPr lang="en-US" dirty="0">
                <a:solidFill>
                  <a:srgbClr val="000000"/>
                </a:solidFill>
              </a:rPr>
              <a:t>Type-to enter the values</a:t>
            </a:r>
            <a:endParaRPr lang="en-IN" dirty="0">
              <a:solidFill>
                <a:srgbClr val="000000"/>
              </a:solidFill>
            </a:endParaRPr>
          </a:p>
          <a:p>
            <a:endParaRPr lang="en-IN" dirty="0">
              <a:solidFill>
                <a:srgbClr val="000000"/>
              </a:solidFill>
            </a:endParaRPr>
          </a:p>
        </p:txBody>
      </p:sp>
    </p:spTree>
    <p:extLst>
      <p:ext uri="{BB962C8B-B14F-4D97-AF65-F5344CB8AC3E}">
        <p14:creationId xmlns:p14="http://schemas.microsoft.com/office/powerpoint/2010/main" val="383170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910</Words>
  <Application>Microsoft Office PowerPoint</Application>
  <PresentationFormat>On-screen Show (16:9)</PresentationFormat>
  <Paragraphs>112</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Wingdings</vt:lpstr>
      <vt:lpstr>Lato</vt:lpstr>
      <vt:lpstr>Montserrat Light</vt:lpstr>
      <vt:lpstr>Playfair Display</vt:lpstr>
      <vt:lpstr>Arial</vt:lpstr>
      <vt:lpstr>Roboto</vt:lpstr>
      <vt:lpstr>Montserrat</vt:lpstr>
      <vt:lpstr>Coral</vt:lpstr>
      <vt:lpstr>PowerPoint Presentation</vt:lpstr>
      <vt:lpstr>Introduction to Selenium</vt:lpstr>
      <vt:lpstr>Components of Selenium</vt:lpstr>
      <vt:lpstr>Selenium IDE</vt:lpstr>
      <vt:lpstr>Selenium IDE Installation</vt:lpstr>
      <vt:lpstr>Selenium IDE UI</vt:lpstr>
      <vt:lpstr>First Selenium Script</vt:lpstr>
      <vt:lpstr>Script-1(Your script will look like)</vt:lpstr>
      <vt:lpstr>Commands</vt:lpstr>
      <vt:lpstr>Run the Selenium Script</vt:lpstr>
      <vt:lpstr>Test Suite Creation</vt:lpstr>
      <vt:lpstr>Running a Suite</vt:lpstr>
      <vt:lpstr>Assertions </vt:lpstr>
      <vt:lpstr>Adding Assertions</vt:lpstr>
      <vt:lpstr>Assertion Commands</vt:lpstr>
      <vt:lpstr>Verification Commands</vt:lpstr>
      <vt:lpstr>Verification Commands-2</vt:lpstr>
      <vt:lpstr>Verification Commands-3</vt:lpstr>
      <vt:lpstr>Wait Commands</vt:lpstr>
      <vt:lpstr>Handling Store Commands</vt:lpstr>
      <vt:lpstr>Store Command Example</vt:lpstr>
      <vt:lpstr>Echo Commands</vt:lpstr>
      <vt:lpstr>Drawbacks of Selenium IDE</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cp:lastModifiedBy>Vibhav Gupta</cp:lastModifiedBy>
  <cp:revision>26</cp:revision>
  <dcterms:modified xsi:type="dcterms:W3CDTF">2018-03-05T07:48:02Z</dcterms:modified>
</cp:coreProperties>
</file>