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90" r:id="rId2"/>
    <p:sldId id="267" r:id="rId3"/>
    <p:sldId id="271" r:id="rId4"/>
    <p:sldId id="291" r:id="rId5"/>
    <p:sldId id="268" r:id="rId6"/>
    <p:sldId id="302" r:id="rId7"/>
    <p:sldId id="303" r:id="rId8"/>
    <p:sldId id="304" r:id="rId9"/>
    <p:sldId id="305" r:id="rId10"/>
    <p:sldId id="306" r:id="rId11"/>
    <p:sldId id="307" r:id="rId12"/>
    <p:sldId id="296" r:id="rId13"/>
    <p:sldId id="266" r:id="rId14"/>
  </p:sldIdLst>
  <p:sldSz cx="9144000" cy="5143500" type="screen16x9"/>
  <p:notesSz cx="6858000" cy="9144000"/>
  <p:embeddedFontLst>
    <p:embeddedFont>
      <p:font typeface="Montserrat" charset="0"/>
      <p:regular r:id="rId16"/>
      <p:bold r:id="rId17"/>
    </p:embeddedFont>
    <p:embeddedFont>
      <p:font typeface="Roboto" charset="0"/>
      <p:regular r:id="rId18"/>
      <p:bold r:id="rId19"/>
      <p:italic r:id="rId20"/>
      <p:boldItalic r:id="rId21"/>
    </p:embeddedFont>
    <p:embeddedFont>
      <p:font typeface="Lato" charset="0"/>
      <p:regular r:id="rId22"/>
      <p:bold r:id="rId23"/>
      <p:italic r:id="rId24"/>
      <p:boldItalic r:id="rId25"/>
    </p:embeddedFont>
    <p:embeddedFont>
      <p:font typeface="Montserrat Light"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85" autoAdjust="0"/>
    <p:restoredTop sz="94424" autoAdjust="0"/>
  </p:normalViewPr>
  <p:slideViewPr>
    <p:cSldViewPr snapToGrid="0">
      <p:cViewPr varScale="1">
        <p:scale>
          <a:sx n="97" d="100"/>
          <a:sy n="97" d="100"/>
        </p:scale>
        <p:origin x="-396" y="-10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xmlns=""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pPr lvl="0" algn="r">
                <a:spcBef>
                  <a:spcPts val="0"/>
                </a:spcBef>
                <a:buNone/>
              </a:p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pPr algn="ctr"/>
            <a:r>
              <a:rPr lang="en-US" dirty="0" err="1" smtClean="0">
                <a:solidFill>
                  <a:schemeClr val="bg1"/>
                </a:solidFill>
              </a:rPr>
              <a:t>TestNG</a:t>
            </a:r>
            <a:endParaRPr lang="en-US" dirty="0">
              <a:solidFill>
                <a:schemeClr val="bg1"/>
              </a:solidFill>
            </a:endParaRPr>
          </a:p>
        </p:txBody>
      </p:sp>
    </p:spTree>
    <p:extLst>
      <p:ext uri="{BB962C8B-B14F-4D97-AF65-F5344CB8AC3E}">
        <p14:creationId xmlns:p14="http://schemas.microsoft.com/office/powerpoint/2010/main" xmlns=""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11700" y="117987"/>
            <a:ext cx="8520600" cy="58995"/>
          </a:xfrm>
        </p:spPr>
        <p:txBody>
          <a:bodyPr/>
          <a:lstStyle/>
          <a:p>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147484"/>
            <a:ext cx="8520600" cy="4421391"/>
          </a:xfrm>
        </p:spPr>
        <p:txBody>
          <a:bodyPr/>
          <a:lstStyle/>
          <a:p>
            <a:pPr>
              <a:buNone/>
            </a:pPr>
            <a:endParaRPr lang="en-IN" dirty="0">
              <a:solidFill>
                <a:schemeClr val="accent2"/>
              </a:solidFill>
            </a:endParaRPr>
          </a:p>
        </p:txBody>
      </p:sp>
      <p:graphicFrame>
        <p:nvGraphicFramePr>
          <p:cNvPr id="5" name="Table 4"/>
          <p:cNvGraphicFramePr>
            <a:graphicFrameLocks noGrp="1"/>
          </p:cNvGraphicFramePr>
          <p:nvPr/>
        </p:nvGraphicFramePr>
        <p:xfrm>
          <a:off x="265468" y="127819"/>
          <a:ext cx="8563898" cy="4631155"/>
        </p:xfrm>
        <a:graphic>
          <a:graphicData uri="http://schemas.openxmlformats.org/drawingml/2006/table">
            <a:tbl>
              <a:tblPr firstRow="1" bandRow="1">
                <a:tableStyleId>{5C22544A-7EE6-4342-B048-85BDC9FD1C3A}</a:tableStyleId>
              </a:tblPr>
              <a:tblGrid>
                <a:gridCol w="4286867"/>
                <a:gridCol w="4277031"/>
              </a:tblGrid>
              <a:tr h="399285">
                <a:tc>
                  <a:txBody>
                    <a:bodyPr/>
                    <a:lstStyle/>
                    <a:p>
                      <a:pPr algn="ctr"/>
                      <a:r>
                        <a:rPr lang="en-US" dirty="0" smtClean="0"/>
                        <a:t>Annotations</a:t>
                      </a:r>
                      <a:endParaRPr lang="en-US" dirty="0"/>
                    </a:p>
                  </a:txBody>
                  <a:tcPr/>
                </a:tc>
                <a:tc>
                  <a:txBody>
                    <a:bodyPr/>
                    <a:lstStyle/>
                    <a:p>
                      <a:pPr algn="ctr"/>
                      <a:r>
                        <a:rPr lang="en-US" dirty="0" smtClean="0"/>
                        <a:t>Description</a:t>
                      </a:r>
                      <a:endParaRPr lang="en-US" dirty="0"/>
                    </a:p>
                  </a:txBody>
                  <a:tcPr/>
                </a:tc>
              </a:tr>
              <a:tr h="897814">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BeforeGroups</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list of groups that this configuration method will run before. This method is guaranteed to run shortly before the first test method that belongs to any of these groups is invoked.</a:t>
                      </a:r>
                      <a:endParaRPr lang="en-US" dirty="0">
                        <a:solidFill>
                          <a:srgbClr val="000000"/>
                        </a:solidFill>
                      </a:endParaRPr>
                    </a:p>
                  </a:txBody>
                  <a:tcPr/>
                </a:tc>
              </a:tr>
              <a:tr h="897814">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AfterGroups</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list of groups that this configuration method will run after. This method is guaranteed to run shortly after the last test method that belongs to any of these groups is invoked.</a:t>
                      </a:r>
                      <a:endParaRPr lang="en-US" dirty="0">
                        <a:solidFill>
                          <a:srgbClr val="000000"/>
                        </a:solidFill>
                      </a:endParaRPr>
                    </a:p>
                  </a:txBody>
                  <a:tcPr/>
                </a:tc>
              </a:tr>
              <a:tr h="492349">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BeforeClass</a:t>
                      </a:r>
                      <a:r>
                        <a:rPr lang="en-US" sz="1400" b="0" i="0" u="none" strike="noStrike" cap="none" dirty="0" smtClean="0">
                          <a:solidFill>
                            <a:srgbClr val="000000"/>
                          </a:solidFill>
                          <a:latin typeface="+mn-lt"/>
                          <a:ea typeface="+mn-ea"/>
                          <a:cs typeface="+mn-cs"/>
                          <a:sym typeface="Arial"/>
                        </a:rPr>
                        <a:t>:</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 The annotated method will be run before the first test method in the current class is invoked.</a:t>
                      </a:r>
                      <a:endParaRPr lang="en-US" dirty="0">
                        <a:solidFill>
                          <a:srgbClr val="000000"/>
                        </a:solidFill>
                      </a:endParaRPr>
                    </a:p>
                  </a:txBody>
                  <a:tcPr/>
                </a:tc>
              </a:tr>
              <a:tr h="496604">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AfterClass</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after all the test methods in the current class have been run.</a:t>
                      </a:r>
                      <a:endParaRPr lang="en-US" dirty="0">
                        <a:solidFill>
                          <a:srgbClr val="000000"/>
                        </a:solidFill>
                      </a:endParaRPr>
                    </a:p>
                  </a:txBody>
                  <a:tcPr/>
                </a:tc>
              </a:tr>
              <a:tr h="492349">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BeforeMethod</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before each test method.</a:t>
                      </a:r>
                      <a:endParaRPr lang="en-US" dirty="0">
                        <a:solidFill>
                          <a:srgbClr val="000000"/>
                        </a:solidFill>
                      </a:endParaRPr>
                    </a:p>
                  </a:txBody>
                  <a:tcPr/>
                </a:tc>
              </a:tr>
              <a:tr h="787630">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AfterMethod</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after each test method.</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xmlns="" val="2456121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0000"/>
                </a:solidFill>
              </a:rPr>
              <a:t>Benefits of using Annotations</a:t>
            </a:r>
            <a:r>
              <a:rPr lang="en-US" sz="2800" b="0" dirty="0" smtClean="0"/>
              <a:t/>
            </a:r>
            <a:br>
              <a:rPr lang="en-US" sz="2800" b="0" dirty="0" smtClean="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r>
              <a:rPr lang="en-US" dirty="0" smtClean="0">
                <a:solidFill>
                  <a:srgbClr val="000000"/>
                </a:solidFill>
              </a:rPr>
              <a:t>It identifies the methods it is interested in by looking up annotations. Hence method names are not restricted to any pattern or format.</a:t>
            </a:r>
          </a:p>
          <a:p>
            <a:r>
              <a:rPr lang="en-US" dirty="0" smtClean="0">
                <a:solidFill>
                  <a:srgbClr val="000000"/>
                </a:solidFill>
              </a:rPr>
              <a:t>We can pass </a:t>
            </a:r>
            <a:r>
              <a:rPr lang="en-US" dirty="0" smtClean="0">
                <a:solidFill>
                  <a:srgbClr val="000000"/>
                </a:solidFill>
              </a:rPr>
              <a:t>additional parameters to annotations.</a:t>
            </a:r>
          </a:p>
          <a:p>
            <a:r>
              <a:rPr lang="en-US" dirty="0" smtClean="0">
                <a:solidFill>
                  <a:srgbClr val="000000"/>
                </a:solidFill>
              </a:rPr>
              <a:t>Annotations are strongly typed, so the compiler will flag any mistakes right away.</a:t>
            </a:r>
          </a:p>
          <a:p>
            <a:r>
              <a:rPr lang="en-US" dirty="0" smtClean="0">
                <a:solidFill>
                  <a:srgbClr val="000000"/>
                </a:solidFill>
              </a:rPr>
              <a:t>Test classes no longer need to extend </a:t>
            </a:r>
            <a:r>
              <a:rPr lang="en-US" dirty="0" smtClean="0">
                <a:solidFill>
                  <a:srgbClr val="000000"/>
                </a:solidFill>
              </a:rPr>
              <a:t>anything.</a:t>
            </a:r>
            <a:endParaRPr lang="en-US" dirty="0" smtClean="0">
              <a:solidFill>
                <a:srgbClr val="000000"/>
              </a:solidFill>
            </a:endParaRPr>
          </a:p>
          <a:p>
            <a:endParaRPr lang="en-IN" dirty="0">
              <a:solidFill>
                <a:schemeClr val="accent2"/>
              </a:solidFill>
            </a:endParaRPr>
          </a:p>
          <a:p>
            <a:pPr>
              <a:buNone/>
            </a:pPr>
            <a:endParaRPr lang="en-IN" dirty="0">
              <a:solidFill>
                <a:schemeClr val="accent2"/>
              </a:solidFill>
            </a:endParaRPr>
          </a:p>
        </p:txBody>
      </p:sp>
    </p:spTree>
    <p:extLst>
      <p:ext uri="{BB962C8B-B14F-4D97-AF65-F5344CB8AC3E}">
        <p14:creationId xmlns:p14="http://schemas.microsoft.com/office/powerpoint/2010/main" xmlns="" val="28715152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chemeClr val="accent2"/>
                </a:solidFill>
              </a:rPr>
              <a:t>Covered Till Now</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pPr>
              <a:spcAft>
                <a:spcPts val="0"/>
              </a:spcAft>
            </a:pPr>
            <a:r>
              <a:rPr lang="en-US" b="1" dirty="0" err="1" smtClean="0">
                <a:solidFill>
                  <a:srgbClr val="000000"/>
                </a:solidFill>
              </a:rPr>
              <a:t>TestNG</a:t>
            </a:r>
            <a:r>
              <a:rPr lang="en-US" dirty="0" smtClean="0">
                <a:solidFill>
                  <a:srgbClr val="000000"/>
                </a:solidFill>
              </a:rPr>
              <a:t> is a testing framework for the Java programming language inspired from JUnit </a:t>
            </a:r>
            <a:r>
              <a:rPr lang="en-US" dirty="0" smtClean="0">
                <a:solidFill>
                  <a:srgbClr val="000000"/>
                </a:solidFill>
              </a:rPr>
              <a:t>.</a:t>
            </a:r>
          </a:p>
          <a:p>
            <a:pPr>
              <a:spcAft>
                <a:spcPts val="0"/>
              </a:spcAft>
            </a:pPr>
            <a:r>
              <a:rPr lang="en-US" dirty="0" smtClean="0">
                <a:solidFill>
                  <a:srgbClr val="000000"/>
                </a:solidFill>
              </a:rPr>
              <a:t>Needs of </a:t>
            </a:r>
            <a:r>
              <a:rPr lang="en-US" dirty="0" err="1" smtClean="0">
                <a:solidFill>
                  <a:srgbClr val="000000"/>
                </a:solidFill>
              </a:rPr>
              <a:t>TestNG</a:t>
            </a:r>
            <a:r>
              <a:rPr lang="en-US" dirty="0" smtClean="0">
                <a:solidFill>
                  <a:srgbClr val="000000"/>
                </a:solidFill>
              </a:rPr>
              <a:t>.</a:t>
            </a:r>
          </a:p>
          <a:p>
            <a:pPr>
              <a:lnSpc>
                <a:spcPct val="100000"/>
              </a:lnSpc>
              <a:spcAft>
                <a:spcPts val="0"/>
              </a:spcAft>
            </a:pPr>
            <a:r>
              <a:rPr lang="en-US" dirty="0" smtClean="0">
                <a:solidFill>
                  <a:srgbClr val="000000"/>
                </a:solidFill>
              </a:rPr>
              <a:t>Annotations </a:t>
            </a:r>
            <a:r>
              <a:rPr lang="en-US" dirty="0" smtClean="0">
                <a:solidFill>
                  <a:srgbClr val="000000"/>
                </a:solidFill>
              </a:rPr>
              <a:t>in </a:t>
            </a:r>
            <a:r>
              <a:rPr lang="en-US" dirty="0" err="1" smtClean="0">
                <a:solidFill>
                  <a:srgbClr val="000000"/>
                </a:solidFill>
              </a:rPr>
              <a:t>TestNG</a:t>
            </a:r>
            <a:r>
              <a:rPr lang="en-US" dirty="0" smtClean="0">
                <a:solidFill>
                  <a:srgbClr val="000000"/>
                </a:solidFill>
              </a:rPr>
              <a:t> are lines of code that can control how the method below them will be executed.</a:t>
            </a:r>
          </a:p>
          <a:p>
            <a:pPr>
              <a:lnSpc>
                <a:spcPct val="100000"/>
              </a:lnSpc>
              <a:spcAft>
                <a:spcPts val="0"/>
              </a:spcAft>
            </a:pPr>
            <a:r>
              <a:rPr lang="en-US" dirty="0" smtClean="0">
                <a:solidFill>
                  <a:srgbClr val="000000"/>
                </a:solidFill>
              </a:rPr>
              <a:t>Multiple Test cases use multiple @Test annotations in a single </a:t>
            </a:r>
            <a:r>
              <a:rPr lang="en-US" dirty="0" err="1" smtClean="0">
                <a:solidFill>
                  <a:srgbClr val="000000"/>
                </a:solidFill>
              </a:rPr>
              <a:t>TestNG</a:t>
            </a:r>
            <a:r>
              <a:rPr lang="en-US" dirty="0" smtClean="0">
                <a:solidFill>
                  <a:srgbClr val="000000"/>
                </a:solidFill>
              </a:rPr>
              <a:t> file. </a:t>
            </a:r>
          </a:p>
          <a:p>
            <a:pPr>
              <a:lnSpc>
                <a:spcPct val="100000"/>
              </a:lnSpc>
              <a:spcAft>
                <a:spcPts val="0"/>
              </a:spcAft>
            </a:pPr>
            <a:r>
              <a:rPr lang="en-US" dirty="0" smtClean="0">
                <a:solidFill>
                  <a:srgbClr val="000000"/>
                </a:solidFill>
              </a:rPr>
              <a:t>Parameters are keywords that modify the annotation's function.</a:t>
            </a:r>
          </a:p>
          <a:p>
            <a:pPr>
              <a:lnSpc>
                <a:spcPct val="100000"/>
              </a:lnSpc>
              <a:spcAft>
                <a:spcPts val="0"/>
              </a:spcAft>
            </a:pPr>
            <a:r>
              <a:rPr lang="en-US" dirty="0" smtClean="0">
                <a:solidFill>
                  <a:srgbClr val="000000"/>
                </a:solidFill>
              </a:rPr>
              <a:t>Multiple Parameters use two or more parameters in a single annotation, separate them with a comma.</a:t>
            </a:r>
          </a:p>
          <a:p>
            <a:pPr>
              <a:lnSpc>
                <a:spcPct val="100000"/>
              </a:lnSpc>
              <a:spcAft>
                <a:spcPts val="0"/>
              </a:spcAft>
            </a:pPr>
            <a:r>
              <a:rPr lang="en-IN" dirty="0" smtClean="0">
                <a:solidFill>
                  <a:srgbClr val="000000"/>
                </a:solidFill>
              </a:rPr>
              <a:t>Benefits of </a:t>
            </a:r>
            <a:r>
              <a:rPr lang="en-IN" dirty="0" err="1" smtClean="0">
                <a:solidFill>
                  <a:srgbClr val="000000"/>
                </a:solidFill>
              </a:rPr>
              <a:t>TestNG</a:t>
            </a:r>
            <a:r>
              <a:rPr lang="en-IN" dirty="0" smtClean="0">
                <a:solidFill>
                  <a:srgbClr val="000000"/>
                </a:solidFill>
              </a:rPr>
              <a:t> </a:t>
            </a:r>
            <a:r>
              <a:rPr lang="en-IN" smtClean="0">
                <a:solidFill>
                  <a:srgbClr val="000000"/>
                </a:solidFill>
              </a:rPr>
              <a:t>and their </a:t>
            </a:r>
            <a:r>
              <a:rPr lang="en-IN" dirty="0" smtClean="0">
                <a:solidFill>
                  <a:srgbClr val="000000"/>
                </a:solidFill>
              </a:rPr>
              <a:t>annotation.</a:t>
            </a:r>
          </a:p>
          <a:p>
            <a:pPr>
              <a:buNone/>
            </a:pPr>
            <a:endParaRPr lang="en-IN" dirty="0">
              <a:solidFill>
                <a:schemeClr val="accent2"/>
              </a:solidFill>
            </a:endParaRPr>
          </a:p>
          <a:p>
            <a:pPr>
              <a:buNone/>
            </a:pPr>
            <a:endParaRPr lang="en-IN" dirty="0">
              <a:solidFill>
                <a:schemeClr val="accent2"/>
              </a:solidFill>
            </a:endParaRPr>
          </a:p>
        </p:txBody>
      </p:sp>
    </p:spTree>
    <p:extLst>
      <p:ext uri="{BB962C8B-B14F-4D97-AF65-F5344CB8AC3E}">
        <p14:creationId xmlns:p14="http://schemas.microsoft.com/office/powerpoint/2010/main" xmlns="" val="335717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Introduction</a:t>
            </a:r>
            <a:endParaRPr lang="en-IN" dirty="0">
              <a:solidFill>
                <a:srgbClr val="000000"/>
              </a:solidFill>
            </a:endParaRPr>
          </a:p>
        </p:txBody>
      </p:sp>
      <p:sp>
        <p:nvSpPr>
          <p:cNvPr id="3" name="Text Placeholder 2"/>
          <p:cNvSpPr>
            <a:spLocks noGrp="1"/>
          </p:cNvSpPr>
          <p:nvPr>
            <p:ph type="body" idx="1"/>
          </p:nvPr>
        </p:nvSpPr>
        <p:spPr/>
        <p:txBody>
          <a:bodyPr/>
          <a:lstStyle/>
          <a:p>
            <a:r>
              <a:rPr lang="en-US" sz="1600" b="1" dirty="0" err="1" smtClean="0">
                <a:solidFill>
                  <a:srgbClr val="000000"/>
                </a:solidFill>
              </a:rPr>
              <a:t>TestNG</a:t>
            </a:r>
            <a:r>
              <a:rPr lang="en-US" sz="1600" dirty="0" smtClean="0">
                <a:solidFill>
                  <a:srgbClr val="000000"/>
                </a:solidFill>
              </a:rPr>
              <a:t> is a testing framework for the Java programming language inspired from JUnit .</a:t>
            </a:r>
          </a:p>
          <a:p>
            <a:r>
              <a:rPr lang="en-US" sz="1600" dirty="0" smtClean="0">
                <a:solidFill>
                  <a:srgbClr val="000000"/>
                </a:solidFill>
              </a:rPr>
              <a:t>The "NG" means "Next Generation."</a:t>
            </a:r>
          </a:p>
          <a:p>
            <a:r>
              <a:rPr lang="en-US" sz="1600" dirty="0" smtClean="0">
                <a:solidFill>
                  <a:srgbClr val="000000"/>
                </a:solidFill>
              </a:rPr>
              <a:t>The design goal of </a:t>
            </a:r>
            <a:r>
              <a:rPr lang="en-US" sz="1600" dirty="0" err="1" smtClean="0">
                <a:solidFill>
                  <a:srgbClr val="000000"/>
                </a:solidFill>
              </a:rPr>
              <a:t>TestNG</a:t>
            </a:r>
            <a:r>
              <a:rPr lang="en-US" sz="1600" dirty="0" smtClean="0">
                <a:solidFill>
                  <a:srgbClr val="000000"/>
                </a:solidFill>
              </a:rPr>
              <a:t> is to cover a wider range of test categories like unit, functional, end-to-end, integration etc, with more powerful and easy-to-use functionalities.</a:t>
            </a:r>
            <a:endParaRPr lang="en-IN" sz="1600" dirty="0">
              <a:solidFill>
                <a:srgbClr val="000000"/>
              </a:solidFill>
            </a:endParaRPr>
          </a:p>
        </p:txBody>
      </p:sp>
    </p:spTree>
    <p:extLst>
      <p:ext uri="{BB962C8B-B14F-4D97-AF65-F5344CB8AC3E}">
        <p14:creationId xmlns:p14="http://schemas.microsoft.com/office/powerpoint/2010/main" xmlns=""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44129"/>
            <a:ext cx="8520600" cy="599768"/>
          </a:xfrm>
        </p:spPr>
        <p:txBody>
          <a:bodyPr/>
          <a:lstStyle/>
          <a:p>
            <a:r>
              <a:rPr lang="en-IN" sz="2800" dirty="0" smtClean="0">
                <a:solidFill>
                  <a:schemeClr val="accent2"/>
                </a:solidFill>
              </a:rPr>
              <a:t>Need of </a:t>
            </a:r>
            <a:r>
              <a:rPr lang="en-IN" sz="2800" dirty="0" err="1" smtClean="0">
                <a:solidFill>
                  <a:schemeClr val="accent2"/>
                </a:solidFill>
              </a:rPr>
              <a:t>TestNG</a:t>
            </a:r>
            <a:r>
              <a:rPr lang="en-IN" sz="2800" dirty="0" smtClean="0">
                <a:solidFill>
                  <a:schemeClr val="accent2"/>
                </a:solidFill>
              </a:rPr>
              <a:t> </a:t>
            </a:r>
            <a:endParaRPr lang="en-IN" sz="2800" dirty="0">
              <a:solidFill>
                <a:srgbClr val="000000"/>
              </a:solidFill>
            </a:endParaRPr>
          </a:p>
        </p:txBody>
      </p:sp>
      <p:sp>
        <p:nvSpPr>
          <p:cNvPr id="3" name="Text Placeholder 2"/>
          <p:cNvSpPr>
            <a:spLocks noGrp="1"/>
          </p:cNvSpPr>
          <p:nvPr>
            <p:ph type="body" idx="1"/>
          </p:nvPr>
        </p:nvSpPr>
        <p:spPr>
          <a:xfrm>
            <a:off x="311699" y="1032387"/>
            <a:ext cx="8625823" cy="3726426"/>
          </a:xfrm>
        </p:spPr>
        <p:txBody>
          <a:bodyPr/>
          <a:lstStyle/>
          <a:p>
            <a:pPr>
              <a:spcAft>
                <a:spcPts val="1200"/>
              </a:spcAft>
              <a:buFont typeface="Arial" pitchFamily="34" charset="0"/>
              <a:buChar char="•"/>
            </a:pPr>
            <a:r>
              <a:rPr lang="en-US" dirty="0" err="1" smtClean="0">
                <a:solidFill>
                  <a:srgbClr val="000000"/>
                </a:solidFill>
              </a:rPr>
              <a:t>TestNG</a:t>
            </a:r>
            <a:r>
              <a:rPr lang="en-US" dirty="0" smtClean="0">
                <a:solidFill>
                  <a:srgbClr val="000000"/>
                </a:solidFill>
              </a:rPr>
              <a:t> can generate reports based on our Selenium test results.</a:t>
            </a:r>
          </a:p>
          <a:p>
            <a:pPr>
              <a:spcAft>
                <a:spcPts val="1200"/>
              </a:spcAft>
              <a:buFont typeface="Arial" pitchFamily="34" charset="0"/>
              <a:buChar char="•"/>
            </a:pPr>
            <a:r>
              <a:rPr lang="en-US" dirty="0" err="1" smtClean="0">
                <a:solidFill>
                  <a:srgbClr val="000000"/>
                </a:solidFill>
              </a:rPr>
              <a:t>TestNG</a:t>
            </a:r>
            <a:r>
              <a:rPr lang="en-US" dirty="0" smtClean="0">
                <a:solidFill>
                  <a:srgbClr val="000000"/>
                </a:solidFill>
              </a:rPr>
              <a:t> can generate the report in a readable format.</a:t>
            </a:r>
          </a:p>
          <a:p>
            <a:pPr>
              <a:spcAft>
                <a:spcPts val="0"/>
              </a:spcAft>
              <a:buFont typeface="Arial" pitchFamily="34" charset="0"/>
              <a:buChar char="•"/>
            </a:pPr>
            <a:endParaRPr lang="en-US" dirty="0" smtClean="0">
              <a:solidFill>
                <a:srgbClr val="000000"/>
              </a:solidFill>
            </a:endParaRPr>
          </a:p>
          <a:p>
            <a:pPr>
              <a:buNone/>
            </a:pPr>
            <a:endParaRPr lang="en-IN" dirty="0">
              <a:solidFill>
                <a:srgbClr val="000000"/>
              </a:solidFill>
            </a:endParaRPr>
          </a:p>
        </p:txBody>
      </p:sp>
      <p:pic>
        <p:nvPicPr>
          <p:cNvPr id="6" name="Picture 5" descr="report-0057.png"/>
          <p:cNvPicPr>
            <a:picLocks noChangeAspect="1"/>
          </p:cNvPicPr>
          <p:nvPr/>
        </p:nvPicPr>
        <p:blipFill>
          <a:blip r:embed="rId2"/>
          <a:stretch>
            <a:fillRect/>
          </a:stretch>
        </p:blipFill>
        <p:spPr>
          <a:xfrm>
            <a:off x="2094271" y="2166630"/>
            <a:ext cx="3893574" cy="1648286"/>
          </a:xfrm>
          <a:prstGeom prst="rect">
            <a:avLst/>
          </a:prstGeom>
        </p:spPr>
      </p:pic>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91350"/>
            <a:ext cx="8520600" cy="45719"/>
          </a:xfrm>
        </p:spPr>
        <p:txBody>
          <a:bodyPr/>
          <a:lstStyle/>
          <a:p>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157316"/>
            <a:ext cx="8520600" cy="4640826"/>
          </a:xfrm>
        </p:spPr>
        <p:txBody>
          <a:bodyPr/>
          <a:lstStyle/>
          <a:p>
            <a:pPr>
              <a:spcAft>
                <a:spcPts val="0"/>
              </a:spcAft>
              <a:buFont typeface="Arial" pitchFamily="34" charset="0"/>
              <a:buChar char="•"/>
            </a:pPr>
            <a:r>
              <a:rPr lang="en-US" dirty="0" smtClean="0">
                <a:solidFill>
                  <a:srgbClr val="000000"/>
                </a:solidFill>
              </a:rPr>
              <a:t>The sequence of actions is regulated by easy-to-understand                                                annotations that do not require methods to be static.</a:t>
            </a:r>
            <a:r>
              <a:rPr lang="en-IN" dirty="0" smtClean="0">
                <a:solidFill>
                  <a:schemeClr val="accent2"/>
                </a:solidFill>
              </a:rPr>
              <a:t>	</a:t>
            </a: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endParaRPr lang="en-IN" dirty="0" smtClean="0">
              <a:solidFill>
                <a:schemeClr val="accent2"/>
              </a:solidFill>
            </a:endParaRPr>
          </a:p>
          <a:p>
            <a:pPr>
              <a:spcAft>
                <a:spcPts val="0"/>
              </a:spcAft>
              <a:buFont typeface="Arial" pitchFamily="34" charset="0"/>
              <a:buChar char="•"/>
            </a:pPr>
            <a:r>
              <a:rPr lang="en-US" dirty="0" smtClean="0">
                <a:solidFill>
                  <a:srgbClr val="000000"/>
                </a:solidFill>
              </a:rPr>
              <a:t>Uncaught exceptions are automatically handled by </a:t>
            </a:r>
            <a:r>
              <a:rPr lang="en-US" dirty="0" err="1" smtClean="0">
                <a:solidFill>
                  <a:srgbClr val="000000"/>
                </a:solidFill>
              </a:rPr>
              <a:t>TestNG</a:t>
            </a:r>
            <a:r>
              <a:rPr lang="en-US" dirty="0" smtClean="0">
                <a:solidFill>
                  <a:srgbClr val="000000"/>
                </a:solidFill>
              </a:rPr>
              <a:t> without terminating the test prematurely. These exceptions are reported as failed steps in the report.</a:t>
            </a:r>
          </a:p>
          <a:p>
            <a:pPr>
              <a:spcAft>
                <a:spcPts val="0"/>
              </a:spcAft>
              <a:buFont typeface="Arial" pitchFamily="34" charset="0"/>
              <a:buChar char="•"/>
            </a:pPr>
            <a:endParaRPr lang="en-IN" dirty="0" smtClean="0">
              <a:solidFill>
                <a:schemeClr val="accent2"/>
              </a:solidFill>
            </a:endParaRPr>
          </a:p>
          <a:p>
            <a:pPr>
              <a:spcAft>
                <a:spcPts val="0"/>
              </a:spcAft>
              <a:buNone/>
            </a:pPr>
            <a:endParaRPr lang="en-US" dirty="0" smtClean="0">
              <a:solidFill>
                <a:srgbClr val="000000"/>
              </a:solidFill>
            </a:endParaRPr>
          </a:p>
          <a:p>
            <a:pPr>
              <a:buNone/>
            </a:pPr>
            <a:endParaRPr lang="en-IN" dirty="0">
              <a:solidFill>
                <a:schemeClr val="accent2"/>
              </a:solidFill>
            </a:endParaRPr>
          </a:p>
        </p:txBody>
      </p:sp>
      <p:pic>
        <p:nvPicPr>
          <p:cNvPr id="6" name="Picture 5" descr="usual_structure-0059.png"/>
          <p:cNvPicPr>
            <a:picLocks noChangeAspect="1"/>
          </p:cNvPicPr>
          <p:nvPr/>
        </p:nvPicPr>
        <p:blipFill>
          <a:blip r:embed="rId2"/>
          <a:stretch>
            <a:fillRect/>
          </a:stretch>
        </p:blipFill>
        <p:spPr>
          <a:xfrm>
            <a:off x="228293" y="865239"/>
            <a:ext cx="4442030" cy="3077497"/>
          </a:xfrm>
          <a:prstGeom prst="rect">
            <a:avLst/>
          </a:prstGeom>
        </p:spPr>
      </p:pic>
      <p:pic>
        <p:nvPicPr>
          <p:cNvPr id="7" name="Picture 6" descr="usual_structure-0059.png"/>
          <p:cNvPicPr>
            <a:picLocks noChangeAspect="1"/>
          </p:cNvPicPr>
          <p:nvPr/>
        </p:nvPicPr>
        <p:blipFill>
          <a:blip r:embed="rId2"/>
          <a:stretch>
            <a:fillRect/>
          </a:stretch>
        </p:blipFill>
        <p:spPr>
          <a:xfrm>
            <a:off x="4807974" y="816077"/>
            <a:ext cx="4206056" cy="3146323"/>
          </a:xfrm>
          <a:prstGeom prst="rect">
            <a:avLst/>
          </a:prstGeom>
        </p:spPr>
      </p:pic>
    </p:spTree>
    <p:extLst>
      <p:ext uri="{BB962C8B-B14F-4D97-AF65-F5344CB8AC3E}">
        <p14:creationId xmlns:p14="http://schemas.microsoft.com/office/powerpoint/2010/main" xmlns="" val="2456121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rgbClr val="000000"/>
                </a:solidFill>
              </a:rPr>
              <a:t>Benefits of </a:t>
            </a:r>
            <a:r>
              <a:rPr lang="en-US" b="0" dirty="0" err="1" smtClean="0">
                <a:solidFill>
                  <a:srgbClr val="000000"/>
                </a:solidFill>
              </a:rPr>
              <a:t>TestNG</a:t>
            </a:r>
            <a:endParaRPr lang="en-US" b="0" dirty="0">
              <a:solidFill>
                <a:srgbClr val="000000"/>
              </a:solidFill>
            </a:endParaRPr>
          </a:p>
        </p:txBody>
      </p:sp>
      <p:sp>
        <p:nvSpPr>
          <p:cNvPr id="3" name="Text Placeholder 2"/>
          <p:cNvSpPr>
            <a:spLocks noGrp="1"/>
          </p:cNvSpPr>
          <p:nvPr>
            <p:ph type="body" idx="1"/>
          </p:nvPr>
        </p:nvSpPr>
        <p:spPr/>
        <p:txBody>
          <a:bodyPr/>
          <a:lstStyle/>
          <a:p>
            <a:pPr>
              <a:spcAft>
                <a:spcPts val="600"/>
              </a:spcAft>
            </a:pPr>
            <a:r>
              <a:rPr lang="en-US" dirty="0" smtClean="0">
                <a:solidFill>
                  <a:srgbClr val="000000"/>
                </a:solidFill>
              </a:rPr>
              <a:t>The major advantages of </a:t>
            </a:r>
            <a:r>
              <a:rPr lang="en-US" dirty="0" err="1" smtClean="0">
                <a:solidFill>
                  <a:srgbClr val="000000"/>
                </a:solidFill>
              </a:rPr>
              <a:t>TestNG</a:t>
            </a:r>
            <a:r>
              <a:rPr lang="en-US" dirty="0" smtClean="0">
                <a:solidFill>
                  <a:srgbClr val="000000"/>
                </a:solidFill>
              </a:rPr>
              <a:t> are :-</a:t>
            </a:r>
          </a:p>
          <a:p>
            <a:pPr marL="342900" indent="-342900">
              <a:spcAft>
                <a:spcPts val="600"/>
              </a:spcAft>
              <a:buFont typeface="+mj-lt"/>
              <a:buAutoNum type="arabicPeriod"/>
            </a:pPr>
            <a:r>
              <a:rPr lang="en-US" dirty="0" smtClean="0">
                <a:solidFill>
                  <a:srgbClr val="000000"/>
                </a:solidFill>
              </a:rPr>
              <a:t>It gives the ability to produce </a:t>
            </a:r>
            <a:r>
              <a:rPr lang="en-US" b="1" i="1" dirty="0" smtClean="0">
                <a:solidFill>
                  <a:srgbClr val="000000"/>
                </a:solidFill>
              </a:rPr>
              <a:t>HTML Reports</a:t>
            </a:r>
            <a:r>
              <a:rPr lang="en-US" dirty="0" smtClean="0">
                <a:solidFill>
                  <a:srgbClr val="000000"/>
                </a:solidFill>
              </a:rPr>
              <a:t> of execution</a:t>
            </a:r>
          </a:p>
          <a:p>
            <a:pPr marL="342900" indent="-342900">
              <a:spcAft>
                <a:spcPts val="600"/>
              </a:spcAft>
              <a:buFont typeface="+mj-lt"/>
              <a:buAutoNum type="arabicPeriod"/>
            </a:pPr>
            <a:r>
              <a:rPr lang="en-US" b="1" i="1" dirty="0" smtClean="0">
                <a:solidFill>
                  <a:srgbClr val="000000"/>
                </a:solidFill>
              </a:rPr>
              <a:t>Annotations</a:t>
            </a:r>
            <a:r>
              <a:rPr lang="en-US" i="1" dirty="0" smtClean="0">
                <a:solidFill>
                  <a:srgbClr val="000000"/>
                </a:solidFill>
              </a:rPr>
              <a:t> </a:t>
            </a:r>
            <a:r>
              <a:rPr lang="en-US" dirty="0" smtClean="0">
                <a:solidFill>
                  <a:srgbClr val="000000"/>
                </a:solidFill>
              </a:rPr>
              <a:t> are easier to understand</a:t>
            </a:r>
          </a:p>
          <a:p>
            <a:pPr marL="342900" indent="-342900">
              <a:spcAft>
                <a:spcPts val="600"/>
              </a:spcAft>
              <a:buFont typeface="+mj-lt"/>
              <a:buAutoNum type="arabicPeriod"/>
            </a:pPr>
            <a:r>
              <a:rPr lang="en-US" dirty="0" smtClean="0">
                <a:solidFill>
                  <a:srgbClr val="000000"/>
                </a:solidFill>
              </a:rPr>
              <a:t>Test cases can be </a:t>
            </a:r>
            <a:r>
              <a:rPr lang="en-US" b="1" i="1" dirty="0" smtClean="0">
                <a:solidFill>
                  <a:srgbClr val="000000"/>
                </a:solidFill>
              </a:rPr>
              <a:t>Grouped &amp; Prioritized</a:t>
            </a:r>
            <a:r>
              <a:rPr lang="en-US" dirty="0" smtClean="0">
                <a:solidFill>
                  <a:srgbClr val="000000"/>
                </a:solidFill>
              </a:rPr>
              <a:t> more easily</a:t>
            </a:r>
          </a:p>
          <a:p>
            <a:pPr marL="342900" indent="-342900">
              <a:spcAft>
                <a:spcPts val="600"/>
              </a:spcAft>
              <a:buFont typeface="+mj-lt"/>
              <a:buAutoNum type="arabicPeriod"/>
            </a:pPr>
            <a:r>
              <a:rPr lang="en-US" b="1" i="1" dirty="0" smtClean="0">
                <a:solidFill>
                  <a:srgbClr val="000000"/>
                </a:solidFill>
              </a:rPr>
              <a:t>Parallel</a:t>
            </a:r>
            <a:r>
              <a:rPr lang="en-US" i="1" dirty="0" smtClean="0">
                <a:solidFill>
                  <a:srgbClr val="000000"/>
                </a:solidFill>
              </a:rPr>
              <a:t> </a:t>
            </a:r>
            <a:r>
              <a:rPr lang="en-US" dirty="0" smtClean="0">
                <a:solidFill>
                  <a:srgbClr val="000000"/>
                </a:solidFill>
              </a:rPr>
              <a:t>testing is possible</a:t>
            </a:r>
          </a:p>
          <a:p>
            <a:pPr marL="342900" indent="-342900">
              <a:spcAft>
                <a:spcPts val="600"/>
              </a:spcAft>
              <a:buFont typeface="+mj-lt"/>
              <a:buAutoNum type="arabicPeriod"/>
            </a:pPr>
            <a:r>
              <a:rPr lang="en-US" dirty="0" smtClean="0">
                <a:solidFill>
                  <a:srgbClr val="000000"/>
                </a:solidFill>
              </a:rPr>
              <a:t>Generates </a:t>
            </a:r>
            <a:r>
              <a:rPr lang="en-US" b="1" i="1" dirty="0" smtClean="0">
                <a:solidFill>
                  <a:srgbClr val="000000"/>
                </a:solidFill>
              </a:rPr>
              <a:t>Logs</a:t>
            </a:r>
            <a:endParaRPr lang="en-US" dirty="0" smtClean="0">
              <a:solidFill>
                <a:srgbClr val="000000"/>
              </a:solidFill>
            </a:endParaRPr>
          </a:p>
          <a:p>
            <a:pPr marL="342900" indent="-342900">
              <a:spcAft>
                <a:spcPts val="600"/>
              </a:spcAft>
              <a:buFont typeface="+mj-lt"/>
              <a:buAutoNum type="arabicPeriod"/>
            </a:pPr>
            <a:r>
              <a:rPr lang="en-US" dirty="0" smtClean="0">
                <a:solidFill>
                  <a:srgbClr val="000000"/>
                </a:solidFill>
              </a:rPr>
              <a:t>Data </a:t>
            </a:r>
            <a:r>
              <a:rPr lang="en-US" b="1" i="1" dirty="0" smtClean="0">
                <a:solidFill>
                  <a:srgbClr val="000000"/>
                </a:solidFill>
              </a:rPr>
              <a:t>Parameterization</a:t>
            </a:r>
            <a:r>
              <a:rPr lang="en-US" i="1" dirty="0" smtClean="0">
                <a:solidFill>
                  <a:srgbClr val="000000"/>
                </a:solidFill>
              </a:rPr>
              <a:t> </a:t>
            </a:r>
            <a:r>
              <a:rPr lang="en-US" dirty="0" smtClean="0">
                <a:solidFill>
                  <a:srgbClr val="000000"/>
                </a:solidFill>
              </a:rPr>
              <a:t>is possible</a:t>
            </a:r>
            <a:endParaRPr lang="en-US" dirty="0">
              <a:solidFill>
                <a:srgbClr val="000000"/>
              </a:solidFill>
            </a:endParaRPr>
          </a:p>
        </p:txBody>
      </p:sp>
    </p:spTree>
    <p:extLst>
      <p:ext uri="{BB962C8B-B14F-4D97-AF65-F5344CB8AC3E}">
        <p14:creationId xmlns:p14="http://schemas.microsoft.com/office/powerpoint/2010/main" xmlns="" val="1292915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Annotations</a:t>
            </a:r>
            <a:br>
              <a:rPr lang="en-IN" dirty="0" smtClean="0">
                <a:solidFill>
                  <a:srgbClr val="000000"/>
                </a:solidFill>
              </a:rPr>
            </a:br>
            <a:endParaRPr lang="en-IN" dirty="0">
              <a:solidFill>
                <a:srgbClr val="000000"/>
              </a:solidFill>
            </a:endParaRPr>
          </a:p>
        </p:txBody>
      </p:sp>
      <p:sp>
        <p:nvSpPr>
          <p:cNvPr id="3" name="Text Placeholder 2"/>
          <p:cNvSpPr>
            <a:spLocks noGrp="1"/>
          </p:cNvSpPr>
          <p:nvPr>
            <p:ph type="body" idx="1"/>
          </p:nvPr>
        </p:nvSpPr>
        <p:spPr/>
        <p:txBody>
          <a:bodyPr/>
          <a:lstStyle/>
          <a:p>
            <a:r>
              <a:rPr lang="en-US" sz="1400" dirty="0" smtClean="0">
                <a:solidFill>
                  <a:srgbClr val="000000"/>
                </a:solidFill>
              </a:rPr>
              <a:t>Annotations in </a:t>
            </a:r>
            <a:r>
              <a:rPr lang="en-US" sz="1400" dirty="0" err="1" smtClean="0">
                <a:solidFill>
                  <a:srgbClr val="000000"/>
                </a:solidFill>
              </a:rPr>
              <a:t>TestNG</a:t>
            </a:r>
            <a:r>
              <a:rPr lang="en-US" sz="1400" dirty="0" smtClean="0">
                <a:solidFill>
                  <a:srgbClr val="000000"/>
                </a:solidFill>
              </a:rPr>
              <a:t> are lines of code that can control how the method below them will be executed.</a:t>
            </a:r>
          </a:p>
          <a:p>
            <a:r>
              <a:rPr lang="en-US" sz="1400" dirty="0" smtClean="0">
                <a:solidFill>
                  <a:srgbClr val="000000"/>
                </a:solidFill>
              </a:rPr>
              <a:t>They are always preceded by the @ symbol.</a:t>
            </a:r>
          </a:p>
          <a:p>
            <a:pPr>
              <a:buNone/>
            </a:pPr>
            <a:endParaRPr lang="en-IN" sz="1400" dirty="0">
              <a:solidFill>
                <a:srgbClr val="000000"/>
              </a:solidFill>
            </a:endParaRPr>
          </a:p>
        </p:txBody>
      </p:sp>
      <p:pic>
        <p:nvPicPr>
          <p:cNvPr id="4" name="Picture 3" descr="annotations_1-0000.png"/>
          <p:cNvPicPr>
            <a:picLocks noChangeAspect="1"/>
          </p:cNvPicPr>
          <p:nvPr/>
        </p:nvPicPr>
        <p:blipFill>
          <a:blip r:embed="rId2"/>
          <a:stretch>
            <a:fillRect/>
          </a:stretch>
        </p:blipFill>
        <p:spPr>
          <a:xfrm>
            <a:off x="1425677" y="2015612"/>
            <a:ext cx="5958349" cy="2762865"/>
          </a:xfrm>
          <a:prstGeom prst="rect">
            <a:avLst/>
          </a:prstGeom>
        </p:spPr>
      </p:pic>
    </p:spTree>
    <p:extLst>
      <p:ext uri="{BB962C8B-B14F-4D97-AF65-F5344CB8AC3E}">
        <p14:creationId xmlns:p14="http://schemas.microsoft.com/office/powerpoint/2010/main" xmlns="" val="1173449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371" y="127819"/>
            <a:ext cx="8520600" cy="481781"/>
          </a:xfrm>
        </p:spPr>
        <p:txBody>
          <a:bodyPr/>
          <a:lstStyle/>
          <a:p>
            <a:r>
              <a:rPr lang="en-US" dirty="0" smtClean="0">
                <a:solidFill>
                  <a:srgbClr val="000000"/>
                </a:solidFill>
              </a:rPr>
              <a:t>Multiple Test Cases</a:t>
            </a:r>
            <a:r>
              <a:rPr lang="en-US" dirty="0" smtClean="0"/>
              <a:t/>
            </a:r>
            <a:br>
              <a:rPr lang="en-US" dirty="0" smtClean="0"/>
            </a:br>
            <a:endParaRPr lang="en-IN" dirty="0">
              <a:solidFill>
                <a:srgbClr val="000000"/>
              </a:solidFill>
            </a:endParaRPr>
          </a:p>
        </p:txBody>
      </p:sp>
      <p:sp>
        <p:nvSpPr>
          <p:cNvPr id="3" name="Text Placeholder 2"/>
          <p:cNvSpPr>
            <a:spLocks noGrp="1"/>
          </p:cNvSpPr>
          <p:nvPr>
            <p:ph type="body" idx="1"/>
          </p:nvPr>
        </p:nvSpPr>
        <p:spPr>
          <a:xfrm>
            <a:off x="311700" y="639098"/>
            <a:ext cx="8520600" cy="4109884"/>
          </a:xfrm>
        </p:spPr>
        <p:txBody>
          <a:bodyPr/>
          <a:lstStyle/>
          <a:p>
            <a:pPr>
              <a:spcAft>
                <a:spcPts val="0"/>
              </a:spcAft>
            </a:pPr>
            <a:r>
              <a:rPr lang="en-US" dirty="0" smtClean="0">
                <a:solidFill>
                  <a:srgbClr val="000000"/>
                </a:solidFill>
              </a:rPr>
              <a:t>Use </a:t>
            </a:r>
            <a:r>
              <a:rPr lang="en-US" dirty="0" smtClean="0">
                <a:solidFill>
                  <a:srgbClr val="000000"/>
                </a:solidFill>
              </a:rPr>
              <a:t>multiple @Test </a:t>
            </a:r>
            <a:r>
              <a:rPr lang="en-US" dirty="0" smtClean="0">
                <a:solidFill>
                  <a:srgbClr val="000000"/>
                </a:solidFill>
              </a:rPr>
              <a:t>annotations                                                                                    </a:t>
            </a:r>
            <a:r>
              <a:rPr lang="en-US" dirty="0" smtClean="0">
                <a:solidFill>
                  <a:srgbClr val="000000"/>
                </a:solidFill>
              </a:rPr>
              <a:t>in a single </a:t>
            </a:r>
            <a:r>
              <a:rPr lang="en-US" dirty="0" err="1" smtClean="0">
                <a:solidFill>
                  <a:srgbClr val="000000"/>
                </a:solidFill>
              </a:rPr>
              <a:t>TestNG</a:t>
            </a:r>
            <a:r>
              <a:rPr lang="en-US" dirty="0" smtClean="0">
                <a:solidFill>
                  <a:srgbClr val="000000"/>
                </a:solidFill>
              </a:rPr>
              <a:t> file. </a:t>
            </a:r>
            <a:endParaRPr lang="en-US" dirty="0" smtClean="0">
              <a:solidFill>
                <a:srgbClr val="000000"/>
              </a:solidFill>
            </a:endParaRPr>
          </a:p>
          <a:p>
            <a:pPr>
              <a:spcAft>
                <a:spcPts val="0"/>
              </a:spcAft>
            </a:pPr>
            <a:r>
              <a:rPr lang="en-US" dirty="0" smtClean="0">
                <a:solidFill>
                  <a:srgbClr val="000000"/>
                </a:solidFill>
              </a:rPr>
              <a:t>By </a:t>
            </a:r>
            <a:r>
              <a:rPr lang="en-US" dirty="0" smtClean="0">
                <a:solidFill>
                  <a:srgbClr val="000000"/>
                </a:solidFill>
              </a:rPr>
              <a:t>default, methods annotated by </a:t>
            </a:r>
            <a:r>
              <a:rPr lang="en-US" dirty="0" smtClean="0">
                <a:solidFill>
                  <a:srgbClr val="000000"/>
                </a:solidFill>
              </a:rPr>
              <a:t>                                                                                     @</a:t>
            </a:r>
            <a:r>
              <a:rPr lang="en-US" dirty="0" smtClean="0">
                <a:solidFill>
                  <a:srgbClr val="000000"/>
                </a:solidFill>
              </a:rPr>
              <a:t>Test are executed alphabetically</a:t>
            </a:r>
            <a:r>
              <a:rPr lang="en-US" dirty="0" smtClean="0">
                <a:solidFill>
                  <a:srgbClr val="000000"/>
                </a:solidFill>
              </a:rPr>
              <a:t>.</a:t>
            </a:r>
          </a:p>
          <a:p>
            <a:pPr>
              <a:spcAft>
                <a:spcPts val="0"/>
              </a:spcAft>
            </a:pPr>
            <a:endParaRPr lang="en-US" dirty="0" smtClean="0">
              <a:solidFill>
                <a:srgbClr val="000000"/>
              </a:solidFill>
            </a:endParaRPr>
          </a:p>
          <a:p>
            <a:pPr>
              <a:spcAft>
                <a:spcPts val="0"/>
              </a:spcAft>
            </a:pPr>
            <a:endParaRPr lang="en-US" dirty="0" smtClean="0">
              <a:solidFill>
                <a:srgbClr val="000000"/>
              </a:solidFill>
            </a:endParaRPr>
          </a:p>
          <a:p>
            <a:pPr>
              <a:spcAft>
                <a:spcPts val="0"/>
              </a:spcAft>
            </a:pPr>
            <a:endParaRPr lang="en-US" dirty="0" smtClean="0">
              <a:solidFill>
                <a:srgbClr val="000000"/>
              </a:solidFill>
            </a:endParaRPr>
          </a:p>
          <a:p>
            <a:pPr>
              <a:spcAft>
                <a:spcPts val="0"/>
              </a:spcAft>
            </a:pPr>
            <a:endParaRPr lang="en-US" dirty="0" smtClean="0"/>
          </a:p>
          <a:p>
            <a:pPr>
              <a:spcAft>
                <a:spcPts val="0"/>
              </a:spcAft>
            </a:pPr>
            <a:r>
              <a:rPr lang="en-US" dirty="0" smtClean="0">
                <a:solidFill>
                  <a:srgbClr val="000000"/>
                </a:solidFill>
              </a:rPr>
              <a:t>Run </a:t>
            </a:r>
            <a:r>
              <a:rPr lang="en-US" dirty="0" smtClean="0">
                <a:solidFill>
                  <a:srgbClr val="000000"/>
                </a:solidFill>
              </a:rPr>
              <a:t>this code and on </a:t>
            </a:r>
            <a:r>
              <a:rPr lang="en-US" dirty="0" smtClean="0">
                <a:solidFill>
                  <a:srgbClr val="000000"/>
                </a:solidFill>
              </a:rPr>
              <a:t>                                                                                                               the </a:t>
            </a:r>
            <a:r>
              <a:rPr lang="en-US" dirty="0" smtClean="0">
                <a:solidFill>
                  <a:srgbClr val="000000"/>
                </a:solidFill>
              </a:rPr>
              <a:t>generated index.html page</a:t>
            </a:r>
            <a:r>
              <a:rPr lang="en-US" dirty="0" smtClean="0">
                <a:solidFill>
                  <a:srgbClr val="000000"/>
                </a:solidFill>
              </a:rPr>
              <a:t>,                                                                                                </a:t>
            </a:r>
            <a:r>
              <a:rPr lang="en-US" dirty="0" smtClean="0">
                <a:solidFill>
                  <a:srgbClr val="000000"/>
                </a:solidFill>
              </a:rPr>
              <a:t>click "Chronological view."</a:t>
            </a:r>
            <a:endParaRPr lang="en-IN" dirty="0">
              <a:solidFill>
                <a:srgbClr val="000000"/>
              </a:solidFill>
            </a:endParaRPr>
          </a:p>
        </p:txBody>
      </p:sp>
      <p:pic>
        <p:nvPicPr>
          <p:cNvPr id="4" name="Picture 3" descr="code-0008.png"/>
          <p:cNvPicPr>
            <a:picLocks noChangeAspect="1"/>
          </p:cNvPicPr>
          <p:nvPr/>
        </p:nvPicPr>
        <p:blipFill>
          <a:blip r:embed="rId2"/>
          <a:stretch>
            <a:fillRect/>
          </a:stretch>
        </p:blipFill>
        <p:spPr>
          <a:xfrm>
            <a:off x="4444180" y="562434"/>
            <a:ext cx="4290705" cy="1797307"/>
          </a:xfrm>
          <a:prstGeom prst="rect">
            <a:avLst/>
          </a:prstGeom>
        </p:spPr>
      </p:pic>
      <p:pic>
        <p:nvPicPr>
          <p:cNvPr id="5" name="Picture 4" descr="chronological-0007.png"/>
          <p:cNvPicPr>
            <a:picLocks noChangeAspect="1"/>
          </p:cNvPicPr>
          <p:nvPr/>
        </p:nvPicPr>
        <p:blipFill>
          <a:blip r:embed="rId3"/>
          <a:stretch>
            <a:fillRect/>
          </a:stretch>
        </p:blipFill>
        <p:spPr>
          <a:xfrm>
            <a:off x="3680183" y="2340077"/>
            <a:ext cx="4795223" cy="2505535"/>
          </a:xfrm>
          <a:prstGeom prst="rect">
            <a:avLst/>
          </a:prstGeom>
        </p:spPr>
      </p:pic>
    </p:spTree>
    <p:extLst>
      <p:ext uri="{BB962C8B-B14F-4D97-AF65-F5344CB8AC3E}">
        <p14:creationId xmlns:p14="http://schemas.microsoft.com/office/powerpoint/2010/main" xmlns="" val="129291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203" y="0"/>
            <a:ext cx="8520600" cy="373625"/>
          </a:xfrm>
        </p:spPr>
        <p:txBody>
          <a:bodyPr/>
          <a:lstStyle/>
          <a:p>
            <a:r>
              <a:rPr lang="en-US" sz="2800" dirty="0" smtClean="0">
                <a:solidFill>
                  <a:srgbClr val="000000"/>
                </a:solidFill>
              </a:rPr>
              <a:t>Parameters</a:t>
            </a:r>
            <a:endParaRPr lang="en-US" sz="2800" dirty="0">
              <a:solidFill>
                <a:srgbClr val="000000"/>
              </a:solidFill>
            </a:endParaRPr>
          </a:p>
        </p:txBody>
      </p:sp>
      <p:sp>
        <p:nvSpPr>
          <p:cNvPr id="3" name="Text Placeholder 2"/>
          <p:cNvSpPr>
            <a:spLocks noGrp="1"/>
          </p:cNvSpPr>
          <p:nvPr>
            <p:ph type="body" idx="1"/>
          </p:nvPr>
        </p:nvSpPr>
        <p:spPr>
          <a:xfrm>
            <a:off x="311700" y="462116"/>
            <a:ext cx="8520600" cy="4306529"/>
          </a:xfrm>
        </p:spPr>
        <p:txBody>
          <a:bodyPr/>
          <a:lstStyle/>
          <a:p>
            <a:pPr>
              <a:spcAft>
                <a:spcPts val="0"/>
              </a:spcAft>
              <a:buFont typeface="Arial" pitchFamily="34" charset="0"/>
              <a:buChar char="•"/>
            </a:pPr>
            <a:r>
              <a:rPr lang="en-US" dirty="0" smtClean="0">
                <a:solidFill>
                  <a:srgbClr val="000000"/>
                </a:solidFill>
              </a:rPr>
              <a:t>Parameters are keywords that modify the annotation's function</a:t>
            </a:r>
            <a:r>
              <a:rPr lang="en-US" dirty="0" smtClean="0">
                <a:solidFill>
                  <a:srgbClr val="000000"/>
                </a:solidFill>
              </a:rPr>
              <a:t>.</a:t>
            </a:r>
          </a:p>
          <a:p>
            <a:pPr>
              <a:spcAft>
                <a:spcPts val="0"/>
              </a:spcAft>
              <a:buFont typeface="Arial" pitchFamily="34" charset="0"/>
              <a:buChar char="•"/>
            </a:pPr>
            <a:r>
              <a:rPr lang="en-US" dirty="0" smtClean="0">
                <a:solidFill>
                  <a:srgbClr val="000000"/>
                </a:solidFill>
              </a:rPr>
              <a:t>Parameters require you to assign a value to </a:t>
            </a:r>
            <a:r>
              <a:rPr lang="en-US" dirty="0" smtClean="0">
                <a:solidFill>
                  <a:srgbClr val="000000"/>
                </a:solidFill>
              </a:rPr>
              <a:t>them. This can be </a:t>
            </a:r>
            <a:r>
              <a:rPr lang="en-US" dirty="0" smtClean="0">
                <a:solidFill>
                  <a:srgbClr val="000000"/>
                </a:solidFill>
              </a:rPr>
              <a:t>by placing a "=" next to them, and then followed by the value</a:t>
            </a:r>
            <a:r>
              <a:rPr lang="en-US" dirty="0" smtClean="0">
                <a:solidFill>
                  <a:srgbClr val="000000"/>
                </a:solidFill>
              </a:rPr>
              <a:t>.</a:t>
            </a:r>
          </a:p>
          <a:p>
            <a:pPr>
              <a:spcAft>
                <a:spcPts val="0"/>
              </a:spcAft>
              <a:buFont typeface="Arial" pitchFamily="34" charset="0"/>
              <a:buChar char="•"/>
            </a:pPr>
            <a:r>
              <a:rPr lang="en-US" dirty="0" smtClean="0">
                <a:solidFill>
                  <a:srgbClr val="000000"/>
                </a:solidFill>
              </a:rPr>
              <a:t>Parameters are enclosed in a pair of parentheses which are placed right after the </a:t>
            </a:r>
            <a:r>
              <a:rPr lang="en-US" dirty="0" smtClean="0">
                <a:solidFill>
                  <a:srgbClr val="000000"/>
                </a:solidFill>
              </a:rPr>
              <a:t>annotation.</a:t>
            </a:r>
          </a:p>
          <a:p>
            <a:pPr>
              <a:spcAft>
                <a:spcPts val="0"/>
              </a:spcAft>
              <a:buFont typeface="Arial" pitchFamily="34" charset="0"/>
              <a:buChar char="•"/>
            </a:pPr>
            <a:r>
              <a:rPr lang="en-US" dirty="0" smtClean="0">
                <a:solidFill>
                  <a:srgbClr val="000000"/>
                </a:solidFill>
              </a:rPr>
              <a:t>If </a:t>
            </a:r>
            <a:r>
              <a:rPr lang="en-US" dirty="0" smtClean="0">
                <a:solidFill>
                  <a:srgbClr val="000000"/>
                </a:solidFill>
              </a:rPr>
              <a:t>you want the methods to be executed in a different order, use the parameter "priority</a:t>
            </a:r>
            <a:r>
              <a:rPr lang="en-US" dirty="0" smtClean="0">
                <a:solidFill>
                  <a:srgbClr val="000000"/>
                </a:solidFill>
              </a:rPr>
              <a:t>".</a:t>
            </a:r>
          </a:p>
          <a:p>
            <a:pPr>
              <a:spcAft>
                <a:spcPts val="0"/>
              </a:spcAft>
              <a:buFont typeface="Arial" pitchFamily="34" charset="0"/>
              <a:buChar char="•"/>
            </a:pPr>
            <a:r>
              <a:rPr lang="en-US" dirty="0" err="1" smtClean="0">
                <a:solidFill>
                  <a:srgbClr val="000000"/>
                </a:solidFill>
              </a:rPr>
              <a:t>TestNG</a:t>
            </a:r>
            <a:r>
              <a:rPr lang="en-US" dirty="0" smtClean="0">
                <a:solidFill>
                  <a:srgbClr val="000000"/>
                </a:solidFill>
              </a:rPr>
              <a:t> will execute the @Test annotation with the lowest priority value up to the largest. </a:t>
            </a:r>
            <a:endParaRPr lang="en-US" dirty="0" smtClean="0">
              <a:solidFill>
                <a:srgbClr val="000000"/>
              </a:solidFill>
            </a:endParaRPr>
          </a:p>
          <a:p>
            <a:pPr>
              <a:spcAft>
                <a:spcPts val="0"/>
              </a:spcAft>
              <a:buFont typeface="Arial" pitchFamily="34" charset="0"/>
              <a:buChar char="•"/>
            </a:pPr>
            <a:r>
              <a:rPr lang="en-US" b="1" dirty="0" smtClean="0">
                <a:solidFill>
                  <a:srgbClr val="000000"/>
                </a:solidFill>
              </a:rPr>
              <a:t>Multiple </a:t>
            </a:r>
            <a:r>
              <a:rPr lang="en-US" b="1" dirty="0" smtClean="0">
                <a:solidFill>
                  <a:srgbClr val="000000"/>
                </a:solidFill>
              </a:rPr>
              <a:t>Parameters </a:t>
            </a:r>
            <a:r>
              <a:rPr lang="en-US" dirty="0" smtClean="0">
                <a:solidFill>
                  <a:srgbClr val="000000"/>
                </a:solidFill>
              </a:rPr>
              <a:t>use two or more </a:t>
            </a:r>
            <a:r>
              <a:rPr lang="en-US" dirty="0" smtClean="0">
                <a:solidFill>
                  <a:srgbClr val="000000"/>
                </a:solidFill>
              </a:rPr>
              <a:t>parameters                                                      </a:t>
            </a:r>
            <a:r>
              <a:rPr lang="en-US" dirty="0" smtClean="0">
                <a:solidFill>
                  <a:srgbClr val="000000"/>
                </a:solidFill>
              </a:rPr>
              <a:t>in a single annotation, separate them with a </a:t>
            </a:r>
            <a:r>
              <a:rPr lang="en-US" dirty="0" smtClean="0">
                <a:solidFill>
                  <a:srgbClr val="000000"/>
                </a:solidFill>
              </a:rPr>
              <a:t>comma.                                                    </a:t>
            </a:r>
            <a:r>
              <a:rPr lang="en-US" b="1" dirty="0" smtClean="0">
                <a:solidFill>
                  <a:srgbClr val="000000"/>
                </a:solidFill>
              </a:rPr>
              <a:t>Such as           @Test(priority=0, enabled= True)</a:t>
            </a:r>
            <a:r>
              <a:rPr lang="en-IN" dirty="0">
                <a:solidFill>
                  <a:srgbClr val="000000"/>
                </a:solidFill>
              </a:rPr>
              <a:t>	</a:t>
            </a:r>
          </a:p>
          <a:p>
            <a:pPr>
              <a:buNone/>
            </a:pPr>
            <a:endParaRPr lang="en-IN" dirty="0">
              <a:solidFill>
                <a:srgbClr val="000000"/>
              </a:solidFill>
            </a:endParaRPr>
          </a:p>
        </p:txBody>
      </p:sp>
      <p:pic>
        <p:nvPicPr>
          <p:cNvPr id="4" name="Picture 3" descr="parameter_and_value-0011.png"/>
          <p:cNvPicPr>
            <a:picLocks noChangeAspect="1"/>
          </p:cNvPicPr>
          <p:nvPr/>
        </p:nvPicPr>
        <p:blipFill>
          <a:blip r:embed="rId2"/>
          <a:stretch>
            <a:fillRect/>
          </a:stretch>
        </p:blipFill>
        <p:spPr>
          <a:xfrm>
            <a:off x="6086169" y="3108529"/>
            <a:ext cx="2609695" cy="971550"/>
          </a:xfrm>
          <a:prstGeom prst="rect">
            <a:avLst/>
          </a:prstGeom>
        </p:spPr>
      </p:pic>
    </p:spTree>
    <p:extLst>
      <p:ext uri="{BB962C8B-B14F-4D97-AF65-F5344CB8AC3E}">
        <p14:creationId xmlns:p14="http://schemas.microsoft.com/office/powerpoint/2010/main" xmlns="" val="2105343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6982"/>
            <a:ext cx="8520600" cy="629264"/>
          </a:xfrm>
        </p:spPr>
        <p:txBody>
          <a:bodyPr/>
          <a:lstStyle/>
          <a:p>
            <a:r>
              <a:rPr lang="en-IN" sz="2800" dirty="0" err="1" smtClean="0">
                <a:solidFill>
                  <a:schemeClr val="accent2"/>
                </a:solidFill>
              </a:rPr>
              <a:t>TestNG</a:t>
            </a:r>
            <a:r>
              <a:rPr lang="en-IN" sz="2800" dirty="0" smtClean="0">
                <a:solidFill>
                  <a:schemeClr val="accent2"/>
                </a:solidFill>
              </a:rPr>
              <a:t> Annotations</a:t>
            </a: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a:xfrm>
            <a:off x="311700" y="668594"/>
            <a:ext cx="8520600" cy="3900281"/>
          </a:xfrm>
        </p:spPr>
        <p:txBody>
          <a:bodyPr/>
          <a:lstStyle/>
          <a:p>
            <a:pPr>
              <a:buNone/>
            </a:pPr>
            <a:endParaRPr lang="en-IN" dirty="0">
              <a:solidFill>
                <a:schemeClr val="accent2"/>
              </a:solidFill>
            </a:endParaRPr>
          </a:p>
        </p:txBody>
      </p:sp>
      <p:graphicFrame>
        <p:nvGraphicFramePr>
          <p:cNvPr id="5" name="Table 4"/>
          <p:cNvGraphicFramePr>
            <a:graphicFrameLocks noGrp="1"/>
          </p:cNvGraphicFramePr>
          <p:nvPr/>
        </p:nvGraphicFramePr>
        <p:xfrm>
          <a:off x="255636" y="825912"/>
          <a:ext cx="8563898" cy="3719376"/>
        </p:xfrm>
        <a:graphic>
          <a:graphicData uri="http://schemas.openxmlformats.org/drawingml/2006/table">
            <a:tbl>
              <a:tblPr firstRow="1" bandRow="1">
                <a:tableStyleId>{5C22544A-7EE6-4342-B048-85BDC9FD1C3A}</a:tableStyleId>
              </a:tblPr>
              <a:tblGrid>
                <a:gridCol w="4286867"/>
                <a:gridCol w="4277031"/>
              </a:tblGrid>
              <a:tr h="382954">
                <a:tc>
                  <a:txBody>
                    <a:bodyPr/>
                    <a:lstStyle/>
                    <a:p>
                      <a:pPr algn="ctr"/>
                      <a:r>
                        <a:rPr lang="en-US" dirty="0" smtClean="0"/>
                        <a:t>Annotations</a:t>
                      </a:r>
                      <a:endParaRPr lang="en-US" dirty="0"/>
                    </a:p>
                  </a:txBody>
                  <a:tcPr/>
                </a:tc>
                <a:tc>
                  <a:txBody>
                    <a:bodyPr/>
                    <a:lstStyle/>
                    <a:p>
                      <a:pPr algn="ctr"/>
                      <a:r>
                        <a:rPr lang="en-US" dirty="0" smtClean="0"/>
                        <a:t>Description</a:t>
                      </a:r>
                      <a:endParaRPr lang="en-US" dirty="0"/>
                    </a:p>
                  </a:txBody>
                  <a:tcPr/>
                </a:tc>
              </a:tr>
              <a:tr h="535087">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BeforeSuite</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before all tests in this suite have run.</a:t>
                      </a:r>
                      <a:endParaRPr lang="en-US" dirty="0">
                        <a:solidFill>
                          <a:srgbClr val="000000"/>
                        </a:solidFill>
                      </a:endParaRPr>
                    </a:p>
                  </a:txBody>
                  <a:tcPr/>
                </a:tc>
              </a:tr>
              <a:tr h="535087">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AfterSuite</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after all tests in this suite have run.</a:t>
                      </a:r>
                      <a:endParaRPr lang="en-US" dirty="0">
                        <a:solidFill>
                          <a:srgbClr val="000000"/>
                        </a:solidFill>
                      </a:endParaRPr>
                    </a:p>
                  </a:txBody>
                  <a:tcPr/>
                </a:tc>
              </a:tr>
              <a:tr h="755416">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BeforeTest</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before any test method belonging to the classes inside the tag is run.</a:t>
                      </a:r>
                      <a:endParaRPr lang="en-US" dirty="0">
                        <a:solidFill>
                          <a:srgbClr val="000000"/>
                        </a:solidFill>
                      </a:endParaRPr>
                    </a:p>
                  </a:txBody>
                  <a:tcPr/>
                </a:tc>
              </a:tr>
              <a:tr h="755416">
                <a:tc>
                  <a:txBody>
                    <a:bodyPr/>
                    <a:lstStyle/>
                    <a:p>
                      <a:r>
                        <a:rPr lang="en-US" sz="1400" b="1" i="0" u="none" strike="noStrike" cap="none" dirty="0" smtClean="0">
                          <a:solidFill>
                            <a:srgbClr val="000000"/>
                          </a:solidFill>
                          <a:latin typeface="+mn-lt"/>
                          <a:ea typeface="+mn-ea"/>
                          <a:cs typeface="+mn-cs"/>
                          <a:sym typeface="Arial"/>
                        </a:rPr>
                        <a:t>@</a:t>
                      </a:r>
                      <a:r>
                        <a:rPr lang="en-US" sz="1400" b="1" i="0" u="none" strike="noStrike" cap="none" dirty="0" err="1" smtClean="0">
                          <a:solidFill>
                            <a:srgbClr val="000000"/>
                          </a:solidFill>
                          <a:latin typeface="+mn-lt"/>
                          <a:ea typeface="+mn-ea"/>
                          <a:cs typeface="+mn-cs"/>
                          <a:sym typeface="Arial"/>
                        </a:rPr>
                        <a:t>AfterTest</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will be run after all the test methods belonging to the classes inside the tag have run.</a:t>
                      </a:r>
                      <a:endParaRPr lang="en-US" dirty="0">
                        <a:solidFill>
                          <a:srgbClr val="000000"/>
                        </a:solidFill>
                      </a:endParaRPr>
                    </a:p>
                  </a:txBody>
                  <a:tcPr/>
                </a:tc>
              </a:tr>
              <a:tr h="755416">
                <a:tc>
                  <a:txBody>
                    <a:bodyPr/>
                    <a:lstStyle/>
                    <a:p>
                      <a:r>
                        <a:rPr lang="en-US" sz="1400" b="1" i="0" u="none" strike="noStrike" cap="none" dirty="0" smtClean="0">
                          <a:solidFill>
                            <a:srgbClr val="000000"/>
                          </a:solidFill>
                          <a:latin typeface="+mn-lt"/>
                          <a:ea typeface="+mn-ea"/>
                          <a:cs typeface="+mn-cs"/>
                          <a:sym typeface="Arial"/>
                        </a:rPr>
                        <a:t>@Test</a:t>
                      </a:r>
                      <a:endParaRPr lang="en-US" dirty="0">
                        <a:solidFill>
                          <a:srgbClr val="000000"/>
                        </a:solidFill>
                      </a:endParaRPr>
                    </a:p>
                  </a:txBody>
                  <a:tcPr/>
                </a:tc>
                <a:tc>
                  <a:txBody>
                    <a:bodyPr/>
                    <a:lstStyle/>
                    <a:p>
                      <a:r>
                        <a:rPr lang="en-US" sz="1400" b="0" i="0" u="none" strike="noStrike" cap="none" dirty="0" smtClean="0">
                          <a:solidFill>
                            <a:srgbClr val="000000"/>
                          </a:solidFill>
                          <a:latin typeface="+mn-lt"/>
                          <a:ea typeface="+mn-ea"/>
                          <a:cs typeface="+mn-cs"/>
                          <a:sym typeface="Arial"/>
                        </a:rPr>
                        <a:t>The annotated method is a part of a test case</a:t>
                      </a:r>
                      <a:endParaRPr lang="en-US" dirty="0">
                        <a:solidFill>
                          <a:srgbClr val="000000"/>
                        </a:solidFill>
                      </a:endParaRPr>
                    </a:p>
                  </a:txBody>
                  <a:tcPr/>
                </a:tc>
              </a:tr>
            </a:tbl>
          </a:graphicData>
        </a:graphic>
      </p:graphicFrame>
    </p:spTree>
    <p:extLst>
      <p:ext uri="{BB962C8B-B14F-4D97-AF65-F5344CB8AC3E}">
        <p14:creationId xmlns:p14="http://schemas.microsoft.com/office/powerpoint/2010/main" xmlns="" val="2456121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450</Words>
  <Application>Microsoft Office PowerPoint</Application>
  <PresentationFormat>On-screen Show (16:9)</PresentationFormat>
  <Paragraphs>90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Montserrat</vt:lpstr>
      <vt:lpstr>Roboto</vt:lpstr>
      <vt:lpstr>Lato</vt:lpstr>
      <vt:lpstr>Montserrat Light</vt:lpstr>
      <vt:lpstr>Playfair Display</vt:lpstr>
      <vt:lpstr>Coral</vt:lpstr>
      <vt:lpstr>Slide 1</vt:lpstr>
      <vt:lpstr>Introduction</vt:lpstr>
      <vt:lpstr>Need of TestNG </vt:lpstr>
      <vt:lpstr> </vt:lpstr>
      <vt:lpstr>Benefits of TestNG</vt:lpstr>
      <vt:lpstr>Annotations </vt:lpstr>
      <vt:lpstr>Multiple Test Cases </vt:lpstr>
      <vt:lpstr>Parameters</vt:lpstr>
      <vt:lpstr>TestNG Annotations </vt:lpstr>
      <vt:lpstr> </vt:lpstr>
      <vt:lpstr>Benefits of using Annotations   </vt:lpstr>
      <vt:lpstr>Covered Till Now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vipul</dc:creator>
  <cp:lastModifiedBy>Vibhav</cp:lastModifiedBy>
  <cp:revision>74</cp:revision>
  <dcterms:modified xsi:type="dcterms:W3CDTF">2018-03-13T11:51:21Z</dcterms:modified>
</cp:coreProperties>
</file>