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90" r:id="rId2"/>
    <p:sldId id="267" r:id="rId3"/>
    <p:sldId id="298" r:id="rId4"/>
    <p:sldId id="299" r:id="rId5"/>
    <p:sldId id="300" r:id="rId6"/>
    <p:sldId id="301" r:id="rId7"/>
    <p:sldId id="271" r:id="rId8"/>
    <p:sldId id="291" r:id="rId9"/>
    <p:sldId id="292" r:id="rId10"/>
    <p:sldId id="293" r:id="rId11"/>
    <p:sldId id="296" r:id="rId12"/>
    <p:sldId id="266" r:id="rId13"/>
  </p:sldIdLst>
  <p:sldSz cx="9144000" cy="5143500" type="screen16x9"/>
  <p:notesSz cx="6858000" cy="9144000"/>
  <p:embeddedFontLst>
    <p:embeddedFont>
      <p:font typeface="Roboto" panose="020B0604020202020204" charset="0"/>
      <p:regular r:id="rId15"/>
      <p:bold r:id="rId16"/>
      <p:italic r:id="rId17"/>
      <p:boldItalic r:id="rId18"/>
    </p:embeddedFont>
    <p:embeddedFont>
      <p:font typeface="Playfair Display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  <p:embeddedFont>
      <p:font typeface="Montserrat Light" panose="020B0604020202020204" charset="0"/>
      <p:regular r:id="rId25"/>
      <p:bold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62856" y="1925053"/>
            <a:ext cx="8469444" cy="1011249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IN" sz="2800" dirty="0">
                <a:solidFill>
                  <a:schemeClr val="bg1"/>
                </a:solidFill>
              </a:rPr>
              <a:t>Keyboard &amp; Mouse Event using Action Class </a:t>
            </a:r>
            <a:endParaRPr lang="en" sz="28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62412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316259"/>
            <a:ext cx="8520600" cy="42526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chemeClr val="accent2"/>
                </a:solidFill>
              </a:rPr>
              <a:t>OUTPUT</a:t>
            </a:r>
            <a:endParaRPr lang="en-IN" b="1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453762"/>
            <a:ext cx="32385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Handling special keyboard and mouse events are done using the </a:t>
            </a:r>
            <a:r>
              <a:rPr lang="en-IN" dirty="0" err="1"/>
              <a:t>AdvancedUserInteractions</a:t>
            </a:r>
            <a:r>
              <a:rPr lang="en-IN" dirty="0"/>
              <a:t> API.</a:t>
            </a:r>
          </a:p>
          <a:p>
            <a:r>
              <a:rPr lang="en-IN" dirty="0"/>
              <a:t>Frequently used Keyword and Mouse Events are </a:t>
            </a:r>
            <a:r>
              <a:rPr lang="en-IN" dirty="0" err="1"/>
              <a:t>doubleClick</a:t>
            </a:r>
            <a:r>
              <a:rPr lang="en-IN" dirty="0"/>
              <a:t>(), </a:t>
            </a:r>
            <a:r>
              <a:rPr lang="en-IN" dirty="0" err="1"/>
              <a:t>keyUp</a:t>
            </a:r>
            <a:r>
              <a:rPr lang="en-IN" dirty="0"/>
              <a:t>, </a:t>
            </a:r>
            <a:r>
              <a:rPr lang="en-IN" dirty="0" err="1"/>
              <a:t>dragAndDropBy</a:t>
            </a:r>
            <a:r>
              <a:rPr lang="en-IN" dirty="0"/>
              <a:t>, </a:t>
            </a:r>
            <a:r>
              <a:rPr lang="en-IN" dirty="0" err="1"/>
              <a:t>contextClick</a:t>
            </a:r>
            <a:r>
              <a:rPr lang="en-IN" dirty="0"/>
              <a:t> &amp; </a:t>
            </a:r>
            <a:r>
              <a:rPr lang="en-IN" dirty="0" err="1"/>
              <a:t>sendKeys</a:t>
            </a:r>
            <a:r>
              <a:rPr lang="en-IN" dirty="0"/>
              <a:t>.</a:t>
            </a: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Handling </a:t>
            </a:r>
            <a:r>
              <a:rPr lang="en-IN" dirty="0">
                <a:solidFill>
                  <a:srgbClr val="000000"/>
                </a:solidFill>
              </a:rPr>
              <a:t>keyboard and mouse events </a:t>
            </a:r>
            <a:r>
              <a:rPr lang="en-IN" dirty="0" smtClean="0">
                <a:solidFill>
                  <a:srgbClr val="000000"/>
                </a:solidFill>
              </a:rPr>
              <a:t>can be performed using </a:t>
            </a:r>
            <a:r>
              <a:rPr lang="en-IN" dirty="0" err="1" smtClean="0">
                <a:solidFill>
                  <a:srgbClr val="000000"/>
                </a:solidFill>
              </a:rPr>
              <a:t>Webdriver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IN" dirty="0" smtClean="0">
              <a:solidFill>
                <a:srgbClr val="000000"/>
              </a:solidFill>
            </a:endParaRPr>
          </a:p>
          <a:p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contains the </a:t>
            </a:r>
            <a:r>
              <a:rPr lang="en-IN" b="1" dirty="0">
                <a:solidFill>
                  <a:srgbClr val="000000"/>
                </a:solidFill>
              </a:rPr>
              <a:t>Actions</a:t>
            </a:r>
            <a:r>
              <a:rPr lang="en-IN" dirty="0">
                <a:solidFill>
                  <a:srgbClr val="000000"/>
                </a:solidFill>
              </a:rPr>
              <a:t> and the </a:t>
            </a:r>
            <a:r>
              <a:rPr lang="en-IN" b="1" dirty="0">
                <a:solidFill>
                  <a:srgbClr val="000000"/>
                </a:solidFill>
              </a:rPr>
              <a:t>Action</a:t>
            </a:r>
            <a:r>
              <a:rPr lang="en-IN" dirty="0">
                <a:solidFill>
                  <a:srgbClr val="000000"/>
                </a:solidFill>
              </a:rPr>
              <a:t> classes that are needed when executing these events</a:t>
            </a:r>
            <a:r>
              <a:rPr lang="en-IN" dirty="0" smtClean="0">
                <a:solidFill>
                  <a:srgbClr val="000000"/>
                </a:solidFill>
              </a:rPr>
              <a:t>. </a:t>
            </a: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379"/>
            <a:ext cx="8520600" cy="4709503"/>
          </a:xfrm>
        </p:spPr>
        <p:txBody>
          <a:bodyPr/>
          <a:lstStyle/>
          <a:p>
            <a:endParaRPr lang="en-IN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25514"/>
              </p:ext>
            </p:extLst>
          </p:nvPr>
        </p:nvGraphicFramePr>
        <p:xfrm>
          <a:off x="311700" y="144376"/>
          <a:ext cx="8520600" cy="470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/>
                <a:gridCol w="4260300"/>
              </a:tblGrid>
              <a:tr h="468205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567733">
                <a:tc>
                  <a:txBody>
                    <a:bodyPr/>
                    <a:lstStyle/>
                    <a:p>
                      <a:r>
                        <a:rPr lang="en-IN" sz="1400" b="1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clickAndHold</a:t>
                      </a:r>
                      <a:r>
                        <a:rPr lang="en-IN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()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Clicks (without releasing) at the current mouse location.</a:t>
                      </a:r>
                      <a:endParaRPr lang="en-IN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60112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contextClick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Performs a context-click at the current mouse location.</a:t>
                      </a:r>
                    </a:p>
                  </a:txBody>
                  <a:tcPr marL="60960" marR="60960" marT="60960" marB="60960"/>
                </a:tc>
              </a:tr>
              <a:tr h="60112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doubleClick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()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Performs a double-click at the current mouse location.</a:t>
                      </a:r>
                    </a:p>
                  </a:txBody>
                  <a:tcPr marL="60960" marR="60960" marT="60960" marB="60960"/>
                </a:tc>
              </a:tr>
              <a:tr h="2471309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dragAndDrop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(source, target)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Performs click-and-hold at the location of the source element, moves to the location of the target element, then releases the mouse.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Parameters: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source- element to emulate button down at.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target- element to move to and release the mouse at.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18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379"/>
            <a:ext cx="8520600" cy="4709503"/>
          </a:xfrm>
        </p:spPr>
        <p:txBody>
          <a:bodyPr/>
          <a:lstStyle/>
          <a:p>
            <a:endParaRPr lang="en-IN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432209"/>
              </p:ext>
            </p:extLst>
          </p:nvPr>
        </p:nvGraphicFramePr>
        <p:xfrm>
          <a:off x="311700" y="144381"/>
          <a:ext cx="8520600" cy="4675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/>
                <a:gridCol w="4260300"/>
              </a:tblGrid>
              <a:tr h="378311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240519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dragAndDropBy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(source, x-offset, y-offset)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Performs click-and-hold at the location of the source element, moves by a given offset, then releases the mouse.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source- element to emulate button down at.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xOffset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- horizontal move offset.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yOffset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- vertical move offset.</a:t>
                      </a:r>
                    </a:p>
                  </a:txBody>
                  <a:tcPr marL="60960" marR="60960" marT="60960" marB="60960"/>
                </a:tc>
              </a:tr>
              <a:tr h="1781622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keyDown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en-IN" b="1" dirty="0" err="1">
                          <a:solidFill>
                            <a:srgbClr val="000000"/>
                          </a:solidFill>
                          <a:effectLst/>
                        </a:rPr>
                        <a:t>modifier_key</a:t>
                      </a: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en-IN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Performs a modifier key press. Does not release the modifier key - subsequent interactions may assume it's kept pressed.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modifier_key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- any of the modifier keys (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Keys.ALT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Keys.SHIFT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, or </a:t>
                      </a: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Keys.CONTROL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2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379"/>
            <a:ext cx="8520600" cy="4709503"/>
          </a:xfrm>
        </p:spPr>
        <p:txBody>
          <a:bodyPr/>
          <a:lstStyle/>
          <a:p>
            <a:endParaRPr lang="en-IN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647952"/>
              </p:ext>
            </p:extLst>
          </p:nvPr>
        </p:nvGraphicFramePr>
        <p:xfrm>
          <a:off x="311700" y="144376"/>
          <a:ext cx="8520600" cy="4613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/>
                <a:gridCol w="4260300"/>
              </a:tblGrid>
              <a:tr h="523522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567731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keyUp(modifier _key)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Performs a key release.</a:t>
                      </a:r>
                      <a:br>
                        <a:rPr lang="en-IN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modifier_key - any of the modifier keys (Keys.ALT, Keys.SHIFT, or Keys.CONTROL)</a:t>
                      </a:r>
                    </a:p>
                  </a:txBody>
                  <a:tcPr marL="60960" marR="60960" marT="60960" marB="60960"/>
                </a:tc>
              </a:tr>
              <a:tr h="2522002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moveByOffset(x-offset, y-offset)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Moves the mouse from its current position (or 0,0) by the given offset.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x-offset- horizontal offset. A negative value means moving the mouse left.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y-offset- vertical offset. A negative value means moving the mouse down.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90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379"/>
            <a:ext cx="8520600" cy="4709503"/>
          </a:xfrm>
        </p:spPr>
        <p:txBody>
          <a:bodyPr/>
          <a:lstStyle/>
          <a:p>
            <a:endParaRPr lang="en-IN" sz="1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953106"/>
              </p:ext>
            </p:extLst>
          </p:nvPr>
        </p:nvGraphicFramePr>
        <p:xfrm>
          <a:off x="311700" y="144376"/>
          <a:ext cx="8520600" cy="4709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300"/>
                <a:gridCol w="4260300"/>
              </a:tblGrid>
              <a:tr h="512768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1301862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moveToElement(toElement)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Moves the mouse to the middle of the element. 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toElement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- element to move to.</a:t>
                      </a:r>
                    </a:p>
                  </a:txBody>
                  <a:tcPr marL="60960" marR="60960" marT="60960" marB="60960"/>
                </a:tc>
              </a:tr>
              <a:tr h="658344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release()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000000"/>
                          </a:solidFill>
                          <a:effectLst/>
                        </a:rPr>
                        <a:t>Releases the depressed left mouse button at the current mouse location</a:t>
                      </a:r>
                    </a:p>
                  </a:txBody>
                  <a:tcPr marL="60960" marR="60960" marT="60960" marB="60960"/>
                </a:tc>
              </a:tr>
              <a:tr h="2236532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solidFill>
                            <a:srgbClr val="000000"/>
                          </a:solidFill>
                          <a:effectLst/>
                        </a:rPr>
                        <a:t>sendKeys(onElement, charsequence)</a:t>
                      </a:r>
                      <a:endParaRPr lang="en-IN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Sends a series of keystrokes onto the element. 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</a:rPr>
                        <a:t>Parameters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: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onElement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- element that will receive the keystrokes, usually a text field</a:t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IN" dirty="0" err="1">
                          <a:solidFill>
                            <a:srgbClr val="000000"/>
                          </a:solidFill>
                          <a:effectLst/>
                        </a:rPr>
                        <a:t>charsequence</a:t>
                      </a:r>
                      <a:r>
                        <a:rPr lang="en-IN" dirty="0">
                          <a:solidFill>
                            <a:srgbClr val="000000"/>
                          </a:solidFill>
                          <a:effectLst/>
                        </a:rPr>
                        <a:t> - any string value representing the sequence of keystrokes to be sent</a:t>
                      </a:r>
                    </a:p>
                  </a:txBody>
                  <a:tcPr marL="60960" marR="60960" marT="60960" marB="6096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88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130"/>
            <a:ext cx="8520600" cy="660018"/>
          </a:xfrm>
        </p:spPr>
        <p:txBody>
          <a:bodyPr/>
          <a:lstStyle/>
          <a:p>
            <a:r>
              <a:rPr lang="en-IN" sz="2800" dirty="0" smtClean="0">
                <a:solidFill>
                  <a:srgbClr val="000000"/>
                </a:solidFill>
              </a:rPr>
              <a:t>How to Implement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49396"/>
            <a:ext cx="8520600" cy="40769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See the </a:t>
            </a:r>
            <a:r>
              <a:rPr lang="en-IN" dirty="0" smtClean="0">
                <a:solidFill>
                  <a:srgbClr val="000000"/>
                </a:solidFill>
              </a:rPr>
              <a:t>example:-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If not hovered, its </a:t>
            </a:r>
            <a:r>
              <a:rPr lang="en-IN" dirty="0" smtClean="0">
                <a:solidFill>
                  <a:srgbClr val="000000"/>
                </a:solidFill>
              </a:rPr>
              <a:t>colour </a:t>
            </a:r>
            <a:r>
              <a:rPr lang="en-IN" dirty="0">
                <a:solidFill>
                  <a:srgbClr val="000000"/>
                </a:solidFill>
              </a:rPr>
              <a:t>is #FFC455 (orange). After hovering, the cell's </a:t>
            </a:r>
            <a:r>
              <a:rPr lang="en-IN" dirty="0" err="1">
                <a:solidFill>
                  <a:srgbClr val="000000"/>
                </a:solidFill>
              </a:rPr>
              <a:t>color</a:t>
            </a:r>
            <a:r>
              <a:rPr lang="en-IN" dirty="0">
                <a:solidFill>
                  <a:srgbClr val="000000"/>
                </a:solidFill>
              </a:rPr>
              <a:t> becomes transparent. 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It </a:t>
            </a:r>
            <a:r>
              <a:rPr lang="en-IN" dirty="0">
                <a:solidFill>
                  <a:srgbClr val="000000"/>
                </a:solidFill>
              </a:rPr>
              <a:t>becomes the same </a:t>
            </a:r>
            <a:r>
              <a:rPr lang="en-IN" dirty="0" smtClean="0">
                <a:solidFill>
                  <a:srgbClr val="000000"/>
                </a:solidFill>
              </a:rPr>
              <a:t>colour </a:t>
            </a:r>
            <a:r>
              <a:rPr lang="en-IN" dirty="0">
                <a:solidFill>
                  <a:srgbClr val="000000"/>
                </a:solidFill>
              </a:rPr>
              <a:t>as the blue background of the whole orange table.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912" y="2475067"/>
            <a:ext cx="28194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4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91350"/>
            <a:ext cx="8520600" cy="151790"/>
          </a:xfrm>
        </p:spPr>
        <p:txBody>
          <a:bodyPr/>
          <a:lstStyle/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0"/>
            <a:ext cx="8729172" cy="486075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Import the </a:t>
            </a:r>
            <a:r>
              <a:rPr lang="en-IN" b="1" dirty="0">
                <a:solidFill>
                  <a:srgbClr val="000000"/>
                </a:solidFill>
              </a:rPr>
              <a:t>Actions</a:t>
            </a:r>
            <a:r>
              <a:rPr lang="en-IN" dirty="0">
                <a:solidFill>
                  <a:srgbClr val="000000"/>
                </a:solidFill>
              </a:rPr>
              <a:t> and </a:t>
            </a:r>
            <a:r>
              <a:rPr lang="en-IN" b="1" dirty="0">
                <a:solidFill>
                  <a:srgbClr val="000000"/>
                </a:solidFill>
              </a:rPr>
              <a:t>Action</a:t>
            </a:r>
            <a:r>
              <a:rPr lang="en-IN" dirty="0">
                <a:solidFill>
                  <a:srgbClr val="000000"/>
                </a:solidFill>
              </a:rPr>
              <a:t> classes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Make </a:t>
            </a:r>
            <a:r>
              <a:rPr lang="en-IN" dirty="0">
                <a:solidFill>
                  <a:srgbClr val="000000"/>
                </a:solidFill>
              </a:rPr>
              <a:t>a new Actions </a:t>
            </a:r>
            <a:r>
              <a:rPr lang="en-IN" dirty="0" smtClean="0">
                <a:solidFill>
                  <a:srgbClr val="000000"/>
                </a:solidFill>
              </a:rPr>
              <a:t>object.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0000"/>
                </a:solidFill>
              </a:rPr>
              <a:t>Instantiate </a:t>
            </a:r>
            <a:r>
              <a:rPr lang="en-IN" dirty="0">
                <a:solidFill>
                  <a:srgbClr val="000000"/>
                </a:solidFill>
              </a:rPr>
              <a:t>an Action using the Actions </a:t>
            </a:r>
            <a:r>
              <a:rPr lang="en-IN" dirty="0" smtClean="0">
                <a:solidFill>
                  <a:srgbClr val="000000"/>
                </a:solidFill>
              </a:rPr>
              <a:t>object.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000000"/>
                </a:solidFill>
              </a:rPr>
              <a:t>moveToElement</a:t>
            </a:r>
            <a:r>
              <a:rPr lang="en-IN" dirty="0">
                <a:solidFill>
                  <a:srgbClr val="000000"/>
                </a:solidFill>
              </a:rPr>
              <a:t>() </a:t>
            </a:r>
            <a:r>
              <a:rPr lang="en-IN" dirty="0" smtClean="0">
                <a:solidFill>
                  <a:srgbClr val="000000"/>
                </a:solidFill>
              </a:rPr>
              <a:t>method is used for moving </a:t>
            </a:r>
            <a:r>
              <a:rPr lang="en-IN" dirty="0">
                <a:solidFill>
                  <a:srgbClr val="000000"/>
                </a:solidFill>
              </a:rPr>
              <a:t>the mouse to the middle of the element. </a:t>
            </a:r>
            <a:endParaRPr lang="en-IN" dirty="0" smtClean="0">
              <a:solidFill>
                <a:srgbClr val="000000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build</a:t>
            </a:r>
            <a:r>
              <a:rPr lang="en-IN" dirty="0">
                <a:solidFill>
                  <a:srgbClr val="000000"/>
                </a:solidFill>
              </a:rPr>
              <a:t>() method </a:t>
            </a:r>
            <a:r>
              <a:rPr lang="en-IN" dirty="0" smtClean="0">
                <a:solidFill>
                  <a:srgbClr val="000000"/>
                </a:solidFill>
              </a:rPr>
              <a:t>is </a:t>
            </a:r>
            <a:r>
              <a:rPr lang="en-IN" dirty="0">
                <a:solidFill>
                  <a:srgbClr val="000000"/>
                </a:solidFill>
              </a:rPr>
              <a:t>used </a:t>
            </a:r>
            <a:r>
              <a:rPr lang="en-IN" dirty="0" smtClean="0">
                <a:solidFill>
                  <a:srgbClr val="000000"/>
                </a:solidFill>
              </a:rPr>
              <a:t>for </a:t>
            </a:r>
            <a:r>
              <a:rPr lang="en-IN" dirty="0">
                <a:solidFill>
                  <a:srgbClr val="000000"/>
                </a:solidFill>
              </a:rPr>
              <a:t>all the listed actions will be compiled into a single step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0000"/>
                </a:solidFill>
              </a:rPr>
              <a:t>Use the perform() method </a:t>
            </a:r>
            <a:r>
              <a:rPr lang="en-IN" dirty="0" smtClean="0">
                <a:solidFill>
                  <a:srgbClr val="000000"/>
                </a:solidFill>
              </a:rPr>
              <a:t>when </a:t>
            </a:r>
            <a:r>
              <a:rPr lang="en-IN" dirty="0">
                <a:solidFill>
                  <a:srgbClr val="000000"/>
                </a:solidFill>
              </a:rPr>
              <a:t>executing the Action object we </a:t>
            </a:r>
            <a:r>
              <a:rPr lang="en-IN" dirty="0" smtClean="0">
                <a:solidFill>
                  <a:srgbClr val="000000"/>
                </a:solidFill>
              </a:rPr>
              <a:t>designed.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0000"/>
                </a:solidFill>
              </a:rPr>
              <a:t>OUTPUT</a:t>
            </a:r>
            <a:endParaRPr lang="en-IN" b="1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286" y="189551"/>
            <a:ext cx="3343275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08" y="721013"/>
            <a:ext cx="2800350" cy="26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259" y="1120434"/>
            <a:ext cx="3444469" cy="561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142" y="3226220"/>
            <a:ext cx="2708824" cy="276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59" y="3808906"/>
            <a:ext cx="2476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1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44380"/>
            <a:ext cx="8520600" cy="543140"/>
          </a:xfrm>
        </p:spPr>
        <p:txBody>
          <a:bodyPr/>
          <a:lstStyle/>
          <a:p>
            <a:r>
              <a:rPr lang="en-IN" sz="2800" dirty="0">
                <a:solidFill>
                  <a:srgbClr val="000000"/>
                </a:solidFill>
              </a:rPr>
              <a:t>Building a Series of Multiple Actions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220" y="687520"/>
            <a:ext cx="8520600" cy="41663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 smtClean="0"/>
              <a:t>Building </a:t>
            </a:r>
            <a:r>
              <a:rPr lang="en-IN" dirty="0"/>
              <a:t>a series of actions using the Action and Actions classes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0000"/>
                </a:solidFill>
              </a:rPr>
              <a:t>Remember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close the series with the build() method.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37" y="1120226"/>
            <a:ext cx="5257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318</Words>
  <Application>Microsoft Office PowerPoint</Application>
  <PresentationFormat>On-screen Show (16:9)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Roboto</vt:lpstr>
      <vt:lpstr>Playfair Display</vt:lpstr>
      <vt:lpstr>Montserrat</vt:lpstr>
      <vt:lpstr>Wingdings</vt:lpstr>
      <vt:lpstr>Montserrat Light</vt:lpstr>
      <vt:lpstr>Arial</vt:lpstr>
      <vt:lpstr>Lato</vt:lpstr>
      <vt:lpstr>Coral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How to Implement</vt:lpstr>
      <vt:lpstr> </vt:lpstr>
      <vt:lpstr>Building a Series of Multiple Actions   </vt:lpstr>
      <vt:lpstr>  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cp:lastModifiedBy>Vibhav Gupta</cp:lastModifiedBy>
  <cp:revision>55</cp:revision>
  <dcterms:modified xsi:type="dcterms:W3CDTF">2018-03-10T18:37:23Z</dcterms:modified>
</cp:coreProperties>
</file>