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268" r:id="rId4"/>
    <p:sldId id="308" r:id="rId5"/>
    <p:sldId id="312" r:id="rId6"/>
    <p:sldId id="313" r:id="rId7"/>
    <p:sldId id="303" r:id="rId8"/>
    <p:sldId id="314" r:id="rId9"/>
    <p:sldId id="315" r:id="rId10"/>
    <p:sldId id="311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</p:embeddedFont>
    <p:embeddedFont>
      <p:font typeface="Montserrat Light" panose="020B0604020202020204" charset="0"/>
      <p:regular r:id="rId20"/>
      <p:bold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8" d="100"/>
          <a:sy n="118" d="100"/>
        </p:scale>
        <p:origin x="41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Keyword Driven Framework </a:t>
            </a:r>
            <a:r>
              <a:rPr lang="en" smtClean="0">
                <a:solidFill>
                  <a:schemeClr val="lt1"/>
                </a:solidFill>
              </a:rPr>
              <a:t>in Selenium-Part 1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45648"/>
            <a:ext cx="8520600" cy="372322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dirty="0">
                <a:solidFill>
                  <a:srgbClr val="000000"/>
                </a:solidFill>
              </a:rPr>
              <a:t>Selenium Framework is a code structure that helps to make code maintenance easy.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dirty="0">
                <a:solidFill>
                  <a:srgbClr val="000000"/>
                </a:solidFill>
              </a:rPr>
              <a:t>There are mainly three type of frameworks created by Selenium </a:t>
            </a:r>
            <a:r>
              <a:rPr lang="en-IN" dirty="0" err="1">
                <a:solidFill>
                  <a:srgbClr val="000000"/>
                </a:solidFill>
              </a:rPr>
              <a:t>WebDriver</a:t>
            </a:r>
            <a:r>
              <a:rPr lang="en-IN" dirty="0">
                <a:solidFill>
                  <a:srgbClr val="000000"/>
                </a:solidFill>
              </a:rPr>
              <a:t> to automate manual test cases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Data Driven Test Framework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Keyword Driven Test Framework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Hybrid Test </a:t>
            </a:r>
            <a:r>
              <a:rPr lang="en-IN" dirty="0" smtClean="0">
                <a:solidFill>
                  <a:srgbClr val="000000"/>
                </a:solidFill>
              </a:rPr>
              <a:t>Framework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In keyword driven </a:t>
            </a:r>
            <a:r>
              <a:rPr lang="en-IN" dirty="0" smtClean="0">
                <a:solidFill>
                  <a:srgbClr val="000000"/>
                </a:solidFill>
              </a:rPr>
              <a:t>test framework</a:t>
            </a:r>
            <a:r>
              <a:rPr lang="en-IN" dirty="0">
                <a:solidFill>
                  <a:srgbClr val="000000"/>
                </a:solidFill>
              </a:rPr>
              <a:t>, all </a:t>
            </a:r>
            <a:r>
              <a:rPr lang="en-IN" dirty="0" smtClean="0">
                <a:solidFill>
                  <a:srgbClr val="000000"/>
                </a:solidFill>
              </a:rPr>
              <a:t>the operations </a:t>
            </a:r>
            <a:r>
              <a:rPr lang="en-IN" dirty="0">
                <a:solidFill>
                  <a:srgbClr val="000000"/>
                </a:solidFill>
              </a:rPr>
              <a:t>and </a:t>
            </a:r>
            <a:r>
              <a:rPr lang="en-IN" dirty="0" smtClean="0">
                <a:solidFill>
                  <a:srgbClr val="000000"/>
                </a:solidFill>
              </a:rPr>
              <a:t>Instructions </a:t>
            </a:r>
            <a:r>
              <a:rPr lang="en-IN" dirty="0">
                <a:solidFill>
                  <a:srgbClr val="000000"/>
                </a:solidFill>
              </a:rPr>
              <a:t>are written in </a:t>
            </a:r>
            <a:r>
              <a:rPr lang="en-IN" dirty="0" smtClean="0">
                <a:solidFill>
                  <a:srgbClr val="000000"/>
                </a:solidFill>
              </a:rPr>
              <a:t>some </a:t>
            </a:r>
            <a:r>
              <a:rPr lang="en-IN" dirty="0">
                <a:solidFill>
                  <a:srgbClr val="000000"/>
                </a:solidFill>
              </a:rPr>
              <a:t>external file </a:t>
            </a:r>
            <a:r>
              <a:rPr lang="en-IN" dirty="0" smtClean="0">
                <a:solidFill>
                  <a:srgbClr val="000000"/>
                </a:solidFill>
              </a:rPr>
              <a:t>like </a:t>
            </a:r>
            <a:r>
              <a:rPr lang="en-IN" dirty="0">
                <a:solidFill>
                  <a:srgbClr val="000000"/>
                </a:solidFill>
              </a:rPr>
              <a:t>Excel worksheet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Components of </a:t>
            </a:r>
            <a:r>
              <a:rPr lang="en-IN" dirty="0">
                <a:solidFill>
                  <a:srgbClr val="000000"/>
                </a:solidFill>
              </a:rPr>
              <a:t>keyword driven </a:t>
            </a:r>
            <a:r>
              <a:rPr lang="en-IN" dirty="0" smtClean="0">
                <a:solidFill>
                  <a:srgbClr val="000000"/>
                </a:solidFill>
              </a:rPr>
              <a:t>framework.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Advantages of </a:t>
            </a:r>
            <a:r>
              <a:rPr lang="en-IN" dirty="0">
                <a:solidFill>
                  <a:srgbClr val="000000"/>
                </a:solidFill>
              </a:rPr>
              <a:t>keyword driven framework.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29017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632517"/>
            <a:ext cx="8660420" cy="418011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dirty="0">
                <a:solidFill>
                  <a:srgbClr val="000000"/>
                </a:solidFill>
              </a:rPr>
              <a:t>Selenium Framework is a code structure that helps to make code maintenance easy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sz="1600" dirty="0">
                <a:solidFill>
                  <a:srgbClr val="000000"/>
                </a:solidFill>
              </a:rPr>
              <a:t>There are mainly three type of frameworks created by Selenium </a:t>
            </a:r>
            <a:r>
              <a:rPr lang="en-IN" sz="1600" dirty="0" err="1">
                <a:solidFill>
                  <a:srgbClr val="000000"/>
                </a:solidFill>
              </a:rPr>
              <a:t>WebDriver</a:t>
            </a:r>
            <a:r>
              <a:rPr lang="en-IN" sz="1600" dirty="0">
                <a:solidFill>
                  <a:srgbClr val="000000"/>
                </a:solidFill>
              </a:rPr>
              <a:t> to automate manual test </a:t>
            </a:r>
            <a:r>
              <a:rPr lang="en-IN" sz="1600" dirty="0" smtClean="0">
                <a:solidFill>
                  <a:srgbClr val="000000"/>
                </a:solidFill>
              </a:rPr>
              <a:t>cases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Data Driven Test Framework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Keyword Driven Test Framework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Hybrid Test </a:t>
            </a:r>
            <a:r>
              <a:rPr lang="en-IN" sz="1600" dirty="0" smtClean="0">
                <a:solidFill>
                  <a:srgbClr val="000000"/>
                </a:solidFill>
              </a:rPr>
              <a:t>Framework</a:t>
            </a:r>
          </a:p>
          <a:p>
            <a:pPr>
              <a:buNone/>
            </a:pPr>
            <a:r>
              <a:rPr lang="en-IN" sz="1600" b="1" dirty="0">
                <a:solidFill>
                  <a:srgbClr val="000000"/>
                </a:solidFill>
              </a:rPr>
              <a:t>In</a:t>
            </a:r>
            <a:r>
              <a:rPr lang="en-IN" sz="1600" dirty="0">
                <a:solidFill>
                  <a:srgbClr val="000000"/>
                </a:solidFill>
              </a:rPr>
              <a:t> data driven framework all of our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test </a:t>
            </a:r>
            <a:r>
              <a:rPr lang="en-IN" sz="1600" dirty="0">
                <a:solidFill>
                  <a:srgbClr val="000000"/>
                </a:solidFill>
              </a:rPr>
              <a:t>data is generated from some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external </a:t>
            </a:r>
            <a:r>
              <a:rPr lang="en-IN" sz="1600" dirty="0">
                <a:solidFill>
                  <a:srgbClr val="000000"/>
                </a:solidFill>
              </a:rPr>
              <a:t>files like Excel, CSV,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XML </a:t>
            </a:r>
            <a:r>
              <a:rPr lang="en-IN" sz="1600" dirty="0">
                <a:solidFill>
                  <a:srgbClr val="000000"/>
                </a:solidFill>
              </a:rPr>
              <a:t>or some </a:t>
            </a:r>
            <a:r>
              <a:rPr lang="en-IN" sz="1600">
                <a:solidFill>
                  <a:srgbClr val="000000"/>
                </a:solidFill>
              </a:rPr>
              <a:t>database </a:t>
            </a:r>
            <a:r>
              <a:rPr lang="en-IN" sz="1600" smtClean="0">
                <a:solidFill>
                  <a:srgbClr val="000000"/>
                </a:solidFill>
              </a:rPr>
              <a:t>table</a:t>
            </a:r>
            <a:endParaRPr lang="en-I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33346"/>
            <a:ext cx="5524500" cy="262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0" y="55002"/>
            <a:ext cx="8520600" cy="639392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Keyword Driven Framework</a:t>
            </a:r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30" y="618767"/>
            <a:ext cx="8846050" cy="4214489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Keyword Driven Framework is a type of</a:t>
            </a:r>
            <a:r>
              <a:rPr lang="en-IN" sz="1600" b="1" dirty="0">
                <a:solidFill>
                  <a:srgbClr val="000000"/>
                </a:solidFill>
              </a:rPr>
              <a:t> Functional Automation Testing Framework</a:t>
            </a:r>
            <a:r>
              <a:rPr lang="en-IN" sz="1600" dirty="0">
                <a:solidFill>
                  <a:srgbClr val="000000"/>
                </a:solidFill>
              </a:rPr>
              <a:t> which is also known as </a:t>
            </a:r>
            <a:r>
              <a:rPr lang="en-IN" sz="1600" b="1" dirty="0">
                <a:solidFill>
                  <a:srgbClr val="000000"/>
                </a:solidFill>
              </a:rPr>
              <a:t>Table-Driven</a:t>
            </a:r>
            <a:r>
              <a:rPr lang="en-IN" sz="1600" dirty="0">
                <a:solidFill>
                  <a:srgbClr val="000000"/>
                </a:solidFill>
              </a:rPr>
              <a:t> testing or </a:t>
            </a:r>
            <a:r>
              <a:rPr lang="en-IN" sz="1600" b="1" dirty="0">
                <a:solidFill>
                  <a:srgbClr val="000000"/>
                </a:solidFill>
              </a:rPr>
              <a:t>Action Word based</a:t>
            </a:r>
            <a:r>
              <a:rPr lang="en-IN" sz="1600" dirty="0">
                <a:solidFill>
                  <a:srgbClr val="000000"/>
                </a:solidFill>
              </a:rPr>
              <a:t> testing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A Keyword or Action Word is a defined combination of actions on a test object which describes how test lines must be executed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An action word contains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arguments </a:t>
            </a:r>
            <a:r>
              <a:rPr lang="en-IN" sz="1600" dirty="0">
                <a:solidFill>
                  <a:srgbClr val="000000"/>
                </a:solidFill>
              </a:rPr>
              <a:t>and is defined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by </a:t>
            </a:r>
            <a:r>
              <a:rPr lang="en-IN" sz="1600" dirty="0">
                <a:solidFill>
                  <a:srgbClr val="000000"/>
                </a:solidFill>
              </a:rPr>
              <a:t>a test analyst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In keyword driven test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framework</a:t>
            </a:r>
            <a:r>
              <a:rPr lang="en-IN" sz="1600" dirty="0">
                <a:solidFill>
                  <a:srgbClr val="000000"/>
                </a:solidFill>
              </a:rPr>
              <a:t>, all the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operations </a:t>
            </a:r>
            <a:r>
              <a:rPr lang="en-IN" sz="1600" dirty="0">
                <a:solidFill>
                  <a:srgbClr val="000000"/>
                </a:solidFill>
              </a:rPr>
              <a:t>and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Instructions </a:t>
            </a:r>
            <a:r>
              <a:rPr lang="en-IN" sz="1600" dirty="0">
                <a:solidFill>
                  <a:srgbClr val="000000"/>
                </a:solidFill>
              </a:rPr>
              <a:t>are written </a:t>
            </a:r>
            <a:r>
              <a:rPr lang="en-IN" sz="1600" dirty="0" smtClean="0">
                <a:solidFill>
                  <a:srgbClr val="000000"/>
                </a:solidFill>
              </a:rPr>
              <a:t>in                                                                                                                                                                   </a:t>
            </a:r>
            <a:r>
              <a:rPr lang="en-IN" sz="1600" dirty="0">
                <a:solidFill>
                  <a:srgbClr val="000000"/>
                </a:solidFill>
              </a:rPr>
              <a:t>some external file like </a:t>
            </a:r>
            <a:r>
              <a:rPr lang="en-IN" sz="1600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Excel </a:t>
            </a:r>
            <a:r>
              <a:rPr lang="en-IN" sz="1600" dirty="0">
                <a:solidFill>
                  <a:srgbClr val="000000"/>
                </a:solidFill>
              </a:rPr>
              <a:t>worksheet.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080" y="1876926"/>
            <a:ext cx="5974538" cy="28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45" y="103276"/>
            <a:ext cx="8520600" cy="97612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Components of </a:t>
            </a:r>
            <a:r>
              <a:rPr lang="en-IN" dirty="0">
                <a:solidFill>
                  <a:srgbClr val="000000"/>
                </a:solidFill>
              </a:rPr>
              <a:t>Keyword Driven Framework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27531"/>
            <a:ext cx="8520600" cy="361634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Create </a:t>
            </a:r>
            <a:r>
              <a:rPr lang="en-IN" dirty="0">
                <a:solidFill>
                  <a:srgbClr val="000000"/>
                </a:solidFill>
              </a:rPr>
              <a:t>a Keyword driven </a:t>
            </a:r>
            <a:r>
              <a:rPr lang="en-IN" dirty="0" smtClean="0">
                <a:solidFill>
                  <a:srgbClr val="000000"/>
                </a:solidFill>
              </a:rPr>
              <a:t>framework, need following components </a:t>
            </a:r>
            <a:r>
              <a:rPr lang="en-IN" dirty="0">
                <a:solidFill>
                  <a:srgbClr val="000000"/>
                </a:solidFill>
              </a:rPr>
              <a:t>to achieve the </a:t>
            </a:r>
            <a:r>
              <a:rPr lang="en-IN" dirty="0" smtClean="0">
                <a:solidFill>
                  <a:srgbClr val="000000"/>
                </a:solidFill>
              </a:rPr>
              <a:t>task are:- 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Excel Sheet</a:t>
            </a:r>
            <a:r>
              <a:rPr lang="en-IN" dirty="0">
                <a:solidFill>
                  <a:srgbClr val="000000"/>
                </a:solidFill>
              </a:rPr>
              <a:t>- Identify the keywords and store them in an Excel sheet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Function Library</a:t>
            </a:r>
            <a:r>
              <a:rPr lang="en-IN" dirty="0">
                <a:solidFill>
                  <a:srgbClr val="000000"/>
                </a:solidFill>
              </a:rPr>
              <a:t>- Function library consist of the function for the business </a:t>
            </a:r>
            <a:r>
              <a:rPr lang="en-IN" dirty="0" smtClean="0">
                <a:solidFill>
                  <a:srgbClr val="000000"/>
                </a:solidFill>
              </a:rPr>
              <a:t>flows. So </a:t>
            </a:r>
            <a:r>
              <a:rPr lang="en-IN" dirty="0">
                <a:solidFill>
                  <a:srgbClr val="000000"/>
                </a:solidFill>
              </a:rPr>
              <a:t>when test is executed, it will read the keyword from the Excel sheet and call the functions accordingly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Data Sheets</a:t>
            </a:r>
            <a:r>
              <a:rPr lang="en-IN" dirty="0">
                <a:solidFill>
                  <a:srgbClr val="000000"/>
                </a:solidFill>
              </a:rPr>
              <a:t>- Data sheets is used to store the test data that will be used in the application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Object Repository</a:t>
            </a:r>
            <a:r>
              <a:rPr lang="en-IN" dirty="0">
                <a:solidFill>
                  <a:srgbClr val="000000"/>
                </a:solidFill>
              </a:rPr>
              <a:t>- based on your keyword driven framework you can use an object repository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IN" b="1" dirty="0">
                <a:solidFill>
                  <a:srgbClr val="000000"/>
                </a:solidFill>
              </a:rPr>
              <a:t>Test Scripts</a:t>
            </a:r>
            <a:r>
              <a:rPr lang="en-IN" dirty="0">
                <a:solidFill>
                  <a:srgbClr val="000000"/>
                </a:solidFill>
              </a:rPr>
              <a:t>- Based on the design of your framework, you can have test scripts for each manual Test Case or a single driver script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45" y="55003"/>
            <a:ext cx="8520600" cy="101065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Advantages of </a:t>
            </a:r>
            <a:r>
              <a:rPr lang="en-IN" dirty="0">
                <a:solidFill>
                  <a:srgbClr val="000000"/>
                </a:solidFill>
              </a:rPr>
              <a:t>Keyword Driven Framework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4405"/>
            <a:ext cx="8520600" cy="3609473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Maintenance is low in the long run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Test cases are concise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Test cases are readable for the stake holders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Test cases easy to modify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000000"/>
                </a:solidFill>
              </a:rPr>
              <a:t>New test cases can reuse existing keywords more easily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000000"/>
                </a:solidFill>
              </a:rPr>
              <a:t>Keyword </a:t>
            </a:r>
            <a:r>
              <a:rPr lang="en-IN" dirty="0">
                <a:solidFill>
                  <a:srgbClr val="000000"/>
                </a:solidFill>
              </a:rPr>
              <a:t>re-use across multiple test cases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Not dependent on a specific tool or programming language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4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45" y="55003"/>
            <a:ext cx="8520600" cy="1010652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Implementation of </a:t>
            </a:r>
            <a:r>
              <a:rPr lang="en-IN" dirty="0">
                <a:solidFill>
                  <a:srgbClr val="000000"/>
                </a:solidFill>
              </a:rPr>
              <a:t>Keyword Driven Framework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5" y="1134405"/>
            <a:ext cx="8699355" cy="360947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1)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The driver </a:t>
            </a:r>
            <a:r>
              <a:rPr lang="en-IN" dirty="0" smtClean="0">
                <a:solidFill>
                  <a:srgbClr val="000000"/>
                </a:solidFill>
              </a:rPr>
              <a:t>script Execute.java                                                                                                  </a:t>
            </a:r>
            <a:r>
              <a:rPr lang="en-IN" dirty="0">
                <a:solidFill>
                  <a:srgbClr val="000000"/>
                </a:solidFill>
              </a:rPr>
              <a:t>will call </a:t>
            </a:r>
            <a:r>
              <a:rPr lang="en-IN" dirty="0" smtClean="0">
                <a:solidFill>
                  <a:srgbClr val="000000"/>
                </a:solidFill>
              </a:rPr>
              <a:t>ReadExcelFile.java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ReadExcelFile.java </a:t>
            </a:r>
            <a:r>
              <a:rPr lang="en-IN" dirty="0">
                <a:solidFill>
                  <a:srgbClr val="000000"/>
                </a:solidFill>
              </a:rPr>
              <a:t>has POI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script </a:t>
            </a:r>
            <a:r>
              <a:rPr lang="en-IN" dirty="0">
                <a:solidFill>
                  <a:srgbClr val="000000"/>
                </a:solidFill>
              </a:rPr>
              <a:t>to read data from an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Excel.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2)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ReadExcelFile.java </a:t>
            </a:r>
            <a:r>
              <a:rPr lang="en-IN" dirty="0">
                <a:solidFill>
                  <a:srgbClr val="000000"/>
                </a:solidFill>
              </a:rPr>
              <a:t>will read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data </a:t>
            </a:r>
            <a:r>
              <a:rPr lang="en-IN" dirty="0">
                <a:solidFill>
                  <a:srgbClr val="000000"/>
                </a:solidFill>
              </a:rPr>
              <a:t>from TestCase.xlsx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Here is how the sheet </a:t>
            </a:r>
            <a:r>
              <a:rPr lang="en-IN" dirty="0" smtClean="0">
                <a:solidFill>
                  <a:srgbClr val="000000"/>
                </a:solidFill>
              </a:rPr>
              <a:t>looks                                                                                                          like-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According to the keywords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written </a:t>
            </a:r>
            <a:r>
              <a:rPr lang="en-IN" dirty="0">
                <a:solidFill>
                  <a:srgbClr val="000000"/>
                </a:solidFill>
              </a:rPr>
              <a:t>in Excel file, the </a:t>
            </a:r>
            <a:r>
              <a:rPr lang="en-IN" dirty="0" smtClean="0">
                <a:solidFill>
                  <a:srgbClr val="000000"/>
                </a:solidFill>
              </a:rPr>
              <a:t>framework </a:t>
            </a:r>
            <a:r>
              <a:rPr lang="en-IN" dirty="0">
                <a:solidFill>
                  <a:srgbClr val="000000"/>
                </a:solidFill>
              </a:rPr>
              <a:t>will perform the operation on UI.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859398"/>
            <a:ext cx="5611871" cy="35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3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06256" y="-1"/>
            <a:ext cx="8520600" cy="45719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256" y="117986"/>
            <a:ext cx="8626044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3)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smtClean="0">
                <a:solidFill>
                  <a:srgbClr val="000000"/>
                </a:solidFill>
              </a:rPr>
              <a:t>ReadExcelFile.java </a:t>
            </a:r>
            <a:r>
              <a:rPr lang="en-IN" dirty="0">
                <a:solidFill>
                  <a:srgbClr val="000000"/>
                </a:solidFill>
              </a:rPr>
              <a:t>will pass this data to the driver script </a:t>
            </a:r>
            <a:r>
              <a:rPr lang="en-IN" dirty="0" smtClean="0">
                <a:solidFill>
                  <a:srgbClr val="000000"/>
                </a:solidFill>
              </a:rPr>
              <a:t>Execute.java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4)</a:t>
            </a: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000000"/>
                </a:solidFill>
              </a:rPr>
              <a:t>For </a:t>
            </a:r>
            <a:r>
              <a:rPr lang="en-IN" dirty="0">
                <a:solidFill>
                  <a:srgbClr val="000000"/>
                </a:solidFill>
              </a:rPr>
              <a:t>all of our UI web elements, </a:t>
            </a:r>
            <a:r>
              <a:rPr lang="en-IN" dirty="0" smtClean="0">
                <a:solidFill>
                  <a:srgbClr val="000000"/>
                </a:solidFill>
              </a:rPr>
              <a:t>create </a:t>
            </a:r>
            <a:r>
              <a:rPr lang="en-IN" dirty="0">
                <a:solidFill>
                  <a:srgbClr val="000000"/>
                </a:solidFill>
              </a:rPr>
              <a:t>an object repository where we will place their element locator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    (</a:t>
            </a:r>
            <a:r>
              <a:rPr lang="en-IN" dirty="0">
                <a:solidFill>
                  <a:srgbClr val="000000"/>
                </a:solidFill>
              </a:rPr>
              <a:t>like Xpath, name, CSS path, class name etc</a:t>
            </a:r>
            <a:r>
              <a:rPr lang="en-IN" dirty="0" smtClean="0">
                <a:solidFill>
                  <a:srgbClr val="000000"/>
                </a:solidFill>
              </a:rPr>
              <a:t>.)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Execute.java (our driver script) will read the entire Object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Repository </a:t>
            </a:r>
            <a:r>
              <a:rPr lang="en-IN" dirty="0">
                <a:solidFill>
                  <a:srgbClr val="000000"/>
                </a:solidFill>
              </a:rPr>
              <a:t>and store it in a variable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To read this object </a:t>
            </a:r>
            <a:r>
              <a:rPr lang="en-IN" dirty="0" smtClean="0">
                <a:solidFill>
                  <a:srgbClr val="000000"/>
                </a:solidFill>
              </a:rPr>
              <a:t>repository, need </a:t>
            </a:r>
            <a:r>
              <a:rPr lang="en-IN" dirty="0">
                <a:solidFill>
                  <a:srgbClr val="000000"/>
                </a:solidFill>
              </a:rPr>
              <a:t>a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</a:t>
            </a:r>
            <a:r>
              <a:rPr lang="en-IN" dirty="0" err="1" smtClean="0">
                <a:solidFill>
                  <a:srgbClr val="000000"/>
                </a:solidFill>
              </a:rPr>
              <a:t>ReadObject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class which has a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</a:t>
            </a:r>
            <a:r>
              <a:rPr lang="en-IN" dirty="0" err="1" smtClean="0">
                <a:solidFill>
                  <a:srgbClr val="000000"/>
                </a:solidFill>
              </a:rPr>
              <a:t>getObjectRepository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method to read it.</a:t>
            </a:r>
          </a:p>
          <a:p>
            <a:pPr marL="285750" indent="-285750"/>
            <a:endParaRPr lang="en-IN" dirty="0"/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813" y="1026915"/>
            <a:ext cx="1973751" cy="1600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48" y="2792437"/>
            <a:ext cx="3400425" cy="19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06256" y="-1"/>
            <a:ext cx="8520600" cy="45719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256" y="117986"/>
            <a:ext cx="8626044" cy="4837471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5)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driver will pass the data from Excel &amp; Object Repository to </a:t>
            </a:r>
            <a:r>
              <a:rPr lang="en-IN" dirty="0" err="1">
                <a:solidFill>
                  <a:srgbClr val="000000"/>
                </a:solidFill>
              </a:rPr>
              <a:t>UIOperation</a:t>
            </a:r>
            <a:r>
              <a:rPr lang="en-IN" dirty="0">
                <a:solidFill>
                  <a:srgbClr val="000000"/>
                </a:solidFill>
              </a:rPr>
              <a:t> class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UIOperation</a:t>
            </a:r>
            <a:r>
              <a:rPr lang="en-IN" dirty="0">
                <a:solidFill>
                  <a:srgbClr val="000000"/>
                </a:solidFill>
              </a:rPr>
              <a:t> class has functions to perform actions corresponding to keywords like CLICK, SETTEXT etc… mentioned in the excel</a:t>
            </a: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UIOperation</a:t>
            </a:r>
            <a:r>
              <a:rPr lang="en-IN" dirty="0">
                <a:solidFill>
                  <a:srgbClr val="000000"/>
                </a:solidFill>
              </a:rPr>
              <a:t> class is a Java class which has the actual implementation of the code to perform operations on web elements</a:t>
            </a:r>
          </a:p>
          <a:p>
            <a:pPr marL="285750" indent="-285750"/>
            <a:endParaRPr lang="en-IN" dirty="0"/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06" y="2067951"/>
            <a:ext cx="5943600" cy="27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06256" y="-1"/>
            <a:ext cx="8520600" cy="45719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256" y="117986"/>
            <a:ext cx="8626044" cy="4837471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dirty="0">
                <a:solidFill>
                  <a:srgbClr val="000000"/>
                </a:solidFill>
              </a:rPr>
              <a:t>The complete project will look like-</a:t>
            </a: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973" y="770021"/>
            <a:ext cx="4609350" cy="33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378</Words>
  <Application>Microsoft Office PowerPoint</Application>
  <PresentationFormat>On-screen Show (16:9)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Montserrat</vt:lpstr>
      <vt:lpstr>Playfair Display</vt:lpstr>
      <vt:lpstr>Montserrat Light</vt:lpstr>
      <vt:lpstr>Arial</vt:lpstr>
      <vt:lpstr>Roboto</vt:lpstr>
      <vt:lpstr>Coral</vt:lpstr>
      <vt:lpstr>PowerPoint Presentation</vt:lpstr>
      <vt:lpstr>Introduction</vt:lpstr>
      <vt:lpstr>Keyword Driven Framework</vt:lpstr>
      <vt:lpstr>Components of Keyword Driven Framework</vt:lpstr>
      <vt:lpstr>Advantages of Keyword Driven Framework</vt:lpstr>
      <vt:lpstr>Implementation of Keyword Driven Framework</vt:lpstr>
      <vt:lpstr>PowerPoint Presentation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102</cp:revision>
  <dcterms:modified xsi:type="dcterms:W3CDTF">2018-04-15T13:30:20Z</dcterms:modified>
</cp:coreProperties>
</file>