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90" r:id="rId2"/>
    <p:sldId id="267" r:id="rId3"/>
    <p:sldId id="268" r:id="rId4"/>
    <p:sldId id="308" r:id="rId5"/>
    <p:sldId id="303" r:id="rId6"/>
    <p:sldId id="312" r:id="rId7"/>
    <p:sldId id="313" r:id="rId8"/>
    <p:sldId id="306" r:id="rId9"/>
    <p:sldId id="309" r:id="rId10"/>
    <p:sldId id="314" r:id="rId11"/>
    <p:sldId id="315" r:id="rId12"/>
    <p:sldId id="316" r:id="rId13"/>
    <p:sldId id="311" r:id="rId14"/>
    <p:sldId id="266" r:id="rId15"/>
  </p:sldIdLst>
  <p:sldSz cx="9144000" cy="5143500" type="screen16x9"/>
  <p:notesSz cx="6858000" cy="9144000"/>
  <p:embeddedFontLst>
    <p:embeddedFont>
      <p:font typeface="Lato" panose="020B0604020202020204" charset="0"/>
      <p:regular r:id="rId17"/>
      <p:bold r:id="rId18"/>
      <p:italic r:id="rId19"/>
      <p:boldItalic r:id="rId20"/>
    </p:embeddedFont>
    <p:embeddedFont>
      <p:font typeface="Montserrat Light" panose="020B0604020202020204" charset="0"/>
      <p:regular r:id="rId21"/>
      <p:bold r:id="rId22"/>
    </p:embeddedFont>
    <p:embeddedFont>
      <p:font typeface="Montserrat" panose="020B0604020202020204" charset="0"/>
      <p:regular r:id="rId23"/>
      <p:bold r:id="rId24"/>
    </p:embeddedFon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Robot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24" autoAdjust="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42116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73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pic>
        <p:nvPicPr>
          <p:cNvPr id="24" name="Shape 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0700" y="204575"/>
            <a:ext cx="902800" cy="4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0" y="4729150"/>
            <a:ext cx="9144000" cy="2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latin typeface="Montserrat Light"/>
                <a:ea typeface="Montserrat Light"/>
                <a:cs typeface="Montserrat Light"/>
                <a:sym typeface="Montserrat Light"/>
              </a:rPr>
              <a:t>Copyright © AkaSkills (www.akaskills.com) All Rights Reserved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Shape 67"/>
          <p:cNvPicPr preferRelativeResize="0"/>
          <p:nvPr/>
        </p:nvPicPr>
        <p:blipFill rotWithShape="1">
          <a:blip r:embed="rId2">
            <a:alphaModFix/>
          </a:blip>
          <a:srcRect l="-1439" t="12650" r="1440" b="-12650"/>
          <a:stretch/>
        </p:blipFill>
        <p:spPr>
          <a:xfrm>
            <a:off x="72571" y="0"/>
            <a:ext cx="9566972" cy="51505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69"/>
          <p:cNvSpPr txBox="1">
            <a:spLocks/>
          </p:cNvSpPr>
          <p:nvPr/>
        </p:nvSpPr>
        <p:spPr>
          <a:xfrm>
            <a:off x="380526" y="1911432"/>
            <a:ext cx="8469444" cy="9657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ctr"/>
            <a:r>
              <a:rPr lang="en" dirty="0" smtClean="0">
                <a:solidFill>
                  <a:schemeClr val="lt1"/>
                </a:solidFill>
              </a:rPr>
              <a:t>Keyword Driven Framework in Selenium-Part 2</a:t>
            </a:r>
          </a:p>
        </p:txBody>
      </p:sp>
    </p:spTree>
    <p:extLst>
      <p:ext uri="{BB962C8B-B14F-4D97-AF65-F5344CB8AC3E}">
        <p14:creationId xmlns:p14="http://schemas.microsoft.com/office/powerpoint/2010/main" val="78174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12320" y="0"/>
            <a:ext cx="8520600" cy="62025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44380"/>
            <a:ext cx="8520600" cy="4599500"/>
          </a:xfrm>
        </p:spPr>
        <p:txBody>
          <a:bodyPr/>
          <a:lstStyle/>
          <a:p>
            <a:pPr>
              <a:buNone/>
            </a:pPr>
            <a:r>
              <a:rPr lang="en-IN" dirty="0" smtClean="0">
                <a:solidFill>
                  <a:srgbClr val="000000"/>
                </a:solidFill>
              </a:rPr>
              <a:t>Now see the code here:-</a:t>
            </a:r>
            <a:r>
              <a:rPr lang="en-IN" b="1" dirty="0">
                <a:solidFill>
                  <a:srgbClr val="000000"/>
                </a:solidFill>
              </a:rPr>
              <a:t>ExecuteTest.java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01078" y="569910"/>
            <a:ext cx="4951997" cy="413959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package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testCases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import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java.util.Properties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import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operation.ReadObject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import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operation.UIOperation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import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org.apache.poi.ss.usermodel.Row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import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org.apache.poi.ss.usermodel.Sheet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mport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org.openqa.selenium.WebDriver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import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org.openqa.selenium.firefox.FirefoxDriver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import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org.testng.annotations.Test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import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excelExportAndFileIO.ReadExcelFile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public class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ExecuteTest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@Test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public void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testLogin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() throws Exception {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/ TODO Auto-generated method stub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WebDriver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webdriver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= new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FirefoxDriver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ReadExcelFile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file = new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ReadExcelFile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ReadObject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object = new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ReadObject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Properties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allObjects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object.getObjectRepository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UIOperation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operation = new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UIOperation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webdriver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90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11700" y="-167147"/>
            <a:ext cx="8520600" cy="167148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131" y="117986"/>
            <a:ext cx="8619169" cy="4837471"/>
          </a:xfrm>
        </p:spPr>
        <p:txBody>
          <a:bodyPr/>
          <a:lstStyle/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11700" y="65265"/>
            <a:ext cx="7603958" cy="478592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//Read keyword sheet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Sheet </a:t>
            </a:r>
            <a:r>
              <a:rPr lang="en-US" b="1" dirty="0" err="1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R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Sheet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file.readExcel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System.getProperty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("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user.dir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")+"\\","TestCase.xlsx" , "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KeywordFramework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//Find number of rows in excel file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rowCount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R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Sheet.getLastRowNum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()-</a:t>
            </a:r>
            <a:r>
              <a:rPr lang="en-US" b="1" dirty="0" err="1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R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Sheet.getFirstRowNum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();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//Create a loop over all the rows of excel file to read it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for 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= 1;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&lt; rowCount+1;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++) {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//Loop over all the rows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Row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row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R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Sheet.getRow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);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//Check if the first cell contain a value, if yes, That means it is the new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testcase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name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if(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row.getCell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(0).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toString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().length()==0){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//Print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testcase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detail on console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System.out.println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row.getCell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(1).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toString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()+"----"+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row.getCell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(2).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toString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()+"----"+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row.getCell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(3).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toString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()+"----"+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row.getCell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(4).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toString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());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//Call perform function to perform operation on UI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operation.perform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allObjects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row.getCell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(1).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toString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(),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row.getCell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(2).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toString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(),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row.getCell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(3).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toString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(),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row.getCell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(4).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toString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());     }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 else{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//Print the new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testcase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name when it started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System.out.println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("New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Testcase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-&gt;"+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row.getCell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(0).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toString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() +" Started");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}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}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259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11700" y="-167147"/>
            <a:ext cx="8520600" cy="167148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131" y="117986"/>
            <a:ext cx="8619169" cy="4837471"/>
          </a:xfrm>
        </p:spPr>
        <p:txBody>
          <a:bodyPr/>
          <a:lstStyle/>
          <a:p>
            <a:pPr>
              <a:buNone/>
            </a:pPr>
            <a:r>
              <a:rPr lang="en-IN" b="1" dirty="0" smtClean="0">
                <a:solidFill>
                  <a:srgbClr val="000000"/>
                </a:solidFill>
              </a:rPr>
              <a:t>OUTPUT:-</a:t>
            </a:r>
            <a:endParaRPr lang="en-IN" b="1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538" y="390990"/>
            <a:ext cx="45339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3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>
                <a:solidFill>
                  <a:schemeClr val="accent2"/>
                </a:solidFill>
              </a:rPr>
              <a:t>Covered Till Now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Keyword Driven Framework is a type of</a:t>
            </a:r>
            <a:r>
              <a:rPr lang="en-IN" b="1" dirty="0">
                <a:solidFill>
                  <a:srgbClr val="000000"/>
                </a:solidFill>
              </a:rPr>
              <a:t> Functional Automation Testing Framework</a:t>
            </a:r>
            <a:r>
              <a:rPr lang="en-IN" dirty="0">
                <a:solidFill>
                  <a:srgbClr val="000000"/>
                </a:solidFill>
              </a:rPr>
              <a:t> which is also known as </a:t>
            </a:r>
            <a:r>
              <a:rPr lang="en-IN" b="1" dirty="0">
                <a:solidFill>
                  <a:srgbClr val="000000"/>
                </a:solidFill>
              </a:rPr>
              <a:t>Table-Driven</a:t>
            </a:r>
            <a:r>
              <a:rPr lang="en-IN" dirty="0">
                <a:solidFill>
                  <a:srgbClr val="000000"/>
                </a:solidFill>
              </a:rPr>
              <a:t> testing or </a:t>
            </a:r>
            <a:r>
              <a:rPr lang="en-IN" b="1" dirty="0">
                <a:solidFill>
                  <a:srgbClr val="000000"/>
                </a:solidFill>
              </a:rPr>
              <a:t>Action Word based</a:t>
            </a:r>
            <a:r>
              <a:rPr lang="en-IN" dirty="0">
                <a:solidFill>
                  <a:srgbClr val="000000"/>
                </a:solidFill>
              </a:rPr>
              <a:t> testing.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A Keyword or Action Word is a defined combination of actions on a test object which describes how test lines must be executed.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An action word contains arguments and is defined by a test analyst.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In keyword driven test framework, all the operations and Instructions are written in  some external file like Excel worksheet.</a:t>
            </a: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4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1966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591265"/>
          </a:xfrm>
        </p:spPr>
        <p:txBody>
          <a:bodyPr/>
          <a:lstStyle/>
          <a:p>
            <a:r>
              <a:rPr lang="en-IN" dirty="0" smtClean="0">
                <a:solidFill>
                  <a:srgbClr val="000000"/>
                </a:solidFill>
              </a:rPr>
              <a:t>Introduction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880" y="914400"/>
            <a:ext cx="8660420" cy="3898232"/>
          </a:xfrm>
        </p:spPr>
        <p:txBody>
          <a:bodyPr/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0000"/>
                </a:solidFill>
              </a:rPr>
              <a:t>Keyword Driven Framework is a type of</a:t>
            </a:r>
            <a:r>
              <a:rPr lang="en-IN" sz="1600" b="1" dirty="0">
                <a:solidFill>
                  <a:srgbClr val="000000"/>
                </a:solidFill>
              </a:rPr>
              <a:t> Functional Automation Testing Framework</a:t>
            </a:r>
            <a:r>
              <a:rPr lang="en-IN" sz="1600" dirty="0">
                <a:solidFill>
                  <a:srgbClr val="000000"/>
                </a:solidFill>
              </a:rPr>
              <a:t> which is also known as </a:t>
            </a:r>
            <a:r>
              <a:rPr lang="en-IN" sz="1600" b="1" dirty="0">
                <a:solidFill>
                  <a:srgbClr val="000000"/>
                </a:solidFill>
              </a:rPr>
              <a:t>Table-Driven</a:t>
            </a:r>
            <a:r>
              <a:rPr lang="en-IN" sz="1600" dirty="0">
                <a:solidFill>
                  <a:srgbClr val="000000"/>
                </a:solidFill>
              </a:rPr>
              <a:t> testing or </a:t>
            </a:r>
            <a:r>
              <a:rPr lang="en-IN" sz="1600" b="1" dirty="0">
                <a:solidFill>
                  <a:srgbClr val="000000"/>
                </a:solidFill>
              </a:rPr>
              <a:t>Action Word based</a:t>
            </a:r>
            <a:r>
              <a:rPr lang="en-IN" sz="1600" dirty="0">
                <a:solidFill>
                  <a:srgbClr val="000000"/>
                </a:solidFill>
              </a:rPr>
              <a:t> testing.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0000"/>
                </a:solidFill>
              </a:rPr>
              <a:t>A Keyword or Action Word is a defined combination of actions on a test object which describes how test lines must be executed.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0000"/>
                </a:solidFill>
              </a:rPr>
              <a:t>An action word contains </a:t>
            </a:r>
            <a:r>
              <a:rPr lang="en-IN" sz="1600" dirty="0" smtClean="0">
                <a:solidFill>
                  <a:srgbClr val="000000"/>
                </a:solidFill>
              </a:rPr>
              <a:t>arguments </a:t>
            </a:r>
            <a:r>
              <a:rPr lang="en-IN" sz="1600" dirty="0">
                <a:solidFill>
                  <a:srgbClr val="000000"/>
                </a:solidFill>
              </a:rPr>
              <a:t>and is </a:t>
            </a:r>
            <a:r>
              <a:rPr lang="en-IN" sz="1600" dirty="0" smtClean="0">
                <a:solidFill>
                  <a:srgbClr val="000000"/>
                </a:solidFill>
              </a:rPr>
              <a:t>defined </a:t>
            </a:r>
            <a:r>
              <a:rPr lang="en-IN" sz="1600" dirty="0">
                <a:solidFill>
                  <a:srgbClr val="000000"/>
                </a:solidFill>
              </a:rPr>
              <a:t>by a test analyst.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0000"/>
                </a:solidFill>
              </a:rPr>
              <a:t>In keyword driven test </a:t>
            </a:r>
            <a:r>
              <a:rPr lang="en-IN" sz="1600" dirty="0" smtClean="0">
                <a:solidFill>
                  <a:srgbClr val="000000"/>
                </a:solidFill>
              </a:rPr>
              <a:t>framework</a:t>
            </a:r>
            <a:r>
              <a:rPr lang="en-IN" sz="1600" dirty="0">
                <a:solidFill>
                  <a:srgbClr val="000000"/>
                </a:solidFill>
              </a:rPr>
              <a:t>, all the </a:t>
            </a:r>
            <a:r>
              <a:rPr lang="en-IN" sz="1600" dirty="0" smtClean="0">
                <a:solidFill>
                  <a:srgbClr val="000000"/>
                </a:solidFill>
              </a:rPr>
              <a:t>operations </a:t>
            </a:r>
            <a:r>
              <a:rPr lang="en-IN" sz="1600" dirty="0">
                <a:solidFill>
                  <a:srgbClr val="000000"/>
                </a:solidFill>
              </a:rPr>
              <a:t>and </a:t>
            </a:r>
            <a:r>
              <a:rPr lang="en-IN" sz="1600" dirty="0" smtClean="0">
                <a:solidFill>
                  <a:srgbClr val="000000"/>
                </a:solidFill>
              </a:rPr>
              <a:t>Instructions </a:t>
            </a:r>
            <a:r>
              <a:rPr lang="en-IN" sz="1600" dirty="0">
                <a:solidFill>
                  <a:srgbClr val="000000"/>
                </a:solidFill>
              </a:rPr>
              <a:t>are written in  </a:t>
            </a:r>
            <a:r>
              <a:rPr lang="en-IN" sz="1600" dirty="0" smtClean="0">
                <a:solidFill>
                  <a:srgbClr val="000000"/>
                </a:solidFill>
              </a:rPr>
              <a:t>some external </a:t>
            </a:r>
            <a:r>
              <a:rPr lang="en-IN" sz="1600" dirty="0">
                <a:solidFill>
                  <a:srgbClr val="000000"/>
                </a:solidFill>
              </a:rPr>
              <a:t>file like </a:t>
            </a:r>
            <a:r>
              <a:rPr lang="en-IN" sz="1600" dirty="0" smtClean="0">
                <a:solidFill>
                  <a:srgbClr val="000000"/>
                </a:solidFill>
              </a:rPr>
              <a:t>Excel </a:t>
            </a:r>
            <a:r>
              <a:rPr lang="en-IN" sz="1600" dirty="0">
                <a:solidFill>
                  <a:srgbClr val="000000"/>
                </a:solidFill>
              </a:rPr>
              <a:t>worksheet.</a:t>
            </a:r>
          </a:p>
          <a:p>
            <a:pPr>
              <a:buNone/>
            </a:pPr>
            <a:endParaRPr lang="en-IN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44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20" y="62025"/>
            <a:ext cx="8520600" cy="1024255"/>
          </a:xfrm>
        </p:spPr>
        <p:txBody>
          <a:bodyPr/>
          <a:lstStyle/>
          <a:p>
            <a:r>
              <a:rPr lang="en-IN" dirty="0" smtClean="0">
                <a:solidFill>
                  <a:srgbClr val="000000"/>
                </a:solidFill>
              </a:rPr>
              <a:t>Procedure to implement keyword driven framework</a:t>
            </a:r>
            <a:endParaRPr lang="en-IN" b="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5032"/>
            <a:ext cx="8520600" cy="3588847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Example:-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</a:rPr>
              <a:t>E</a:t>
            </a:r>
            <a:r>
              <a:rPr lang="en-IN" dirty="0" smtClean="0">
                <a:solidFill>
                  <a:srgbClr val="000000"/>
                </a:solidFill>
              </a:rPr>
              <a:t>xecuting </a:t>
            </a:r>
            <a:r>
              <a:rPr lang="en-IN" dirty="0">
                <a:solidFill>
                  <a:srgbClr val="000000"/>
                </a:solidFill>
              </a:rPr>
              <a:t>2 test </a:t>
            </a:r>
            <a:r>
              <a:rPr lang="en-IN" dirty="0" smtClean="0">
                <a:solidFill>
                  <a:srgbClr val="000000"/>
                </a:solidFill>
              </a:rPr>
              <a:t>cases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    1) Test </a:t>
            </a:r>
            <a:r>
              <a:rPr lang="en-IN" dirty="0">
                <a:solidFill>
                  <a:srgbClr val="000000"/>
                </a:solidFill>
              </a:rPr>
              <a:t>Case 1</a:t>
            </a:r>
            <a:r>
              <a:rPr lang="en-IN" dirty="0" smtClean="0">
                <a:solidFill>
                  <a:srgbClr val="000000"/>
                </a:solidFill>
              </a:rPr>
              <a:t>:-</a:t>
            </a: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           a) </a:t>
            </a:r>
            <a:r>
              <a:rPr lang="en-IN" dirty="0" smtClean="0">
                <a:solidFill>
                  <a:srgbClr val="000000"/>
                </a:solidFill>
              </a:rPr>
              <a:t>Go to</a:t>
            </a:r>
            <a:r>
              <a:rPr lang="en-IN" dirty="0">
                <a:solidFill>
                  <a:srgbClr val="000000"/>
                </a:solidFill>
              </a:rPr>
              <a:t> </a:t>
            </a:r>
            <a:r>
              <a:rPr lang="en-IN" b="1" dirty="0">
                <a:solidFill>
                  <a:srgbClr val="000000"/>
                </a:solidFill>
              </a:rPr>
              <a:t>Base URL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           b)Enter </a:t>
            </a:r>
            <a:r>
              <a:rPr lang="en-IN" dirty="0">
                <a:solidFill>
                  <a:srgbClr val="000000"/>
                </a:solidFill>
              </a:rPr>
              <a:t>User ID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           c)Enter </a:t>
            </a:r>
            <a:r>
              <a:rPr lang="en-IN" dirty="0">
                <a:solidFill>
                  <a:srgbClr val="000000"/>
                </a:solidFill>
              </a:rPr>
              <a:t>Password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           d)Click </a:t>
            </a:r>
            <a:r>
              <a:rPr lang="en-IN" dirty="0">
                <a:solidFill>
                  <a:srgbClr val="000000"/>
                </a:solidFill>
              </a:rPr>
              <a:t>Reset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    2) Test </a:t>
            </a:r>
            <a:r>
              <a:rPr lang="en-IN" dirty="0">
                <a:solidFill>
                  <a:srgbClr val="000000"/>
                </a:solidFill>
              </a:rPr>
              <a:t>Case 2</a:t>
            </a:r>
            <a:r>
              <a:rPr lang="en-IN" dirty="0" smtClean="0">
                <a:solidFill>
                  <a:srgbClr val="000000"/>
                </a:solidFill>
              </a:rPr>
              <a:t>:-</a:t>
            </a: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smtClean="0">
                <a:solidFill>
                  <a:srgbClr val="000000"/>
                </a:solidFill>
              </a:rPr>
              <a:t>          </a:t>
            </a:r>
            <a:r>
              <a:rPr lang="en-IN" smtClean="0">
                <a:solidFill>
                  <a:srgbClr val="000000"/>
                </a:solidFill>
              </a:rPr>
              <a:t>a)Go to</a:t>
            </a:r>
            <a:r>
              <a:rPr lang="en-IN" dirty="0">
                <a:solidFill>
                  <a:srgbClr val="000000"/>
                </a:solidFill>
              </a:rPr>
              <a:t> </a:t>
            </a:r>
            <a:r>
              <a:rPr lang="en-IN" b="1" dirty="0" smtClean="0">
                <a:solidFill>
                  <a:srgbClr val="000000"/>
                </a:solidFill>
              </a:rPr>
              <a:t>Base URL</a:t>
            </a:r>
            <a:endParaRPr lang="en-IN" b="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          b)Enter </a:t>
            </a:r>
            <a:r>
              <a:rPr lang="en-IN" dirty="0">
                <a:solidFill>
                  <a:srgbClr val="000000"/>
                </a:solidFill>
              </a:rPr>
              <a:t>User ID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          c)Enter </a:t>
            </a:r>
            <a:r>
              <a:rPr lang="en-IN" dirty="0">
                <a:solidFill>
                  <a:srgbClr val="000000"/>
                </a:solidFill>
              </a:rPr>
              <a:t>Password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          d)Click </a:t>
            </a:r>
            <a:r>
              <a:rPr lang="en-IN" dirty="0">
                <a:solidFill>
                  <a:srgbClr val="000000"/>
                </a:solidFill>
              </a:rPr>
              <a:t>Login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9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12320" y="0"/>
            <a:ext cx="8520600" cy="62025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44380"/>
            <a:ext cx="8520600" cy="45995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Now see the code here:-</a:t>
            </a:r>
            <a:r>
              <a:rPr lang="en-IN" b="1" dirty="0" smtClean="0">
                <a:solidFill>
                  <a:srgbClr val="000000"/>
                </a:solidFill>
              </a:rPr>
              <a:t>ReadExcelFile.java</a:t>
            </a:r>
            <a:endParaRPr lang="en-IN" b="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11700" y="773562"/>
            <a:ext cx="7880731" cy="397031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package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excelExportAndFileIO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import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java.io.File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import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java.io.FileInputStream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import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java.io.IOException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import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org.apache.poi.hssf.usermodel.HSSFWorkbook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import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org.apache.poi.ss.usermodel.Sheet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import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org.apache.poi.ss.usermodel.Workbook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import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org.apache.poi.xssf.usermodel.XSSFWorkbook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public class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ReadExcelFile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public Sheet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readExcel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(String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filePath,String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fileName,String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sheetName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) throws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IOException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//Create a object of File class to open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xlsx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file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File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file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= new File(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filePath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+"\\"+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fileName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//Create an object of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FileInputStream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class to read excel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FileInputStream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inputStream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= new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FileInputStream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(file);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Workbook </a:t>
            </a:r>
            <a:r>
              <a:rPr lang="en-US" b="1" dirty="0" err="1">
                <a:latin typeface="Monaco"/>
              </a:rPr>
              <a:t>R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Workbook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= null;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//Find the file extension by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spliting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file name in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substing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and getting only extension name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String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fileExtensionName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fileName.substring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fileName.indexOf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(".")); </a:t>
            </a:r>
          </a:p>
        </p:txBody>
      </p:sp>
    </p:spTree>
    <p:extLst>
      <p:ext uri="{BB962C8B-B14F-4D97-AF65-F5344CB8AC3E}">
        <p14:creationId xmlns:p14="http://schemas.microsoft.com/office/powerpoint/2010/main" val="362101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11700" y="-167147"/>
            <a:ext cx="8520600" cy="167148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7986"/>
            <a:ext cx="8520600" cy="4837471"/>
          </a:xfrm>
        </p:spPr>
        <p:txBody>
          <a:bodyPr/>
          <a:lstStyle/>
          <a:p>
            <a:pPr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 smtClean="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24895" y="350695"/>
            <a:ext cx="5243743" cy="375487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//Check condition if the file is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xlsx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file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if(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fileExtensionName.equals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(".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xlsx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"))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//If it is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xlsx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file then create object of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XSSFWorkbook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class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err="1">
                <a:latin typeface="Monaco"/>
              </a:rPr>
              <a:t>R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Workbook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= new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XSSFWorkbook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inputStream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//Check condition if the file is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xls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else if(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fileExtensionName.equals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(".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xls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"))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//If it is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xls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file then create object of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XSSFWorkbook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class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err="1">
                <a:latin typeface="Monaco"/>
              </a:rPr>
              <a:t>R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Workbook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= new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HSSFWorkbook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inputStream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Monaco"/>
              </a:rPr>
              <a:t>//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Read sheet inside the workbook by its name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Sheet</a:t>
            </a:r>
            <a:r>
              <a:rPr kumimoji="0" lang="en-US" b="1" i="0" u="none" strike="noStrike" cap="none" normalizeH="0" dirty="0" smtClean="0">
                <a:ln>
                  <a:noFill/>
                </a:ln>
                <a:effectLst/>
                <a:latin typeface="Monaco"/>
              </a:rPr>
              <a:t> </a:t>
            </a:r>
            <a:r>
              <a:rPr lang="en-US" b="1" dirty="0" err="1">
                <a:latin typeface="Monaco"/>
              </a:rPr>
              <a:t>R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Sheet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= </a:t>
            </a:r>
            <a:r>
              <a:rPr lang="en-US" b="1" dirty="0" err="1">
                <a:latin typeface="Monaco"/>
              </a:rPr>
              <a:t>R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Workbook.getSheet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sheetName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return </a:t>
            </a:r>
            <a:r>
              <a:rPr lang="en-US" b="1" dirty="0" err="1">
                <a:latin typeface="Monaco"/>
              </a:rPr>
              <a:t>R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Sheet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2929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12320" y="0"/>
            <a:ext cx="8520600" cy="62025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44380"/>
            <a:ext cx="8520600" cy="45995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Now see the code here:-</a:t>
            </a:r>
            <a:r>
              <a:rPr lang="en-IN" b="1" dirty="0" smtClean="0">
                <a:solidFill>
                  <a:srgbClr val="000000"/>
                </a:solidFill>
              </a:rPr>
              <a:t>ReadObject.java</a:t>
            </a:r>
            <a:endParaRPr lang="en-IN" b="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11700" y="558119"/>
            <a:ext cx="7727986" cy="418576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package operation;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import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java.io.File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import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java.io.FileInputStream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import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java.io.IOException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import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java.io.InputStream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import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java.util.Properties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public class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ReadObject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Properties p = new Properties();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public Properties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getObjectRepository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() throws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IOException</a:t>
            </a:r>
            <a:endParaRPr kumimoji="0" lang="en-US" b="1" i="0" u="none" strike="noStrike" cap="none" normalizeH="0" baseline="0" dirty="0" smtClean="0">
              <a:ln>
                <a:noFill/>
              </a:ln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//Read object repository file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InputStream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stream = new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FileInputStream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(new File(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System.getProperty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("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user.dir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")+"\\src\\objects\\object.properties"));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//load all objects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p.load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(stream);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return p;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}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endParaRPr kumimoji="0" lang="en-US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19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12320" y="0"/>
            <a:ext cx="8520600" cy="62025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44380"/>
            <a:ext cx="8520600" cy="4599500"/>
          </a:xfrm>
        </p:spPr>
        <p:txBody>
          <a:bodyPr/>
          <a:lstStyle/>
          <a:p>
            <a:pPr>
              <a:buNone/>
            </a:pPr>
            <a:r>
              <a:rPr lang="en-IN" dirty="0" smtClean="0">
                <a:solidFill>
                  <a:srgbClr val="000000"/>
                </a:solidFill>
              </a:rPr>
              <a:t>Now see the code here:-</a:t>
            </a:r>
            <a:r>
              <a:rPr lang="en-IN" b="1" dirty="0">
                <a:solidFill>
                  <a:srgbClr val="000000"/>
                </a:solidFill>
              </a:rPr>
              <a:t>UIOperation.java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11700" y="558120"/>
            <a:ext cx="7727986" cy="418576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atinLnBrk="1"/>
            <a:r>
              <a:rPr lang="en-IN" b="1" dirty="0">
                <a:latin typeface="Monaco"/>
              </a:rPr>
              <a:t>package operation;</a:t>
            </a:r>
          </a:p>
          <a:p>
            <a:pPr latinLnBrk="1"/>
            <a:r>
              <a:rPr lang="en-IN" b="1" dirty="0">
                <a:latin typeface="Monaco"/>
              </a:rPr>
              <a:t>import </a:t>
            </a:r>
            <a:r>
              <a:rPr lang="en-IN" b="1" dirty="0" err="1">
                <a:latin typeface="Monaco"/>
              </a:rPr>
              <a:t>java.util.Properties</a:t>
            </a:r>
            <a:r>
              <a:rPr lang="en-IN" b="1" dirty="0">
                <a:latin typeface="Monaco"/>
              </a:rPr>
              <a:t>;</a:t>
            </a:r>
          </a:p>
          <a:p>
            <a:pPr latinLnBrk="1"/>
            <a:r>
              <a:rPr lang="en-IN" b="1" dirty="0">
                <a:latin typeface="Monaco"/>
              </a:rPr>
              <a:t>import </a:t>
            </a:r>
            <a:r>
              <a:rPr lang="en-IN" b="1" dirty="0" err="1">
                <a:latin typeface="Monaco"/>
              </a:rPr>
              <a:t>org.openqa.selenium.By</a:t>
            </a:r>
            <a:r>
              <a:rPr lang="en-IN" b="1" dirty="0">
                <a:latin typeface="Monaco"/>
              </a:rPr>
              <a:t>;</a:t>
            </a:r>
          </a:p>
          <a:p>
            <a:pPr latinLnBrk="1"/>
            <a:r>
              <a:rPr lang="en-IN" b="1" dirty="0">
                <a:latin typeface="Monaco"/>
              </a:rPr>
              <a:t>import </a:t>
            </a:r>
            <a:r>
              <a:rPr lang="en-IN" b="1" dirty="0" err="1">
                <a:latin typeface="Monaco"/>
              </a:rPr>
              <a:t>org.openqa.selenium.WebDriver</a:t>
            </a:r>
            <a:r>
              <a:rPr lang="en-IN" b="1" dirty="0">
                <a:latin typeface="Monaco"/>
              </a:rPr>
              <a:t>;</a:t>
            </a:r>
          </a:p>
          <a:p>
            <a:pPr latinLnBrk="1"/>
            <a:r>
              <a:rPr lang="en-IN" b="1" dirty="0">
                <a:latin typeface="Monaco"/>
              </a:rPr>
              <a:t>public class </a:t>
            </a:r>
            <a:r>
              <a:rPr lang="en-IN" b="1" dirty="0" err="1">
                <a:latin typeface="Monaco"/>
              </a:rPr>
              <a:t>UIOperation</a:t>
            </a:r>
            <a:r>
              <a:rPr lang="en-IN" b="1" dirty="0">
                <a:latin typeface="Monaco"/>
              </a:rPr>
              <a:t> {</a:t>
            </a:r>
          </a:p>
          <a:p>
            <a:pPr latinLnBrk="1"/>
            <a:r>
              <a:rPr lang="en-IN" b="1" dirty="0">
                <a:latin typeface="Monaco"/>
              </a:rPr>
              <a:t>    </a:t>
            </a:r>
            <a:r>
              <a:rPr lang="en-IN" b="1" dirty="0" err="1">
                <a:latin typeface="Monaco"/>
              </a:rPr>
              <a:t>WebDriver</a:t>
            </a:r>
            <a:r>
              <a:rPr lang="en-IN" b="1" dirty="0">
                <a:latin typeface="Monaco"/>
              </a:rPr>
              <a:t> driver;</a:t>
            </a:r>
          </a:p>
          <a:p>
            <a:pPr latinLnBrk="1"/>
            <a:r>
              <a:rPr lang="en-IN" b="1" dirty="0">
                <a:latin typeface="Monaco"/>
              </a:rPr>
              <a:t>    public </a:t>
            </a:r>
            <a:r>
              <a:rPr lang="en-IN" b="1" dirty="0" err="1">
                <a:latin typeface="Monaco"/>
              </a:rPr>
              <a:t>UIOperation</a:t>
            </a:r>
            <a:r>
              <a:rPr lang="en-IN" b="1" dirty="0">
                <a:latin typeface="Monaco"/>
              </a:rPr>
              <a:t>(</a:t>
            </a:r>
            <a:r>
              <a:rPr lang="en-IN" b="1" dirty="0" err="1">
                <a:latin typeface="Monaco"/>
              </a:rPr>
              <a:t>WebDriver</a:t>
            </a:r>
            <a:r>
              <a:rPr lang="en-IN" b="1" dirty="0">
                <a:latin typeface="Monaco"/>
              </a:rPr>
              <a:t> driver</a:t>
            </a:r>
            <a:r>
              <a:rPr lang="en-IN" b="1" dirty="0" smtClean="0">
                <a:latin typeface="Monaco"/>
              </a:rPr>
              <a:t>)</a:t>
            </a:r>
          </a:p>
          <a:p>
            <a:pPr latinLnBrk="1"/>
            <a:r>
              <a:rPr lang="en-IN" b="1" dirty="0" smtClean="0">
                <a:latin typeface="Monaco"/>
              </a:rPr>
              <a:t>{</a:t>
            </a:r>
            <a:endParaRPr lang="en-IN" b="1" dirty="0">
              <a:latin typeface="Monaco"/>
            </a:endParaRPr>
          </a:p>
          <a:p>
            <a:pPr latinLnBrk="1"/>
            <a:r>
              <a:rPr lang="en-IN" b="1" dirty="0">
                <a:latin typeface="Monaco"/>
              </a:rPr>
              <a:t>        </a:t>
            </a:r>
            <a:r>
              <a:rPr lang="en-IN" b="1" dirty="0" err="1">
                <a:latin typeface="Monaco"/>
              </a:rPr>
              <a:t>this.driver</a:t>
            </a:r>
            <a:r>
              <a:rPr lang="en-IN" b="1" dirty="0">
                <a:latin typeface="Monaco"/>
              </a:rPr>
              <a:t> = driver;</a:t>
            </a:r>
          </a:p>
          <a:p>
            <a:pPr latinLnBrk="1"/>
            <a:r>
              <a:rPr lang="en-IN" b="1" dirty="0">
                <a:latin typeface="Monaco"/>
              </a:rPr>
              <a:t>    }</a:t>
            </a:r>
          </a:p>
          <a:p>
            <a:pPr latinLnBrk="1"/>
            <a:r>
              <a:rPr lang="en-IN" b="1" dirty="0">
                <a:latin typeface="Monaco"/>
              </a:rPr>
              <a:t>    public void perform(Properties </a:t>
            </a:r>
            <a:r>
              <a:rPr lang="en-IN" b="1" dirty="0" err="1">
                <a:latin typeface="Monaco"/>
              </a:rPr>
              <a:t>p,String</a:t>
            </a:r>
            <a:r>
              <a:rPr lang="en-IN" b="1" dirty="0">
                <a:latin typeface="Monaco"/>
              </a:rPr>
              <a:t> </a:t>
            </a:r>
            <a:r>
              <a:rPr lang="en-IN" b="1" dirty="0" err="1">
                <a:latin typeface="Monaco"/>
              </a:rPr>
              <a:t>operation,String</a:t>
            </a:r>
            <a:r>
              <a:rPr lang="en-IN" b="1" dirty="0">
                <a:latin typeface="Monaco"/>
              </a:rPr>
              <a:t> </a:t>
            </a:r>
            <a:r>
              <a:rPr lang="en-IN" b="1" dirty="0" err="1">
                <a:latin typeface="Monaco"/>
              </a:rPr>
              <a:t>objectName,String</a:t>
            </a:r>
            <a:r>
              <a:rPr lang="en-IN" b="1" dirty="0">
                <a:latin typeface="Monaco"/>
              </a:rPr>
              <a:t> </a:t>
            </a:r>
            <a:r>
              <a:rPr lang="en-IN" b="1" dirty="0" err="1">
                <a:latin typeface="Monaco"/>
              </a:rPr>
              <a:t>objectType,String</a:t>
            </a:r>
            <a:r>
              <a:rPr lang="en-IN" b="1" dirty="0">
                <a:latin typeface="Monaco"/>
              </a:rPr>
              <a:t> value) throws Exception{</a:t>
            </a:r>
          </a:p>
          <a:p>
            <a:pPr latinLnBrk="1"/>
            <a:r>
              <a:rPr lang="en-IN" b="1" dirty="0">
                <a:latin typeface="Monaco"/>
              </a:rPr>
              <a:t>        </a:t>
            </a:r>
            <a:r>
              <a:rPr lang="en-IN" b="1" dirty="0" err="1">
                <a:latin typeface="Monaco"/>
              </a:rPr>
              <a:t>System.out.println</a:t>
            </a:r>
            <a:r>
              <a:rPr lang="en-IN" b="1" dirty="0">
                <a:latin typeface="Monaco"/>
              </a:rPr>
              <a:t>("");</a:t>
            </a:r>
          </a:p>
          <a:p>
            <a:pPr latinLnBrk="1"/>
            <a:r>
              <a:rPr lang="en-IN" b="1" dirty="0">
                <a:latin typeface="Monaco"/>
              </a:rPr>
              <a:t>        switch (</a:t>
            </a:r>
            <a:r>
              <a:rPr lang="en-IN" b="1" dirty="0" err="1">
                <a:latin typeface="Monaco"/>
              </a:rPr>
              <a:t>operation.toUpperCase</a:t>
            </a:r>
            <a:r>
              <a:rPr lang="en-IN" b="1" dirty="0">
                <a:latin typeface="Monaco"/>
              </a:rPr>
              <a:t>()) {</a:t>
            </a:r>
          </a:p>
          <a:p>
            <a:pPr latinLnBrk="1"/>
            <a:r>
              <a:rPr lang="en-IN" b="1" dirty="0">
                <a:latin typeface="Monaco"/>
              </a:rPr>
              <a:t>        case "CLICK":</a:t>
            </a:r>
          </a:p>
          <a:p>
            <a:pPr latinLnBrk="1"/>
            <a:r>
              <a:rPr lang="en-IN" b="1" dirty="0">
                <a:latin typeface="Monaco"/>
              </a:rPr>
              <a:t>            //Perform click</a:t>
            </a:r>
          </a:p>
          <a:p>
            <a:pPr latinLnBrk="1"/>
            <a:r>
              <a:rPr lang="en-IN" b="1" dirty="0">
                <a:latin typeface="Monaco"/>
              </a:rPr>
              <a:t>            </a:t>
            </a:r>
            <a:r>
              <a:rPr lang="en-IN" b="1" dirty="0" err="1">
                <a:latin typeface="Monaco"/>
              </a:rPr>
              <a:t>driver.findElement</a:t>
            </a:r>
            <a:r>
              <a:rPr lang="en-IN" b="1" dirty="0">
                <a:latin typeface="Monaco"/>
              </a:rPr>
              <a:t>(</a:t>
            </a:r>
            <a:r>
              <a:rPr lang="en-IN" b="1" dirty="0" err="1">
                <a:latin typeface="Monaco"/>
              </a:rPr>
              <a:t>this.getObject</a:t>
            </a:r>
            <a:r>
              <a:rPr lang="en-IN" b="1" dirty="0">
                <a:latin typeface="Monaco"/>
              </a:rPr>
              <a:t>(</a:t>
            </a:r>
            <a:r>
              <a:rPr lang="en-IN" b="1" dirty="0" err="1">
                <a:latin typeface="Monaco"/>
              </a:rPr>
              <a:t>p,objectName,objectType</a:t>
            </a:r>
            <a:r>
              <a:rPr lang="en-IN" b="1" dirty="0">
                <a:latin typeface="Monaco"/>
              </a:rPr>
              <a:t>)).click();</a:t>
            </a:r>
          </a:p>
          <a:p>
            <a:pPr latinLnBrk="1"/>
            <a:r>
              <a:rPr lang="en-IN" b="1" dirty="0">
                <a:latin typeface="Monaco"/>
              </a:rPr>
              <a:t>            break;</a:t>
            </a:r>
          </a:p>
          <a:p>
            <a:pPr latinLnBrk="1"/>
            <a:r>
              <a:rPr lang="en-IN" b="1" dirty="0">
                <a:latin typeface="Monaco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85605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11700" y="-167147"/>
            <a:ext cx="8520600" cy="167148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131" y="117986"/>
            <a:ext cx="8619169" cy="4837471"/>
          </a:xfrm>
        </p:spPr>
        <p:txBody>
          <a:bodyPr/>
          <a:lstStyle/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13131" y="228397"/>
            <a:ext cx="7810213" cy="4616648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atinLnBrk="1"/>
            <a:r>
              <a:rPr lang="en-IN" b="1" dirty="0">
                <a:latin typeface="Monaco"/>
              </a:rPr>
              <a:t>case "SETTEXT":</a:t>
            </a:r>
          </a:p>
          <a:p>
            <a:pPr latinLnBrk="1"/>
            <a:r>
              <a:rPr lang="en-IN" b="1" dirty="0">
                <a:latin typeface="Monaco"/>
              </a:rPr>
              <a:t>            //Set text on control</a:t>
            </a:r>
          </a:p>
          <a:p>
            <a:pPr latinLnBrk="1"/>
            <a:r>
              <a:rPr lang="en-IN" b="1" dirty="0">
                <a:latin typeface="Monaco"/>
              </a:rPr>
              <a:t>            </a:t>
            </a:r>
            <a:r>
              <a:rPr lang="en-IN" b="1" dirty="0" err="1">
                <a:latin typeface="Monaco"/>
              </a:rPr>
              <a:t>driver.findElement</a:t>
            </a:r>
            <a:r>
              <a:rPr lang="en-IN" b="1" dirty="0">
                <a:latin typeface="Monaco"/>
              </a:rPr>
              <a:t>(</a:t>
            </a:r>
            <a:r>
              <a:rPr lang="en-IN" b="1" dirty="0" err="1">
                <a:latin typeface="Monaco"/>
              </a:rPr>
              <a:t>this.getObject</a:t>
            </a:r>
            <a:r>
              <a:rPr lang="en-IN" b="1" dirty="0">
                <a:latin typeface="Monaco"/>
              </a:rPr>
              <a:t>(</a:t>
            </a:r>
            <a:r>
              <a:rPr lang="en-IN" b="1" dirty="0" err="1">
                <a:latin typeface="Monaco"/>
              </a:rPr>
              <a:t>p,objectName,objectType</a:t>
            </a:r>
            <a:r>
              <a:rPr lang="en-IN" b="1" dirty="0">
                <a:latin typeface="Monaco"/>
              </a:rPr>
              <a:t>)).</a:t>
            </a:r>
            <a:r>
              <a:rPr lang="en-IN" b="1" dirty="0" err="1">
                <a:latin typeface="Monaco"/>
              </a:rPr>
              <a:t>sendKeys</a:t>
            </a:r>
            <a:r>
              <a:rPr lang="en-IN" b="1" dirty="0">
                <a:latin typeface="Monaco"/>
              </a:rPr>
              <a:t>(value);</a:t>
            </a:r>
          </a:p>
          <a:p>
            <a:pPr latinLnBrk="1"/>
            <a:r>
              <a:rPr lang="en-IN" b="1" dirty="0">
                <a:latin typeface="Monaco"/>
              </a:rPr>
              <a:t>            break</a:t>
            </a:r>
            <a:r>
              <a:rPr lang="en-IN" b="1" dirty="0" smtClean="0">
                <a:latin typeface="Monaco"/>
              </a:rPr>
              <a:t>;</a:t>
            </a:r>
          </a:p>
          <a:p>
            <a:pPr latinLnBrk="1"/>
            <a:r>
              <a:rPr lang="en-IN" b="1" dirty="0">
                <a:latin typeface="Monaco"/>
              </a:rPr>
              <a:t>case "GOTOURL":</a:t>
            </a:r>
          </a:p>
          <a:p>
            <a:pPr latinLnBrk="1"/>
            <a:r>
              <a:rPr lang="en-IN" b="1" dirty="0">
                <a:latin typeface="Monaco"/>
              </a:rPr>
              <a:t>            //Get </a:t>
            </a:r>
            <a:r>
              <a:rPr lang="en-IN" b="1" dirty="0" err="1">
                <a:latin typeface="Monaco"/>
              </a:rPr>
              <a:t>url</a:t>
            </a:r>
            <a:r>
              <a:rPr lang="en-IN" b="1" dirty="0">
                <a:latin typeface="Monaco"/>
              </a:rPr>
              <a:t> of application</a:t>
            </a:r>
          </a:p>
          <a:p>
            <a:pPr latinLnBrk="1"/>
            <a:r>
              <a:rPr lang="en-IN" b="1" dirty="0">
                <a:latin typeface="Monaco"/>
              </a:rPr>
              <a:t>            </a:t>
            </a:r>
            <a:r>
              <a:rPr lang="en-IN" b="1" dirty="0" err="1">
                <a:latin typeface="Monaco"/>
              </a:rPr>
              <a:t>driver.get</a:t>
            </a:r>
            <a:r>
              <a:rPr lang="en-IN" b="1" dirty="0">
                <a:latin typeface="Monaco"/>
              </a:rPr>
              <a:t>(</a:t>
            </a:r>
            <a:r>
              <a:rPr lang="en-IN" b="1" dirty="0" err="1">
                <a:latin typeface="Monaco"/>
              </a:rPr>
              <a:t>p.getProperty</a:t>
            </a:r>
            <a:r>
              <a:rPr lang="en-IN" b="1" dirty="0">
                <a:latin typeface="Monaco"/>
              </a:rPr>
              <a:t>(value));</a:t>
            </a:r>
          </a:p>
          <a:p>
            <a:pPr latinLnBrk="1"/>
            <a:r>
              <a:rPr lang="en-IN" b="1" dirty="0">
                <a:latin typeface="Monaco"/>
              </a:rPr>
              <a:t>            break;</a:t>
            </a:r>
          </a:p>
          <a:p>
            <a:pPr latinLnBrk="1"/>
            <a:r>
              <a:rPr lang="en-IN" b="1" dirty="0">
                <a:latin typeface="Monaco"/>
              </a:rPr>
              <a:t>        case "GETTEXT":</a:t>
            </a:r>
          </a:p>
          <a:p>
            <a:pPr latinLnBrk="1"/>
            <a:r>
              <a:rPr lang="en-IN" b="1" dirty="0">
                <a:latin typeface="Monaco"/>
              </a:rPr>
              <a:t>            //Get text of an element</a:t>
            </a:r>
          </a:p>
          <a:p>
            <a:pPr latinLnBrk="1"/>
            <a:r>
              <a:rPr lang="en-IN" b="1" dirty="0">
                <a:latin typeface="Monaco"/>
              </a:rPr>
              <a:t>            </a:t>
            </a:r>
            <a:r>
              <a:rPr lang="en-IN" b="1" dirty="0" err="1">
                <a:latin typeface="Monaco"/>
              </a:rPr>
              <a:t>driver.findElement</a:t>
            </a:r>
            <a:r>
              <a:rPr lang="en-IN" b="1" dirty="0">
                <a:latin typeface="Monaco"/>
              </a:rPr>
              <a:t>(</a:t>
            </a:r>
            <a:r>
              <a:rPr lang="en-IN" b="1" dirty="0" err="1">
                <a:latin typeface="Monaco"/>
              </a:rPr>
              <a:t>this.getObject</a:t>
            </a:r>
            <a:r>
              <a:rPr lang="en-IN" b="1" dirty="0">
                <a:latin typeface="Monaco"/>
              </a:rPr>
              <a:t>(</a:t>
            </a:r>
            <a:r>
              <a:rPr lang="en-IN" b="1" dirty="0" err="1">
                <a:latin typeface="Monaco"/>
              </a:rPr>
              <a:t>p,objectName,objectType</a:t>
            </a:r>
            <a:r>
              <a:rPr lang="en-IN" b="1" dirty="0">
                <a:latin typeface="Monaco"/>
              </a:rPr>
              <a:t>)).</a:t>
            </a:r>
            <a:r>
              <a:rPr lang="en-IN" b="1" dirty="0" err="1">
                <a:latin typeface="Monaco"/>
              </a:rPr>
              <a:t>getText</a:t>
            </a:r>
            <a:r>
              <a:rPr lang="en-IN" b="1" dirty="0">
                <a:latin typeface="Monaco"/>
              </a:rPr>
              <a:t>();</a:t>
            </a:r>
          </a:p>
          <a:p>
            <a:pPr latinLnBrk="1"/>
            <a:r>
              <a:rPr lang="en-IN" b="1" dirty="0">
                <a:latin typeface="Monaco"/>
              </a:rPr>
              <a:t>            break;</a:t>
            </a:r>
          </a:p>
          <a:p>
            <a:pPr latinLnBrk="1"/>
            <a:r>
              <a:rPr lang="en-IN" b="1" dirty="0">
                <a:latin typeface="Monaco"/>
              </a:rPr>
              <a:t>        default:</a:t>
            </a:r>
          </a:p>
          <a:p>
            <a:pPr latinLnBrk="1"/>
            <a:r>
              <a:rPr lang="en-IN" b="1" dirty="0">
                <a:latin typeface="Monaco"/>
              </a:rPr>
              <a:t>            break;</a:t>
            </a:r>
          </a:p>
          <a:p>
            <a:pPr latinLnBrk="1"/>
            <a:r>
              <a:rPr lang="en-IN" b="1" dirty="0">
                <a:latin typeface="Monaco"/>
              </a:rPr>
              <a:t>        </a:t>
            </a:r>
            <a:r>
              <a:rPr lang="en-IN" b="1" dirty="0" smtClean="0">
                <a:latin typeface="Monaco"/>
              </a:rPr>
              <a:t>}     }</a:t>
            </a:r>
            <a:endParaRPr lang="en-IN" b="1" dirty="0"/>
          </a:p>
          <a:p>
            <a:pPr latinLnBrk="1"/>
            <a:r>
              <a:rPr lang="en-IN" b="1" dirty="0" smtClean="0"/>
              <a:t>/**  * </a:t>
            </a:r>
            <a:r>
              <a:rPr lang="en-IN" b="1" dirty="0"/>
              <a:t>Find element BY using object type and value</a:t>
            </a:r>
          </a:p>
          <a:p>
            <a:pPr latinLnBrk="1"/>
            <a:r>
              <a:rPr lang="en-IN" b="1" dirty="0"/>
              <a:t>     * @</a:t>
            </a:r>
            <a:r>
              <a:rPr lang="en-IN" b="1" dirty="0" err="1"/>
              <a:t>param</a:t>
            </a:r>
            <a:r>
              <a:rPr lang="en-IN" b="1" dirty="0"/>
              <a:t> p</a:t>
            </a:r>
          </a:p>
          <a:p>
            <a:pPr latinLnBrk="1"/>
            <a:r>
              <a:rPr lang="en-IN" b="1" dirty="0"/>
              <a:t>     * @</a:t>
            </a:r>
            <a:r>
              <a:rPr lang="en-IN" b="1" dirty="0" err="1"/>
              <a:t>param</a:t>
            </a:r>
            <a:r>
              <a:rPr lang="en-IN" b="1" dirty="0"/>
              <a:t> </a:t>
            </a:r>
            <a:r>
              <a:rPr lang="en-IN" b="1" dirty="0" err="1"/>
              <a:t>objectName</a:t>
            </a:r>
            <a:endParaRPr lang="en-IN" b="1" dirty="0"/>
          </a:p>
          <a:p>
            <a:pPr latinLnBrk="1"/>
            <a:r>
              <a:rPr lang="en-IN" b="1" dirty="0"/>
              <a:t>     * @</a:t>
            </a:r>
            <a:r>
              <a:rPr lang="en-IN" b="1" dirty="0" err="1"/>
              <a:t>param</a:t>
            </a:r>
            <a:r>
              <a:rPr lang="en-IN" b="1" dirty="0"/>
              <a:t> </a:t>
            </a:r>
            <a:r>
              <a:rPr lang="en-IN" b="1" dirty="0" err="1"/>
              <a:t>objectType</a:t>
            </a:r>
            <a:endParaRPr lang="en-IN" b="1" dirty="0"/>
          </a:p>
          <a:p>
            <a:pPr latinLnBrk="1"/>
            <a:r>
              <a:rPr lang="en-IN" b="1" dirty="0"/>
              <a:t>     * @return</a:t>
            </a:r>
          </a:p>
          <a:p>
            <a:pPr latinLnBrk="1"/>
            <a:r>
              <a:rPr lang="en-IN" b="1" dirty="0"/>
              <a:t>     * @throws </a:t>
            </a:r>
            <a:r>
              <a:rPr lang="en-IN" b="1" dirty="0" smtClean="0"/>
              <a:t>Exception */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1460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11700" y="-167147"/>
            <a:ext cx="8520600" cy="167148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7986"/>
            <a:ext cx="8520600" cy="4837471"/>
          </a:xfrm>
        </p:spPr>
        <p:txBody>
          <a:bodyPr/>
          <a:lstStyle/>
          <a:p>
            <a:pPr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69829" y="292642"/>
            <a:ext cx="6103168" cy="4493538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atinLnBrk="1"/>
            <a:r>
              <a:rPr lang="en-IN" sz="1300" b="1" dirty="0">
                <a:latin typeface="Monaco"/>
              </a:rPr>
              <a:t>private By </a:t>
            </a:r>
            <a:r>
              <a:rPr lang="en-IN" sz="1300" b="1" dirty="0" err="1">
                <a:latin typeface="Monaco"/>
              </a:rPr>
              <a:t>getObject</a:t>
            </a:r>
            <a:r>
              <a:rPr lang="en-IN" sz="1300" b="1" dirty="0">
                <a:latin typeface="Monaco"/>
              </a:rPr>
              <a:t>(Properties </a:t>
            </a:r>
            <a:r>
              <a:rPr lang="en-IN" sz="1300" b="1" dirty="0" err="1">
                <a:latin typeface="Monaco"/>
              </a:rPr>
              <a:t>p,String</a:t>
            </a:r>
            <a:r>
              <a:rPr lang="en-IN" sz="1300" b="1" dirty="0">
                <a:latin typeface="Monaco"/>
              </a:rPr>
              <a:t> </a:t>
            </a:r>
            <a:r>
              <a:rPr lang="en-IN" sz="1300" b="1" dirty="0" err="1">
                <a:latin typeface="Monaco"/>
              </a:rPr>
              <a:t>objectName,String</a:t>
            </a:r>
            <a:r>
              <a:rPr lang="en-IN" sz="1300" b="1" dirty="0">
                <a:latin typeface="Monaco"/>
              </a:rPr>
              <a:t> </a:t>
            </a:r>
            <a:r>
              <a:rPr lang="en-IN" sz="1300" b="1" dirty="0" err="1">
                <a:latin typeface="Monaco"/>
              </a:rPr>
              <a:t>objectType</a:t>
            </a:r>
            <a:r>
              <a:rPr lang="en-IN" sz="1300" b="1" dirty="0">
                <a:latin typeface="Monaco"/>
              </a:rPr>
              <a:t>) throws Exception</a:t>
            </a:r>
            <a:r>
              <a:rPr lang="en-IN" sz="1300" b="1" dirty="0" smtClean="0">
                <a:latin typeface="Monaco"/>
              </a:rPr>
              <a:t>{</a:t>
            </a:r>
            <a:r>
              <a:rPr lang="en-IN" sz="1300" b="1" dirty="0">
                <a:latin typeface="Monaco"/>
              </a:rPr>
              <a:t>//Find by </a:t>
            </a:r>
            <a:r>
              <a:rPr lang="en-IN" sz="1300" b="1" dirty="0" err="1">
                <a:latin typeface="Monaco"/>
              </a:rPr>
              <a:t>xpath</a:t>
            </a:r>
            <a:endParaRPr lang="en-IN" sz="1300" b="1" dirty="0">
              <a:latin typeface="Monaco"/>
            </a:endParaRPr>
          </a:p>
          <a:p>
            <a:pPr latinLnBrk="1"/>
            <a:r>
              <a:rPr lang="en-IN" sz="1300" b="1" dirty="0">
                <a:latin typeface="Monaco"/>
              </a:rPr>
              <a:t>        if(</a:t>
            </a:r>
            <a:r>
              <a:rPr lang="en-IN" sz="1300" b="1" dirty="0" err="1">
                <a:latin typeface="Monaco"/>
              </a:rPr>
              <a:t>objectType.equalsIgnoreCase</a:t>
            </a:r>
            <a:r>
              <a:rPr lang="en-IN" sz="1300" b="1" dirty="0">
                <a:latin typeface="Monaco"/>
              </a:rPr>
              <a:t>("XPATH")){</a:t>
            </a:r>
          </a:p>
          <a:p>
            <a:pPr latinLnBrk="1"/>
            <a:r>
              <a:rPr lang="en-IN" sz="1300" b="1" dirty="0">
                <a:latin typeface="Monaco"/>
              </a:rPr>
              <a:t>            </a:t>
            </a:r>
            <a:r>
              <a:rPr lang="en-IN" sz="1300" b="1" dirty="0" smtClean="0">
                <a:latin typeface="Monaco"/>
              </a:rPr>
              <a:t>  </a:t>
            </a:r>
            <a:r>
              <a:rPr lang="en-IN" sz="1300" b="1" dirty="0">
                <a:latin typeface="Monaco"/>
              </a:rPr>
              <a:t>return By.xpath(</a:t>
            </a:r>
            <a:r>
              <a:rPr lang="en-IN" sz="1300" b="1" dirty="0" err="1">
                <a:latin typeface="Monaco"/>
              </a:rPr>
              <a:t>p.getProperty</a:t>
            </a:r>
            <a:r>
              <a:rPr lang="en-IN" sz="1300" b="1" dirty="0">
                <a:latin typeface="Monaco"/>
              </a:rPr>
              <a:t>(</a:t>
            </a:r>
            <a:r>
              <a:rPr lang="en-IN" sz="1300" b="1" dirty="0" err="1">
                <a:latin typeface="Monaco"/>
              </a:rPr>
              <a:t>objectName</a:t>
            </a:r>
            <a:r>
              <a:rPr lang="en-IN" sz="1300" b="1" dirty="0" smtClean="0">
                <a:latin typeface="Monaco"/>
              </a:rPr>
              <a:t>));   }</a:t>
            </a:r>
            <a:endParaRPr lang="en-IN" sz="1300" b="1" dirty="0">
              <a:latin typeface="Monaco"/>
            </a:endParaRPr>
          </a:p>
          <a:p>
            <a:pPr latinLnBrk="1"/>
            <a:r>
              <a:rPr lang="en-IN" sz="1300" b="1" dirty="0">
                <a:latin typeface="Monaco"/>
              </a:rPr>
              <a:t>        //find by class</a:t>
            </a:r>
          </a:p>
          <a:p>
            <a:pPr latinLnBrk="1"/>
            <a:r>
              <a:rPr lang="en-IN" sz="1300" b="1" dirty="0">
                <a:latin typeface="Monaco"/>
              </a:rPr>
              <a:t>        else if(</a:t>
            </a:r>
            <a:r>
              <a:rPr lang="en-IN" sz="1300" b="1" dirty="0" err="1">
                <a:latin typeface="Monaco"/>
              </a:rPr>
              <a:t>objectType.equalsIgnoreCase</a:t>
            </a:r>
            <a:r>
              <a:rPr lang="en-IN" sz="1300" b="1" dirty="0">
                <a:latin typeface="Monaco"/>
              </a:rPr>
              <a:t>("CLASSNAME")){</a:t>
            </a:r>
          </a:p>
          <a:p>
            <a:pPr latinLnBrk="1"/>
            <a:r>
              <a:rPr lang="en-IN" sz="1300" b="1" dirty="0">
                <a:latin typeface="Monaco"/>
              </a:rPr>
              <a:t>            </a:t>
            </a:r>
            <a:r>
              <a:rPr lang="en-IN" sz="1300" b="1" dirty="0" smtClean="0">
                <a:latin typeface="Monaco"/>
              </a:rPr>
              <a:t>            </a:t>
            </a:r>
            <a:r>
              <a:rPr lang="en-IN" sz="1300" b="1" dirty="0">
                <a:latin typeface="Monaco"/>
              </a:rPr>
              <a:t>return </a:t>
            </a:r>
            <a:r>
              <a:rPr lang="en-IN" sz="1300" b="1" dirty="0" err="1">
                <a:latin typeface="Monaco"/>
              </a:rPr>
              <a:t>By.className</a:t>
            </a:r>
            <a:r>
              <a:rPr lang="en-IN" sz="1300" b="1" dirty="0">
                <a:latin typeface="Monaco"/>
              </a:rPr>
              <a:t>(</a:t>
            </a:r>
            <a:r>
              <a:rPr lang="en-IN" sz="1300" b="1" dirty="0" err="1">
                <a:latin typeface="Monaco"/>
              </a:rPr>
              <a:t>p.getProperty</a:t>
            </a:r>
            <a:r>
              <a:rPr lang="en-IN" sz="1300" b="1" dirty="0">
                <a:latin typeface="Monaco"/>
              </a:rPr>
              <a:t>(</a:t>
            </a:r>
            <a:r>
              <a:rPr lang="en-IN" sz="1300" b="1" dirty="0" err="1">
                <a:latin typeface="Monaco"/>
              </a:rPr>
              <a:t>objectName</a:t>
            </a:r>
            <a:r>
              <a:rPr lang="en-IN" sz="1300" b="1" dirty="0" smtClean="0">
                <a:latin typeface="Monaco"/>
              </a:rPr>
              <a:t>))    }</a:t>
            </a:r>
            <a:endParaRPr lang="en-IN" sz="1300" b="1" dirty="0">
              <a:latin typeface="Monaco"/>
            </a:endParaRPr>
          </a:p>
          <a:p>
            <a:pPr latinLnBrk="1"/>
            <a:r>
              <a:rPr lang="en-IN" sz="1300" b="1" dirty="0">
                <a:latin typeface="Monaco"/>
              </a:rPr>
              <a:t>        //find by name</a:t>
            </a:r>
          </a:p>
          <a:p>
            <a:pPr latinLnBrk="1"/>
            <a:r>
              <a:rPr lang="en-IN" sz="1300" b="1" dirty="0">
                <a:latin typeface="Monaco"/>
              </a:rPr>
              <a:t>        else if(</a:t>
            </a:r>
            <a:r>
              <a:rPr lang="en-IN" sz="1300" b="1" dirty="0" err="1">
                <a:latin typeface="Monaco"/>
              </a:rPr>
              <a:t>objectType.equalsIgnoreCase</a:t>
            </a:r>
            <a:r>
              <a:rPr lang="en-IN" sz="1300" b="1" dirty="0">
                <a:latin typeface="Monaco"/>
              </a:rPr>
              <a:t>("NAME")){</a:t>
            </a:r>
          </a:p>
          <a:p>
            <a:pPr latinLnBrk="1"/>
            <a:r>
              <a:rPr lang="en-IN" sz="1300" b="1" dirty="0">
                <a:latin typeface="Monaco"/>
              </a:rPr>
              <a:t>            </a:t>
            </a:r>
            <a:r>
              <a:rPr lang="en-IN" sz="1300" b="1" dirty="0" smtClean="0">
                <a:latin typeface="Monaco"/>
              </a:rPr>
              <a:t>            </a:t>
            </a:r>
            <a:r>
              <a:rPr lang="en-IN" sz="1300" b="1" dirty="0">
                <a:latin typeface="Monaco"/>
              </a:rPr>
              <a:t>return By.name(</a:t>
            </a:r>
            <a:r>
              <a:rPr lang="en-IN" sz="1300" b="1" dirty="0" err="1">
                <a:latin typeface="Monaco"/>
              </a:rPr>
              <a:t>p.getProperty</a:t>
            </a:r>
            <a:r>
              <a:rPr lang="en-IN" sz="1300" b="1" dirty="0">
                <a:latin typeface="Monaco"/>
              </a:rPr>
              <a:t>(</a:t>
            </a:r>
            <a:r>
              <a:rPr lang="en-IN" sz="1300" b="1" dirty="0" err="1">
                <a:latin typeface="Monaco"/>
              </a:rPr>
              <a:t>objectName</a:t>
            </a:r>
            <a:r>
              <a:rPr lang="en-IN" sz="1300" b="1" dirty="0" smtClean="0">
                <a:latin typeface="Monaco"/>
              </a:rPr>
              <a:t>))    }</a:t>
            </a:r>
            <a:endParaRPr lang="en-IN" sz="1300" b="1" dirty="0">
              <a:latin typeface="Monaco"/>
            </a:endParaRPr>
          </a:p>
          <a:p>
            <a:pPr latinLnBrk="1"/>
            <a:r>
              <a:rPr lang="en-IN" sz="1300" b="1" dirty="0">
                <a:latin typeface="Monaco"/>
              </a:rPr>
              <a:t>        //Find by </a:t>
            </a:r>
            <a:r>
              <a:rPr lang="en-IN" sz="1300" b="1" dirty="0" err="1">
                <a:latin typeface="Monaco"/>
              </a:rPr>
              <a:t>css</a:t>
            </a:r>
            <a:endParaRPr lang="en-IN" sz="1300" b="1" dirty="0">
              <a:latin typeface="Monaco"/>
            </a:endParaRPr>
          </a:p>
          <a:p>
            <a:pPr latinLnBrk="1"/>
            <a:r>
              <a:rPr lang="en-IN" sz="1300" b="1" dirty="0">
                <a:latin typeface="Monaco"/>
              </a:rPr>
              <a:t>        else if(</a:t>
            </a:r>
            <a:r>
              <a:rPr lang="en-IN" sz="1300" b="1" dirty="0" err="1">
                <a:latin typeface="Monaco"/>
              </a:rPr>
              <a:t>objectType.equalsIgnoreCase</a:t>
            </a:r>
            <a:r>
              <a:rPr lang="en-IN" sz="1300" b="1" dirty="0">
                <a:latin typeface="Monaco"/>
              </a:rPr>
              <a:t>("CSS")){</a:t>
            </a:r>
          </a:p>
          <a:p>
            <a:pPr latinLnBrk="1"/>
            <a:r>
              <a:rPr lang="en-IN" sz="1300" b="1" dirty="0">
                <a:latin typeface="Monaco"/>
              </a:rPr>
              <a:t>            </a:t>
            </a:r>
            <a:r>
              <a:rPr lang="en-IN" sz="1300" b="1" dirty="0" smtClean="0">
                <a:latin typeface="Monaco"/>
              </a:rPr>
              <a:t>            </a:t>
            </a:r>
            <a:r>
              <a:rPr lang="en-IN" sz="1300" b="1" dirty="0">
                <a:latin typeface="Monaco"/>
              </a:rPr>
              <a:t>return </a:t>
            </a:r>
            <a:r>
              <a:rPr lang="en-IN" sz="1300" b="1" dirty="0" err="1">
                <a:latin typeface="Monaco"/>
              </a:rPr>
              <a:t>By.cssSelector</a:t>
            </a:r>
            <a:r>
              <a:rPr lang="en-IN" sz="1300" b="1" dirty="0">
                <a:latin typeface="Monaco"/>
              </a:rPr>
              <a:t>(</a:t>
            </a:r>
            <a:r>
              <a:rPr lang="en-IN" sz="1300" b="1" dirty="0" err="1">
                <a:latin typeface="Monaco"/>
              </a:rPr>
              <a:t>p.getProperty</a:t>
            </a:r>
            <a:r>
              <a:rPr lang="en-IN" sz="1300" b="1" dirty="0">
                <a:latin typeface="Monaco"/>
              </a:rPr>
              <a:t>(</a:t>
            </a:r>
            <a:r>
              <a:rPr lang="en-IN" sz="1300" b="1" dirty="0" err="1">
                <a:latin typeface="Monaco"/>
              </a:rPr>
              <a:t>objectName</a:t>
            </a:r>
            <a:r>
              <a:rPr lang="en-IN" sz="1300" b="1" dirty="0" smtClean="0">
                <a:latin typeface="Monaco"/>
              </a:rPr>
              <a:t>)); </a:t>
            </a:r>
            <a:r>
              <a:rPr lang="en-IN" sz="1300" b="1" dirty="0">
                <a:latin typeface="Monaco"/>
              </a:rPr>
              <a:t>}</a:t>
            </a:r>
          </a:p>
          <a:p>
            <a:pPr latinLnBrk="1"/>
            <a:r>
              <a:rPr lang="en-IN" sz="1300" b="1" dirty="0">
                <a:latin typeface="Monaco"/>
              </a:rPr>
              <a:t>        //find by link</a:t>
            </a:r>
          </a:p>
          <a:p>
            <a:pPr latinLnBrk="1"/>
            <a:r>
              <a:rPr lang="en-IN" sz="1300" b="1" dirty="0">
                <a:latin typeface="Monaco"/>
              </a:rPr>
              <a:t>        else if(</a:t>
            </a:r>
            <a:r>
              <a:rPr lang="en-IN" sz="1300" b="1" dirty="0" err="1">
                <a:latin typeface="Monaco"/>
              </a:rPr>
              <a:t>objectType.equalsIgnoreCase</a:t>
            </a:r>
            <a:r>
              <a:rPr lang="en-IN" sz="1300" b="1" dirty="0">
                <a:latin typeface="Monaco"/>
              </a:rPr>
              <a:t>("LINK")){</a:t>
            </a:r>
          </a:p>
          <a:p>
            <a:pPr latinLnBrk="1"/>
            <a:r>
              <a:rPr lang="en-IN" sz="1300" b="1" dirty="0">
                <a:latin typeface="Monaco"/>
              </a:rPr>
              <a:t>            </a:t>
            </a:r>
            <a:r>
              <a:rPr lang="en-IN" sz="1300" b="1" dirty="0" smtClean="0">
                <a:latin typeface="Monaco"/>
              </a:rPr>
              <a:t>            </a:t>
            </a:r>
            <a:r>
              <a:rPr lang="en-IN" sz="1300" b="1" dirty="0">
                <a:latin typeface="Monaco"/>
              </a:rPr>
              <a:t>return By.linkText(</a:t>
            </a:r>
            <a:r>
              <a:rPr lang="en-IN" sz="1300" b="1" dirty="0" err="1">
                <a:latin typeface="Monaco"/>
              </a:rPr>
              <a:t>p.getProperty</a:t>
            </a:r>
            <a:r>
              <a:rPr lang="en-IN" sz="1300" b="1" dirty="0">
                <a:latin typeface="Monaco"/>
              </a:rPr>
              <a:t>(</a:t>
            </a:r>
            <a:r>
              <a:rPr lang="en-IN" sz="1300" b="1" dirty="0" err="1">
                <a:latin typeface="Monaco"/>
              </a:rPr>
              <a:t>objectName</a:t>
            </a:r>
            <a:r>
              <a:rPr lang="en-IN" sz="1300" b="1" dirty="0" smtClean="0">
                <a:latin typeface="Monaco"/>
              </a:rPr>
              <a:t>));}</a:t>
            </a:r>
            <a:endParaRPr lang="en-IN" sz="1300" b="1" dirty="0">
              <a:latin typeface="Monaco"/>
            </a:endParaRPr>
          </a:p>
          <a:p>
            <a:pPr latinLnBrk="1"/>
            <a:r>
              <a:rPr lang="en-IN" sz="1300" b="1" dirty="0">
                <a:latin typeface="Monaco"/>
              </a:rPr>
              <a:t>        //find by partial link</a:t>
            </a:r>
          </a:p>
          <a:p>
            <a:pPr latinLnBrk="1"/>
            <a:r>
              <a:rPr lang="en-IN" sz="1300" b="1" dirty="0">
                <a:latin typeface="Monaco"/>
              </a:rPr>
              <a:t>        else if(</a:t>
            </a:r>
            <a:r>
              <a:rPr lang="en-IN" sz="1300" b="1" dirty="0" err="1">
                <a:latin typeface="Monaco"/>
              </a:rPr>
              <a:t>objectType.equalsIgnoreCase</a:t>
            </a:r>
            <a:r>
              <a:rPr lang="en-IN" sz="1300" b="1" dirty="0">
                <a:latin typeface="Monaco"/>
              </a:rPr>
              <a:t>("PARTIALLINK")){</a:t>
            </a:r>
          </a:p>
          <a:p>
            <a:pPr latinLnBrk="1"/>
            <a:r>
              <a:rPr lang="en-IN" sz="1300" b="1" dirty="0">
                <a:latin typeface="Monaco"/>
              </a:rPr>
              <a:t>            </a:t>
            </a:r>
            <a:r>
              <a:rPr lang="en-IN" sz="1300" b="1" dirty="0" smtClean="0">
                <a:latin typeface="Monaco"/>
              </a:rPr>
              <a:t>            </a:t>
            </a:r>
            <a:r>
              <a:rPr lang="en-IN" sz="1300" b="1" dirty="0">
                <a:latin typeface="Monaco"/>
              </a:rPr>
              <a:t>return By.partialLinkText(</a:t>
            </a:r>
            <a:r>
              <a:rPr lang="en-IN" sz="1300" b="1" dirty="0" err="1">
                <a:latin typeface="Monaco"/>
              </a:rPr>
              <a:t>p.getProperty</a:t>
            </a:r>
            <a:r>
              <a:rPr lang="en-IN" sz="1300" b="1" dirty="0">
                <a:latin typeface="Monaco"/>
              </a:rPr>
              <a:t>(</a:t>
            </a:r>
            <a:r>
              <a:rPr lang="en-IN" sz="1300" b="1" dirty="0" err="1">
                <a:latin typeface="Monaco"/>
              </a:rPr>
              <a:t>objectName</a:t>
            </a:r>
            <a:r>
              <a:rPr lang="en-IN" sz="1300" b="1" dirty="0" smtClean="0">
                <a:latin typeface="Monaco"/>
              </a:rPr>
              <a:t>));}</a:t>
            </a:r>
          </a:p>
          <a:p>
            <a:pPr latinLnBrk="1"/>
            <a:r>
              <a:rPr lang="en-IN" sz="1300" b="1" dirty="0">
                <a:latin typeface="Monaco"/>
              </a:rPr>
              <a:t> </a:t>
            </a:r>
            <a:r>
              <a:rPr lang="en-IN" sz="1300" b="1" dirty="0" smtClean="0">
                <a:latin typeface="Monaco"/>
              </a:rPr>
              <a:t>          else{</a:t>
            </a:r>
            <a:endParaRPr lang="en-IN" sz="1300" b="1" dirty="0">
              <a:latin typeface="Monaco"/>
            </a:endParaRPr>
          </a:p>
          <a:p>
            <a:pPr latinLnBrk="1"/>
            <a:r>
              <a:rPr lang="en-IN" sz="1300" b="1" dirty="0">
                <a:latin typeface="Monaco"/>
              </a:rPr>
              <a:t>            throw new Exception("Wrong object type");</a:t>
            </a:r>
          </a:p>
          <a:p>
            <a:pPr latinLnBrk="1"/>
            <a:r>
              <a:rPr lang="en-IN" sz="1300" b="1" dirty="0">
                <a:latin typeface="Monaco"/>
              </a:rPr>
              <a:t>        </a:t>
            </a:r>
            <a:r>
              <a:rPr lang="en-IN" sz="1300" b="1" dirty="0" smtClean="0">
                <a:latin typeface="Monaco"/>
              </a:rPr>
              <a:t>}    }      }</a:t>
            </a:r>
            <a:endParaRPr lang="en-IN" sz="1300" b="1" dirty="0"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6534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890</Words>
  <Application>Microsoft Office PowerPoint</Application>
  <PresentationFormat>On-screen Show (16:9)</PresentationFormat>
  <Paragraphs>187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Monaco</vt:lpstr>
      <vt:lpstr>Times New Roman</vt:lpstr>
      <vt:lpstr>Lato</vt:lpstr>
      <vt:lpstr>Montserrat Light</vt:lpstr>
      <vt:lpstr>Montserrat</vt:lpstr>
      <vt:lpstr>Playfair Display</vt:lpstr>
      <vt:lpstr>Arial</vt:lpstr>
      <vt:lpstr>Consolas</vt:lpstr>
      <vt:lpstr>Roboto</vt:lpstr>
      <vt:lpstr>Coral</vt:lpstr>
      <vt:lpstr>PowerPoint Presentation</vt:lpstr>
      <vt:lpstr>Introduction</vt:lpstr>
      <vt:lpstr>Procedure to implement keyword driven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Covered Till Now   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vipul</dc:creator>
  <cp:lastModifiedBy>Vibhav Gupta</cp:lastModifiedBy>
  <cp:revision>99</cp:revision>
  <dcterms:modified xsi:type="dcterms:W3CDTF">2018-04-07T14:14:44Z</dcterms:modified>
</cp:coreProperties>
</file>