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0" r:id="rId2"/>
    <p:sldId id="267" r:id="rId3"/>
    <p:sldId id="268" r:id="rId4"/>
    <p:sldId id="271" r:id="rId5"/>
    <p:sldId id="291" r:id="rId6"/>
    <p:sldId id="298" r:id="rId7"/>
    <p:sldId id="299" r:id="rId8"/>
    <p:sldId id="300" r:id="rId9"/>
    <p:sldId id="292" r:id="rId10"/>
    <p:sldId id="296" r:id="rId11"/>
    <p:sldId id="266" r:id="rId12"/>
  </p:sldIdLst>
  <p:sldSz cx="9144000" cy="5143500" type="screen16x9"/>
  <p:notesSz cx="6858000" cy="9144000"/>
  <p:embeddedFontLst>
    <p:embeddedFont>
      <p:font typeface="Montserrat Light" panose="020B0604020202020204" charset="0"/>
      <p:regular r:id="rId14"/>
      <p:bold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Listeners in TestNG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Listeners are required to generate logs or customize TestNG reports in Selenium </a:t>
            </a:r>
            <a:r>
              <a:rPr lang="en-IN" dirty="0" err="1">
                <a:solidFill>
                  <a:srgbClr val="000000"/>
                </a:solidFill>
              </a:rPr>
              <a:t>Webdriver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r>
              <a:rPr lang="en-IN" dirty="0">
                <a:solidFill>
                  <a:srgbClr val="000000"/>
                </a:solidFill>
              </a:rPr>
              <a:t>There are many types of </a:t>
            </a:r>
            <a:r>
              <a:rPr lang="en-IN" dirty="0" smtClean="0">
                <a:solidFill>
                  <a:srgbClr val="000000"/>
                </a:solidFill>
              </a:rPr>
              <a:t>TestNG listeners </a:t>
            </a:r>
            <a:r>
              <a:rPr lang="en-IN" dirty="0">
                <a:solidFill>
                  <a:srgbClr val="000000"/>
                </a:solidFill>
              </a:rPr>
              <a:t>and can be used as per requirements.</a:t>
            </a:r>
          </a:p>
          <a:p>
            <a:r>
              <a:rPr lang="en-IN" dirty="0">
                <a:solidFill>
                  <a:srgbClr val="000000"/>
                </a:solidFill>
              </a:rPr>
              <a:t>Listeners are interfaces used in selenium web driver </a:t>
            </a:r>
            <a:r>
              <a:rPr lang="en-IN" dirty="0" smtClean="0">
                <a:solidFill>
                  <a:srgbClr val="000000"/>
                </a:solidFill>
              </a:rPr>
              <a:t>script.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Demonstrated the use of Listener in </a:t>
            </a:r>
            <a:r>
              <a:rPr lang="en-IN" dirty="0" smtClean="0">
                <a:solidFill>
                  <a:srgbClr val="000000"/>
                </a:solidFill>
              </a:rPr>
              <a:t>Selenium.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30"/>
            <a:ext cx="8520600" cy="543140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1270"/>
            <a:ext cx="8520600" cy="4283241"/>
          </a:xfrm>
        </p:spPr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</a:rPr>
              <a:t>Listener is defined as interface that </a:t>
            </a:r>
            <a:r>
              <a:rPr lang="en-US" sz="1600" dirty="0" smtClean="0">
                <a:solidFill>
                  <a:srgbClr val="000000"/>
                </a:solidFill>
              </a:rPr>
              <a:t>modifies </a:t>
            </a:r>
            <a:r>
              <a:rPr lang="en-US" sz="1600" dirty="0" smtClean="0">
                <a:solidFill>
                  <a:srgbClr val="000000"/>
                </a:solidFill>
              </a:rPr>
              <a:t>the default </a:t>
            </a:r>
            <a:r>
              <a:rPr lang="en-US" sz="1600" dirty="0" err="1" smtClean="0">
                <a:solidFill>
                  <a:srgbClr val="000000"/>
                </a:solidFill>
              </a:rPr>
              <a:t>TestNG's</a:t>
            </a:r>
            <a:r>
              <a:rPr lang="en-US" sz="1600" dirty="0" smtClean="0">
                <a:solidFill>
                  <a:srgbClr val="000000"/>
                </a:solidFill>
              </a:rPr>
              <a:t> behavior.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Listeners "listen" to the event defined in the selenium script and behave accordingly. 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Listener is used in selenium by implementing Listeners Interface.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Listener allows customizing </a:t>
            </a:r>
            <a:r>
              <a:rPr lang="en-US" sz="1600" dirty="0" err="1" smtClean="0">
                <a:solidFill>
                  <a:srgbClr val="000000"/>
                </a:solidFill>
              </a:rPr>
              <a:t>TestNG</a:t>
            </a:r>
            <a:r>
              <a:rPr lang="en-US" sz="1600" dirty="0" smtClean="0">
                <a:solidFill>
                  <a:srgbClr val="000000"/>
                </a:solidFill>
              </a:rPr>
              <a:t> reports or logs.</a:t>
            </a: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2543820"/>
            <a:ext cx="5705475" cy="22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2"/>
            <a:ext cx="8520600" cy="63909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Types of Listeners in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68594"/>
            <a:ext cx="8520600" cy="415904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The few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listeners are:-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IAnnotationTransformer</a:t>
            </a:r>
            <a:r>
              <a:rPr lang="en-US" dirty="0" smtClean="0">
                <a:solidFill>
                  <a:srgbClr val="000000"/>
                </a:solidFill>
              </a:rPr>
              <a:t> 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IAnnotationTransformer2 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IConfigurable</a:t>
            </a:r>
            <a:r>
              <a:rPr lang="en-US" dirty="0" smtClean="0">
                <a:solidFill>
                  <a:srgbClr val="000000"/>
                </a:solidFill>
              </a:rPr>
              <a:t> 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IConfigurationListener</a:t>
            </a:r>
            <a:r>
              <a:rPr lang="en-US" dirty="0" smtClean="0">
                <a:solidFill>
                  <a:srgbClr val="000000"/>
                </a:solidFill>
              </a:rPr>
              <a:t> 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IExecutionListener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IHookable</a:t>
            </a:r>
            <a:r>
              <a:rPr lang="en-US" dirty="0" smtClean="0">
                <a:solidFill>
                  <a:srgbClr val="000000"/>
                </a:solidFill>
              </a:rPr>
              <a:t> 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IInvokedMethodListener</a:t>
            </a:r>
            <a:r>
              <a:rPr lang="en-US" dirty="0" smtClean="0">
                <a:solidFill>
                  <a:srgbClr val="000000"/>
                </a:solidFill>
              </a:rPr>
              <a:t> 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IInvokedMethodListener2 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IMethodInterceptor</a:t>
            </a:r>
            <a:r>
              <a:rPr lang="en-US" dirty="0" smtClean="0">
                <a:solidFill>
                  <a:srgbClr val="000000"/>
                </a:solidFill>
              </a:rPr>
              <a:t> 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IReporter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ISuiteListener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ITestListener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6142"/>
            <a:ext cx="8520600" cy="678426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ITestListener</a:t>
            </a:r>
            <a:r>
              <a:rPr lang="en-US" sz="2800" dirty="0" smtClean="0">
                <a:solidFill>
                  <a:srgbClr val="000000"/>
                </a:solidFill>
              </a:rPr>
              <a:t> in </a:t>
            </a:r>
            <a:r>
              <a:rPr lang="en-US" sz="2800" dirty="0" err="1" smtClean="0">
                <a:solidFill>
                  <a:srgbClr val="000000"/>
                </a:solidFill>
              </a:rPr>
              <a:t>TestNG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45574"/>
            <a:ext cx="8520600" cy="3913239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ITestListener</a:t>
            </a:r>
            <a:r>
              <a:rPr lang="en-US" dirty="0" smtClean="0">
                <a:solidFill>
                  <a:srgbClr val="000000"/>
                </a:solidFill>
              </a:rPr>
              <a:t> has following methods:-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 err="1" smtClean="0">
                <a:solidFill>
                  <a:srgbClr val="000000"/>
                </a:solidFill>
              </a:rPr>
              <a:t>OnStart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his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method is called when any Test starts.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 err="1" smtClean="0">
                <a:solidFill>
                  <a:srgbClr val="000000"/>
                </a:solidFill>
              </a:rPr>
              <a:t>onTestSuccess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This </a:t>
            </a:r>
            <a:r>
              <a:rPr lang="en-US" dirty="0" smtClean="0">
                <a:solidFill>
                  <a:srgbClr val="000000"/>
                </a:solidFill>
              </a:rPr>
              <a:t>method is called on the success of any Test.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 err="1" smtClean="0">
                <a:solidFill>
                  <a:srgbClr val="000000"/>
                </a:solidFill>
              </a:rPr>
              <a:t>onTestFailure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This </a:t>
            </a:r>
            <a:r>
              <a:rPr lang="en-US" dirty="0" smtClean="0">
                <a:solidFill>
                  <a:srgbClr val="000000"/>
                </a:solidFill>
              </a:rPr>
              <a:t>method is called on the failure of any Test.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 err="1" smtClean="0">
                <a:solidFill>
                  <a:srgbClr val="000000"/>
                </a:solidFill>
              </a:rPr>
              <a:t>onTestSkipped</a:t>
            </a:r>
            <a:r>
              <a:rPr lang="en-US" b="1" dirty="0" smtClean="0">
                <a:solidFill>
                  <a:srgbClr val="000000"/>
                </a:solidFill>
              </a:rPr>
              <a:t>- </a:t>
            </a:r>
            <a:r>
              <a:rPr lang="en-US" dirty="0">
                <a:solidFill>
                  <a:srgbClr val="000000"/>
                </a:solidFill>
              </a:rPr>
              <a:t> This </a:t>
            </a:r>
            <a:r>
              <a:rPr lang="en-US" dirty="0" smtClean="0">
                <a:solidFill>
                  <a:srgbClr val="000000"/>
                </a:solidFill>
              </a:rPr>
              <a:t>method </a:t>
            </a:r>
            <a:r>
              <a:rPr lang="en-US" dirty="0" smtClean="0">
                <a:solidFill>
                  <a:srgbClr val="000000"/>
                </a:solidFill>
              </a:rPr>
              <a:t>is called on skipped of any Test.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 err="1" smtClean="0">
                <a:solidFill>
                  <a:srgbClr val="000000"/>
                </a:solidFill>
              </a:rPr>
              <a:t>onTestFailedButWithinSuccessPercentage</a:t>
            </a:r>
            <a:r>
              <a:rPr lang="en-US" b="1" dirty="0" smtClean="0">
                <a:solidFill>
                  <a:srgbClr val="000000"/>
                </a:solidFill>
              </a:rPr>
              <a:t>- </a:t>
            </a:r>
            <a:r>
              <a:rPr lang="en-US" dirty="0" smtClean="0">
                <a:solidFill>
                  <a:srgbClr val="000000"/>
                </a:solidFill>
              </a:rPr>
              <a:t>This method is called each time Test fails but is within success percentage.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 err="1" smtClean="0">
                <a:solidFill>
                  <a:srgbClr val="000000"/>
                </a:solidFill>
              </a:rPr>
              <a:t>onFinish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This </a:t>
            </a:r>
            <a:r>
              <a:rPr lang="en-US" dirty="0" smtClean="0">
                <a:solidFill>
                  <a:srgbClr val="000000"/>
                </a:solidFill>
              </a:rPr>
              <a:t>method is called after all Tests are executed.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591266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Implementation of </a:t>
            </a:r>
            <a:r>
              <a:rPr lang="en-IN" sz="2800" dirty="0">
                <a:solidFill>
                  <a:srgbClr val="000000"/>
                </a:solidFill>
              </a:rPr>
              <a:t>TestNG Listener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25642"/>
            <a:ext cx="8520600" cy="4200740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000000"/>
                </a:solidFill>
              </a:rPr>
              <a:t>Example:- </a:t>
            </a:r>
            <a:r>
              <a:rPr lang="en-IN" dirty="0">
                <a:solidFill>
                  <a:srgbClr val="000000"/>
                </a:solidFill>
              </a:rPr>
              <a:t>Login to the </a:t>
            </a:r>
            <a:r>
              <a:rPr lang="en-IN" dirty="0" smtClean="0">
                <a:solidFill>
                  <a:srgbClr val="000000"/>
                </a:solidFill>
              </a:rPr>
              <a:t>application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IN" b="1" dirty="0">
                <a:solidFill>
                  <a:srgbClr val="000000"/>
                </a:solidFill>
              </a:rPr>
              <a:t>Step 1)</a:t>
            </a:r>
            <a:r>
              <a:rPr lang="en-IN" dirty="0">
                <a:solidFill>
                  <a:srgbClr val="000000"/>
                </a:solidFill>
              </a:rPr>
              <a:t> Create class "</a:t>
            </a:r>
            <a:r>
              <a:rPr lang="en-IN" dirty="0" err="1" smtClean="0">
                <a:solidFill>
                  <a:srgbClr val="000000"/>
                </a:solidFill>
              </a:rPr>
              <a:t>Listener</a:t>
            </a:r>
            <a:r>
              <a:rPr lang="en-IN" dirty="0" err="1" smtClean="0">
                <a:solidFill>
                  <a:srgbClr val="000000"/>
                </a:solidFill>
                <a:latin typeface="+mj-lt"/>
              </a:rPr>
              <a:t>Test</a:t>
            </a:r>
            <a:r>
              <a:rPr lang="en-IN" dirty="0" smtClean="0">
                <a:solidFill>
                  <a:srgbClr val="000000"/>
                </a:solidFill>
              </a:rPr>
              <a:t>" </a:t>
            </a:r>
            <a:r>
              <a:rPr lang="en-IN" dirty="0">
                <a:solidFill>
                  <a:srgbClr val="000000"/>
                </a:solidFill>
              </a:rPr>
              <a:t>and implements '</a:t>
            </a:r>
            <a:r>
              <a:rPr lang="en-IN" dirty="0" err="1">
                <a:solidFill>
                  <a:srgbClr val="000000"/>
                </a:solidFill>
              </a:rPr>
              <a:t>ITestListener</a:t>
            </a:r>
            <a:r>
              <a:rPr lang="en-IN" dirty="0">
                <a:solidFill>
                  <a:srgbClr val="000000"/>
                </a:solidFill>
              </a:rPr>
              <a:t> '. Move the mouse over redline text, and Eclipse will suggest </a:t>
            </a:r>
            <a:r>
              <a:rPr lang="en-IN" dirty="0" smtClean="0">
                <a:solidFill>
                  <a:srgbClr val="000000"/>
                </a:solidFill>
              </a:rPr>
              <a:t>two quick </a:t>
            </a:r>
            <a:r>
              <a:rPr lang="en-IN" dirty="0">
                <a:solidFill>
                  <a:srgbClr val="000000"/>
                </a:solidFill>
              </a:rPr>
              <a:t>fixes as shown in </a:t>
            </a:r>
            <a:r>
              <a:rPr lang="en-IN" dirty="0" smtClean="0">
                <a:solidFill>
                  <a:srgbClr val="000000"/>
                </a:solidFill>
              </a:rPr>
              <a:t>below screen.</a:t>
            </a:r>
          </a:p>
          <a:p>
            <a:pPr>
              <a:lnSpc>
                <a:spcPct val="100000"/>
              </a:lnSpc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Just click on "Add unimplemented methods". Multiple unimplemented methods (without a body) is added to the code.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52" y="1876927"/>
            <a:ext cx="5419725" cy="22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48126"/>
            <a:ext cx="8653545" cy="477825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modify </a:t>
            </a:r>
            <a:r>
              <a:rPr lang="en-IN" dirty="0">
                <a:solidFill>
                  <a:srgbClr val="000000"/>
                </a:solidFill>
              </a:rPr>
              <a:t>following </a:t>
            </a:r>
            <a:r>
              <a:rPr lang="en-IN" dirty="0" smtClean="0">
                <a:solidFill>
                  <a:srgbClr val="000000"/>
                </a:solidFill>
              </a:rPr>
              <a:t>methods- </a:t>
            </a:r>
            <a:r>
              <a:rPr lang="en-IN" b="1" dirty="0" smtClean="0">
                <a:solidFill>
                  <a:srgbClr val="000000"/>
                </a:solidFill>
              </a:rPr>
              <a:t>“</a:t>
            </a:r>
            <a:r>
              <a:rPr lang="en-IN" b="1" dirty="0" err="1" smtClean="0">
                <a:solidFill>
                  <a:srgbClr val="000000"/>
                </a:solidFill>
              </a:rPr>
              <a:t>onTestFailure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>
                <a:solidFill>
                  <a:srgbClr val="000000"/>
                </a:solidFill>
              </a:rPr>
              <a:t>onTestSkipped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>
                <a:solidFill>
                  <a:srgbClr val="000000"/>
                </a:solidFill>
              </a:rPr>
              <a:t>onTestStart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 smtClean="0">
                <a:solidFill>
                  <a:srgbClr val="000000"/>
                </a:solidFill>
              </a:rPr>
              <a:t>onTestSuccess</a:t>
            </a:r>
            <a:r>
              <a:rPr lang="en-IN" b="1" dirty="0" smtClean="0">
                <a:solidFill>
                  <a:srgbClr val="000000"/>
                </a:solidFill>
              </a:rPr>
              <a:t>”</a:t>
            </a: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See the code here:-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53970" y="486732"/>
            <a:ext cx="5740674" cy="433965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package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Listener_Demo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org.testng.ITestContext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org.testng.ITestListener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org.testng.ITestResult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public class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ListenerTest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implements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ITestListener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public void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onFinish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ITestContext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Result)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onStart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ITestContext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Result)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onTestFailedButWithinSuccessPercentage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ITestResult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Result)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// </a:t>
            </a:r>
            <a:r>
              <a:rPr lang="en-US" sz="1200" b="1" dirty="0">
                <a:latin typeface="Monaco"/>
              </a:rPr>
              <a:t>When Test case get failed, this method is called. </a:t>
            </a:r>
            <a:endParaRPr lang="en-US" sz="1200" b="1" dirty="0" smtClean="0">
              <a:latin typeface="Monac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@Override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 </a:t>
            </a:r>
            <a:r>
              <a:rPr lang="en-US" sz="1200" b="1" dirty="0">
                <a:latin typeface="Monaco"/>
              </a:rPr>
              <a:t>public void </a:t>
            </a:r>
            <a:r>
              <a:rPr lang="en-US" sz="1200" b="1" dirty="0" err="1">
                <a:latin typeface="Monaco"/>
              </a:rPr>
              <a:t>onTestFailure</a:t>
            </a:r>
            <a:r>
              <a:rPr lang="en-US" sz="1200" b="1" dirty="0">
                <a:latin typeface="Monaco"/>
              </a:rPr>
              <a:t>(</a:t>
            </a:r>
            <a:r>
              <a:rPr lang="en-US" sz="1200" b="1" dirty="0" err="1">
                <a:latin typeface="Monaco"/>
              </a:rPr>
              <a:t>ITestResult</a:t>
            </a:r>
            <a:r>
              <a:rPr lang="en-US" sz="1200" b="1" dirty="0">
                <a:latin typeface="Monaco"/>
              </a:rPr>
              <a:t> Result) </a:t>
            </a:r>
            <a:endParaRPr lang="en-US" sz="1200" b="1" dirty="0" smtClean="0">
              <a:latin typeface="Monac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</a:rPr>
              <a:t>System.out.println</a:t>
            </a:r>
            <a:r>
              <a:rPr lang="en-US" sz="1200" b="1" dirty="0">
                <a:latin typeface="Monaco"/>
              </a:rPr>
              <a:t>("The name of the </a:t>
            </a:r>
            <a:r>
              <a:rPr lang="en-US" sz="1200" b="1" dirty="0" err="1">
                <a:latin typeface="Monaco"/>
              </a:rPr>
              <a:t>testcase</a:t>
            </a:r>
            <a:r>
              <a:rPr lang="en-US" sz="1200" b="1" dirty="0">
                <a:latin typeface="Monaco"/>
              </a:rPr>
              <a:t> failed is :"+</a:t>
            </a:r>
            <a:r>
              <a:rPr lang="en-US" sz="1200" b="1" dirty="0" err="1">
                <a:latin typeface="Monaco"/>
              </a:rPr>
              <a:t>Result.getName</a:t>
            </a:r>
            <a:r>
              <a:rPr lang="en-US" sz="1200" b="1" dirty="0" smtClean="0">
                <a:latin typeface="Monaco"/>
              </a:rPr>
              <a:t>());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 </a:t>
            </a:r>
            <a:r>
              <a:rPr lang="en-US" sz="1200" b="1" dirty="0">
                <a:latin typeface="Monaco"/>
              </a:rPr>
              <a:t>} </a:t>
            </a:r>
            <a:endParaRPr kumimoji="0" lang="en-US" sz="3200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3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48126"/>
            <a:ext cx="8653545" cy="477825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/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</a:t>
            </a:r>
            <a:r>
              <a:rPr lang="en-IN" b="1" dirty="0">
                <a:solidFill>
                  <a:srgbClr val="000000"/>
                </a:solidFill>
              </a:rPr>
              <a:t>2)</a:t>
            </a:r>
            <a:r>
              <a:rPr lang="en-IN" dirty="0">
                <a:solidFill>
                  <a:srgbClr val="000000"/>
                </a:solidFill>
              </a:rPr>
              <a:t> Create another class "</a:t>
            </a:r>
            <a:r>
              <a:rPr lang="en-IN" dirty="0" err="1">
                <a:solidFill>
                  <a:srgbClr val="000000"/>
                </a:solidFill>
              </a:rPr>
              <a:t>TestCases</a:t>
            </a:r>
            <a:r>
              <a:rPr lang="en-IN" dirty="0">
                <a:solidFill>
                  <a:srgbClr val="000000"/>
                </a:solidFill>
              </a:rPr>
              <a:t>" for the login </a:t>
            </a:r>
            <a:r>
              <a:rPr lang="en-IN" dirty="0" smtClean="0">
                <a:solidFill>
                  <a:srgbClr val="000000"/>
                </a:solidFill>
              </a:rPr>
              <a:t>process and </a:t>
            </a:r>
            <a:r>
              <a:rPr lang="en-IN" dirty="0">
                <a:solidFill>
                  <a:srgbClr val="000000"/>
                </a:solidFill>
              </a:rPr>
              <a:t>implement listener </a:t>
            </a:r>
            <a:r>
              <a:rPr lang="en-IN" dirty="0" smtClean="0">
                <a:solidFill>
                  <a:srgbClr val="000000"/>
                </a:solidFill>
              </a:rPr>
              <a:t>in it</a:t>
            </a:r>
            <a:r>
              <a:rPr lang="en-IN" b="1" dirty="0" smtClean="0">
                <a:solidFill>
                  <a:srgbClr val="000000"/>
                </a:solidFill>
              </a:rPr>
              <a:t>.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948" y="96252"/>
            <a:ext cx="7257882" cy="360098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</a:rPr>
              <a:t>// When Test case get Skipped, this method is called.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@</a:t>
            </a:r>
            <a:r>
              <a:rPr lang="en-US" sz="1200" b="1" dirty="0">
                <a:latin typeface="Monaco"/>
              </a:rPr>
              <a:t>Override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public </a:t>
            </a:r>
            <a:r>
              <a:rPr lang="en-US" sz="1200" b="1" dirty="0">
                <a:latin typeface="Monaco"/>
              </a:rPr>
              <a:t>void </a:t>
            </a:r>
            <a:r>
              <a:rPr lang="en-US" sz="1200" b="1" dirty="0" err="1">
                <a:latin typeface="Monaco"/>
              </a:rPr>
              <a:t>onTestSkipped</a:t>
            </a:r>
            <a:r>
              <a:rPr lang="en-US" sz="1200" b="1" dirty="0">
                <a:latin typeface="Monaco"/>
              </a:rPr>
              <a:t>(</a:t>
            </a:r>
            <a:r>
              <a:rPr lang="en-US" sz="1200" b="1" dirty="0" err="1">
                <a:latin typeface="Monaco"/>
              </a:rPr>
              <a:t>ITestResult</a:t>
            </a:r>
            <a:r>
              <a:rPr lang="en-US" sz="1200" b="1" dirty="0">
                <a:latin typeface="Monaco"/>
              </a:rPr>
              <a:t> Result)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</a:rPr>
              <a:t>System.out.println</a:t>
            </a:r>
            <a:r>
              <a:rPr lang="en-US" sz="1200" b="1" dirty="0">
                <a:latin typeface="Monaco"/>
              </a:rPr>
              <a:t>("The name of the </a:t>
            </a:r>
            <a:r>
              <a:rPr lang="en-US" sz="1200" b="1" dirty="0" err="1">
                <a:latin typeface="Monaco"/>
              </a:rPr>
              <a:t>testcase</a:t>
            </a:r>
            <a:r>
              <a:rPr lang="en-US" sz="1200" b="1" dirty="0">
                <a:latin typeface="Monaco"/>
              </a:rPr>
              <a:t> Skipped is :"+</a:t>
            </a:r>
            <a:r>
              <a:rPr lang="en-US" sz="1200" b="1" dirty="0" err="1">
                <a:latin typeface="Monaco"/>
              </a:rPr>
              <a:t>Result.getName</a:t>
            </a:r>
            <a:r>
              <a:rPr lang="en-US" sz="1200" b="1" dirty="0">
                <a:latin typeface="Monaco"/>
              </a:rPr>
              <a:t>());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// </a:t>
            </a:r>
            <a:r>
              <a:rPr lang="en-US" sz="1200" b="1" dirty="0">
                <a:latin typeface="Monaco"/>
              </a:rPr>
              <a:t>When Test case get Started, this method is called.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@</a:t>
            </a:r>
            <a:r>
              <a:rPr lang="en-US" sz="1200" b="1" dirty="0">
                <a:latin typeface="Monaco"/>
              </a:rPr>
              <a:t>Override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public </a:t>
            </a:r>
            <a:r>
              <a:rPr lang="en-US" sz="1200" b="1" dirty="0">
                <a:latin typeface="Monaco"/>
              </a:rPr>
              <a:t>void </a:t>
            </a:r>
            <a:r>
              <a:rPr lang="en-US" sz="1200" b="1" dirty="0" err="1">
                <a:latin typeface="Monaco"/>
              </a:rPr>
              <a:t>onTestStart</a:t>
            </a:r>
            <a:r>
              <a:rPr lang="en-US" sz="1200" b="1" dirty="0">
                <a:latin typeface="Monaco"/>
              </a:rPr>
              <a:t>(</a:t>
            </a:r>
            <a:r>
              <a:rPr lang="en-US" sz="1200" b="1" dirty="0" err="1">
                <a:latin typeface="Monaco"/>
              </a:rPr>
              <a:t>ITestResult</a:t>
            </a:r>
            <a:r>
              <a:rPr lang="en-US" sz="1200" b="1" dirty="0">
                <a:latin typeface="Monaco"/>
              </a:rPr>
              <a:t> Result)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</a:rPr>
              <a:t>System.out.println</a:t>
            </a:r>
            <a:r>
              <a:rPr lang="en-US" sz="1200" b="1" dirty="0" smtClean="0">
                <a:latin typeface="Monaco"/>
              </a:rPr>
              <a:t>(</a:t>
            </a:r>
            <a:r>
              <a:rPr lang="en-US" sz="1200" b="1" dirty="0" err="1" smtClean="0">
                <a:latin typeface="Monaco"/>
              </a:rPr>
              <a:t>Result.getName</a:t>
            </a:r>
            <a:r>
              <a:rPr lang="en-US" sz="1200" b="1" dirty="0">
                <a:latin typeface="Monaco"/>
              </a:rPr>
              <a:t>()+" test case started");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// </a:t>
            </a:r>
            <a:r>
              <a:rPr lang="en-US" sz="1200" b="1" dirty="0">
                <a:latin typeface="Monaco"/>
              </a:rPr>
              <a:t>When Test case get passed, this method is called.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@</a:t>
            </a:r>
            <a:r>
              <a:rPr lang="en-US" sz="1200" b="1" dirty="0">
                <a:latin typeface="Monaco"/>
              </a:rPr>
              <a:t>Override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public </a:t>
            </a:r>
            <a:r>
              <a:rPr lang="en-US" sz="1200" b="1" dirty="0">
                <a:latin typeface="Monaco"/>
              </a:rPr>
              <a:t>void </a:t>
            </a:r>
            <a:r>
              <a:rPr lang="en-US" sz="1200" b="1" dirty="0" err="1">
                <a:latin typeface="Monaco"/>
              </a:rPr>
              <a:t>onTestSuccess</a:t>
            </a:r>
            <a:r>
              <a:rPr lang="en-US" sz="1200" b="1" dirty="0">
                <a:latin typeface="Monaco"/>
              </a:rPr>
              <a:t>(</a:t>
            </a:r>
            <a:r>
              <a:rPr lang="en-US" sz="1200" b="1" dirty="0" err="1">
                <a:latin typeface="Monaco"/>
              </a:rPr>
              <a:t>ITestResult</a:t>
            </a:r>
            <a:r>
              <a:rPr lang="en-US" sz="1200" b="1" dirty="0">
                <a:latin typeface="Monaco"/>
              </a:rPr>
              <a:t> Result)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</a:rPr>
              <a:t>System.out.println</a:t>
            </a:r>
            <a:r>
              <a:rPr lang="en-US" sz="1200" b="1" dirty="0">
                <a:latin typeface="Monaco"/>
              </a:rPr>
              <a:t>("The name of the </a:t>
            </a:r>
            <a:r>
              <a:rPr lang="en-US" sz="1200" b="1" dirty="0" err="1">
                <a:latin typeface="Monaco"/>
              </a:rPr>
              <a:t>testcase</a:t>
            </a:r>
            <a:r>
              <a:rPr lang="en-US" sz="1200" b="1" dirty="0">
                <a:latin typeface="Monaco"/>
              </a:rPr>
              <a:t> passed is :"+</a:t>
            </a:r>
            <a:r>
              <a:rPr lang="en-US" sz="1200" b="1" dirty="0" err="1">
                <a:latin typeface="Monaco"/>
              </a:rPr>
              <a:t>Result.getName</a:t>
            </a:r>
            <a:r>
              <a:rPr lang="en-US" sz="1200" b="1" dirty="0">
                <a:latin typeface="Monaco"/>
              </a:rPr>
              <a:t>()); </a:t>
            </a:r>
            <a:endParaRPr lang="en-US" sz="1200" b="1" dirty="0" smtClean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</a:rPr>
              <a:t>} </a:t>
            </a:r>
            <a:endParaRPr 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48126"/>
            <a:ext cx="8653545" cy="477825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Now See the code here:-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94453" y="149816"/>
            <a:ext cx="5190768" cy="466281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package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Listener_Demo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org.openqa.selenium.By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org.openqa.selenium.WebDriver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org.openqa.selenium.firefox.FirefoxDriver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org.testng.Assert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org.testng.annotations.Listeners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org.testng.annotations.Test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@Listeners(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Listener_Demo.ListenerTest.class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class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TestCases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WebDriver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driver= new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FirefoxDriver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//Test to pass as to verify listeners.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@Test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Login()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driver.get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(URL);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driver.findElement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(By.name("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uid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")).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sendKeys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("mngr34926");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driver.findElement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(By.name("password")).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sendKeys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amUpenu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driver.findElement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(By.id("")).click();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//Forcefully failed this test as verify listener.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TestToFail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System.out.println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("This method to test fail");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Assert.assertTrue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(false);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} 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8755"/>
            <a:ext cx="8520600" cy="4654502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3)</a:t>
            </a:r>
            <a:r>
              <a:rPr lang="en-IN" dirty="0">
                <a:solidFill>
                  <a:srgbClr val="000000"/>
                </a:solidFill>
              </a:rPr>
              <a:t> Execute the "</a:t>
            </a:r>
            <a:r>
              <a:rPr lang="en-IN" dirty="0" err="1">
                <a:solidFill>
                  <a:srgbClr val="000000"/>
                </a:solidFill>
              </a:rPr>
              <a:t>TestCases</a:t>
            </a:r>
            <a:r>
              <a:rPr lang="en-IN" dirty="0">
                <a:solidFill>
                  <a:srgbClr val="000000"/>
                </a:solidFill>
              </a:rPr>
              <a:t> " class. Methods in class "</a:t>
            </a:r>
            <a:r>
              <a:rPr lang="en-IN" dirty="0" err="1">
                <a:solidFill>
                  <a:srgbClr val="000000"/>
                </a:solidFill>
              </a:rPr>
              <a:t>ListenerTest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"are    called </a:t>
            </a:r>
            <a:r>
              <a:rPr lang="en-IN" dirty="0">
                <a:solidFill>
                  <a:srgbClr val="000000"/>
                </a:solidFill>
              </a:rPr>
              <a:t>automatically according to the </a:t>
            </a:r>
            <a:r>
              <a:rPr lang="en-IN" dirty="0" err="1">
                <a:solidFill>
                  <a:srgbClr val="000000"/>
                </a:solidFill>
              </a:rPr>
              <a:t>behavior</a:t>
            </a:r>
            <a:r>
              <a:rPr lang="en-IN" dirty="0">
                <a:solidFill>
                  <a:srgbClr val="000000"/>
                </a:solidFill>
              </a:rPr>
              <a:t> of methods annotated as @Test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>
                <a:solidFill>
                  <a:srgbClr val="000000"/>
                </a:solidFill>
              </a:rPr>
              <a:t>4</a:t>
            </a:r>
            <a:r>
              <a:rPr lang="en-IN" b="1" dirty="0" smtClean="0">
                <a:solidFill>
                  <a:srgbClr val="000000"/>
                </a:solidFill>
              </a:rPr>
              <a:t>)</a:t>
            </a:r>
            <a:r>
              <a:rPr lang="en-IN" dirty="0">
                <a:solidFill>
                  <a:srgbClr val="000000"/>
                </a:solidFill>
              </a:rPr>
              <a:t> Verify the Output that logs displays at the console.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84" y="1182532"/>
            <a:ext cx="7143320" cy="36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458</Words>
  <Application>Microsoft Office PowerPoint</Application>
  <PresentationFormat>On-screen Show (16:9)</PresentationFormat>
  <Paragraphs>134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Monaco</vt:lpstr>
      <vt:lpstr>Montserrat Light</vt:lpstr>
      <vt:lpstr>Lato</vt:lpstr>
      <vt:lpstr>Montserrat</vt:lpstr>
      <vt:lpstr>Arial</vt:lpstr>
      <vt:lpstr>Playfair Display</vt:lpstr>
      <vt:lpstr>Roboto</vt:lpstr>
      <vt:lpstr>Coral</vt:lpstr>
      <vt:lpstr>PowerPoint Presentation</vt:lpstr>
      <vt:lpstr>Introduction</vt:lpstr>
      <vt:lpstr>Types of Listeners in TestNG</vt:lpstr>
      <vt:lpstr>ITestListener in TestNG</vt:lpstr>
      <vt:lpstr>Implementation of TestNG Listener   </vt:lpstr>
      <vt:lpstr>   </vt:lpstr>
      <vt:lpstr>   </vt:lpstr>
      <vt:lpstr>   </vt:lpstr>
      <vt:lpstr>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60</cp:revision>
  <dcterms:modified xsi:type="dcterms:W3CDTF">2018-03-29T07:38:48Z</dcterms:modified>
</cp:coreProperties>
</file>