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0" r:id="rId2"/>
    <p:sldId id="267" r:id="rId3"/>
    <p:sldId id="304" r:id="rId4"/>
    <p:sldId id="308" r:id="rId5"/>
    <p:sldId id="268" r:id="rId6"/>
    <p:sldId id="309" r:id="rId7"/>
    <p:sldId id="310" r:id="rId8"/>
    <p:sldId id="311" r:id="rId9"/>
    <p:sldId id="312" r:id="rId10"/>
    <p:sldId id="296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</p:embeddedFont>
    <p:embeddedFont>
      <p:font typeface="Montserrat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63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Maven with </a:t>
            </a:r>
            <a:r>
              <a:rPr lang="en" dirty="0" smtClean="0">
                <a:solidFill>
                  <a:schemeClr val="lt1"/>
                </a:solidFill>
              </a:rPr>
              <a:t>Selenium-Part </a:t>
            </a:r>
            <a:r>
              <a:rPr lang="en" dirty="0" smtClean="0">
                <a:solidFill>
                  <a:schemeClr val="lt1"/>
                </a:solidFill>
              </a:rPr>
              <a:t>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Maven is a project management and comprehension tool that provides developers a complete build lifecycle framework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Features of Maven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Maven Repository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Maven Build Lifecycle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Maven POM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737419"/>
            <a:ext cx="8660420" cy="4075213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Maven is a project management and comprehension tool that provides developers a complete build lifecycle framework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 smtClean="0">
                <a:solidFill>
                  <a:srgbClr val="000000"/>
                </a:solidFill>
              </a:rPr>
              <a:t>Maven </a:t>
            </a:r>
            <a:r>
              <a:rPr lang="en-IN" sz="1600" dirty="0">
                <a:solidFill>
                  <a:srgbClr val="000000"/>
                </a:solidFill>
              </a:rPr>
              <a:t>is a software project management tool which provides new concept of project object model (POM). </a:t>
            </a:r>
            <a:endParaRPr lang="en-IN" sz="1600" dirty="0" smtClean="0">
              <a:solidFill>
                <a:srgbClr val="000000"/>
              </a:solidFill>
            </a:endParaRPr>
          </a:p>
          <a:p>
            <a:r>
              <a:rPr lang="en-IN" sz="1600" dirty="0" smtClean="0">
                <a:solidFill>
                  <a:srgbClr val="000000"/>
                </a:solidFill>
              </a:rPr>
              <a:t>Maven </a:t>
            </a:r>
            <a:r>
              <a:rPr lang="en-IN" sz="1600" dirty="0">
                <a:solidFill>
                  <a:srgbClr val="000000"/>
                </a:solidFill>
              </a:rPr>
              <a:t>allows the developer to automate the process of the creation of the initial folder structure, performing the compilation and testing and the packaging and deployment of the final product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>
                <a:solidFill>
                  <a:srgbClr val="000000"/>
                </a:solidFill>
              </a:rPr>
              <a:t>Maven increases reusability and takes care of most of the build related tasks.</a:t>
            </a: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8752"/>
            <a:ext cx="8520600" cy="55001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Features of Maven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18768"/>
            <a:ext cx="8520600" cy="4193864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Model-based builds</a:t>
            </a:r>
            <a:r>
              <a:rPr lang="en-IN" sz="1600" dirty="0">
                <a:solidFill>
                  <a:srgbClr val="000000"/>
                </a:solidFill>
              </a:rPr>
              <a:t> − Maven is able to build any number of projects into predefined output types such as jar, war, metadata.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Coherent site of project information</a:t>
            </a:r>
            <a:r>
              <a:rPr lang="en-IN" sz="1600" dirty="0">
                <a:solidFill>
                  <a:srgbClr val="000000"/>
                </a:solidFill>
              </a:rPr>
              <a:t> − Using the same metadata as per the build process, maven is able to generate a website and a PDF including complete documentation.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Release management and distribution publication</a:t>
            </a:r>
            <a:r>
              <a:rPr lang="en-IN" sz="1600" dirty="0">
                <a:solidFill>
                  <a:srgbClr val="000000"/>
                </a:solidFill>
              </a:rPr>
              <a:t> − Without additional configuration, maven will integrate with your source control system such as CVS and manages the release of a project.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Backward Compatibility</a:t>
            </a:r>
            <a:r>
              <a:rPr lang="en-IN" sz="1600" dirty="0">
                <a:solidFill>
                  <a:srgbClr val="000000"/>
                </a:solidFill>
              </a:rPr>
              <a:t> − </a:t>
            </a:r>
            <a:r>
              <a:rPr lang="en-IN" sz="1600" dirty="0" smtClean="0">
                <a:solidFill>
                  <a:srgbClr val="000000"/>
                </a:solidFill>
              </a:rPr>
              <a:t>It </a:t>
            </a:r>
            <a:r>
              <a:rPr lang="en-IN" sz="1600" dirty="0">
                <a:solidFill>
                  <a:srgbClr val="000000"/>
                </a:solidFill>
              </a:rPr>
              <a:t>can easily port the multiple modules of a project into Maven 3 from older versions of Maven. It can support the older versions also.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Automatic parent versioning</a:t>
            </a:r>
            <a:r>
              <a:rPr lang="en-IN" sz="1600" dirty="0">
                <a:solidFill>
                  <a:srgbClr val="000000"/>
                </a:solidFill>
              </a:rPr>
              <a:t> − No need to specify the parent in the sub module for maintenance.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1"/>
            <a:ext cx="8520600" cy="68752"/>
          </a:xfrm>
        </p:spPr>
        <p:txBody>
          <a:bodyPr/>
          <a:lstStyle/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26262"/>
            <a:ext cx="8520600" cy="4386369"/>
          </a:xfrm>
        </p:spPr>
        <p:txBody>
          <a:bodyPr/>
          <a:lstStyle/>
          <a:p>
            <a:pPr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6) Parallel </a:t>
            </a:r>
            <a:r>
              <a:rPr lang="en-IN" sz="1600" b="1" dirty="0">
                <a:solidFill>
                  <a:srgbClr val="000000"/>
                </a:solidFill>
              </a:rPr>
              <a:t>builds</a:t>
            </a:r>
            <a:r>
              <a:rPr lang="en-IN" sz="1600" dirty="0">
                <a:solidFill>
                  <a:srgbClr val="000000"/>
                </a:solidFill>
              </a:rPr>
              <a:t> − It analyzes the project dependency graph and enables you to build schedule modules in parallel. </a:t>
            </a:r>
            <a:endParaRPr lang="en-IN" sz="16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7) Better </a:t>
            </a:r>
            <a:r>
              <a:rPr lang="en-IN" sz="1600" b="1" dirty="0">
                <a:solidFill>
                  <a:srgbClr val="000000"/>
                </a:solidFill>
              </a:rPr>
              <a:t>Error and Integrity Reporting</a:t>
            </a:r>
            <a:r>
              <a:rPr lang="en-IN" sz="1600" dirty="0">
                <a:solidFill>
                  <a:srgbClr val="000000"/>
                </a:solidFill>
              </a:rPr>
              <a:t> − Maven improved error </a:t>
            </a:r>
            <a:r>
              <a:rPr lang="en-IN" sz="1600" dirty="0" smtClean="0">
                <a:solidFill>
                  <a:srgbClr val="000000"/>
                </a:solidFill>
              </a:rPr>
              <a:t>reporting and </a:t>
            </a:r>
            <a:r>
              <a:rPr lang="en-IN" sz="1600" dirty="0">
                <a:solidFill>
                  <a:srgbClr val="000000"/>
                </a:solidFill>
              </a:rPr>
              <a:t>it provides you with a link to the Maven wiki page where you will get full description of the error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8) </a:t>
            </a:r>
            <a:r>
              <a:rPr lang="en-IN" sz="1600" dirty="0" smtClean="0">
                <a:solidFill>
                  <a:srgbClr val="000000"/>
                </a:solidFill>
              </a:rPr>
              <a:t>Simple </a:t>
            </a:r>
            <a:r>
              <a:rPr lang="en-IN" sz="1600" dirty="0">
                <a:solidFill>
                  <a:srgbClr val="000000"/>
                </a:solidFill>
              </a:rPr>
              <a:t>project setup that follows best practices.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9) </a:t>
            </a:r>
            <a:r>
              <a:rPr lang="en-IN" sz="1600" dirty="0" smtClean="0">
                <a:solidFill>
                  <a:srgbClr val="000000"/>
                </a:solidFill>
              </a:rPr>
              <a:t>Consistent </a:t>
            </a:r>
            <a:r>
              <a:rPr lang="en-IN" sz="1600" dirty="0">
                <a:solidFill>
                  <a:srgbClr val="000000"/>
                </a:solidFill>
              </a:rPr>
              <a:t>usage across all projects.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10) </a:t>
            </a:r>
            <a:r>
              <a:rPr lang="en-IN" sz="1600" dirty="0" smtClean="0">
                <a:solidFill>
                  <a:srgbClr val="000000"/>
                </a:solidFill>
              </a:rPr>
              <a:t>Dependency </a:t>
            </a:r>
            <a:r>
              <a:rPr lang="en-IN" sz="1600" dirty="0">
                <a:solidFill>
                  <a:srgbClr val="000000"/>
                </a:solidFill>
              </a:rPr>
              <a:t>management including automatic updating.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11) </a:t>
            </a:r>
            <a:r>
              <a:rPr lang="en-IN" sz="1600" dirty="0" smtClean="0">
                <a:solidFill>
                  <a:srgbClr val="000000"/>
                </a:solidFill>
              </a:rPr>
              <a:t>A </a:t>
            </a:r>
            <a:r>
              <a:rPr lang="en-IN" sz="1600" dirty="0">
                <a:solidFill>
                  <a:srgbClr val="000000"/>
                </a:solidFill>
              </a:rPr>
              <a:t>large and growing repository of libraries.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12) </a:t>
            </a:r>
            <a:r>
              <a:rPr lang="en-IN" sz="1600" dirty="0" smtClean="0">
                <a:solidFill>
                  <a:srgbClr val="000000"/>
                </a:solidFill>
              </a:rPr>
              <a:t>Extensible</a:t>
            </a:r>
            <a:r>
              <a:rPr lang="en-IN" sz="1600" dirty="0">
                <a:solidFill>
                  <a:srgbClr val="000000"/>
                </a:solidFill>
              </a:rPr>
              <a:t>, with the ability to easily write plugins in Java or scripting languages.</a:t>
            </a:r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50144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Maven Repository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58760"/>
            <a:ext cx="8520600" cy="4085119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A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repository is a directory where all the project jars, library jar, plugins or any other project specific artifacts are stored and can be used by Maven easily.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The following three types of maven repository are:- </a:t>
            </a: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local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central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remote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27" y="2089232"/>
            <a:ext cx="5038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1) </a:t>
            </a:r>
            <a:r>
              <a:rPr lang="en-IN" b="1" u="sng" dirty="0" smtClean="0">
                <a:solidFill>
                  <a:srgbClr val="000000"/>
                </a:solidFill>
              </a:rPr>
              <a:t>Local repository</a:t>
            </a:r>
            <a:r>
              <a:rPr lang="en-IN" b="1" dirty="0" smtClean="0">
                <a:solidFill>
                  <a:srgbClr val="000000"/>
                </a:solidFill>
              </a:rPr>
              <a:t>:-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Maven </a:t>
            </a:r>
            <a:r>
              <a:rPr lang="en-IN" dirty="0">
                <a:solidFill>
                  <a:srgbClr val="000000"/>
                </a:solidFill>
              </a:rPr>
              <a:t>local repository is a folder location on </a:t>
            </a:r>
            <a:r>
              <a:rPr lang="en-IN" dirty="0" smtClean="0">
                <a:solidFill>
                  <a:srgbClr val="000000"/>
                </a:solidFill>
              </a:rPr>
              <a:t>your </a:t>
            </a:r>
            <a:r>
              <a:rPr lang="en-IN" dirty="0">
                <a:solidFill>
                  <a:srgbClr val="000000"/>
                </a:solidFill>
              </a:rPr>
              <a:t>machine. It gets created when </a:t>
            </a:r>
            <a:r>
              <a:rPr lang="en-IN" dirty="0" smtClean="0">
                <a:solidFill>
                  <a:srgbClr val="000000"/>
                </a:solidFill>
              </a:rPr>
              <a:t>we </a:t>
            </a:r>
            <a:r>
              <a:rPr lang="en-IN" dirty="0">
                <a:solidFill>
                  <a:srgbClr val="000000"/>
                </a:solidFill>
              </a:rPr>
              <a:t>run any maven command for the first time.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Maven local repository keeps your project's all dependencies (library jars, plugin jars etc.). When you run a Maven build, then Maven automatically downloads all the dependency jars into the local repository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2) </a:t>
            </a:r>
            <a:r>
              <a:rPr lang="en-IN" b="1" u="sng" dirty="0" smtClean="0">
                <a:solidFill>
                  <a:srgbClr val="000000"/>
                </a:solidFill>
              </a:rPr>
              <a:t>Central repository</a:t>
            </a:r>
            <a:r>
              <a:rPr lang="en-IN" b="1" dirty="0" smtClean="0">
                <a:solidFill>
                  <a:srgbClr val="000000"/>
                </a:solidFill>
              </a:rPr>
              <a:t>:-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Maven central repository is repository provided by Maven </a:t>
            </a:r>
            <a:r>
              <a:rPr lang="en-IN" dirty="0" smtClean="0">
                <a:solidFill>
                  <a:srgbClr val="000000"/>
                </a:solidFill>
              </a:rPr>
              <a:t>community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or </a:t>
            </a:r>
            <a:r>
              <a:rPr lang="en-IN" dirty="0">
                <a:solidFill>
                  <a:srgbClr val="000000"/>
                </a:solidFill>
              </a:rPr>
              <a:t>managed by Maven community.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It </a:t>
            </a:r>
            <a:r>
              <a:rPr lang="en-IN" dirty="0">
                <a:solidFill>
                  <a:srgbClr val="000000"/>
                </a:solidFill>
              </a:rPr>
              <a:t>contains a large number of commonly used libraries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It </a:t>
            </a:r>
            <a:r>
              <a:rPr lang="en-IN" dirty="0">
                <a:solidFill>
                  <a:srgbClr val="000000"/>
                </a:solidFill>
              </a:rPr>
              <a:t>is not required to be configured.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It </a:t>
            </a:r>
            <a:r>
              <a:rPr lang="en-IN" dirty="0">
                <a:solidFill>
                  <a:srgbClr val="000000"/>
                </a:solidFill>
              </a:rPr>
              <a:t>requires internet access to be searched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8144"/>
            <a:ext cx="8520600" cy="403573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3) </a:t>
            </a:r>
            <a:r>
              <a:rPr lang="en-IN" b="1" u="sng" dirty="0" smtClean="0">
                <a:solidFill>
                  <a:srgbClr val="000000"/>
                </a:solidFill>
              </a:rPr>
              <a:t>Remote repository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  <a:r>
              <a:rPr lang="en-IN" dirty="0">
                <a:solidFill>
                  <a:srgbClr val="000000"/>
                </a:solidFill>
              </a:rPr>
              <a:t>Maven does not find a </a:t>
            </a:r>
            <a:r>
              <a:rPr lang="en-IN" dirty="0" smtClean="0">
                <a:solidFill>
                  <a:srgbClr val="000000"/>
                </a:solidFill>
              </a:rPr>
              <a:t>required </a:t>
            </a:r>
            <a:r>
              <a:rPr lang="en-IN" dirty="0">
                <a:solidFill>
                  <a:srgbClr val="000000"/>
                </a:solidFill>
              </a:rPr>
              <a:t>dependency in central repository as well. It then stops the build process and output error message to console. To prevent such situation, Maven provides concept of </a:t>
            </a:r>
            <a:r>
              <a:rPr lang="en-IN" b="1" dirty="0">
                <a:solidFill>
                  <a:srgbClr val="000000"/>
                </a:solidFill>
              </a:rPr>
              <a:t>Remote Repository</a:t>
            </a:r>
            <a:r>
              <a:rPr lang="en-IN" dirty="0">
                <a:solidFill>
                  <a:srgbClr val="000000"/>
                </a:solidFill>
              </a:rPr>
              <a:t>, which is developer's own custom repository containing required libraries or other project jars.</a:t>
            </a: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5001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Maven Build Lifecycle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448" y="467513"/>
            <a:ext cx="8520600" cy="4269492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 Build Lifecycle is a well-defined sequence of phases, which define the order in which the goals are to be executed. 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Maven Build Lifecycle consists of the following sequence of </a:t>
            </a:r>
            <a:r>
              <a:rPr lang="en-IN" dirty="0" smtClean="0">
                <a:solidFill>
                  <a:srgbClr val="000000"/>
                </a:solidFill>
              </a:rPr>
              <a:t>phases are:-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86614"/>
              </p:ext>
            </p:extLst>
          </p:nvPr>
        </p:nvGraphicFramePr>
        <p:xfrm>
          <a:off x="311700" y="1546917"/>
          <a:ext cx="8598544" cy="327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60"/>
                <a:gridCol w="2179435"/>
                <a:gridCol w="4828649"/>
              </a:tblGrid>
              <a:tr h="2956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Phase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</a:rPr>
                        <a:t>Handles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</a:tr>
              <a:tr h="359114"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prepare-resources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resource copying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Resource copying can be customized in this phase.</a:t>
                      </a:r>
                    </a:p>
                  </a:txBody>
                  <a:tcPr marL="60960" marR="60960" marT="60960" marB="60960"/>
                </a:tc>
              </a:tr>
              <a:tr h="433137"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validate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Validating the information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Validates if the project is correct and if all necessary information is available.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compile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compilation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Source code compilation is done in this phase.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Tests the compiled source code suitable for testing framework.</a:t>
                      </a:r>
                    </a:p>
                  </a:txBody>
                  <a:tcPr marL="60960" marR="60960" marT="60960" marB="60960"/>
                </a:tc>
              </a:tr>
              <a:tr h="518847"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package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packaging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This phase creates the JAR/WAR package as mentioned in the packaging in POM.xml.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install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installation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This phase installs the package in local/remote maven repository.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</a:rPr>
                        <a:t>Deploy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Deploying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Copies the final package to the remote repository.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7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5001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Maven POM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74388"/>
            <a:ext cx="8520600" cy="426949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POM is Project Object Model XML file that contains information about the project and configuration details used by Maven to build the project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Some of the configuration that can be specified in the POM are the project dependencies, the plugins or goals that can be executed, the build </a:t>
            </a:r>
            <a:r>
              <a:rPr lang="en-IN" sz="1600" dirty="0" smtClean="0">
                <a:solidFill>
                  <a:srgbClr val="000000"/>
                </a:solidFill>
              </a:rPr>
              <a:t>profiles and </a:t>
            </a:r>
            <a:r>
              <a:rPr lang="en-IN" sz="1600" dirty="0">
                <a:solidFill>
                  <a:srgbClr val="000000"/>
                </a:solidFill>
              </a:rPr>
              <a:t>so on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All POM files require the </a:t>
            </a:r>
            <a:r>
              <a:rPr lang="en-IN" sz="1600" b="1" dirty="0">
                <a:solidFill>
                  <a:srgbClr val="000000"/>
                </a:solidFill>
              </a:rPr>
              <a:t>project</a:t>
            </a:r>
            <a:r>
              <a:rPr lang="en-IN" sz="1600" dirty="0">
                <a:solidFill>
                  <a:srgbClr val="000000"/>
                </a:solidFill>
              </a:rPr>
              <a:t> element and three mandatory fields: </a:t>
            </a:r>
            <a:r>
              <a:rPr lang="en-IN" sz="1600" b="1" dirty="0" err="1">
                <a:solidFill>
                  <a:srgbClr val="000000"/>
                </a:solidFill>
              </a:rPr>
              <a:t>groupId</a:t>
            </a:r>
            <a:r>
              <a:rPr lang="en-IN" sz="1600" b="1" dirty="0">
                <a:solidFill>
                  <a:srgbClr val="000000"/>
                </a:solidFill>
              </a:rPr>
              <a:t>, </a:t>
            </a:r>
            <a:r>
              <a:rPr lang="en-IN" sz="1600" b="1" dirty="0" err="1">
                <a:solidFill>
                  <a:srgbClr val="000000"/>
                </a:solidFill>
              </a:rPr>
              <a:t>artifactId</a:t>
            </a:r>
            <a:r>
              <a:rPr lang="en-IN" sz="1600" b="1" dirty="0">
                <a:solidFill>
                  <a:srgbClr val="000000"/>
                </a:solidFill>
              </a:rPr>
              <a:t>, version</a:t>
            </a:r>
            <a:r>
              <a:rPr lang="en-IN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92684"/>
              </p:ext>
            </p:extLst>
          </p:nvPr>
        </p:nvGraphicFramePr>
        <p:xfrm>
          <a:off x="311700" y="2035056"/>
          <a:ext cx="8577919" cy="278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826"/>
                <a:gridCol w="1354412"/>
                <a:gridCol w="6572681"/>
              </a:tblGrid>
              <a:tr h="29563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Sr.No</a:t>
                      </a:r>
                      <a:r>
                        <a:rPr lang="en-IN" sz="1200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smtClean="0">
                          <a:effectLst/>
                        </a:rPr>
                        <a:t>Node</a:t>
                      </a:r>
                      <a:endParaRPr lang="en-IN" sz="12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 smtClean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4966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Project root</a:t>
                      </a:r>
                    </a:p>
                    <a:p>
                      <a:pPr fontAlgn="t"/>
                      <a:endParaRPr lang="en-IN" sz="1200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This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is project root tag. You need to specify the basic schema settings such as apache schema and w3.org specification.</a:t>
                      </a:r>
                    </a:p>
                  </a:txBody>
                  <a:tcPr marL="60960" marR="60960" marT="60960" marB="60960" anchor="ctr"/>
                </a:tc>
              </a:tr>
              <a:tr h="2708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Model version</a:t>
                      </a:r>
                    </a:p>
                    <a:p>
                      <a:pPr fontAlgn="t"/>
                      <a:endParaRPr lang="en-IN" sz="1200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Model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version should be 4.0.0.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groupId</a:t>
                      </a:r>
                      <a:endParaRPr lang="en-IN" sz="12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1200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This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is an Id of project's group. This is generally unique amongst an organization or a project. 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artifactId</a:t>
                      </a:r>
                      <a:endParaRPr lang="en-IN" sz="12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1200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This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is an Id of the project. This is generally name of the </a:t>
                      </a:r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project. The </a:t>
                      </a:r>
                      <a:r>
                        <a:rPr lang="en-IN" sz="1200" b="1" dirty="0" err="1">
                          <a:solidFill>
                            <a:srgbClr val="000000"/>
                          </a:solidFill>
                          <a:effectLst/>
                        </a:rPr>
                        <a:t>artifactId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 defines the </a:t>
                      </a:r>
                      <a:r>
                        <a:rPr lang="en-IN" sz="1200" b="1" dirty="0" err="1">
                          <a:solidFill>
                            <a:srgbClr val="000000"/>
                          </a:solidFill>
                          <a:effectLst/>
                        </a:rPr>
                        <a:t>artifact's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 location within the repository.</a:t>
                      </a:r>
                    </a:p>
                  </a:txBody>
                  <a:tcPr marL="60960" marR="60960" marT="60960" marB="60960" anchor="ctr"/>
                </a:tc>
              </a:tr>
              <a:tr h="5188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version</a:t>
                      </a:r>
                    </a:p>
                    <a:p>
                      <a:pPr fontAlgn="t"/>
                      <a:endParaRPr lang="en-IN" sz="1200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This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is the version of the project. Along with the </a:t>
                      </a:r>
                      <a:r>
                        <a:rPr lang="en-IN" sz="1200" b="1" dirty="0" err="1">
                          <a:solidFill>
                            <a:srgbClr val="000000"/>
                          </a:solidFill>
                          <a:effectLst/>
                        </a:rPr>
                        <a:t>groupId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, It is used within an </a:t>
                      </a:r>
                      <a:r>
                        <a:rPr lang="en-IN" sz="1200" b="1" dirty="0" err="1">
                          <a:solidFill>
                            <a:srgbClr val="000000"/>
                          </a:solidFill>
                          <a:effectLst/>
                        </a:rPr>
                        <a:t>artifact's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</a:rPr>
                        <a:t> repository to separate versions from each other. </a:t>
                      </a: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1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577</Words>
  <Application>Microsoft Office PowerPoint</Application>
  <PresentationFormat>On-screen Show (16:9)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Lato</vt:lpstr>
      <vt:lpstr>Montserrat</vt:lpstr>
      <vt:lpstr>Playfair Display</vt:lpstr>
      <vt:lpstr>Montserrat Light</vt:lpstr>
      <vt:lpstr>Coral</vt:lpstr>
      <vt:lpstr>PowerPoint Presentation</vt:lpstr>
      <vt:lpstr>Introduction</vt:lpstr>
      <vt:lpstr>Features of Maven</vt:lpstr>
      <vt:lpstr>PowerPoint Presentation</vt:lpstr>
      <vt:lpstr>Maven Repository</vt:lpstr>
      <vt:lpstr>PowerPoint Presentation</vt:lpstr>
      <vt:lpstr>PowerPoint Presentation</vt:lpstr>
      <vt:lpstr>Maven Build Lifecycle</vt:lpstr>
      <vt:lpstr>Maven POM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84</cp:revision>
  <dcterms:modified xsi:type="dcterms:W3CDTF">2018-04-08T08:26:10Z</dcterms:modified>
</cp:coreProperties>
</file>