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90" r:id="rId2"/>
    <p:sldId id="267" r:id="rId3"/>
    <p:sldId id="268" r:id="rId4"/>
    <p:sldId id="30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96" r:id="rId17"/>
    <p:sldId id="266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</p:embeddedFont>
    <p:embeddedFont>
      <p:font typeface="Montserrat Ligh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Maven with Selenium-Part 2</a:t>
            </a: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9) </a:t>
            </a:r>
            <a:r>
              <a:rPr lang="en-IN" dirty="0">
                <a:solidFill>
                  <a:srgbClr val="000000"/>
                </a:solidFill>
              </a:rPr>
              <a:t>Create a New TestNG Class. Enter Package name as "example" and "</a:t>
            </a:r>
            <a:r>
              <a:rPr lang="en-IN" dirty="0" err="1">
                <a:solidFill>
                  <a:srgbClr val="000000"/>
                </a:solidFill>
              </a:rPr>
              <a:t>NewTest</a:t>
            </a:r>
            <a:r>
              <a:rPr lang="en-IN" dirty="0">
                <a:solidFill>
                  <a:srgbClr val="000000"/>
                </a:solidFill>
              </a:rPr>
              <a:t>" in the </a:t>
            </a:r>
            <a:r>
              <a:rPr lang="en-IN" b="1" dirty="0" smtClean="0">
                <a:solidFill>
                  <a:srgbClr val="000000"/>
                </a:solidFill>
              </a:rPr>
              <a:t>Name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textbox and click on the </a:t>
            </a:r>
            <a:r>
              <a:rPr lang="en-IN" b="1" dirty="0">
                <a:solidFill>
                  <a:srgbClr val="000000"/>
                </a:solidFill>
              </a:rPr>
              <a:t>Finish</a:t>
            </a:r>
            <a:r>
              <a:rPr lang="en-IN" dirty="0">
                <a:solidFill>
                  <a:srgbClr val="000000"/>
                </a:solidFill>
              </a:rPr>
              <a:t> button as shown in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following screenshot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10)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Eclipse </a:t>
            </a:r>
            <a:r>
              <a:rPr lang="en-IN" dirty="0">
                <a:solidFill>
                  <a:srgbClr val="000000"/>
                </a:solidFill>
              </a:rPr>
              <a:t>will create </a:t>
            </a:r>
            <a:r>
              <a:rPr lang="en-IN" dirty="0" smtClean="0">
                <a:solidFill>
                  <a:srgbClr val="000000"/>
                </a:solidFill>
              </a:rPr>
              <a:t>the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NewTest</a:t>
            </a:r>
            <a:r>
              <a:rPr lang="en-IN" dirty="0">
                <a:solidFill>
                  <a:srgbClr val="000000"/>
                </a:solidFill>
              </a:rPr>
              <a:t> class as shown in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the below </a:t>
            </a:r>
            <a:r>
              <a:rPr lang="en-IN" dirty="0">
                <a:solidFill>
                  <a:srgbClr val="000000"/>
                </a:solidFill>
              </a:rPr>
              <a:t>screenshot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13" y="735645"/>
            <a:ext cx="5408117" cy="4070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" y="2468192"/>
            <a:ext cx="3162300" cy="23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11) </a:t>
            </a:r>
            <a:r>
              <a:rPr lang="en-IN" dirty="0" smtClean="0">
                <a:solidFill>
                  <a:srgbClr val="000000"/>
                </a:solidFill>
              </a:rPr>
              <a:t>Add the following code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to the </a:t>
            </a:r>
            <a:r>
              <a:rPr lang="en-IN" b="1" dirty="0" err="1" smtClean="0">
                <a:solidFill>
                  <a:srgbClr val="000000"/>
                </a:solidFill>
              </a:rPr>
              <a:t>NewTest</a:t>
            </a:r>
            <a:r>
              <a:rPr lang="en-IN" dirty="0" smtClean="0">
                <a:solidFill>
                  <a:srgbClr val="000000"/>
                </a:solidFill>
              </a:rPr>
              <a:t> class.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This code will verify the title of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Facebook Page.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35544" y="71820"/>
            <a:ext cx="3863558" cy="47089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example;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org.openqa.selenium.By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org.openqa.selenium.WebDriver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org.openqa.selenium.firefox.FirefoxDriver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org.testng.Assert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org.testng.annotations.Test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org.testng.annotations.BeforeTest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org.testng.annotations.AfterTest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class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NewTest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private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testEasy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driver.get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(“www.facebook.com");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String title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driver.getTitle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Assert.assertTrue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title.contains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(“</a:t>
            </a:r>
            <a:r>
              <a:rPr lang="en-US" sz="1200" b="1" dirty="0">
                <a:latin typeface="Monaco"/>
              </a:rPr>
              <a:t>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acebook"));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BeforeTest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beforeTest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driver = new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FirefoxDriver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AfterTest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afterTest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driver.quit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12)</a:t>
            </a:r>
            <a:r>
              <a:rPr lang="en-IN" dirty="0">
                <a:solidFill>
                  <a:srgbClr val="000000"/>
                </a:solidFill>
              </a:rPr>
              <a:t> Right-click on the </a:t>
            </a:r>
            <a:r>
              <a:rPr lang="en-IN" dirty="0" err="1">
                <a:solidFill>
                  <a:srgbClr val="000000"/>
                </a:solidFill>
              </a:rPr>
              <a:t>WebdriverTest</a:t>
            </a:r>
            <a:r>
              <a:rPr lang="en-IN" dirty="0">
                <a:solidFill>
                  <a:srgbClr val="000000"/>
                </a:solidFill>
              </a:rPr>
              <a:t> and select </a:t>
            </a:r>
            <a:r>
              <a:rPr lang="en-IN" b="1" dirty="0">
                <a:solidFill>
                  <a:srgbClr val="000000"/>
                </a:solidFill>
              </a:rPr>
              <a:t>TestNG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Convert to 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TestNG</a:t>
            </a:r>
            <a:r>
              <a:rPr lang="en-IN" dirty="0">
                <a:solidFill>
                  <a:srgbClr val="000000"/>
                </a:solidFill>
              </a:rPr>
              <a:t>. </a:t>
            </a:r>
            <a:r>
              <a:rPr lang="en-IN" dirty="0" smtClean="0">
                <a:solidFill>
                  <a:srgbClr val="000000"/>
                </a:solidFill>
              </a:rPr>
              <a:t>Eclipse </a:t>
            </a:r>
            <a:r>
              <a:rPr lang="en-IN" dirty="0">
                <a:solidFill>
                  <a:srgbClr val="000000"/>
                </a:solidFill>
              </a:rPr>
              <a:t>will create testng.xml which says that </a:t>
            </a:r>
            <a:r>
              <a:rPr lang="en-IN" dirty="0" smtClean="0">
                <a:solidFill>
                  <a:srgbClr val="000000"/>
                </a:solidFill>
              </a:rPr>
              <a:t>need </a:t>
            </a:r>
            <a:r>
              <a:rPr lang="en-IN" dirty="0">
                <a:solidFill>
                  <a:srgbClr val="000000"/>
                </a:solidFill>
              </a:rPr>
              <a:t>to run only one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test </a:t>
            </a:r>
            <a:r>
              <a:rPr lang="en-IN" dirty="0">
                <a:solidFill>
                  <a:srgbClr val="000000"/>
                </a:solidFill>
              </a:rPr>
              <a:t>with the name </a:t>
            </a:r>
            <a:r>
              <a:rPr lang="en-IN" b="1" dirty="0" err="1">
                <a:solidFill>
                  <a:srgbClr val="000000"/>
                </a:solidFill>
              </a:rPr>
              <a:t>NewTest</a:t>
            </a:r>
            <a:r>
              <a:rPr lang="en-IN" dirty="0">
                <a:solidFill>
                  <a:srgbClr val="000000"/>
                </a:solidFill>
              </a:rPr>
              <a:t> as shown in the following </a:t>
            </a:r>
            <a:r>
              <a:rPr lang="en-IN" dirty="0" smtClean="0">
                <a:solidFill>
                  <a:srgbClr val="000000"/>
                </a:solidFill>
              </a:rPr>
              <a:t>screenshot:-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Update </a:t>
            </a:r>
            <a:r>
              <a:rPr lang="en-IN" dirty="0">
                <a:solidFill>
                  <a:srgbClr val="000000"/>
                </a:solidFill>
              </a:rPr>
              <a:t>the project and make sure that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file </a:t>
            </a:r>
            <a:r>
              <a:rPr lang="en-IN" dirty="0">
                <a:solidFill>
                  <a:srgbClr val="000000"/>
                </a:solidFill>
              </a:rPr>
              <a:t>appears in the tree </a:t>
            </a:r>
            <a:r>
              <a:rPr lang="en-IN" b="1" dirty="0">
                <a:solidFill>
                  <a:srgbClr val="000000"/>
                </a:solidFill>
              </a:rPr>
              <a:t>Package </a:t>
            </a:r>
            <a:r>
              <a:rPr lang="en-IN" b="1" dirty="0" smtClean="0">
                <a:solidFill>
                  <a:srgbClr val="000000"/>
                </a:solidFill>
              </a:rPr>
              <a:t>Explorer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 (right click on the project - Refresh).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29" y="1058778"/>
            <a:ext cx="4411166" cy="3781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" y="2406315"/>
            <a:ext cx="3374365" cy="24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13) </a:t>
            </a:r>
            <a:r>
              <a:rPr lang="en-IN" dirty="0">
                <a:solidFill>
                  <a:srgbClr val="000000"/>
                </a:solidFill>
              </a:rPr>
              <a:t>Now </a:t>
            </a:r>
            <a:r>
              <a:rPr lang="en-IN" dirty="0" smtClean="0">
                <a:solidFill>
                  <a:srgbClr val="000000"/>
                </a:solidFill>
              </a:rPr>
              <a:t>need </a:t>
            </a:r>
            <a:r>
              <a:rPr lang="en-IN" dirty="0">
                <a:solidFill>
                  <a:srgbClr val="000000"/>
                </a:solidFill>
              </a:rPr>
              <a:t>to run test through this </a:t>
            </a:r>
            <a:r>
              <a:rPr lang="en-IN" b="1" dirty="0">
                <a:solidFill>
                  <a:srgbClr val="000000"/>
                </a:solidFill>
              </a:rPr>
              <a:t>testng.xml.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go </a:t>
            </a:r>
            <a:r>
              <a:rPr lang="en-IN" dirty="0">
                <a:solidFill>
                  <a:srgbClr val="000000"/>
                </a:solidFill>
              </a:rPr>
              <a:t>to the </a:t>
            </a:r>
            <a:r>
              <a:rPr lang="en-IN" b="1" dirty="0">
                <a:solidFill>
                  <a:srgbClr val="000000"/>
                </a:solidFill>
              </a:rPr>
              <a:t>Run Configurations </a:t>
            </a:r>
            <a:r>
              <a:rPr lang="en-IN" dirty="0">
                <a:solidFill>
                  <a:srgbClr val="000000"/>
                </a:solidFill>
              </a:rPr>
              <a:t>and create a new launch </a:t>
            </a:r>
            <a:r>
              <a:rPr lang="en-IN" b="1" dirty="0">
                <a:solidFill>
                  <a:srgbClr val="000000"/>
                </a:solidFill>
              </a:rPr>
              <a:t>TestNG</a:t>
            </a:r>
            <a:r>
              <a:rPr lang="en-IN" dirty="0">
                <a:solidFill>
                  <a:srgbClr val="000000"/>
                </a:solidFill>
              </a:rPr>
              <a:t>, select the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project </a:t>
            </a:r>
            <a:r>
              <a:rPr lang="en-IN" dirty="0">
                <a:solidFill>
                  <a:srgbClr val="000000"/>
                </a:solidFill>
              </a:rPr>
              <a:t>and field </a:t>
            </a:r>
            <a:r>
              <a:rPr lang="en-IN" b="1" dirty="0">
                <a:solidFill>
                  <a:srgbClr val="000000"/>
                </a:solidFill>
              </a:rPr>
              <a:t>Suite</a:t>
            </a:r>
            <a:r>
              <a:rPr lang="en-IN" dirty="0">
                <a:solidFill>
                  <a:srgbClr val="000000"/>
                </a:solidFill>
              </a:rPr>
              <a:t> as </a:t>
            </a:r>
            <a:r>
              <a:rPr lang="en-IN" b="1" dirty="0">
                <a:solidFill>
                  <a:srgbClr val="000000"/>
                </a:solidFill>
              </a:rPr>
              <a:t>testng.xml</a:t>
            </a:r>
            <a:r>
              <a:rPr lang="en-IN" dirty="0">
                <a:solidFill>
                  <a:srgbClr val="000000"/>
                </a:solidFill>
              </a:rPr>
              <a:t> and click </a:t>
            </a:r>
            <a:r>
              <a:rPr lang="en-IN" dirty="0" smtClean="0">
                <a:solidFill>
                  <a:srgbClr val="000000"/>
                </a:solidFill>
              </a:rPr>
              <a:t>Run.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Make sure that build finished successfully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14)</a:t>
            </a:r>
            <a:r>
              <a:rPr lang="en-IN" dirty="0" smtClean="0">
                <a:solidFill>
                  <a:srgbClr val="000000"/>
                </a:solidFill>
              </a:rPr>
              <a:t>Now need </a:t>
            </a:r>
            <a:r>
              <a:rPr lang="en-IN" dirty="0">
                <a:solidFill>
                  <a:srgbClr val="000000"/>
                </a:solidFill>
              </a:rPr>
              <a:t>to </a:t>
            </a:r>
            <a:r>
              <a:rPr lang="en-IN" dirty="0" smtClean="0">
                <a:solidFill>
                  <a:srgbClr val="000000"/>
                </a:solidFill>
              </a:rPr>
              <a:t>add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maven-compiler-</a:t>
            </a:r>
            <a:r>
              <a:rPr lang="en-IN" dirty="0" err="1" smtClean="0">
                <a:solidFill>
                  <a:srgbClr val="000000"/>
                </a:solidFill>
              </a:rPr>
              <a:t>plugin,maven</a:t>
            </a:r>
            <a:r>
              <a:rPr lang="en-IN" dirty="0" smtClean="0">
                <a:solidFill>
                  <a:srgbClr val="000000"/>
                </a:solidFill>
              </a:rPr>
              <a:t>-</a:t>
            </a:r>
            <a:r>
              <a:rPr lang="en-IN" dirty="0" err="1" smtClean="0">
                <a:solidFill>
                  <a:srgbClr val="000000"/>
                </a:solidFill>
              </a:rPr>
              <a:t>surefire</a:t>
            </a:r>
            <a:r>
              <a:rPr lang="en-IN" dirty="0" smtClean="0">
                <a:solidFill>
                  <a:srgbClr val="000000"/>
                </a:solidFill>
              </a:rPr>
              <a:t>-plugin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,testng.xml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to </a:t>
            </a:r>
            <a:r>
              <a:rPr lang="en-IN" dirty="0">
                <a:solidFill>
                  <a:srgbClr val="000000"/>
                </a:solidFill>
              </a:rPr>
              <a:t>pom.xml</a:t>
            </a:r>
            <a:r>
              <a:rPr lang="en-IN" b="1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maven-</a:t>
            </a:r>
            <a:r>
              <a:rPr lang="en-IN" dirty="0" err="1">
                <a:solidFill>
                  <a:srgbClr val="000000"/>
                </a:solidFill>
              </a:rPr>
              <a:t>surefire</a:t>
            </a:r>
            <a:r>
              <a:rPr lang="en-IN" dirty="0">
                <a:solidFill>
                  <a:srgbClr val="000000"/>
                </a:solidFill>
              </a:rPr>
              <a:t>-plugin is used to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configure and execute </a:t>
            </a:r>
            <a:r>
              <a:rPr lang="en-IN" dirty="0" err="1" smtClean="0">
                <a:solidFill>
                  <a:srgbClr val="000000"/>
                </a:solidFill>
              </a:rPr>
              <a:t>tests.Here</a:t>
            </a:r>
            <a:r>
              <a:rPr lang="en-IN" dirty="0" smtClean="0">
                <a:solidFill>
                  <a:srgbClr val="000000"/>
                </a:solidFill>
              </a:rPr>
              <a:t> plugin is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used </a:t>
            </a:r>
            <a:r>
              <a:rPr lang="en-IN" dirty="0">
                <a:solidFill>
                  <a:srgbClr val="000000"/>
                </a:solidFill>
              </a:rPr>
              <a:t>to configure the testing.xml for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TestNG </a:t>
            </a:r>
            <a:r>
              <a:rPr lang="en-IN" dirty="0">
                <a:solidFill>
                  <a:srgbClr val="000000"/>
                </a:solidFill>
              </a:rPr>
              <a:t>test and generate test reports.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maven-compiler-plugin is used to help 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compiling the code and using the particular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JDK </a:t>
            </a:r>
            <a:r>
              <a:rPr lang="en-IN" dirty="0">
                <a:solidFill>
                  <a:srgbClr val="000000"/>
                </a:solidFill>
              </a:rPr>
              <a:t>version for compilation.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86" y="996902"/>
            <a:ext cx="3985460" cy="38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7986"/>
            <a:ext cx="6467475" cy="42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256" y="117986"/>
            <a:ext cx="8626044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15)</a:t>
            </a:r>
            <a:r>
              <a:rPr lang="en-IN" dirty="0" smtClean="0">
                <a:solidFill>
                  <a:srgbClr val="000000"/>
                </a:solidFill>
              </a:rPr>
              <a:t>To </a:t>
            </a:r>
            <a:r>
              <a:rPr lang="en-IN" dirty="0">
                <a:solidFill>
                  <a:srgbClr val="000000"/>
                </a:solidFill>
              </a:rPr>
              <a:t>run the tests in the Maven lifecycle, Right-click on the </a:t>
            </a:r>
            <a:r>
              <a:rPr lang="en-IN" dirty="0" err="1" smtClean="0">
                <a:solidFill>
                  <a:srgbClr val="000000"/>
                </a:solidFill>
              </a:rPr>
              <a:t>Webdriver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Test </a:t>
            </a:r>
            <a:r>
              <a:rPr lang="en-IN" dirty="0">
                <a:solidFill>
                  <a:srgbClr val="000000"/>
                </a:solidFill>
              </a:rPr>
              <a:t>and select </a:t>
            </a:r>
            <a:r>
              <a:rPr lang="en-IN" b="1" dirty="0">
                <a:solidFill>
                  <a:srgbClr val="000000"/>
                </a:solidFill>
              </a:rPr>
              <a:t>Run As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Maven </a:t>
            </a:r>
            <a:r>
              <a:rPr lang="en-IN" b="1" dirty="0" smtClean="0">
                <a:solidFill>
                  <a:srgbClr val="000000"/>
                </a:solidFill>
              </a:rPr>
              <a:t>test</a:t>
            </a:r>
            <a:r>
              <a:rPr lang="en-IN" dirty="0" smtClean="0">
                <a:solidFill>
                  <a:srgbClr val="000000"/>
                </a:solidFill>
              </a:rPr>
              <a:t>. Maven </a:t>
            </a:r>
            <a:r>
              <a:rPr lang="en-IN" dirty="0">
                <a:solidFill>
                  <a:srgbClr val="000000"/>
                </a:solidFill>
              </a:rPr>
              <a:t>will execute test from the project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9" y="825021"/>
            <a:ext cx="8731488" cy="39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Maven is used to define project structure, dependencies, build, and test management.</a:t>
            </a:r>
          </a:p>
          <a:p>
            <a:r>
              <a:rPr lang="en-IN" dirty="0">
                <a:solidFill>
                  <a:srgbClr val="000000"/>
                </a:solidFill>
              </a:rPr>
              <a:t>Using pom.xml(Maven) you can configure dependencies needed for building testing and running code.</a:t>
            </a:r>
          </a:p>
          <a:p>
            <a:r>
              <a:rPr lang="en-IN" dirty="0">
                <a:solidFill>
                  <a:srgbClr val="000000"/>
                </a:solidFill>
              </a:rPr>
              <a:t>Maven automatically downloads the necessary files from the repository while building the project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</a:rPr>
              <a:t>Maven Installation </a:t>
            </a:r>
            <a:r>
              <a:rPr lang="en-US" dirty="0">
                <a:solidFill>
                  <a:srgbClr val="000000"/>
                </a:solidFill>
              </a:rPr>
              <a:t>and using  with TestNG </a:t>
            </a:r>
            <a:r>
              <a:rPr lang="en-US" dirty="0" smtClean="0">
                <a:solidFill>
                  <a:srgbClr val="000000"/>
                </a:solidFill>
              </a:rPr>
              <a:t>Selenium.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636" y="811272"/>
            <a:ext cx="8426664" cy="400136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Maven is used to define project structure, dependencies, build, and test management.</a:t>
            </a:r>
          </a:p>
          <a:p>
            <a:r>
              <a:rPr lang="en-IN" dirty="0">
                <a:solidFill>
                  <a:srgbClr val="000000"/>
                </a:solidFill>
              </a:rPr>
              <a:t>Using pom.xml(Maven) you can configure dependencies needed for building testing and running code.</a:t>
            </a:r>
          </a:p>
          <a:p>
            <a:r>
              <a:rPr lang="en-IN" dirty="0">
                <a:solidFill>
                  <a:srgbClr val="000000"/>
                </a:solidFill>
              </a:rPr>
              <a:t>Maven automatically downloads the necessary files from the repository while building the project.</a:t>
            </a:r>
          </a:p>
          <a:p>
            <a:pPr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2025"/>
            <a:ext cx="8520600" cy="886751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Procedure </a:t>
            </a:r>
            <a:r>
              <a:rPr lang="en-US" sz="2800" dirty="0" smtClean="0">
                <a:solidFill>
                  <a:srgbClr val="000000"/>
                </a:solidFill>
              </a:rPr>
              <a:t>of Maven Installation and using  with TestNG Selenium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29" y="900650"/>
            <a:ext cx="8674171" cy="384322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Step1</a:t>
            </a:r>
            <a:r>
              <a:rPr lang="en-IN" b="1" dirty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 In Eclipse IDE, select </a:t>
            </a:r>
            <a:r>
              <a:rPr lang="en-IN" b="1" dirty="0">
                <a:solidFill>
                  <a:srgbClr val="000000"/>
                </a:solidFill>
              </a:rPr>
              <a:t>Help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Install New Software</a:t>
            </a:r>
            <a:r>
              <a:rPr lang="en-IN" dirty="0">
                <a:solidFill>
                  <a:srgbClr val="000000"/>
                </a:solidFill>
              </a:rPr>
              <a:t> from Eclipse Main Menu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</a:t>
            </a:r>
            <a:r>
              <a:rPr lang="en-IN" dirty="0">
                <a:solidFill>
                  <a:srgbClr val="000000"/>
                </a:solidFill>
              </a:rPr>
              <a:t> On the Install dialog, select </a:t>
            </a:r>
            <a:r>
              <a:rPr lang="en-IN" b="1" dirty="0">
                <a:solidFill>
                  <a:srgbClr val="000000"/>
                </a:solidFill>
              </a:rPr>
              <a:t>Work with</a:t>
            </a:r>
            <a:r>
              <a:rPr lang="en-IN" dirty="0">
                <a:solidFill>
                  <a:srgbClr val="000000"/>
                </a:solidFill>
              </a:rPr>
              <a:t> and m2e plugin as shown in the </a:t>
            </a:r>
            <a:r>
              <a:rPr lang="en-IN" dirty="0" smtClean="0">
                <a:solidFill>
                  <a:srgbClr val="000000"/>
                </a:solidFill>
              </a:rPr>
              <a:t>following-g </a:t>
            </a:r>
            <a:r>
              <a:rPr lang="en-IN" dirty="0">
                <a:solidFill>
                  <a:srgbClr val="000000"/>
                </a:solidFill>
              </a:rPr>
              <a:t>screenshot</a:t>
            </a:r>
            <a:r>
              <a:rPr lang="en-IN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3) </a:t>
            </a:r>
            <a:r>
              <a:rPr lang="en-IN" dirty="0" smtClean="0">
                <a:solidFill>
                  <a:srgbClr val="000000"/>
                </a:solidFill>
              </a:rPr>
              <a:t>Click on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 smtClean="0">
                <a:solidFill>
                  <a:srgbClr val="000000"/>
                </a:solidFill>
              </a:rPr>
              <a:t>Next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button </a:t>
            </a:r>
            <a:r>
              <a:rPr lang="en-IN" dirty="0">
                <a:solidFill>
                  <a:srgbClr val="000000"/>
                </a:solidFill>
              </a:rPr>
              <a:t>and finish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installation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7" y="1550205"/>
            <a:ext cx="6380173" cy="3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Configure Eclipse with </a:t>
            </a:r>
            <a:r>
              <a:rPr lang="en-IN" b="1" dirty="0" smtClean="0">
                <a:solidFill>
                  <a:srgbClr val="000000"/>
                </a:solidFill>
              </a:rPr>
              <a:t>Maven:-</a:t>
            </a:r>
            <a:r>
              <a:rPr lang="en-IN" dirty="0">
                <a:solidFill>
                  <a:srgbClr val="000000"/>
                </a:solidFill>
              </a:rPr>
              <a:t>With m2e plugin is </a:t>
            </a:r>
            <a:r>
              <a:rPr lang="en-IN" dirty="0" smtClean="0">
                <a:solidFill>
                  <a:srgbClr val="000000"/>
                </a:solidFill>
              </a:rPr>
              <a:t>installed, now </a:t>
            </a:r>
            <a:r>
              <a:rPr lang="en-IN" dirty="0">
                <a:solidFill>
                  <a:srgbClr val="000000"/>
                </a:solidFill>
              </a:rPr>
              <a:t>need </a:t>
            </a:r>
            <a:r>
              <a:rPr lang="en-IN" dirty="0" smtClean="0">
                <a:solidFill>
                  <a:srgbClr val="000000"/>
                </a:solidFill>
              </a:rPr>
              <a:t>to       create </a:t>
            </a:r>
            <a:r>
              <a:rPr lang="en-IN" dirty="0">
                <a:solidFill>
                  <a:srgbClr val="000000"/>
                </a:solidFill>
              </a:rPr>
              <a:t>Maven </a:t>
            </a:r>
            <a:r>
              <a:rPr lang="en-IN" dirty="0" smtClean="0">
                <a:solidFill>
                  <a:srgbClr val="000000"/>
                </a:solidFill>
              </a:rPr>
              <a:t>project.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1)</a:t>
            </a:r>
            <a:r>
              <a:rPr lang="en-IN" dirty="0">
                <a:solidFill>
                  <a:srgbClr val="000000"/>
                </a:solidFill>
              </a:rPr>
              <a:t> In Eclipse IDE, create a new project by selecting </a:t>
            </a:r>
            <a:r>
              <a:rPr lang="en-IN" b="1" dirty="0">
                <a:solidFill>
                  <a:srgbClr val="000000"/>
                </a:solidFill>
              </a:rPr>
              <a:t>File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New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Other</a:t>
            </a:r>
            <a:r>
              <a:rPr lang="en-IN" dirty="0">
                <a:solidFill>
                  <a:srgbClr val="000000"/>
                </a:solidFill>
              </a:rPr>
              <a:t> from Eclipse menu.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</a:t>
            </a:r>
            <a:r>
              <a:rPr lang="en-IN" dirty="0">
                <a:solidFill>
                  <a:srgbClr val="000000"/>
                </a:solidFill>
              </a:rPr>
              <a:t> On the </a:t>
            </a:r>
            <a:r>
              <a:rPr lang="en-IN" b="1" dirty="0">
                <a:solidFill>
                  <a:srgbClr val="000000"/>
                </a:solidFill>
              </a:rPr>
              <a:t>New</a:t>
            </a:r>
            <a:r>
              <a:rPr lang="en-IN" dirty="0">
                <a:solidFill>
                  <a:srgbClr val="000000"/>
                </a:solidFill>
              </a:rPr>
              <a:t> dialog, select </a:t>
            </a:r>
            <a:r>
              <a:rPr lang="en-IN" b="1" dirty="0">
                <a:solidFill>
                  <a:srgbClr val="000000"/>
                </a:solidFill>
              </a:rPr>
              <a:t>Maven</a:t>
            </a:r>
            <a:r>
              <a:rPr lang="en-IN" dirty="0">
                <a:solidFill>
                  <a:srgbClr val="000000"/>
                </a:solidFill>
              </a:rPr>
              <a:t> | </a:t>
            </a:r>
            <a:r>
              <a:rPr lang="en-IN" b="1" dirty="0">
                <a:solidFill>
                  <a:srgbClr val="000000"/>
                </a:solidFill>
              </a:rPr>
              <a:t>Maven Project</a:t>
            </a:r>
            <a:r>
              <a:rPr lang="en-IN" dirty="0">
                <a:solidFill>
                  <a:srgbClr val="000000"/>
                </a:solidFill>
              </a:rPr>
              <a:t> and click </a:t>
            </a:r>
            <a:r>
              <a:rPr lang="en-IN" dirty="0" smtClean="0">
                <a:solidFill>
                  <a:srgbClr val="000000"/>
                </a:solidFill>
              </a:rPr>
              <a:t>Next.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02" y="1546917"/>
            <a:ext cx="5000625" cy="32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3) </a:t>
            </a:r>
            <a:r>
              <a:rPr lang="en-IN" dirty="0">
                <a:solidFill>
                  <a:srgbClr val="000000"/>
                </a:solidFill>
              </a:rPr>
              <a:t>On the </a:t>
            </a:r>
            <a:r>
              <a:rPr lang="en-IN" b="1" dirty="0">
                <a:solidFill>
                  <a:srgbClr val="000000"/>
                </a:solidFill>
              </a:rPr>
              <a:t>New Maven Project</a:t>
            </a:r>
            <a:r>
              <a:rPr lang="en-IN" dirty="0">
                <a:solidFill>
                  <a:srgbClr val="000000"/>
                </a:solidFill>
              </a:rPr>
              <a:t> dialog select the </a:t>
            </a:r>
            <a:r>
              <a:rPr lang="en-IN" b="1" dirty="0">
                <a:solidFill>
                  <a:srgbClr val="000000"/>
                </a:solidFill>
              </a:rPr>
              <a:t>Create a simple project</a:t>
            </a:r>
            <a:r>
              <a:rPr lang="en-IN" dirty="0">
                <a:solidFill>
                  <a:srgbClr val="000000"/>
                </a:solidFill>
              </a:rPr>
              <a:t>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   and click </a:t>
            </a:r>
            <a:r>
              <a:rPr lang="en-IN" dirty="0">
                <a:solidFill>
                  <a:srgbClr val="000000"/>
                </a:solidFill>
              </a:rPr>
              <a:t>Next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24" y="776895"/>
            <a:ext cx="6117969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4) </a:t>
            </a:r>
            <a:r>
              <a:rPr lang="en-IN" dirty="0">
                <a:solidFill>
                  <a:srgbClr val="000000"/>
                </a:solidFill>
              </a:rPr>
              <a:t>Enter </a:t>
            </a:r>
            <a:r>
              <a:rPr lang="en-IN" dirty="0" err="1">
                <a:solidFill>
                  <a:srgbClr val="000000"/>
                </a:solidFill>
              </a:rPr>
              <a:t>WebdriverTest</a:t>
            </a:r>
            <a:r>
              <a:rPr lang="en-IN" dirty="0">
                <a:solidFill>
                  <a:srgbClr val="000000"/>
                </a:solidFill>
              </a:rPr>
              <a:t> in </a:t>
            </a:r>
            <a:r>
              <a:rPr lang="en-IN" b="1" dirty="0">
                <a:solidFill>
                  <a:srgbClr val="000000"/>
                </a:solidFill>
              </a:rPr>
              <a:t>Group </a:t>
            </a:r>
            <a:r>
              <a:rPr lang="en-IN" b="1" dirty="0" smtClean="0">
                <a:solidFill>
                  <a:srgbClr val="000000"/>
                </a:solidFill>
              </a:rPr>
              <a:t>Id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and </a:t>
            </a:r>
            <a:r>
              <a:rPr lang="en-IN" b="1" dirty="0" err="1">
                <a:solidFill>
                  <a:srgbClr val="000000"/>
                </a:solidFill>
              </a:rPr>
              <a:t>Artifact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b="1" dirty="0" smtClean="0">
                <a:solidFill>
                  <a:srgbClr val="000000"/>
                </a:solidFill>
              </a:rPr>
              <a:t>Id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and click </a:t>
            </a:r>
            <a:r>
              <a:rPr lang="en-IN" dirty="0" smtClean="0">
                <a:solidFill>
                  <a:srgbClr val="000000"/>
                </a:solidFill>
              </a:rPr>
              <a:t>finish.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5)</a:t>
            </a:r>
            <a:r>
              <a:rPr lang="en-IN" dirty="0">
                <a:solidFill>
                  <a:srgbClr val="000000"/>
                </a:solidFill>
              </a:rPr>
              <a:t> Eclipse will create </a:t>
            </a:r>
            <a:r>
              <a:rPr lang="en-IN" b="1" dirty="0" err="1">
                <a:solidFill>
                  <a:srgbClr val="000000"/>
                </a:solidFill>
              </a:rPr>
              <a:t>WebdriverTest</a:t>
            </a:r>
            <a:r>
              <a:rPr lang="en-IN" dirty="0">
                <a:solidFill>
                  <a:srgbClr val="000000"/>
                </a:solidFill>
              </a:rPr>
              <a:t>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with </a:t>
            </a:r>
            <a:r>
              <a:rPr lang="en-IN" dirty="0">
                <a:solidFill>
                  <a:srgbClr val="000000"/>
                </a:solidFill>
              </a:rPr>
              <a:t>following structure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2" y="488139"/>
            <a:ext cx="6010597" cy="2866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49" y="2633197"/>
            <a:ext cx="2895851" cy="21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6)</a:t>
            </a:r>
            <a:r>
              <a:rPr lang="en-IN" dirty="0">
                <a:solidFill>
                  <a:srgbClr val="000000"/>
                </a:solidFill>
              </a:rPr>
              <a:t> Right-click on </a:t>
            </a:r>
            <a:r>
              <a:rPr lang="en-IN" b="1" dirty="0">
                <a:solidFill>
                  <a:srgbClr val="000000"/>
                </a:solidFill>
              </a:rPr>
              <a:t>JRE System Library</a:t>
            </a:r>
            <a:r>
              <a:rPr lang="en-IN" dirty="0">
                <a:solidFill>
                  <a:srgbClr val="000000"/>
                </a:solidFill>
              </a:rPr>
              <a:t> and select the </a:t>
            </a:r>
            <a:r>
              <a:rPr lang="en-IN" b="1" dirty="0">
                <a:solidFill>
                  <a:srgbClr val="000000"/>
                </a:solidFill>
              </a:rPr>
              <a:t>Properties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option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from the menu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On the </a:t>
            </a:r>
            <a:r>
              <a:rPr lang="en-IN" b="1" dirty="0">
                <a:solidFill>
                  <a:srgbClr val="000000"/>
                </a:solidFill>
              </a:rPr>
              <a:t>Properties for JRE System 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Library</a:t>
            </a:r>
            <a:r>
              <a:rPr lang="en-IN" dirty="0">
                <a:solidFill>
                  <a:srgbClr val="000000"/>
                </a:solidFill>
              </a:rPr>
              <a:t> dialog box, make sure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Workspace </a:t>
            </a:r>
            <a:r>
              <a:rPr lang="en-IN" b="1" dirty="0">
                <a:solidFill>
                  <a:srgbClr val="000000"/>
                </a:solidFill>
              </a:rPr>
              <a:t>default JRE</a:t>
            </a:r>
            <a:r>
              <a:rPr lang="en-IN" dirty="0">
                <a:solidFill>
                  <a:srgbClr val="000000"/>
                </a:solidFill>
              </a:rPr>
              <a:t> is selected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and </a:t>
            </a:r>
            <a:r>
              <a:rPr lang="en-IN" dirty="0">
                <a:solidFill>
                  <a:srgbClr val="000000"/>
                </a:solidFill>
              </a:rPr>
              <a:t>click OK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" y="781050"/>
            <a:ext cx="3535279" cy="2704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08" y="708144"/>
            <a:ext cx="4970761" cy="40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7)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Select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>
                <a:solidFill>
                  <a:srgbClr val="000000"/>
                </a:solidFill>
              </a:rPr>
              <a:t>pom.xml</a:t>
            </a:r>
            <a:r>
              <a:rPr lang="en-IN" dirty="0">
                <a:solidFill>
                  <a:srgbClr val="000000"/>
                </a:solidFill>
              </a:rPr>
              <a:t> from </a:t>
            </a:r>
            <a:r>
              <a:rPr lang="en-IN" b="1" dirty="0">
                <a:solidFill>
                  <a:srgbClr val="000000"/>
                </a:solidFill>
              </a:rPr>
              <a:t>Project Explorer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pom.xml file will Open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in </a:t>
            </a:r>
            <a:r>
              <a:rPr lang="en-IN" dirty="0">
                <a:solidFill>
                  <a:srgbClr val="000000"/>
                </a:solidFill>
              </a:rPr>
              <a:t>Editor section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1" y="577158"/>
            <a:ext cx="2667573" cy="2351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98" y="715020"/>
            <a:ext cx="6405411" cy="40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8)</a:t>
            </a:r>
            <a:r>
              <a:rPr lang="en-IN" dirty="0">
                <a:solidFill>
                  <a:srgbClr val="000000"/>
                </a:solidFill>
              </a:rPr>
              <a:t> Add the Selenium, Maven, TestNG, Junit dependencies to pom.xml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in </a:t>
            </a:r>
            <a:r>
              <a:rPr lang="en-IN" dirty="0">
                <a:solidFill>
                  <a:srgbClr val="000000"/>
                </a:solidFill>
              </a:rPr>
              <a:t>the &lt;project&gt; </a:t>
            </a:r>
            <a:r>
              <a:rPr lang="en-IN" dirty="0" smtClean="0">
                <a:solidFill>
                  <a:srgbClr val="000000"/>
                </a:solidFill>
              </a:rPr>
              <a:t>node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59266" y="562349"/>
            <a:ext cx="4685898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&lt;dependencies&gt;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&lt;dependency&gt;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junit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junit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&lt;version&gt;3.8.1&lt;/version&gt;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&lt;scope&gt;test&lt;/scope&gt;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&lt;/dependency&gt;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&lt;dependency&gt;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org.seleniumhq.selenium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&gt;selenium-java&lt;/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&lt;version&gt;2.45.0&lt;/version&gt;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Monaco"/>
              </a:rPr>
              <a:t> </a:t>
            </a:r>
            <a:r>
              <a:rPr lang="en-US" b="1" dirty="0" smtClean="0">
                <a:latin typeface="Monaco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&lt;dependency&gt;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groupId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testng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artifactId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&lt;version&gt;6.8&lt;/version&gt;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      &lt;scope&gt;test&lt;/scope&gt;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   &lt;/dependency&gt;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&lt;/dependencies&gt;  </a:t>
            </a:r>
          </a:p>
        </p:txBody>
      </p:sp>
    </p:spTree>
    <p:extLst>
      <p:ext uri="{BB962C8B-B14F-4D97-AF65-F5344CB8AC3E}">
        <p14:creationId xmlns:p14="http://schemas.microsoft.com/office/powerpoint/2010/main" val="4255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348</Words>
  <Application>Microsoft Office PowerPoint</Application>
  <PresentationFormat>On-screen Show (16:9)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Arial</vt:lpstr>
      <vt:lpstr>Lato</vt:lpstr>
      <vt:lpstr>Monaco</vt:lpstr>
      <vt:lpstr>Montserrat</vt:lpstr>
      <vt:lpstr>Playfair Display</vt:lpstr>
      <vt:lpstr>Montserrat Light</vt:lpstr>
      <vt:lpstr>Coral</vt:lpstr>
      <vt:lpstr>PowerPoint Presentation</vt:lpstr>
      <vt:lpstr>Introduction</vt:lpstr>
      <vt:lpstr>Procedure of Maven Installation and using  with TestNG 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90</cp:revision>
  <dcterms:modified xsi:type="dcterms:W3CDTF">2018-04-08T09:35:10Z</dcterms:modified>
</cp:coreProperties>
</file>