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90" r:id="rId2"/>
    <p:sldId id="267" r:id="rId3"/>
    <p:sldId id="268" r:id="rId4"/>
    <p:sldId id="271" r:id="rId5"/>
    <p:sldId id="298" r:id="rId6"/>
    <p:sldId id="300" r:id="rId7"/>
    <p:sldId id="299" r:id="rId8"/>
    <p:sldId id="291" r:id="rId9"/>
    <p:sldId id="296" r:id="rId10"/>
    <p:sldId id="266" r:id="rId11"/>
  </p:sldIdLst>
  <p:sldSz cx="9144000" cy="5143500" type="screen16x9"/>
  <p:notesSz cx="6858000" cy="9144000"/>
  <p:embeddedFontLst>
    <p:embeddedFont>
      <p:font typeface="Montserrat Light" panose="020B0604020202020204" charset="0"/>
      <p:regular r:id="rId13"/>
      <p:bold r:id="rId14"/>
    </p:embeddedFon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Montserrat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211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7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4729150"/>
            <a:ext cx="91440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Copyright © AkaSkills (www.akaskills.com)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72571" y="0"/>
            <a:ext cx="9566972" cy="51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311700" y="1901600"/>
            <a:ext cx="8469444" cy="965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" dirty="0" smtClean="0">
                <a:solidFill>
                  <a:schemeClr val="lt1"/>
                </a:solidFill>
              </a:rPr>
              <a:t>Multibrowser Testing using Selenium</a:t>
            </a:r>
            <a:endParaRPr lang="e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Introduction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rgbClr val="000000"/>
                </a:solidFill>
              </a:rPr>
              <a:t>Multi browser testing or cross browser testing is a type of testing in which the application under test is tested with multiple supported browsers.</a:t>
            </a:r>
            <a:endParaRPr lang="en-IN" sz="1600" dirty="0">
              <a:solidFill>
                <a:srgbClr val="000000"/>
              </a:solidFill>
            </a:endParaRPr>
          </a:p>
        </p:txBody>
      </p:sp>
      <p:pic>
        <p:nvPicPr>
          <p:cNvPr id="4" name="Picture 3" descr="071514_0700_CrossBrow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627" y="1968602"/>
            <a:ext cx="40100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96646"/>
            <a:ext cx="8520600" cy="609600"/>
          </a:xfrm>
        </p:spPr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Need of Multi Browser Testing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45574"/>
            <a:ext cx="8520600" cy="3982065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000000"/>
                </a:solidFill>
              </a:rPr>
              <a:t>Multi Browser Testing reasons are:-</a:t>
            </a:r>
          </a:p>
          <a:p>
            <a:pPr>
              <a:spcAft>
                <a:spcPts val="1100"/>
              </a:spcAft>
            </a:pPr>
            <a:r>
              <a:rPr lang="en-US" dirty="0" smtClean="0">
                <a:solidFill>
                  <a:srgbClr val="000000"/>
                </a:solidFill>
              </a:rPr>
              <a:t>Font size mismatch in different browsers.</a:t>
            </a:r>
          </a:p>
          <a:p>
            <a:pPr>
              <a:spcAft>
                <a:spcPts val="1100"/>
              </a:spcAft>
            </a:pPr>
            <a:r>
              <a:rPr lang="en-US" dirty="0" smtClean="0">
                <a:solidFill>
                  <a:srgbClr val="000000"/>
                </a:solidFill>
              </a:rPr>
              <a:t>JavaScript implementation can be different.</a:t>
            </a:r>
          </a:p>
          <a:p>
            <a:pPr>
              <a:spcAft>
                <a:spcPts val="1100"/>
              </a:spcAft>
            </a:pPr>
            <a:r>
              <a:rPr lang="en-US" dirty="0" smtClean="0">
                <a:solidFill>
                  <a:srgbClr val="000000"/>
                </a:solidFill>
              </a:rPr>
              <a:t>CSS,HTML validation difference can be there.</a:t>
            </a:r>
          </a:p>
          <a:p>
            <a:pPr>
              <a:spcAft>
                <a:spcPts val="1100"/>
              </a:spcAft>
            </a:pPr>
            <a:r>
              <a:rPr lang="en-US" dirty="0" smtClean="0">
                <a:solidFill>
                  <a:srgbClr val="000000"/>
                </a:solidFill>
              </a:rPr>
              <a:t>Some browser will not supporting HTML5.</a:t>
            </a:r>
          </a:p>
          <a:p>
            <a:pPr>
              <a:spcAft>
                <a:spcPts val="1100"/>
              </a:spcAft>
            </a:pPr>
            <a:r>
              <a:rPr lang="en-US" dirty="0" smtClean="0">
                <a:solidFill>
                  <a:srgbClr val="000000"/>
                </a:solidFill>
              </a:rPr>
              <a:t>Page alignment and div size.</a:t>
            </a:r>
          </a:p>
          <a:p>
            <a:pPr>
              <a:spcAft>
                <a:spcPts val="1100"/>
              </a:spcAft>
            </a:pPr>
            <a:r>
              <a:rPr lang="en-US" dirty="0" smtClean="0">
                <a:solidFill>
                  <a:srgbClr val="000000"/>
                </a:solidFill>
              </a:rPr>
              <a:t>Image orientation.</a:t>
            </a:r>
          </a:p>
          <a:p>
            <a:pPr>
              <a:spcAft>
                <a:spcPts val="1100"/>
              </a:spcAft>
            </a:pPr>
            <a:r>
              <a:rPr lang="en-US" dirty="0" smtClean="0">
                <a:solidFill>
                  <a:srgbClr val="000000"/>
                </a:solidFill>
              </a:rPr>
              <a:t>Browser incompatibility with OS. </a:t>
            </a: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37652"/>
            <a:ext cx="8520600" cy="609600"/>
          </a:xfrm>
        </p:spPr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Implementation of Multi Browser Testing</a:t>
            </a: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78426"/>
            <a:ext cx="8520600" cy="4070555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Aft>
                <a:spcPts val="0"/>
              </a:spcAft>
              <a:buAutoNum type="arabicParenR"/>
            </a:pPr>
            <a:r>
              <a:rPr lang="en-US" dirty="0" smtClean="0">
                <a:solidFill>
                  <a:srgbClr val="000000"/>
                </a:solidFill>
              </a:rPr>
              <a:t>Create your Script to test a </a:t>
            </a:r>
            <a:r>
              <a:rPr lang="en-US" dirty="0" err="1" smtClean="0">
                <a:solidFill>
                  <a:srgbClr val="000000"/>
                </a:solidFill>
              </a:rPr>
              <a:t>LogIn</a:t>
            </a:r>
            <a:r>
              <a:rPr lang="en-US" dirty="0" smtClean="0">
                <a:solidFill>
                  <a:srgbClr val="000000"/>
                </a:solidFill>
              </a:rPr>
              <a:t> application using </a:t>
            </a:r>
            <a:r>
              <a:rPr lang="en-US" dirty="0" err="1" smtClean="0">
                <a:solidFill>
                  <a:srgbClr val="000000"/>
                </a:solidFill>
              </a:rPr>
              <a:t>TestNG</a:t>
            </a:r>
            <a:r>
              <a:rPr lang="en-US" dirty="0" smtClean="0">
                <a:solidFill>
                  <a:srgbClr val="000000"/>
                </a:solidFill>
              </a:rPr>
              <a:t> class.</a:t>
            </a: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</a:rPr>
              <a:t>2) Pass ‘Browser Type’ as parameters using </a:t>
            </a:r>
            <a:r>
              <a:rPr lang="en-US" dirty="0" err="1" smtClean="0">
                <a:solidFill>
                  <a:srgbClr val="000000"/>
                </a:solidFill>
              </a:rPr>
              <a:t>TestNG</a:t>
            </a:r>
            <a:r>
              <a:rPr lang="en-US" dirty="0" smtClean="0">
                <a:solidFill>
                  <a:srgbClr val="000000"/>
                </a:solidFill>
              </a:rPr>
              <a:t> annotations to the before method of the </a:t>
            </a:r>
            <a:r>
              <a:rPr lang="en-US" dirty="0" err="1" smtClean="0">
                <a:solidFill>
                  <a:srgbClr val="000000"/>
                </a:solidFill>
              </a:rPr>
              <a:t>TestNG</a:t>
            </a:r>
            <a:r>
              <a:rPr lang="en-US" dirty="0" smtClean="0">
                <a:solidFill>
                  <a:srgbClr val="000000"/>
                </a:solidFill>
              </a:rPr>
              <a:t> class. This method will launch only the browser, which will be provided as parameter.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</a:rPr>
              <a:t>Now see the code here:- </a:t>
            </a:r>
          </a:p>
          <a:p>
            <a:pPr>
              <a:buNone/>
            </a:pPr>
            <a:r>
              <a:rPr lang="en-IN" dirty="0">
                <a:solidFill>
                  <a:schemeClr val="accent2"/>
                </a:solidFill>
              </a:rPr>
              <a:t>	</a:t>
            </a: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80126" y="2398204"/>
            <a:ext cx="4862429" cy="2154436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latin typeface="Monaco"/>
              </a:rPr>
              <a:t>package </a:t>
            </a:r>
            <a:r>
              <a:rPr lang="en-US" b="1" dirty="0" err="1" smtClean="0">
                <a:latin typeface="Monaco"/>
              </a:rPr>
              <a:t>parallelTest</a:t>
            </a:r>
            <a:r>
              <a:rPr lang="en-US" b="1" dirty="0" smtClean="0">
                <a:latin typeface="Monaco"/>
              </a:rPr>
              <a:t>;</a:t>
            </a:r>
          </a:p>
          <a:p>
            <a:r>
              <a:rPr lang="en-US" b="1" dirty="0" smtClean="0">
                <a:latin typeface="Monaco"/>
              </a:rPr>
              <a:t>import </a:t>
            </a:r>
            <a:r>
              <a:rPr lang="en-US" b="1" dirty="0" err="1" smtClean="0">
                <a:latin typeface="Monaco"/>
              </a:rPr>
              <a:t>org.openqa.selenium.By</a:t>
            </a:r>
            <a:r>
              <a:rPr lang="en-US" b="1" dirty="0" smtClean="0">
                <a:latin typeface="Monaco"/>
              </a:rPr>
              <a:t>; </a:t>
            </a:r>
          </a:p>
          <a:p>
            <a:r>
              <a:rPr lang="en-US" b="1" dirty="0" smtClean="0">
                <a:latin typeface="Monaco"/>
              </a:rPr>
              <a:t>import </a:t>
            </a:r>
            <a:r>
              <a:rPr lang="en-US" b="1" dirty="0" err="1" smtClean="0">
                <a:latin typeface="Monaco"/>
              </a:rPr>
              <a:t>org.openqa.selenium.WebDriver</a:t>
            </a:r>
            <a:r>
              <a:rPr lang="en-US" b="1" dirty="0" smtClean="0">
                <a:latin typeface="Monaco"/>
              </a:rPr>
              <a:t>; </a:t>
            </a:r>
          </a:p>
          <a:p>
            <a:r>
              <a:rPr lang="en-US" b="1" dirty="0" smtClean="0">
                <a:latin typeface="Monaco"/>
              </a:rPr>
              <a:t>import </a:t>
            </a:r>
            <a:r>
              <a:rPr lang="en-US" b="1" dirty="0" err="1" smtClean="0">
                <a:latin typeface="Monaco"/>
              </a:rPr>
              <a:t>org.openqa.selenium.firefox.FirefoxDriver</a:t>
            </a:r>
            <a:r>
              <a:rPr lang="en-US" b="1" dirty="0" smtClean="0">
                <a:latin typeface="Monaco"/>
              </a:rPr>
              <a:t>; </a:t>
            </a:r>
          </a:p>
          <a:p>
            <a:r>
              <a:rPr lang="en-US" b="1" dirty="0" smtClean="0">
                <a:latin typeface="Monaco"/>
              </a:rPr>
              <a:t>import </a:t>
            </a:r>
            <a:r>
              <a:rPr lang="en-US" b="1" dirty="0" err="1" smtClean="0">
                <a:latin typeface="Monaco"/>
              </a:rPr>
              <a:t>org.openqa.selenium.ie.InternetExplorerDriver</a:t>
            </a:r>
            <a:r>
              <a:rPr lang="en-US" b="1" dirty="0" smtClean="0">
                <a:latin typeface="Monaco"/>
              </a:rPr>
              <a:t>; </a:t>
            </a:r>
          </a:p>
          <a:p>
            <a:r>
              <a:rPr lang="en-US" b="1" dirty="0" smtClean="0">
                <a:latin typeface="Monaco"/>
              </a:rPr>
              <a:t>import </a:t>
            </a:r>
            <a:r>
              <a:rPr lang="en-US" b="1" dirty="0" err="1" smtClean="0">
                <a:latin typeface="Monaco"/>
              </a:rPr>
              <a:t>org.testng.annotations.AfterClass</a:t>
            </a:r>
            <a:r>
              <a:rPr lang="en-US" b="1" dirty="0" smtClean="0">
                <a:latin typeface="Monaco"/>
              </a:rPr>
              <a:t>; </a:t>
            </a:r>
          </a:p>
          <a:p>
            <a:r>
              <a:rPr lang="en-US" b="1" dirty="0" smtClean="0">
                <a:latin typeface="Monaco"/>
              </a:rPr>
              <a:t>import </a:t>
            </a:r>
            <a:r>
              <a:rPr lang="en-US" b="1" dirty="0" err="1" smtClean="0">
                <a:latin typeface="Monaco"/>
              </a:rPr>
              <a:t>org.testng.annotations.BeforeClass</a:t>
            </a:r>
            <a:r>
              <a:rPr lang="en-US" b="1" dirty="0" smtClean="0">
                <a:latin typeface="Monaco"/>
              </a:rPr>
              <a:t>; </a:t>
            </a:r>
          </a:p>
          <a:p>
            <a:r>
              <a:rPr lang="en-US" b="1" dirty="0" smtClean="0">
                <a:latin typeface="Monaco"/>
              </a:rPr>
              <a:t>import </a:t>
            </a:r>
            <a:r>
              <a:rPr lang="en-US" b="1" smtClean="0">
                <a:latin typeface="Monaco"/>
              </a:rPr>
              <a:t>org.testng.annotations.Parameters</a:t>
            </a:r>
            <a:r>
              <a:rPr lang="en-US" sz="1800" b="1" smtClean="0">
                <a:latin typeface="Monaco"/>
              </a:rPr>
              <a:t>;</a:t>
            </a:r>
            <a:r>
              <a:rPr lang="en-US" sz="1800" b="1" dirty="0" smtClean="0">
                <a:latin typeface="Monaco"/>
              </a:rPr>
              <a:t> </a:t>
            </a:r>
          </a:p>
          <a:p>
            <a:r>
              <a:rPr lang="en-US" sz="1800" b="1" dirty="0" smtClean="0">
                <a:latin typeface="Monaco"/>
              </a:rPr>
              <a:t>import </a:t>
            </a:r>
            <a:r>
              <a:rPr lang="en-US" sz="1800" b="1" dirty="0" err="1" smtClean="0">
                <a:latin typeface="Monaco"/>
              </a:rPr>
              <a:t>org.testng.annotations.Test</a:t>
            </a:r>
            <a:r>
              <a:rPr lang="en-US" sz="1800" b="1" dirty="0" smtClean="0">
                <a:latin typeface="Monaco"/>
              </a:rPr>
              <a:t>;</a:t>
            </a:r>
            <a:r>
              <a:rPr lang="en-US" sz="1800" b="1" dirty="0" smtClean="0"/>
              <a:t>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latin typeface="Monaco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53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0"/>
            <a:ext cx="8520600" cy="137652"/>
          </a:xfrm>
        </p:spPr>
        <p:txBody>
          <a:bodyPr/>
          <a:lstStyle/>
          <a:p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7"/>
            <a:ext cx="8520600" cy="4630994"/>
          </a:xfrm>
        </p:spPr>
        <p:txBody>
          <a:bodyPr/>
          <a:lstStyle/>
          <a:p>
            <a:pPr>
              <a:buNone/>
            </a:pPr>
            <a:r>
              <a:rPr lang="en-IN" dirty="0">
                <a:solidFill>
                  <a:schemeClr val="accent2"/>
                </a:solidFill>
              </a:rPr>
              <a:t>	</a:t>
            </a: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9171" y="167148"/>
            <a:ext cx="7861268" cy="4416594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 smtClean="0">
                <a:latin typeface="Monaco"/>
              </a:rPr>
              <a:t>public class </a:t>
            </a:r>
            <a:r>
              <a:rPr lang="en-US" sz="1800" b="1" dirty="0" err="1" smtClean="0">
                <a:latin typeface="Monaco"/>
              </a:rPr>
              <a:t>CrossBrowserScript</a:t>
            </a:r>
            <a:r>
              <a:rPr lang="en-US" sz="1800" b="1" dirty="0" smtClean="0">
                <a:latin typeface="Monaco"/>
              </a:rPr>
              <a:t> { </a:t>
            </a:r>
          </a:p>
          <a:p>
            <a:r>
              <a:rPr lang="en-US" sz="1800" b="1" dirty="0" smtClean="0">
                <a:latin typeface="Monaco"/>
              </a:rPr>
              <a:t>public WebDriver driver; </a:t>
            </a:r>
          </a:p>
          <a:p>
            <a:r>
              <a:rPr lang="en-US" sz="1800" b="1" dirty="0" smtClean="0">
                <a:latin typeface="Monaco"/>
              </a:rPr>
              <a:t>  @Parameters("browser")</a:t>
            </a:r>
          </a:p>
          <a:p>
            <a:r>
              <a:rPr lang="en-US" sz="1800" b="1" dirty="0" smtClean="0">
                <a:latin typeface="Monaco"/>
              </a:rPr>
              <a:t>   @</a:t>
            </a:r>
            <a:r>
              <a:rPr lang="en-US" sz="1800" b="1" dirty="0" err="1" smtClean="0">
                <a:latin typeface="Monaco"/>
              </a:rPr>
              <a:t>BeforeClass</a:t>
            </a:r>
            <a:endParaRPr lang="en-US" sz="1800" b="1" dirty="0" smtClean="0">
              <a:latin typeface="Monaco"/>
            </a:endParaRPr>
          </a:p>
          <a:p>
            <a:r>
              <a:rPr lang="en-US" sz="1800" b="1" dirty="0" smtClean="0">
                <a:latin typeface="Monaco"/>
              </a:rPr>
              <a:t>   // Passing Browser parameter from </a:t>
            </a:r>
            <a:r>
              <a:rPr lang="en-US" sz="1800" b="1" dirty="0" err="1" smtClean="0">
                <a:latin typeface="Monaco"/>
              </a:rPr>
              <a:t>TestNG</a:t>
            </a:r>
            <a:r>
              <a:rPr lang="en-US" sz="1800" b="1" dirty="0" smtClean="0">
                <a:latin typeface="Monaco"/>
              </a:rPr>
              <a:t> xml</a:t>
            </a:r>
          </a:p>
          <a:p>
            <a:r>
              <a:rPr lang="en-US" sz="1800" b="1" dirty="0" smtClean="0">
                <a:latin typeface="Monaco"/>
              </a:rPr>
              <a:t>   public void </a:t>
            </a:r>
            <a:r>
              <a:rPr lang="en-US" sz="1800" b="1" dirty="0" err="1" smtClean="0">
                <a:latin typeface="Monaco"/>
              </a:rPr>
              <a:t>beforeTest</a:t>
            </a:r>
            <a:r>
              <a:rPr lang="en-US" sz="1800" b="1" dirty="0" smtClean="0">
                <a:latin typeface="Monaco"/>
              </a:rPr>
              <a:t>(String browser) {</a:t>
            </a:r>
          </a:p>
          <a:p>
            <a:r>
              <a:rPr lang="en-US" sz="1800" b="1" dirty="0" smtClean="0">
                <a:latin typeface="Monaco"/>
              </a:rPr>
              <a:t>   // If the browser is Firefox, then do this</a:t>
            </a:r>
          </a:p>
          <a:p>
            <a:r>
              <a:rPr lang="en-US" sz="1800" b="1" dirty="0" smtClean="0">
                <a:latin typeface="Monaco"/>
              </a:rPr>
              <a:t>   if(</a:t>
            </a:r>
            <a:r>
              <a:rPr lang="en-US" sz="1800" b="1" dirty="0" err="1" smtClean="0">
                <a:latin typeface="Monaco"/>
              </a:rPr>
              <a:t>browser.equalsIgnoreCase</a:t>
            </a:r>
            <a:r>
              <a:rPr lang="en-US" sz="1800" b="1" dirty="0" smtClean="0">
                <a:latin typeface="Monaco"/>
              </a:rPr>
              <a:t>("</a:t>
            </a:r>
            <a:r>
              <a:rPr lang="en-US" sz="1800" b="1" dirty="0" err="1" smtClean="0">
                <a:latin typeface="Monaco"/>
              </a:rPr>
              <a:t>firefox</a:t>
            </a:r>
            <a:r>
              <a:rPr lang="en-US" sz="1800" b="1" dirty="0" smtClean="0">
                <a:latin typeface="Monaco"/>
              </a:rPr>
              <a:t>")) { </a:t>
            </a:r>
          </a:p>
          <a:p>
            <a:r>
              <a:rPr lang="en-US" sz="1800" b="1" dirty="0" smtClean="0">
                <a:latin typeface="Monaco"/>
              </a:rPr>
              <a:t> driver = new </a:t>
            </a:r>
            <a:r>
              <a:rPr lang="en-US" sz="1800" b="1" dirty="0" err="1" smtClean="0">
                <a:latin typeface="Monaco"/>
              </a:rPr>
              <a:t>FirefoxDriver</a:t>
            </a:r>
            <a:r>
              <a:rPr lang="en-US" sz="1800" b="1" dirty="0" smtClean="0">
                <a:latin typeface="Monaco"/>
              </a:rPr>
              <a:t>();</a:t>
            </a:r>
          </a:p>
          <a:p>
            <a:r>
              <a:rPr lang="en-US" sz="1800" b="1" dirty="0" smtClean="0">
                <a:latin typeface="Monaco"/>
              </a:rPr>
              <a:t>   // If browser is IE, then do this	  </a:t>
            </a:r>
          </a:p>
          <a:p>
            <a:r>
              <a:rPr lang="en-US" sz="1800" b="1" dirty="0" smtClean="0">
                <a:latin typeface="Monaco"/>
              </a:rPr>
              <a:t>   }else if (</a:t>
            </a:r>
            <a:r>
              <a:rPr lang="en-US" sz="1800" b="1" dirty="0" err="1" smtClean="0">
                <a:latin typeface="Monaco"/>
              </a:rPr>
              <a:t>browser.equalsIgnoreCase</a:t>
            </a:r>
            <a:r>
              <a:rPr lang="en-US" sz="1800" b="1" dirty="0" smtClean="0">
                <a:latin typeface="Monaco"/>
              </a:rPr>
              <a:t>("</a:t>
            </a:r>
            <a:r>
              <a:rPr lang="en-US" sz="1800" b="1" dirty="0" err="1" smtClean="0">
                <a:latin typeface="Monaco"/>
              </a:rPr>
              <a:t>ie</a:t>
            </a:r>
            <a:r>
              <a:rPr lang="en-US" sz="1800" b="1" dirty="0" smtClean="0">
                <a:latin typeface="Monaco"/>
              </a:rPr>
              <a:t>")) { </a:t>
            </a:r>
          </a:p>
          <a:p>
            <a:r>
              <a:rPr lang="en-US" sz="1800" b="1" dirty="0" smtClean="0">
                <a:latin typeface="Monaco"/>
              </a:rPr>
              <a:t>  // Here I am setting up the path for my </a:t>
            </a:r>
            <a:r>
              <a:rPr lang="en-US" sz="1800" b="1" dirty="0" err="1" smtClean="0">
                <a:latin typeface="Monaco"/>
              </a:rPr>
              <a:t>IEDriver</a:t>
            </a:r>
            <a:endParaRPr lang="en-US" sz="1800" b="1" dirty="0" smtClean="0">
              <a:latin typeface="Monaco"/>
            </a:endParaRPr>
          </a:p>
          <a:p>
            <a:r>
              <a:rPr lang="en-US" sz="1800" b="1" dirty="0" err="1" smtClean="0">
                <a:latin typeface="Monaco"/>
              </a:rPr>
              <a:t>System.setProperty</a:t>
            </a:r>
            <a:r>
              <a:rPr lang="en-US" sz="1800" b="1" dirty="0" smtClean="0">
                <a:latin typeface="Monaco"/>
              </a:rPr>
              <a:t>("</a:t>
            </a:r>
            <a:r>
              <a:rPr lang="en-US" sz="1800" b="1" dirty="0" err="1" smtClean="0">
                <a:latin typeface="Monaco"/>
              </a:rPr>
              <a:t>webdriver.ie.driver</a:t>
            </a:r>
            <a:r>
              <a:rPr lang="en-US" sz="1800" b="1" dirty="0" smtClean="0">
                <a:latin typeface="Monaco"/>
              </a:rPr>
              <a:t>", "D:\ToolsQA\OnlineStore\drivers\IEDriverServer.exe");</a:t>
            </a:r>
          </a:p>
          <a:p>
            <a:r>
              <a:rPr lang="en-US" sz="1800" b="1" dirty="0" smtClean="0">
                <a:latin typeface="Monaco"/>
              </a:rPr>
              <a:t>  driver = new </a:t>
            </a:r>
            <a:r>
              <a:rPr lang="en-US" sz="1800" b="1" dirty="0" err="1" smtClean="0">
                <a:latin typeface="Monaco"/>
              </a:rPr>
              <a:t>InternetExplorerDriver</a:t>
            </a:r>
            <a:r>
              <a:rPr lang="en-US" sz="1800" b="1" dirty="0" smtClean="0">
                <a:latin typeface="Monaco"/>
              </a:rPr>
              <a:t>();</a:t>
            </a:r>
          </a:p>
          <a:p>
            <a:r>
              <a:rPr lang="en-US" sz="1800" b="1" dirty="0" smtClean="0">
                <a:latin typeface="Monaco"/>
              </a:rPr>
              <a:t>   } </a:t>
            </a:r>
          </a:p>
          <a:p>
            <a:r>
              <a:rPr lang="en-US" sz="1100" dirty="0" smtClean="0">
                <a:latin typeface="Monaco"/>
              </a:rPr>
              <a:t> 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343434"/>
              </a:solidFill>
              <a:effectLst/>
              <a:latin typeface="Monaco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0"/>
            <a:ext cx="8520600" cy="137652"/>
          </a:xfrm>
        </p:spPr>
        <p:txBody>
          <a:bodyPr/>
          <a:lstStyle/>
          <a:p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7"/>
            <a:ext cx="8520600" cy="4630994"/>
          </a:xfrm>
        </p:spPr>
        <p:txBody>
          <a:bodyPr/>
          <a:lstStyle/>
          <a:p>
            <a:pPr>
              <a:buNone/>
            </a:pPr>
            <a:r>
              <a:rPr lang="en-IN" dirty="0">
                <a:solidFill>
                  <a:schemeClr val="accent2"/>
                </a:solidFill>
              </a:rPr>
              <a:t>	</a:t>
            </a: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9171" y="167148"/>
            <a:ext cx="7861268" cy="4416594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 smtClean="0">
                <a:latin typeface="Monaco"/>
              </a:rPr>
              <a:t>  // Doesn't the browser type, </a:t>
            </a:r>
            <a:r>
              <a:rPr lang="en-US" sz="1800" b="1" dirty="0" err="1" smtClean="0">
                <a:latin typeface="Monaco"/>
              </a:rPr>
              <a:t>lauch</a:t>
            </a:r>
            <a:r>
              <a:rPr lang="en-US" sz="1800" b="1" dirty="0" smtClean="0">
                <a:latin typeface="Monaco"/>
              </a:rPr>
              <a:t> the Website</a:t>
            </a:r>
          </a:p>
          <a:p>
            <a:r>
              <a:rPr lang="en-US" sz="1800" b="1" dirty="0" smtClean="0">
                <a:latin typeface="Monaco"/>
              </a:rPr>
              <a:t>   </a:t>
            </a:r>
            <a:r>
              <a:rPr lang="en-US" sz="1800" b="1" dirty="0" err="1" smtClean="0">
                <a:latin typeface="Monaco"/>
              </a:rPr>
              <a:t>driver.get</a:t>
            </a:r>
            <a:r>
              <a:rPr lang="en-US" sz="1800" b="1" dirty="0" smtClean="0">
                <a:latin typeface="Monaco"/>
              </a:rPr>
              <a:t>(URL); </a:t>
            </a:r>
          </a:p>
          <a:p>
            <a:r>
              <a:rPr lang="en-US" sz="1800" b="1" dirty="0" smtClean="0">
                <a:latin typeface="Monaco"/>
              </a:rPr>
              <a:t>   }</a:t>
            </a:r>
          </a:p>
          <a:p>
            <a:r>
              <a:rPr lang="en-US" sz="1800" b="1" dirty="0" smtClean="0">
                <a:latin typeface="Monaco"/>
              </a:rPr>
              <a:t>   // Once Before method is completed, Test method will start</a:t>
            </a:r>
          </a:p>
          <a:p>
            <a:r>
              <a:rPr lang="en-US" sz="1800" b="1" dirty="0" smtClean="0">
                <a:latin typeface="Monaco"/>
              </a:rPr>
              <a:t>   @Test public void </a:t>
            </a:r>
            <a:r>
              <a:rPr lang="en-US" sz="1800" b="1" dirty="0" err="1" smtClean="0">
                <a:latin typeface="Monaco"/>
              </a:rPr>
              <a:t>testParameterWithXML</a:t>
            </a:r>
            <a:r>
              <a:rPr lang="en-US" sz="1800" b="1" dirty="0" smtClean="0">
                <a:latin typeface="Monaco"/>
              </a:rPr>
              <a:t>() throws </a:t>
            </a:r>
            <a:r>
              <a:rPr lang="en-US" sz="1800" b="1" dirty="0" err="1" smtClean="0">
                <a:latin typeface="Monaco"/>
              </a:rPr>
              <a:t>InterruptedException</a:t>
            </a:r>
            <a:r>
              <a:rPr lang="en-US" sz="1800" b="1" dirty="0" smtClean="0">
                <a:latin typeface="Monaco"/>
              </a:rPr>
              <a:t> {</a:t>
            </a:r>
          </a:p>
          <a:p>
            <a:r>
              <a:rPr lang="en-US" sz="1800" b="1" dirty="0" smtClean="0">
                <a:latin typeface="Monaco"/>
              </a:rPr>
              <a:t>     </a:t>
            </a:r>
            <a:r>
              <a:rPr lang="en-US" sz="1800" b="1" dirty="0" err="1" smtClean="0">
                <a:latin typeface="Monaco"/>
              </a:rPr>
              <a:t>driver.findElement</a:t>
            </a:r>
            <a:r>
              <a:rPr lang="en-US" sz="1800" b="1" dirty="0" smtClean="0">
                <a:latin typeface="Monaco"/>
              </a:rPr>
              <a:t>(</a:t>
            </a:r>
            <a:r>
              <a:rPr lang="en-US" sz="1800" b="1" dirty="0" err="1" smtClean="0">
                <a:latin typeface="Monaco"/>
              </a:rPr>
              <a:t>By.xpath</a:t>
            </a:r>
            <a:r>
              <a:rPr lang="en-US" sz="1800" b="1" dirty="0" smtClean="0">
                <a:latin typeface="Monaco"/>
              </a:rPr>
              <a:t>(".//*[@id='account']/a")).click();</a:t>
            </a:r>
          </a:p>
          <a:p>
            <a:r>
              <a:rPr lang="en-US" sz="1800" b="1" dirty="0" smtClean="0">
                <a:latin typeface="Monaco"/>
              </a:rPr>
              <a:t>     </a:t>
            </a:r>
            <a:r>
              <a:rPr lang="en-US" sz="1800" b="1" dirty="0" err="1" smtClean="0">
                <a:latin typeface="Monaco"/>
              </a:rPr>
              <a:t>driver.findElement</a:t>
            </a:r>
            <a:r>
              <a:rPr lang="en-US" sz="1800" b="1" dirty="0" smtClean="0">
                <a:latin typeface="Monaco"/>
              </a:rPr>
              <a:t>(By.id("log")).</a:t>
            </a:r>
            <a:r>
              <a:rPr lang="en-US" sz="1800" b="1" dirty="0" err="1" smtClean="0">
                <a:latin typeface="Monaco"/>
              </a:rPr>
              <a:t>sendKeys</a:t>
            </a:r>
            <a:r>
              <a:rPr lang="en-US" sz="1800" b="1" dirty="0" smtClean="0">
                <a:latin typeface="Monaco"/>
              </a:rPr>
              <a:t>(“admin");</a:t>
            </a:r>
          </a:p>
          <a:p>
            <a:r>
              <a:rPr lang="en-US" sz="1800" b="1" dirty="0" smtClean="0">
                <a:latin typeface="Monaco"/>
              </a:rPr>
              <a:t>     </a:t>
            </a:r>
            <a:r>
              <a:rPr lang="en-US" sz="1800" b="1" dirty="0" err="1" smtClean="0">
                <a:latin typeface="Monaco"/>
              </a:rPr>
              <a:t>driver.findElement</a:t>
            </a:r>
            <a:r>
              <a:rPr lang="en-US" sz="1800" b="1" dirty="0" smtClean="0">
                <a:latin typeface="Monaco"/>
              </a:rPr>
              <a:t>(By.id("</a:t>
            </a:r>
            <a:r>
              <a:rPr lang="en-US" sz="1800" b="1" dirty="0" err="1" smtClean="0">
                <a:latin typeface="Monaco"/>
              </a:rPr>
              <a:t>pwd</a:t>
            </a:r>
            <a:r>
              <a:rPr lang="en-US" sz="1800" b="1" dirty="0" smtClean="0">
                <a:latin typeface="Monaco"/>
              </a:rPr>
              <a:t>")).</a:t>
            </a:r>
            <a:r>
              <a:rPr lang="en-US" sz="1800" b="1" dirty="0" err="1" smtClean="0">
                <a:latin typeface="Monaco"/>
              </a:rPr>
              <a:t>sendKeys</a:t>
            </a:r>
            <a:r>
              <a:rPr lang="en-US" sz="1800" b="1" dirty="0" smtClean="0">
                <a:latin typeface="Monaco"/>
              </a:rPr>
              <a:t>("Test@123456");</a:t>
            </a:r>
          </a:p>
          <a:p>
            <a:r>
              <a:rPr lang="en-US" sz="1800" b="1" dirty="0" smtClean="0">
                <a:latin typeface="Monaco"/>
              </a:rPr>
              <a:t>     </a:t>
            </a:r>
            <a:r>
              <a:rPr lang="en-US" sz="1800" b="1" dirty="0" err="1" smtClean="0">
                <a:latin typeface="Monaco"/>
              </a:rPr>
              <a:t>driver.findElement</a:t>
            </a:r>
            <a:r>
              <a:rPr lang="en-US" sz="1800" b="1" dirty="0" smtClean="0">
                <a:latin typeface="Monaco"/>
              </a:rPr>
              <a:t>(By.id("login")).click();</a:t>
            </a:r>
          </a:p>
          <a:p>
            <a:r>
              <a:rPr lang="en-US" sz="1800" b="1" dirty="0" smtClean="0">
                <a:latin typeface="Monaco"/>
              </a:rPr>
              <a:t> }  </a:t>
            </a:r>
          </a:p>
          <a:p>
            <a:r>
              <a:rPr lang="en-US" sz="1800" b="1" dirty="0" smtClean="0">
                <a:latin typeface="Monaco"/>
              </a:rPr>
              <a:t>   @</a:t>
            </a:r>
            <a:r>
              <a:rPr lang="en-US" sz="1800" b="1" dirty="0" err="1" smtClean="0">
                <a:latin typeface="Monaco"/>
              </a:rPr>
              <a:t>AfterClass</a:t>
            </a:r>
            <a:r>
              <a:rPr lang="en-US" sz="1800" b="1" dirty="0" smtClean="0">
                <a:latin typeface="Monaco"/>
              </a:rPr>
              <a:t> public void </a:t>
            </a:r>
            <a:r>
              <a:rPr lang="en-US" sz="1800" b="1" dirty="0" err="1" smtClean="0">
                <a:latin typeface="Monaco"/>
              </a:rPr>
              <a:t>afterTest</a:t>
            </a:r>
            <a:r>
              <a:rPr lang="en-US" sz="1800" b="1" dirty="0" smtClean="0">
                <a:latin typeface="Monaco"/>
              </a:rPr>
              <a:t>() {</a:t>
            </a:r>
          </a:p>
          <a:p>
            <a:r>
              <a:rPr lang="en-US" sz="1800" b="1" dirty="0" smtClean="0">
                <a:latin typeface="Monaco"/>
              </a:rPr>
              <a:t>    </a:t>
            </a:r>
            <a:r>
              <a:rPr lang="en-US" sz="1800" b="1" dirty="0" err="1" smtClean="0">
                <a:latin typeface="Monaco"/>
              </a:rPr>
              <a:t>driver.quit</a:t>
            </a:r>
            <a:r>
              <a:rPr lang="en-US" sz="1800" b="1" dirty="0" smtClean="0">
                <a:latin typeface="Monaco"/>
              </a:rPr>
              <a:t>();</a:t>
            </a:r>
          </a:p>
          <a:p>
            <a:r>
              <a:rPr lang="en-US" sz="1800" b="1" dirty="0" smtClean="0">
                <a:latin typeface="Monaco"/>
              </a:rPr>
              <a:t> }</a:t>
            </a:r>
          </a:p>
          <a:p>
            <a:r>
              <a:rPr lang="en-US" sz="1800" b="1" dirty="0" smtClean="0">
                <a:latin typeface="Monaco"/>
              </a:rPr>
              <a:t> </a:t>
            </a:r>
          </a:p>
          <a:p>
            <a:r>
              <a:rPr lang="en-US" sz="1800" b="1" dirty="0" smtClean="0">
                <a:latin typeface="Monaco"/>
              </a:rPr>
              <a:t>}</a:t>
            </a:r>
          </a:p>
          <a:p>
            <a:r>
              <a:rPr lang="en-US" sz="1100" dirty="0" smtClean="0">
                <a:latin typeface="Monaco"/>
              </a:rPr>
              <a:t> 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343434"/>
              </a:solidFill>
              <a:effectLst/>
              <a:latin typeface="Monaco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0"/>
            <a:ext cx="8520600" cy="137652"/>
          </a:xfrm>
        </p:spPr>
        <p:txBody>
          <a:bodyPr/>
          <a:lstStyle/>
          <a:p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0"/>
            <a:ext cx="8520600" cy="474898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3)</a:t>
            </a:r>
            <a:r>
              <a:rPr lang="en-US" b="1" dirty="0" smtClean="0">
                <a:solidFill>
                  <a:srgbClr val="000000"/>
                </a:solidFill>
              </a:rPr>
              <a:t> </a:t>
            </a:r>
            <a:r>
              <a:rPr lang="en-US" dirty="0" smtClean="0">
                <a:solidFill>
                  <a:srgbClr val="000000"/>
                </a:solidFill>
              </a:rPr>
              <a:t>Create a </a:t>
            </a:r>
            <a:r>
              <a:rPr lang="en-US" dirty="0" err="1" smtClean="0">
                <a:solidFill>
                  <a:srgbClr val="000000"/>
                </a:solidFill>
              </a:rPr>
              <a:t>TestNG</a:t>
            </a:r>
            <a:r>
              <a:rPr lang="en-US" dirty="0" smtClean="0">
                <a:solidFill>
                  <a:srgbClr val="000000"/>
                </a:solidFill>
              </a:rPr>
              <a:t> XML for running your test. 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0010" y="442205"/>
            <a:ext cx="7861268" cy="4401205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700" b="1" dirty="0" smtClean="0">
                <a:latin typeface="Monaco"/>
              </a:rPr>
              <a:t>&lt;?xml version="1.0" encoding="UTF-8"?&gt;</a:t>
            </a:r>
          </a:p>
          <a:p>
            <a:pPr fontAlgn="t"/>
            <a:r>
              <a:rPr lang="en-US" sz="1700" b="1" dirty="0" smtClean="0">
                <a:latin typeface="Monaco"/>
              </a:rPr>
              <a:t> </a:t>
            </a:r>
            <a:r>
              <a:rPr lang="en-US" sz="1700" b="1" i="1" dirty="0" smtClean="0">
                <a:latin typeface="Monaco"/>
              </a:rPr>
              <a:t>&lt;!DOCTYPE suite SYSTEM "http://testng.org/testng-1.0.dtd"&gt;</a:t>
            </a:r>
            <a:endParaRPr lang="en-US" sz="1700" b="1" dirty="0" smtClean="0">
              <a:latin typeface="Monaco"/>
            </a:endParaRPr>
          </a:p>
          <a:p>
            <a:pPr fontAlgn="t"/>
            <a:r>
              <a:rPr lang="en-US" sz="1700" b="1" dirty="0" smtClean="0">
                <a:latin typeface="Monaco"/>
              </a:rPr>
              <a:t> &lt;suite name="Suite" parallel="tests"&gt;</a:t>
            </a:r>
          </a:p>
          <a:p>
            <a:pPr fontAlgn="t"/>
            <a:r>
              <a:rPr lang="en-US" sz="1700" b="1" dirty="0" smtClean="0">
                <a:latin typeface="Monaco"/>
              </a:rPr>
              <a:t> &lt;test name="</a:t>
            </a:r>
            <a:r>
              <a:rPr lang="en-US" sz="1700" b="1" dirty="0" err="1" smtClean="0">
                <a:latin typeface="Monaco"/>
              </a:rPr>
              <a:t>FirefoxTest</a:t>
            </a:r>
            <a:r>
              <a:rPr lang="en-US" sz="1700" b="1" dirty="0" smtClean="0">
                <a:latin typeface="Monaco"/>
              </a:rPr>
              <a:t>"&gt;</a:t>
            </a:r>
          </a:p>
          <a:p>
            <a:pPr fontAlgn="t"/>
            <a:r>
              <a:rPr lang="en-US" sz="1700" b="1" dirty="0" smtClean="0">
                <a:latin typeface="Monaco"/>
              </a:rPr>
              <a:t> &lt;parameter name="browser" value="</a:t>
            </a:r>
            <a:r>
              <a:rPr lang="en-US" sz="1700" b="1" dirty="0" err="1" smtClean="0">
                <a:latin typeface="Monaco"/>
              </a:rPr>
              <a:t>firefox</a:t>
            </a:r>
            <a:r>
              <a:rPr lang="en-US" sz="1700" b="1" dirty="0" smtClean="0">
                <a:latin typeface="Monaco"/>
              </a:rPr>
              <a:t>" /&gt;</a:t>
            </a:r>
          </a:p>
          <a:p>
            <a:pPr fontAlgn="t"/>
            <a:r>
              <a:rPr lang="en-US" sz="1700" b="1" dirty="0" smtClean="0">
                <a:latin typeface="Monaco"/>
              </a:rPr>
              <a:t> &lt;classes&gt;</a:t>
            </a:r>
          </a:p>
          <a:p>
            <a:pPr fontAlgn="t"/>
            <a:r>
              <a:rPr lang="en-US" sz="1700" b="1" dirty="0" smtClean="0">
                <a:latin typeface="Monaco"/>
              </a:rPr>
              <a:t> &lt;class name="</a:t>
            </a:r>
            <a:r>
              <a:rPr lang="en-US" sz="1800" b="1" dirty="0" err="1" smtClean="0">
                <a:latin typeface="Monaco"/>
              </a:rPr>
              <a:t>parallelTest.CrossBrowserScript</a:t>
            </a:r>
            <a:r>
              <a:rPr lang="en-US" sz="1700" b="1" dirty="0" smtClean="0">
                <a:latin typeface="Monaco"/>
              </a:rPr>
              <a:t>" /&gt;</a:t>
            </a:r>
          </a:p>
          <a:p>
            <a:pPr fontAlgn="t"/>
            <a:r>
              <a:rPr lang="en-US" sz="1700" b="1" dirty="0" smtClean="0">
                <a:latin typeface="Monaco"/>
              </a:rPr>
              <a:t> &lt;/classes&gt;</a:t>
            </a:r>
          </a:p>
          <a:p>
            <a:pPr fontAlgn="t"/>
            <a:r>
              <a:rPr lang="en-US" sz="1700" b="1" dirty="0" smtClean="0">
                <a:latin typeface="Monaco"/>
              </a:rPr>
              <a:t> &lt;/test&gt;</a:t>
            </a:r>
          </a:p>
          <a:p>
            <a:pPr fontAlgn="t"/>
            <a:r>
              <a:rPr lang="en-US" sz="1700" b="1" dirty="0" smtClean="0">
                <a:latin typeface="Monaco"/>
              </a:rPr>
              <a:t> &lt;test name="</a:t>
            </a:r>
            <a:r>
              <a:rPr lang="en-US" sz="1700" b="1" dirty="0" err="1" smtClean="0">
                <a:latin typeface="Monaco"/>
              </a:rPr>
              <a:t>IETest</a:t>
            </a:r>
            <a:r>
              <a:rPr lang="en-US" sz="1700" b="1" dirty="0" smtClean="0">
                <a:latin typeface="Monaco"/>
              </a:rPr>
              <a:t>"&gt;</a:t>
            </a:r>
          </a:p>
          <a:p>
            <a:pPr fontAlgn="t"/>
            <a:r>
              <a:rPr lang="en-US" sz="1700" b="1" dirty="0" smtClean="0">
                <a:latin typeface="Monaco"/>
              </a:rPr>
              <a:t> &lt;parameter name="browser" value="</a:t>
            </a:r>
            <a:r>
              <a:rPr lang="en-US" sz="1700" b="1" dirty="0" err="1" smtClean="0">
                <a:latin typeface="Monaco"/>
              </a:rPr>
              <a:t>ie</a:t>
            </a:r>
            <a:r>
              <a:rPr lang="en-US" sz="1700" b="1" dirty="0" smtClean="0">
                <a:latin typeface="Monaco"/>
              </a:rPr>
              <a:t>" /&gt;</a:t>
            </a:r>
          </a:p>
          <a:p>
            <a:pPr fontAlgn="t"/>
            <a:r>
              <a:rPr lang="en-US" sz="1700" b="1" dirty="0" smtClean="0">
                <a:latin typeface="Monaco"/>
              </a:rPr>
              <a:t> &lt;classes&gt;</a:t>
            </a:r>
          </a:p>
          <a:p>
            <a:pPr fontAlgn="t"/>
            <a:r>
              <a:rPr lang="en-US" sz="1700" b="1" dirty="0" smtClean="0">
                <a:latin typeface="Monaco"/>
              </a:rPr>
              <a:t> &lt;class name="</a:t>
            </a:r>
            <a:r>
              <a:rPr lang="en-US" sz="1800" b="1" dirty="0" err="1" smtClean="0">
                <a:latin typeface="Monaco"/>
              </a:rPr>
              <a:t>parallelTest.CrossBrowserScript</a:t>
            </a:r>
            <a:r>
              <a:rPr lang="en-US" sz="1700" b="1" dirty="0" smtClean="0">
                <a:latin typeface="Monaco"/>
              </a:rPr>
              <a:t>" /&gt;</a:t>
            </a:r>
          </a:p>
          <a:p>
            <a:pPr fontAlgn="t"/>
            <a:r>
              <a:rPr lang="en-US" sz="1700" b="1" dirty="0" smtClean="0">
                <a:latin typeface="Monaco"/>
              </a:rPr>
              <a:t> &lt;/classes&gt;</a:t>
            </a:r>
          </a:p>
          <a:p>
            <a:pPr fontAlgn="t"/>
            <a:r>
              <a:rPr lang="en-US" sz="1700" b="1" dirty="0" smtClean="0">
                <a:latin typeface="Monaco"/>
              </a:rPr>
              <a:t> &lt;/test&gt;</a:t>
            </a:r>
          </a:p>
          <a:p>
            <a:pPr fontAlgn="t"/>
            <a:r>
              <a:rPr lang="en-US" sz="1700" b="1" dirty="0" smtClean="0">
                <a:latin typeface="Monaco"/>
              </a:rPr>
              <a:t> &lt;/suite&gt;</a:t>
            </a:r>
            <a:endParaRPr lang="en-US" sz="1700" b="1" dirty="0"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053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91350"/>
            <a:ext cx="8520600" cy="80598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7818"/>
            <a:ext cx="8520600" cy="4611329"/>
          </a:xfrm>
        </p:spPr>
        <p:txBody>
          <a:bodyPr/>
          <a:lstStyle/>
          <a:p>
            <a:pPr>
              <a:buNone/>
            </a:pPr>
            <a:r>
              <a:rPr lang="en-IN" b="1" dirty="0" smtClean="0">
                <a:solidFill>
                  <a:schemeClr val="accent2"/>
                </a:solidFill>
              </a:rPr>
              <a:t>OUTPUT:-</a:t>
            </a:r>
            <a:endParaRPr lang="en-IN" b="1" dirty="0">
              <a:solidFill>
                <a:schemeClr val="accent2"/>
              </a:solidFill>
            </a:endParaRPr>
          </a:p>
        </p:txBody>
      </p:sp>
      <p:pic>
        <p:nvPicPr>
          <p:cNvPr id="5" name="Picture 4" descr="Cap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38" y="595644"/>
            <a:ext cx="2505425" cy="1848108"/>
          </a:xfrm>
          <a:prstGeom prst="rect">
            <a:avLst/>
          </a:prstGeom>
        </p:spPr>
      </p:pic>
      <p:pic>
        <p:nvPicPr>
          <p:cNvPr id="6" name="Picture 5" descr="Captur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794" y="2445379"/>
            <a:ext cx="2745771" cy="2372427"/>
          </a:xfrm>
          <a:prstGeom prst="rect">
            <a:avLst/>
          </a:prstGeom>
        </p:spPr>
      </p:pic>
      <p:pic>
        <p:nvPicPr>
          <p:cNvPr id="7" name="Picture 6" descr="Captur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26" y="186813"/>
            <a:ext cx="2745771" cy="237242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755923" y="344129"/>
            <a:ext cx="1022555" cy="4129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1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Covered Till Now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Cross browser Testing is a technique to test web application with different web browsers.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Selenium can support different type of browsers for automation.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Selenium can be integrated with </a:t>
            </a:r>
            <a:r>
              <a:rPr lang="en-US" dirty="0" err="1" smtClean="0">
                <a:solidFill>
                  <a:srgbClr val="000000"/>
                </a:solidFill>
              </a:rPr>
              <a:t>TestNG</a:t>
            </a:r>
            <a:r>
              <a:rPr lang="en-US" dirty="0" smtClean="0">
                <a:solidFill>
                  <a:srgbClr val="000000"/>
                </a:solidFill>
              </a:rPr>
              <a:t> to perform Multi Browser </a:t>
            </a:r>
            <a:r>
              <a:rPr lang="en-US" smtClean="0">
                <a:solidFill>
                  <a:srgbClr val="000000"/>
                </a:solidFill>
              </a:rPr>
              <a:t>Testing.</a:t>
            </a: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206</Words>
  <Application>Microsoft Office PowerPoint</Application>
  <PresentationFormat>On-screen Show (16:9)</PresentationFormat>
  <Paragraphs>86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Monaco</vt:lpstr>
      <vt:lpstr>Montserrat Light</vt:lpstr>
      <vt:lpstr>Lato</vt:lpstr>
      <vt:lpstr>Roboto</vt:lpstr>
      <vt:lpstr>Arial</vt:lpstr>
      <vt:lpstr>Montserrat</vt:lpstr>
      <vt:lpstr>Playfair Display</vt:lpstr>
      <vt:lpstr>Coral</vt:lpstr>
      <vt:lpstr>PowerPoint Presentation</vt:lpstr>
      <vt:lpstr>Introduction</vt:lpstr>
      <vt:lpstr>Need of Multi Browser Testing</vt:lpstr>
      <vt:lpstr>Implementation of Multi Browser Testing</vt:lpstr>
      <vt:lpstr>PowerPoint Presentation</vt:lpstr>
      <vt:lpstr>PowerPoint Presentation</vt:lpstr>
      <vt:lpstr>PowerPoint Presentation</vt:lpstr>
      <vt:lpstr> </vt:lpstr>
      <vt:lpstr>Covered Till Now   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vipul</dc:creator>
  <cp:lastModifiedBy>Vibhav Gupta</cp:lastModifiedBy>
  <cp:revision>67</cp:revision>
  <dcterms:modified xsi:type="dcterms:W3CDTF">2018-04-01T08:26:48Z</dcterms:modified>
</cp:coreProperties>
</file>