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90" r:id="rId2"/>
    <p:sldId id="267" r:id="rId3"/>
    <p:sldId id="304" r:id="rId4"/>
    <p:sldId id="268" r:id="rId5"/>
    <p:sldId id="303" r:id="rId6"/>
    <p:sldId id="306" r:id="rId7"/>
    <p:sldId id="298" r:id="rId8"/>
    <p:sldId id="307" r:id="rId9"/>
    <p:sldId id="296" r:id="rId10"/>
    <p:sldId id="266" r:id="rId11"/>
  </p:sldIdLst>
  <p:sldSz cx="9144000" cy="5143500" type="screen16x9"/>
  <p:notesSz cx="6858000" cy="9144000"/>
  <p:embeddedFontLst>
    <p:embeddedFont>
      <p:font typeface="Montserrat Light" panose="020B0604020202020204" charset="0"/>
      <p:regular r:id="rId13"/>
      <p:bold r:id="rId14"/>
    </p:embeddedFont>
    <p:embeddedFont>
      <p:font typeface="Lato" panose="020B0604020202020204" charset="0"/>
      <p:regular r:id="rId15"/>
      <p:bold r:id="rId16"/>
      <p:italic r:id="rId17"/>
      <p:boldItalic r:id="rId18"/>
    </p:embeddedFont>
    <p:embeddedFont>
      <p:font typeface="Montserrat" panose="020B0604020202020204" charset="0"/>
      <p:regular r:id="rId19"/>
      <p:bold r:id="rId20"/>
    </p:embeddedFont>
    <p:embeddedFont>
      <p:font typeface="Roboto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har char="●"/>
              <a:defRPr sz="1100"/>
            </a:lvl1pPr>
            <a:lvl2pPr lvl="1">
              <a:spcBef>
                <a:spcPts val="0"/>
              </a:spcBef>
              <a:buChar char="○"/>
              <a:defRPr sz="1100"/>
            </a:lvl2pPr>
            <a:lvl3pPr lvl="2">
              <a:spcBef>
                <a:spcPts val="0"/>
              </a:spcBef>
              <a:buChar char="■"/>
              <a:defRPr sz="1100"/>
            </a:lvl3pPr>
            <a:lvl4pPr lvl="3">
              <a:spcBef>
                <a:spcPts val="0"/>
              </a:spcBef>
              <a:buChar char="●"/>
              <a:defRPr sz="1100"/>
            </a:lvl4pPr>
            <a:lvl5pPr lvl="4">
              <a:spcBef>
                <a:spcPts val="0"/>
              </a:spcBef>
              <a:buChar char="○"/>
              <a:defRPr sz="1100"/>
            </a:lvl5pPr>
            <a:lvl6pPr lvl="5">
              <a:spcBef>
                <a:spcPts val="0"/>
              </a:spcBef>
              <a:buChar char="■"/>
              <a:defRPr sz="1100"/>
            </a:lvl6pPr>
            <a:lvl7pPr lvl="6">
              <a:spcBef>
                <a:spcPts val="0"/>
              </a:spcBef>
              <a:buChar char="●"/>
              <a:defRPr sz="1100"/>
            </a:lvl7pPr>
            <a:lvl8pPr lvl="7">
              <a:spcBef>
                <a:spcPts val="0"/>
              </a:spcBef>
              <a:buChar char="○"/>
              <a:defRPr sz="1100"/>
            </a:lvl8pPr>
            <a:lvl9pPr lvl="8">
              <a:spcBef>
                <a:spcPts val="0"/>
              </a:spcBef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21167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2738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buFont typeface="Roboto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  <p:pic>
        <p:nvPicPr>
          <p:cNvPr id="24" name="Shape 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50700" y="204575"/>
            <a:ext cx="902800" cy="48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391377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Font typeface="Lato"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2845200"/>
            <a:ext cx="4045200" cy="1345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pPr lvl="0">
                <a:spcBef>
                  <a:spcPts val="0"/>
                </a:spcBef>
                <a:buNone/>
              </a:pPr>
              <a:t>‹#›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buSzPct val="100000"/>
              <a:buFont typeface="Lato"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pPr lvl="0"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sz="3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pPr lvl="0" algn="r">
                <a:spcBef>
                  <a:spcPts val="0"/>
                </a:spcBef>
                <a:buNone/>
              </a:pPr>
              <a:t>‹#›</a:t>
            </a:fld>
            <a:endParaRPr lang="en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Shape 9"/>
          <p:cNvSpPr txBox="1"/>
          <p:nvPr/>
        </p:nvSpPr>
        <p:spPr>
          <a:xfrm>
            <a:off x="0" y="4729150"/>
            <a:ext cx="9144000" cy="29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1000">
                <a:latin typeface="Montserrat Light"/>
                <a:ea typeface="Montserrat Light"/>
                <a:cs typeface="Montserrat Light"/>
                <a:sym typeface="Montserrat Light"/>
              </a:rPr>
              <a:t>Copyright © AkaSkills (www.akaskills.com) All Rights Reserved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Shape 67"/>
          <p:cNvPicPr preferRelativeResize="0"/>
          <p:nvPr/>
        </p:nvPicPr>
        <p:blipFill rotWithShape="1">
          <a:blip r:embed="rId2">
            <a:alphaModFix/>
          </a:blip>
          <a:srcRect l="-1439" t="12650" r="1440" b="-12650"/>
          <a:stretch/>
        </p:blipFill>
        <p:spPr>
          <a:xfrm>
            <a:off x="72571" y="0"/>
            <a:ext cx="9566972" cy="51505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hape 69"/>
          <p:cNvSpPr txBox="1">
            <a:spLocks/>
          </p:cNvSpPr>
          <p:nvPr/>
        </p:nvSpPr>
        <p:spPr>
          <a:xfrm>
            <a:off x="380526" y="1911432"/>
            <a:ext cx="8469444" cy="965700"/>
          </a:xfrm>
          <a:prstGeom prst="rect">
            <a:avLst/>
          </a:prstGeom>
          <a:gradFill>
            <a:gsLst>
              <a:gs pos="0">
                <a:srgbClr val="696969"/>
              </a:gs>
              <a:gs pos="100000">
                <a:srgbClr val="1D1D1D"/>
              </a:gs>
            </a:gsLst>
            <a:lin ang="5400012" scaled="0"/>
          </a:gradFill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  <a:defRPr sz="3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algn="ctr"/>
            <a:r>
              <a:rPr lang="en" dirty="0" smtClean="0">
                <a:solidFill>
                  <a:schemeClr val="lt1"/>
                </a:solidFill>
              </a:rPr>
              <a:t>Page Object Model in </a:t>
            </a:r>
            <a:r>
              <a:rPr lang="en" dirty="0" smtClean="0">
                <a:solidFill>
                  <a:schemeClr val="lt1"/>
                </a:solidFill>
              </a:rPr>
              <a:t>selenium</a:t>
            </a:r>
            <a:endParaRPr lang="en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4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8196600" cy="4090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Thanks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7148"/>
            <a:ext cx="8520600" cy="570271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Introduction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80" y="737419"/>
            <a:ext cx="8660420" cy="407521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IN" b="1" dirty="0">
                <a:solidFill>
                  <a:srgbClr val="000000"/>
                </a:solidFill>
              </a:rPr>
              <a:t>Page Object Model</a:t>
            </a:r>
            <a:r>
              <a:rPr lang="en-IN" dirty="0">
                <a:solidFill>
                  <a:srgbClr val="000000"/>
                </a:solidFill>
              </a:rPr>
              <a:t> is a design pattern to create </a:t>
            </a:r>
            <a:r>
              <a:rPr lang="en-IN" b="1" dirty="0">
                <a:solidFill>
                  <a:srgbClr val="000000"/>
                </a:solidFill>
              </a:rPr>
              <a:t>Object Repository</a:t>
            </a:r>
            <a:r>
              <a:rPr lang="en-IN" dirty="0">
                <a:solidFill>
                  <a:srgbClr val="000000"/>
                </a:solidFill>
              </a:rPr>
              <a:t> for web UI elements.</a:t>
            </a: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</a:rPr>
              <a:t>Under this model, for each web page in the application, there should be corresponding page class.</a:t>
            </a: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</a:rPr>
              <a:t>This Page class will find the </a:t>
            </a:r>
            <a:r>
              <a:rPr lang="en-IN" dirty="0" err="1" smtClean="0">
                <a:solidFill>
                  <a:srgbClr val="000000"/>
                </a:solidFill>
              </a:rPr>
              <a:t>WebElements</a:t>
            </a:r>
            <a:r>
              <a:rPr lang="en-IN" dirty="0">
                <a:solidFill>
                  <a:srgbClr val="000000"/>
                </a:solidFill>
              </a:rPr>
              <a:t> </a:t>
            </a:r>
            <a:r>
              <a:rPr lang="en-IN" dirty="0" smtClean="0">
                <a:solidFill>
                  <a:srgbClr val="000000"/>
                </a:solidFill>
              </a:rPr>
              <a:t>of                                                                       that </a:t>
            </a:r>
            <a:r>
              <a:rPr lang="en-IN" dirty="0">
                <a:solidFill>
                  <a:srgbClr val="000000"/>
                </a:solidFill>
              </a:rPr>
              <a:t>web page and also contains </a:t>
            </a:r>
            <a:r>
              <a:rPr lang="en-IN" dirty="0" smtClean="0">
                <a:solidFill>
                  <a:srgbClr val="000000"/>
                </a:solidFill>
              </a:rPr>
              <a:t>Page methods                                                                 which </a:t>
            </a:r>
            <a:r>
              <a:rPr lang="en-IN" dirty="0">
                <a:solidFill>
                  <a:srgbClr val="000000"/>
                </a:solidFill>
              </a:rPr>
              <a:t>perform operations on those </a:t>
            </a:r>
            <a:r>
              <a:rPr lang="en-IN" dirty="0" err="1">
                <a:solidFill>
                  <a:srgbClr val="000000"/>
                </a:solidFill>
              </a:rPr>
              <a:t>WebElements</a:t>
            </a:r>
            <a:r>
              <a:rPr lang="en-IN" dirty="0">
                <a:solidFill>
                  <a:srgbClr val="000000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IN" dirty="0">
                <a:solidFill>
                  <a:srgbClr val="000000"/>
                </a:solidFill>
              </a:rPr>
              <a:t>Name of these methods should </a:t>
            </a:r>
            <a:r>
              <a:rPr lang="en-IN" dirty="0" smtClean="0">
                <a:solidFill>
                  <a:srgbClr val="000000"/>
                </a:solidFill>
              </a:rPr>
              <a:t>be                                                                                           </a:t>
            </a:r>
            <a:r>
              <a:rPr lang="en-IN" dirty="0">
                <a:solidFill>
                  <a:srgbClr val="000000"/>
                </a:solidFill>
              </a:rPr>
              <a:t>given as per the task they are </a:t>
            </a:r>
            <a:r>
              <a:rPr lang="en-IN" dirty="0" smtClean="0">
                <a:solidFill>
                  <a:srgbClr val="000000"/>
                </a:solidFill>
              </a:rPr>
              <a:t>performing.</a:t>
            </a:r>
          </a:p>
          <a:p>
            <a:pPr>
              <a:spcAft>
                <a:spcPts val="600"/>
              </a:spcAft>
            </a:pPr>
            <a:r>
              <a:rPr lang="en-IN" sz="1600" dirty="0"/>
              <a:t>‘</a:t>
            </a:r>
            <a:r>
              <a:rPr lang="en-IN" dirty="0">
                <a:solidFill>
                  <a:srgbClr val="000000"/>
                </a:solidFill>
              </a:rPr>
              <a:t>Page Object Model’ is a way of </a:t>
            </a:r>
            <a:r>
              <a:rPr lang="en-IN" dirty="0" smtClean="0">
                <a:solidFill>
                  <a:srgbClr val="000000"/>
                </a:solidFill>
              </a:rPr>
              <a:t>                                                                                   representing </a:t>
            </a:r>
            <a:r>
              <a:rPr lang="en-IN" dirty="0">
                <a:solidFill>
                  <a:srgbClr val="000000"/>
                </a:solidFill>
              </a:rPr>
              <a:t>an application in a test framework.</a:t>
            </a:r>
            <a:endParaRPr lang="en-US" dirty="0" smtClean="0">
              <a:solidFill>
                <a:srgbClr val="000000"/>
              </a:solidFill>
            </a:endParaRPr>
          </a:p>
          <a:p>
            <a:endParaRPr lang="en-IN" sz="1600" dirty="0">
              <a:solidFill>
                <a:srgbClr val="0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397" y="2067284"/>
            <a:ext cx="3767603" cy="274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67148"/>
            <a:ext cx="8520600" cy="570271"/>
          </a:xfrm>
        </p:spPr>
        <p:txBody>
          <a:bodyPr/>
          <a:lstStyle/>
          <a:p>
            <a:r>
              <a:rPr lang="en-IN" dirty="0" smtClean="0">
                <a:solidFill>
                  <a:srgbClr val="000000"/>
                </a:solidFill>
              </a:rPr>
              <a:t>Benefits of </a:t>
            </a:r>
            <a:r>
              <a:rPr lang="en-IN" dirty="0" smtClean="0">
                <a:solidFill>
                  <a:srgbClr val="000000"/>
                </a:solidFill>
              </a:rPr>
              <a:t>POM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737418"/>
            <a:ext cx="8520600" cy="4075213"/>
          </a:xfrm>
        </p:spPr>
        <p:txBody>
          <a:bodyPr/>
          <a:lstStyle/>
          <a:p>
            <a:pPr>
              <a:buNone/>
            </a:pPr>
            <a:r>
              <a:rPr lang="en-US" sz="1600" dirty="0" smtClean="0">
                <a:solidFill>
                  <a:srgbClr val="000000"/>
                </a:solidFill>
              </a:rPr>
              <a:t>The benefits of </a:t>
            </a:r>
            <a:r>
              <a:rPr lang="en-US" sz="1600" dirty="0" smtClean="0">
                <a:solidFill>
                  <a:srgbClr val="000000"/>
                </a:solidFill>
              </a:rPr>
              <a:t>Page object Model are</a:t>
            </a:r>
            <a:r>
              <a:rPr lang="en-US" sz="1600" dirty="0" smtClean="0">
                <a:solidFill>
                  <a:srgbClr val="000000"/>
                </a:solidFill>
              </a:rPr>
              <a:t>:-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b="1" dirty="0">
                <a:solidFill>
                  <a:srgbClr val="000000"/>
                </a:solidFill>
              </a:rPr>
              <a:t>Code reusability</a:t>
            </a:r>
            <a:r>
              <a:rPr lang="en-IN" sz="1600" dirty="0">
                <a:solidFill>
                  <a:srgbClr val="000000"/>
                </a:solidFill>
              </a:rPr>
              <a:t> – We could achieve code reusability by writing the code once and use it in different tests.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b="1" dirty="0">
                <a:solidFill>
                  <a:srgbClr val="000000"/>
                </a:solidFill>
              </a:rPr>
              <a:t>Code maintainability</a:t>
            </a:r>
            <a:r>
              <a:rPr lang="en-IN" sz="1600" dirty="0">
                <a:solidFill>
                  <a:srgbClr val="000000"/>
                </a:solidFill>
              </a:rPr>
              <a:t> – There is a clean separation between test code and page specific code such as locators and layout which becomes very easy to maintain code. Code changes only on Page Object Classes when a UI change occurs. It enhances test maintenance and reduces code duplication.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b="1" dirty="0">
                <a:solidFill>
                  <a:srgbClr val="000000"/>
                </a:solidFill>
              </a:rPr>
              <a:t>Object Repository – </a:t>
            </a:r>
            <a:r>
              <a:rPr lang="en-IN" sz="1600" dirty="0">
                <a:solidFill>
                  <a:srgbClr val="000000"/>
                </a:solidFill>
              </a:rPr>
              <a:t>Each page will be defined as a java class. All the fields in the page will be defined in an interface as members. The class will then implement the interface.</a:t>
            </a:r>
          </a:p>
          <a:p>
            <a:pPr marL="342900" indent="-342900">
              <a:buFont typeface="+mj-lt"/>
              <a:buAutoNum type="arabicParenR"/>
            </a:pPr>
            <a:r>
              <a:rPr lang="en-IN" sz="1600" b="1" dirty="0">
                <a:solidFill>
                  <a:srgbClr val="000000"/>
                </a:solidFill>
              </a:rPr>
              <a:t>Readability – </a:t>
            </a:r>
            <a:r>
              <a:rPr lang="en-IN" sz="1600" dirty="0">
                <a:solidFill>
                  <a:srgbClr val="000000"/>
                </a:solidFill>
              </a:rPr>
              <a:t>Improves readability due to clean separation between test code and page specific code</a:t>
            </a:r>
          </a:p>
          <a:p>
            <a:endParaRPr lang="en-US" sz="1600" dirty="0" smtClean="0">
              <a:solidFill>
                <a:srgbClr val="000000"/>
              </a:solidFill>
            </a:endParaRPr>
          </a:p>
          <a:p>
            <a:endParaRPr lang="en-I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4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7652"/>
            <a:ext cx="8520600" cy="501445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Procedure to implement POM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658760"/>
            <a:ext cx="8520600" cy="4085119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000000"/>
                </a:solidFill>
              </a:rPr>
              <a:t>Step 1)</a:t>
            </a:r>
            <a:r>
              <a:rPr lang="en-IN" dirty="0"/>
              <a:t> </a:t>
            </a:r>
            <a:r>
              <a:rPr lang="en-IN" dirty="0">
                <a:solidFill>
                  <a:srgbClr val="000000"/>
                </a:solidFill>
              </a:rPr>
              <a:t>Create a ‘</a:t>
            </a:r>
            <a:r>
              <a:rPr lang="en-IN" b="1" i="1" u="sng" dirty="0">
                <a:solidFill>
                  <a:srgbClr val="000000"/>
                </a:solidFill>
              </a:rPr>
              <a:t>New Package</a:t>
            </a:r>
            <a:r>
              <a:rPr lang="en-IN" b="1" u="sng" dirty="0">
                <a:solidFill>
                  <a:srgbClr val="000000"/>
                </a:solidFill>
              </a:rPr>
              <a:t>‘</a:t>
            </a:r>
            <a:r>
              <a:rPr lang="en-IN" dirty="0">
                <a:solidFill>
                  <a:srgbClr val="000000"/>
                </a:solidFill>
              </a:rPr>
              <a:t> file and name it as ‘</a:t>
            </a:r>
            <a:r>
              <a:rPr lang="en-IN" b="1" dirty="0" err="1">
                <a:solidFill>
                  <a:srgbClr val="000000"/>
                </a:solidFill>
              </a:rPr>
              <a:t>pageObjects</a:t>
            </a:r>
            <a:r>
              <a:rPr lang="en-IN" b="1" dirty="0">
                <a:solidFill>
                  <a:srgbClr val="000000"/>
                </a:solidFill>
              </a:rPr>
              <a:t>’</a:t>
            </a:r>
            <a:r>
              <a:rPr lang="en-IN" dirty="0">
                <a:solidFill>
                  <a:srgbClr val="000000"/>
                </a:solidFill>
              </a:rPr>
              <a:t>, by right click on the Project and select </a:t>
            </a:r>
            <a:r>
              <a:rPr lang="en-IN" b="1" dirty="0" smtClean="0">
                <a:solidFill>
                  <a:srgbClr val="000000"/>
                </a:solidFill>
              </a:rPr>
              <a:t>New</a:t>
            </a:r>
            <a:r>
              <a:rPr lang="en-IN" dirty="0">
                <a:solidFill>
                  <a:srgbClr val="000000"/>
                </a:solidFill>
              </a:rPr>
              <a:t> &gt; </a:t>
            </a:r>
            <a:r>
              <a:rPr lang="en-IN" b="1" dirty="0">
                <a:solidFill>
                  <a:srgbClr val="000000"/>
                </a:solidFill>
              </a:rPr>
              <a:t>Package</a:t>
            </a:r>
            <a:r>
              <a:rPr lang="en-IN" dirty="0" smtClean="0">
                <a:solidFill>
                  <a:srgbClr val="000000"/>
                </a:solidFill>
              </a:rPr>
              <a:t>.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2) </a:t>
            </a:r>
            <a:r>
              <a:rPr lang="en-IN" dirty="0" smtClean="0">
                <a:solidFill>
                  <a:srgbClr val="000000"/>
                </a:solidFill>
              </a:rPr>
              <a:t>Create </a:t>
            </a:r>
            <a:r>
              <a:rPr lang="en-IN" dirty="0">
                <a:solidFill>
                  <a:srgbClr val="000000"/>
                </a:solidFill>
              </a:rPr>
              <a:t>a </a:t>
            </a:r>
            <a:r>
              <a:rPr lang="en-IN" b="1" i="1" dirty="0">
                <a:solidFill>
                  <a:srgbClr val="000000"/>
                </a:solidFill>
              </a:rPr>
              <a:t>‘</a:t>
            </a:r>
            <a:r>
              <a:rPr lang="en-IN" b="1" i="1" u="sng" dirty="0">
                <a:solidFill>
                  <a:srgbClr val="000000"/>
                </a:solidFill>
              </a:rPr>
              <a:t>New Class</a:t>
            </a:r>
            <a:r>
              <a:rPr lang="en-IN" b="1" u="sng" dirty="0">
                <a:solidFill>
                  <a:srgbClr val="000000"/>
                </a:solidFill>
              </a:rPr>
              <a:t>‘</a:t>
            </a:r>
            <a:r>
              <a:rPr lang="en-IN" dirty="0">
                <a:solidFill>
                  <a:srgbClr val="000000"/>
                </a:solidFill>
              </a:rPr>
              <a:t> file and refer the name to the actual page from the test object, by right click on the above created Package and select </a:t>
            </a:r>
            <a:r>
              <a:rPr lang="en-IN" b="1" dirty="0">
                <a:solidFill>
                  <a:srgbClr val="000000"/>
                </a:solidFill>
              </a:rPr>
              <a:t>New</a:t>
            </a:r>
            <a:r>
              <a:rPr lang="en-IN" dirty="0">
                <a:solidFill>
                  <a:srgbClr val="000000"/>
                </a:solidFill>
              </a:rPr>
              <a:t> &gt; </a:t>
            </a:r>
            <a:r>
              <a:rPr lang="en-IN" b="1" dirty="0">
                <a:solidFill>
                  <a:srgbClr val="000000"/>
                </a:solidFill>
              </a:rPr>
              <a:t>Class</a:t>
            </a:r>
            <a:r>
              <a:rPr lang="en-IN" dirty="0">
                <a:solidFill>
                  <a:srgbClr val="000000"/>
                </a:solidFill>
              </a:rPr>
              <a:t>. In our case it is </a:t>
            </a:r>
            <a:r>
              <a:rPr lang="en-IN" b="1" dirty="0">
                <a:solidFill>
                  <a:srgbClr val="000000"/>
                </a:solidFill>
              </a:rPr>
              <a:t>Home</a:t>
            </a: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b="1" dirty="0">
                <a:solidFill>
                  <a:srgbClr val="000000"/>
                </a:solidFill>
              </a:rPr>
              <a:t>Page</a:t>
            </a:r>
            <a:r>
              <a:rPr lang="en-IN" dirty="0">
                <a:solidFill>
                  <a:srgbClr val="000000"/>
                </a:solidFill>
              </a:rPr>
              <a:t> and </a:t>
            </a:r>
            <a:r>
              <a:rPr lang="en-IN" b="1" dirty="0" err="1">
                <a:solidFill>
                  <a:srgbClr val="000000"/>
                </a:solidFill>
              </a:rPr>
              <a:t>LogIn</a:t>
            </a:r>
            <a:r>
              <a:rPr lang="en-IN" dirty="0">
                <a:solidFill>
                  <a:srgbClr val="000000"/>
                </a:solidFill>
              </a:rPr>
              <a:t> </a:t>
            </a:r>
            <a:r>
              <a:rPr lang="en-IN" b="1" dirty="0">
                <a:solidFill>
                  <a:srgbClr val="000000"/>
                </a:solidFill>
              </a:rPr>
              <a:t>Page</a:t>
            </a:r>
            <a:r>
              <a:rPr lang="en-IN" dirty="0">
                <a:solidFill>
                  <a:srgbClr val="000000"/>
                </a:solidFill>
              </a:rPr>
              <a:t>.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b="1" dirty="0">
                <a:solidFill>
                  <a:srgbClr val="000000"/>
                </a:solidFill>
              </a:rPr>
              <a:t>Step 3</a:t>
            </a:r>
            <a:r>
              <a:rPr lang="en-IN" b="1" dirty="0" smtClean="0">
                <a:solidFill>
                  <a:srgbClr val="000000"/>
                </a:solidFill>
              </a:rPr>
              <a:t>)</a:t>
            </a:r>
            <a:r>
              <a:rPr lang="en-IN" dirty="0" smtClean="0">
                <a:solidFill>
                  <a:srgbClr val="000000"/>
                </a:solidFill>
              </a:rPr>
              <a:t>Now </a:t>
            </a:r>
            <a:r>
              <a:rPr lang="en-IN" dirty="0">
                <a:solidFill>
                  <a:srgbClr val="000000"/>
                </a:solidFill>
              </a:rPr>
              <a:t>create a </a:t>
            </a:r>
            <a:r>
              <a:rPr lang="en-IN" b="1" dirty="0">
                <a:solidFill>
                  <a:srgbClr val="000000"/>
                </a:solidFill>
              </a:rPr>
              <a:t>Static Method</a:t>
            </a:r>
            <a:r>
              <a:rPr lang="en-IN" dirty="0">
                <a:solidFill>
                  <a:srgbClr val="000000"/>
                </a:solidFill>
              </a:rPr>
              <a:t> for each </a:t>
            </a:r>
            <a:r>
              <a:rPr lang="en-IN" b="1" dirty="0">
                <a:solidFill>
                  <a:srgbClr val="000000"/>
                </a:solidFill>
              </a:rPr>
              <a:t>Element</a:t>
            </a:r>
            <a:r>
              <a:rPr lang="en-IN" dirty="0">
                <a:solidFill>
                  <a:srgbClr val="000000"/>
                </a:solidFill>
              </a:rPr>
              <a:t> (Object) in the Home Page. Each method will </a:t>
            </a:r>
            <a:r>
              <a:rPr lang="en-IN" dirty="0" smtClean="0">
                <a:solidFill>
                  <a:srgbClr val="000000"/>
                </a:solidFill>
              </a:rPr>
              <a:t>have </a:t>
            </a:r>
            <a:r>
              <a:rPr lang="en-IN" dirty="0">
                <a:solidFill>
                  <a:srgbClr val="000000"/>
                </a:solidFill>
              </a:rPr>
              <a:t>an </a:t>
            </a:r>
            <a:r>
              <a:rPr lang="en-IN" b="1" dirty="0">
                <a:solidFill>
                  <a:srgbClr val="000000"/>
                </a:solidFill>
              </a:rPr>
              <a:t>Argument</a:t>
            </a:r>
            <a:r>
              <a:rPr lang="en-IN" dirty="0">
                <a:solidFill>
                  <a:srgbClr val="000000"/>
                </a:solidFill>
              </a:rPr>
              <a:t> (driver) and a </a:t>
            </a:r>
            <a:r>
              <a:rPr lang="en-IN" b="1" dirty="0">
                <a:solidFill>
                  <a:srgbClr val="000000"/>
                </a:solidFill>
              </a:rPr>
              <a:t>Return</a:t>
            </a:r>
            <a:r>
              <a:rPr lang="en-IN" dirty="0">
                <a:solidFill>
                  <a:srgbClr val="000000"/>
                </a:solidFill>
              </a:rPr>
              <a:t> value (element</a:t>
            </a:r>
            <a:r>
              <a:rPr lang="en-IN" dirty="0" smtClean="0">
                <a:solidFill>
                  <a:srgbClr val="000000"/>
                </a:solidFill>
              </a:rPr>
              <a:t>).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</a:rPr>
              <a:t>Driver</a:t>
            </a:r>
            <a:r>
              <a:rPr lang="en-IN" dirty="0">
                <a:solidFill>
                  <a:srgbClr val="000000"/>
                </a:solidFill>
              </a:rPr>
              <a:t> is being passed as an </a:t>
            </a:r>
            <a:r>
              <a:rPr lang="en-IN" b="1" dirty="0">
                <a:solidFill>
                  <a:srgbClr val="000000"/>
                </a:solidFill>
              </a:rPr>
              <a:t>Argument</a:t>
            </a:r>
            <a:r>
              <a:rPr lang="en-IN" dirty="0">
                <a:solidFill>
                  <a:srgbClr val="000000"/>
                </a:solidFill>
              </a:rPr>
              <a:t> so that Selenium is able to locate the element on the browser (driver).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</a:rPr>
              <a:t>Element</a:t>
            </a:r>
            <a:r>
              <a:rPr lang="en-IN" dirty="0">
                <a:solidFill>
                  <a:srgbClr val="000000"/>
                </a:solidFill>
              </a:rPr>
              <a:t> is returned, so that an </a:t>
            </a:r>
            <a:r>
              <a:rPr lang="en-IN" b="1" dirty="0">
                <a:solidFill>
                  <a:srgbClr val="000000"/>
                </a:solidFill>
              </a:rPr>
              <a:t>Action</a:t>
            </a:r>
            <a:r>
              <a:rPr lang="en-IN" dirty="0">
                <a:solidFill>
                  <a:srgbClr val="000000"/>
                </a:solidFill>
              </a:rPr>
              <a:t> can be performed on it.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en-IN" b="1" dirty="0">
                <a:solidFill>
                  <a:srgbClr val="000000"/>
                </a:solidFill>
              </a:rPr>
              <a:t>Method</a:t>
            </a:r>
            <a:r>
              <a:rPr lang="en-IN" dirty="0">
                <a:solidFill>
                  <a:srgbClr val="000000"/>
                </a:solidFill>
              </a:rPr>
              <a:t> is declared as </a:t>
            </a:r>
            <a:r>
              <a:rPr lang="en-IN" b="1" dirty="0">
                <a:solidFill>
                  <a:srgbClr val="000000"/>
                </a:solidFill>
              </a:rPr>
              <a:t>Public Static</a:t>
            </a:r>
            <a:r>
              <a:rPr lang="en-IN" dirty="0">
                <a:solidFill>
                  <a:srgbClr val="000000"/>
                </a:solidFill>
              </a:rPr>
              <a:t>, so that it can be called in any other method without </a:t>
            </a:r>
            <a:r>
              <a:rPr lang="en-IN" b="1" dirty="0">
                <a:solidFill>
                  <a:srgbClr val="000000"/>
                </a:solidFill>
              </a:rPr>
              <a:t>instantiate</a:t>
            </a:r>
            <a:r>
              <a:rPr lang="en-IN" dirty="0">
                <a:solidFill>
                  <a:srgbClr val="000000"/>
                </a:solidFill>
              </a:rPr>
              <a:t> the class.</a:t>
            </a:r>
          </a:p>
          <a:p>
            <a:pPr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Now see the </a:t>
            </a:r>
            <a:r>
              <a:rPr lang="en-US" b="1" dirty="0" smtClean="0">
                <a:solidFill>
                  <a:srgbClr val="000000"/>
                </a:solidFill>
              </a:rPr>
              <a:t>code for Home Page </a:t>
            </a:r>
            <a:r>
              <a:rPr lang="en-US" b="1" dirty="0" smtClean="0">
                <a:solidFill>
                  <a:srgbClr val="000000"/>
                </a:solidFill>
              </a:rPr>
              <a:t>here:-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66601" y="707438"/>
            <a:ext cx="7924800" cy="378565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atinLnBrk="1"/>
            <a:r>
              <a:rPr lang="en-IN" sz="1600" b="1" dirty="0">
                <a:latin typeface="Monaco"/>
              </a:rPr>
              <a:t>package </a:t>
            </a:r>
            <a:r>
              <a:rPr lang="en-IN" sz="1600" b="1" dirty="0" err="1">
                <a:latin typeface="Monaco"/>
              </a:rPr>
              <a:t>pageObjects</a:t>
            </a:r>
            <a:r>
              <a:rPr lang="en-IN" sz="1600" b="1" dirty="0" smtClean="0">
                <a:latin typeface="Monaco"/>
              </a:rPr>
              <a:t>;</a:t>
            </a:r>
            <a:r>
              <a:rPr lang="en-IN" sz="1600" b="1" dirty="0">
                <a:latin typeface="Monaco"/>
              </a:rPr>
              <a:t> </a:t>
            </a:r>
          </a:p>
          <a:p>
            <a:pPr latinLnBrk="1"/>
            <a:r>
              <a:rPr lang="en-IN" sz="1600" b="1" dirty="0">
                <a:latin typeface="Monaco"/>
              </a:rPr>
              <a:t>    import </a:t>
            </a:r>
            <a:r>
              <a:rPr lang="en-IN" sz="1600" b="1" dirty="0" err="1">
                <a:latin typeface="Monaco"/>
              </a:rPr>
              <a:t>org.openqa.selenium.By</a:t>
            </a:r>
            <a:r>
              <a:rPr lang="en-IN" sz="1600" b="1" dirty="0" smtClean="0">
                <a:latin typeface="Monaco"/>
              </a:rPr>
              <a:t>;</a:t>
            </a:r>
            <a:r>
              <a:rPr lang="en-IN" sz="1600" b="1" dirty="0">
                <a:latin typeface="Monaco"/>
              </a:rPr>
              <a:t> </a:t>
            </a:r>
          </a:p>
          <a:p>
            <a:pPr latinLnBrk="1"/>
            <a:r>
              <a:rPr lang="en-IN" sz="1600" b="1" dirty="0">
                <a:latin typeface="Monaco"/>
              </a:rPr>
              <a:t>    import </a:t>
            </a:r>
            <a:r>
              <a:rPr lang="en-IN" sz="1600" b="1" dirty="0" err="1">
                <a:latin typeface="Monaco"/>
              </a:rPr>
              <a:t>org.openqa.selenium.WebDriver</a:t>
            </a:r>
            <a:r>
              <a:rPr lang="en-IN" sz="1600" b="1" dirty="0" smtClean="0">
                <a:latin typeface="Monaco"/>
              </a:rPr>
              <a:t>;</a:t>
            </a:r>
            <a:r>
              <a:rPr lang="en-IN" sz="1600" b="1" dirty="0">
                <a:latin typeface="Monaco"/>
              </a:rPr>
              <a:t> </a:t>
            </a:r>
          </a:p>
          <a:p>
            <a:pPr latinLnBrk="1"/>
            <a:r>
              <a:rPr lang="en-IN" sz="1600" b="1" dirty="0">
                <a:latin typeface="Monaco"/>
              </a:rPr>
              <a:t>    import </a:t>
            </a:r>
            <a:r>
              <a:rPr lang="en-IN" sz="1600" b="1" dirty="0" err="1">
                <a:latin typeface="Monaco"/>
              </a:rPr>
              <a:t>org.openqa.selenium.WebElement</a:t>
            </a:r>
            <a:r>
              <a:rPr lang="en-IN" sz="1600" b="1" dirty="0" smtClean="0">
                <a:latin typeface="Monaco"/>
              </a:rPr>
              <a:t>;</a:t>
            </a:r>
            <a:r>
              <a:rPr lang="en-IN" sz="1600" b="1" dirty="0">
                <a:latin typeface="Monaco"/>
              </a:rPr>
              <a:t> </a:t>
            </a:r>
          </a:p>
          <a:p>
            <a:pPr latinLnBrk="1"/>
            <a:r>
              <a:rPr lang="en-IN" sz="1600" b="1" dirty="0">
                <a:latin typeface="Monaco"/>
              </a:rPr>
              <a:t> public class </a:t>
            </a:r>
            <a:r>
              <a:rPr lang="en-IN" sz="1600" b="1" dirty="0" err="1">
                <a:latin typeface="Monaco"/>
              </a:rPr>
              <a:t>Home_Page</a:t>
            </a:r>
            <a:r>
              <a:rPr lang="en-IN" sz="1600" b="1" dirty="0">
                <a:latin typeface="Monaco"/>
              </a:rPr>
              <a:t> </a:t>
            </a:r>
            <a:r>
              <a:rPr lang="en-IN" sz="1600" b="1" dirty="0" smtClean="0">
                <a:latin typeface="Monaco"/>
              </a:rPr>
              <a:t>{</a:t>
            </a:r>
            <a:r>
              <a:rPr lang="en-IN" sz="1600" b="1" dirty="0">
                <a:latin typeface="Monaco"/>
              </a:rPr>
              <a:t> </a:t>
            </a:r>
          </a:p>
          <a:p>
            <a:pPr latinLnBrk="1"/>
            <a:r>
              <a:rPr lang="en-IN" sz="1600" b="1" dirty="0">
                <a:latin typeface="Monaco"/>
              </a:rPr>
              <a:t>    private static WebElement element = null</a:t>
            </a:r>
            <a:r>
              <a:rPr lang="en-IN" sz="1600" b="1" dirty="0" smtClean="0">
                <a:latin typeface="Monaco"/>
              </a:rPr>
              <a:t>;</a:t>
            </a:r>
            <a:r>
              <a:rPr lang="en-IN" sz="1600" b="1" dirty="0">
                <a:latin typeface="Monaco"/>
              </a:rPr>
              <a:t> </a:t>
            </a:r>
          </a:p>
          <a:p>
            <a:pPr latinLnBrk="1"/>
            <a:r>
              <a:rPr lang="en-IN" sz="1600" b="1" dirty="0">
                <a:latin typeface="Monaco"/>
              </a:rPr>
              <a:t> public static WebElement </a:t>
            </a:r>
            <a:r>
              <a:rPr lang="en-IN" sz="1600" b="1" dirty="0" err="1">
                <a:latin typeface="Monaco"/>
              </a:rPr>
              <a:t>lnk_MyAccount</a:t>
            </a:r>
            <a:r>
              <a:rPr lang="en-IN" sz="1600" b="1" dirty="0">
                <a:latin typeface="Monaco"/>
              </a:rPr>
              <a:t>(</a:t>
            </a:r>
            <a:r>
              <a:rPr lang="en-IN" sz="1600" b="1" dirty="0" err="1">
                <a:latin typeface="Monaco"/>
              </a:rPr>
              <a:t>WebDriver</a:t>
            </a:r>
            <a:r>
              <a:rPr lang="en-IN" sz="1600" b="1" dirty="0">
                <a:latin typeface="Monaco"/>
              </a:rPr>
              <a:t> driver</a:t>
            </a:r>
            <a:r>
              <a:rPr lang="en-IN" sz="1600" b="1" dirty="0" smtClean="0">
                <a:latin typeface="Monaco"/>
              </a:rPr>
              <a:t>){</a:t>
            </a:r>
            <a:r>
              <a:rPr lang="en-IN" sz="1600" b="1" dirty="0">
                <a:latin typeface="Monaco"/>
              </a:rPr>
              <a:t> </a:t>
            </a:r>
          </a:p>
          <a:p>
            <a:pPr latinLnBrk="1"/>
            <a:r>
              <a:rPr lang="en-IN" sz="1600" b="1" dirty="0">
                <a:latin typeface="Monaco"/>
              </a:rPr>
              <a:t>    element = </a:t>
            </a:r>
            <a:r>
              <a:rPr lang="en-IN" sz="1600" b="1" dirty="0" err="1">
                <a:latin typeface="Monaco"/>
              </a:rPr>
              <a:t>driver.findElement</a:t>
            </a:r>
            <a:r>
              <a:rPr lang="en-IN" sz="1600" b="1" dirty="0">
                <a:latin typeface="Monaco"/>
              </a:rPr>
              <a:t>(By.id("account</a:t>
            </a:r>
            <a:r>
              <a:rPr lang="en-IN" sz="1600" b="1" dirty="0" smtClean="0">
                <a:latin typeface="Monaco"/>
              </a:rPr>
              <a:t>"));</a:t>
            </a:r>
            <a:r>
              <a:rPr lang="en-IN" sz="1600" b="1" dirty="0">
                <a:latin typeface="Monaco"/>
              </a:rPr>
              <a:t> </a:t>
            </a:r>
          </a:p>
          <a:p>
            <a:pPr latinLnBrk="1"/>
            <a:r>
              <a:rPr lang="en-IN" sz="1600" b="1" dirty="0">
                <a:latin typeface="Monaco"/>
              </a:rPr>
              <a:t>    return element</a:t>
            </a:r>
            <a:r>
              <a:rPr lang="en-IN" sz="1600" b="1" dirty="0" smtClean="0">
                <a:latin typeface="Monaco"/>
              </a:rPr>
              <a:t>; </a:t>
            </a:r>
            <a:r>
              <a:rPr lang="en-IN" sz="1600" b="1" dirty="0">
                <a:latin typeface="Monaco"/>
              </a:rPr>
              <a:t> </a:t>
            </a:r>
          </a:p>
          <a:p>
            <a:pPr latinLnBrk="1"/>
            <a:r>
              <a:rPr lang="en-IN" sz="1600" b="1" dirty="0">
                <a:latin typeface="Monaco"/>
              </a:rPr>
              <a:t>    </a:t>
            </a:r>
            <a:r>
              <a:rPr lang="en-IN" sz="1600" b="1" dirty="0" smtClean="0">
                <a:latin typeface="Monaco"/>
              </a:rPr>
              <a:t>}</a:t>
            </a:r>
            <a:r>
              <a:rPr lang="en-IN" sz="1600" b="1" dirty="0">
                <a:latin typeface="Monaco"/>
              </a:rPr>
              <a:t> </a:t>
            </a:r>
          </a:p>
          <a:p>
            <a:pPr latinLnBrk="1"/>
            <a:r>
              <a:rPr lang="en-IN" sz="1600" b="1" dirty="0">
                <a:latin typeface="Monaco"/>
              </a:rPr>
              <a:t> public static WebElement </a:t>
            </a:r>
            <a:r>
              <a:rPr lang="en-IN" sz="1600" b="1" dirty="0" err="1">
                <a:latin typeface="Monaco"/>
              </a:rPr>
              <a:t>lnk_LogOut</a:t>
            </a:r>
            <a:r>
              <a:rPr lang="en-IN" sz="1600" b="1" dirty="0">
                <a:latin typeface="Monaco"/>
              </a:rPr>
              <a:t>(</a:t>
            </a:r>
            <a:r>
              <a:rPr lang="en-IN" sz="1600" b="1" dirty="0" err="1">
                <a:latin typeface="Monaco"/>
              </a:rPr>
              <a:t>WebDriver</a:t>
            </a:r>
            <a:r>
              <a:rPr lang="en-IN" sz="1600" b="1" dirty="0">
                <a:latin typeface="Monaco"/>
              </a:rPr>
              <a:t> driver</a:t>
            </a:r>
            <a:r>
              <a:rPr lang="en-IN" sz="1600" b="1" dirty="0" smtClean="0">
                <a:latin typeface="Monaco"/>
              </a:rPr>
              <a:t>){</a:t>
            </a:r>
            <a:r>
              <a:rPr lang="en-IN" sz="1600" b="1" dirty="0">
                <a:latin typeface="Monaco"/>
              </a:rPr>
              <a:t> </a:t>
            </a:r>
          </a:p>
          <a:p>
            <a:pPr latinLnBrk="1"/>
            <a:r>
              <a:rPr lang="en-IN" sz="1600" b="1" dirty="0">
                <a:latin typeface="Monaco"/>
              </a:rPr>
              <a:t>    element = </a:t>
            </a:r>
            <a:r>
              <a:rPr lang="en-IN" sz="1600" b="1" dirty="0" err="1">
                <a:latin typeface="Monaco"/>
              </a:rPr>
              <a:t>driver.findElement</a:t>
            </a:r>
            <a:r>
              <a:rPr lang="en-IN" sz="1600" b="1" dirty="0">
                <a:latin typeface="Monaco"/>
              </a:rPr>
              <a:t>(By.id("</a:t>
            </a:r>
            <a:r>
              <a:rPr lang="en-IN" sz="1600" b="1" dirty="0" err="1">
                <a:latin typeface="Monaco"/>
              </a:rPr>
              <a:t>account_logout</a:t>
            </a:r>
            <a:r>
              <a:rPr lang="en-IN" sz="1600" b="1" dirty="0" smtClean="0">
                <a:latin typeface="Monaco"/>
              </a:rPr>
              <a:t>"));</a:t>
            </a:r>
            <a:r>
              <a:rPr lang="en-IN" sz="1600" b="1" dirty="0">
                <a:latin typeface="Monaco"/>
              </a:rPr>
              <a:t> </a:t>
            </a:r>
          </a:p>
          <a:p>
            <a:pPr latinLnBrk="1"/>
            <a:r>
              <a:rPr lang="en-IN" sz="1600" b="1" dirty="0">
                <a:latin typeface="Monaco"/>
              </a:rPr>
              <a:t> return element</a:t>
            </a:r>
            <a:r>
              <a:rPr lang="en-IN" sz="1600" b="1" dirty="0" smtClean="0">
                <a:latin typeface="Monaco"/>
              </a:rPr>
              <a:t>;</a:t>
            </a:r>
            <a:r>
              <a:rPr lang="en-IN" sz="1600" b="1" dirty="0">
                <a:latin typeface="Monaco"/>
              </a:rPr>
              <a:t> </a:t>
            </a:r>
          </a:p>
          <a:p>
            <a:pPr latinLnBrk="1"/>
            <a:r>
              <a:rPr lang="en-IN" sz="1600" b="1" dirty="0">
                <a:latin typeface="Monaco"/>
              </a:rPr>
              <a:t>    </a:t>
            </a:r>
            <a:r>
              <a:rPr lang="en-IN" sz="1600" b="1" dirty="0" smtClean="0">
                <a:latin typeface="Monaco"/>
              </a:rPr>
              <a:t>}</a:t>
            </a:r>
            <a:r>
              <a:rPr lang="en-IN" sz="1600" b="1" dirty="0">
                <a:latin typeface="Monaco"/>
              </a:rPr>
              <a:t> </a:t>
            </a:r>
          </a:p>
          <a:p>
            <a:r>
              <a:rPr lang="en-IN" sz="1600" b="1" dirty="0">
                <a:latin typeface="Monaco"/>
              </a:rPr>
              <a:t>}</a:t>
            </a:r>
            <a:endParaRPr kumimoji="0" lang="en-US" sz="1600" b="1" i="0" u="none" strike="noStrike" cap="none" normalizeH="0" baseline="0" dirty="0" smtClean="0">
              <a:ln>
                <a:noFill/>
              </a:ln>
              <a:effectLst/>
              <a:latin typeface="Monac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000000"/>
                </a:solidFill>
              </a:rPr>
              <a:t>Now see the </a:t>
            </a:r>
            <a:r>
              <a:rPr lang="en-US" b="1" dirty="0" smtClean="0">
                <a:solidFill>
                  <a:srgbClr val="000000"/>
                </a:solidFill>
              </a:rPr>
              <a:t>code for Login Page </a:t>
            </a:r>
            <a:r>
              <a:rPr lang="en-US" b="1" dirty="0" smtClean="0">
                <a:solidFill>
                  <a:srgbClr val="000000"/>
                </a:solidFill>
              </a:rPr>
              <a:t>here:-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53471" y="603638"/>
            <a:ext cx="7924800" cy="4185761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latin typeface="Monaco"/>
              </a:rPr>
              <a:t>package </a:t>
            </a:r>
            <a:r>
              <a:rPr lang="en-IN" b="1" dirty="0" err="1">
                <a:latin typeface="Monaco"/>
              </a:rPr>
              <a:t>pageObjects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 </a:t>
            </a:r>
            <a:r>
              <a:rPr lang="en-IN" b="1" dirty="0" smtClean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org.openqa.selenium</a:t>
            </a:r>
            <a:r>
              <a:rPr lang="en-IN" b="1" dirty="0">
                <a:latin typeface="Monaco"/>
              </a:rPr>
              <a:t>.*;</a:t>
            </a:r>
          </a:p>
          <a:p>
            <a:r>
              <a:rPr lang="en-IN" b="1" dirty="0">
                <a:latin typeface="Monaco"/>
              </a:rPr>
              <a:t> </a:t>
            </a:r>
            <a:r>
              <a:rPr lang="en-IN" b="1" dirty="0" smtClean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org.openqa.selenium.WebDriver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 </a:t>
            </a:r>
            <a:r>
              <a:rPr lang="en-IN" b="1" dirty="0" smtClean="0">
                <a:latin typeface="Monaco"/>
              </a:rPr>
              <a:t>import </a:t>
            </a:r>
            <a:r>
              <a:rPr lang="en-IN" b="1" dirty="0" err="1">
                <a:latin typeface="Monaco"/>
              </a:rPr>
              <a:t>org.openqa.selenium.WebElement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 </a:t>
            </a:r>
            <a:r>
              <a:rPr lang="en-IN" b="1" dirty="0" smtClean="0">
                <a:latin typeface="Monaco"/>
              </a:rPr>
              <a:t>public </a:t>
            </a:r>
            <a:r>
              <a:rPr lang="en-IN" b="1" dirty="0">
                <a:latin typeface="Monaco"/>
              </a:rPr>
              <a:t>class </a:t>
            </a:r>
            <a:r>
              <a:rPr lang="en-IN" b="1" dirty="0" err="1">
                <a:latin typeface="Monaco"/>
              </a:rPr>
              <a:t>LogIn_Page</a:t>
            </a:r>
            <a:r>
              <a:rPr lang="en-IN" b="1" dirty="0">
                <a:latin typeface="Monaco"/>
              </a:rPr>
              <a:t> {</a:t>
            </a:r>
          </a:p>
          <a:p>
            <a:r>
              <a:rPr lang="en-IN" b="1" dirty="0">
                <a:latin typeface="Monaco"/>
              </a:rPr>
              <a:t>         private static WebElement element = null;</a:t>
            </a:r>
          </a:p>
          <a:p>
            <a:r>
              <a:rPr lang="en-IN" b="1" dirty="0">
                <a:latin typeface="Monaco"/>
              </a:rPr>
              <a:t>     public static WebElement </a:t>
            </a:r>
            <a:r>
              <a:rPr lang="en-IN" b="1" dirty="0" err="1">
                <a:latin typeface="Monaco"/>
              </a:rPr>
              <a:t>txtbx_UserName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WebDriver</a:t>
            </a:r>
            <a:r>
              <a:rPr lang="en-IN" b="1" dirty="0">
                <a:latin typeface="Monaco"/>
              </a:rPr>
              <a:t> driver){</a:t>
            </a:r>
          </a:p>
          <a:p>
            <a:r>
              <a:rPr lang="en-IN" b="1" dirty="0">
                <a:latin typeface="Monaco"/>
              </a:rPr>
              <a:t>          element = </a:t>
            </a:r>
            <a:r>
              <a:rPr lang="en-IN" b="1" dirty="0" err="1">
                <a:latin typeface="Monaco"/>
              </a:rPr>
              <a:t>driver.findElement</a:t>
            </a:r>
            <a:r>
              <a:rPr lang="en-IN" b="1" dirty="0">
                <a:latin typeface="Monaco"/>
              </a:rPr>
              <a:t>(By.id("log"));</a:t>
            </a:r>
          </a:p>
          <a:p>
            <a:r>
              <a:rPr lang="en-IN" b="1" dirty="0">
                <a:latin typeface="Monaco"/>
              </a:rPr>
              <a:t>          return element;</a:t>
            </a:r>
          </a:p>
          <a:p>
            <a:r>
              <a:rPr lang="en-IN" b="1" dirty="0">
                <a:latin typeface="Monaco"/>
              </a:rPr>
              <a:t>          }</a:t>
            </a:r>
          </a:p>
          <a:p>
            <a:r>
              <a:rPr lang="en-IN" b="1" dirty="0">
                <a:latin typeface="Monaco"/>
              </a:rPr>
              <a:t>      public static WebElement </a:t>
            </a:r>
            <a:r>
              <a:rPr lang="en-IN" b="1" dirty="0" err="1">
                <a:latin typeface="Monaco"/>
              </a:rPr>
              <a:t>txtbx_Password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WebDriver</a:t>
            </a:r>
            <a:r>
              <a:rPr lang="en-IN" b="1" dirty="0">
                <a:latin typeface="Monaco"/>
              </a:rPr>
              <a:t> driver){</a:t>
            </a:r>
          </a:p>
          <a:p>
            <a:r>
              <a:rPr lang="en-IN" b="1" dirty="0">
                <a:latin typeface="Monaco"/>
              </a:rPr>
              <a:t>          element = </a:t>
            </a:r>
            <a:r>
              <a:rPr lang="en-IN" b="1" dirty="0" err="1">
                <a:latin typeface="Monaco"/>
              </a:rPr>
              <a:t>driver.findElement</a:t>
            </a:r>
            <a:r>
              <a:rPr lang="en-IN" b="1" dirty="0">
                <a:latin typeface="Monaco"/>
              </a:rPr>
              <a:t>(By.id("</a:t>
            </a:r>
            <a:r>
              <a:rPr lang="en-IN" b="1" dirty="0" err="1">
                <a:latin typeface="Monaco"/>
              </a:rPr>
              <a:t>pwd</a:t>
            </a:r>
            <a:r>
              <a:rPr lang="en-IN" b="1" dirty="0">
                <a:latin typeface="Monaco"/>
              </a:rPr>
              <a:t>"));</a:t>
            </a:r>
          </a:p>
          <a:p>
            <a:r>
              <a:rPr lang="en-IN" b="1" dirty="0">
                <a:latin typeface="Monaco"/>
              </a:rPr>
              <a:t>          return element;</a:t>
            </a:r>
          </a:p>
          <a:p>
            <a:r>
              <a:rPr lang="en-IN" b="1" dirty="0">
                <a:latin typeface="Monaco"/>
              </a:rPr>
              <a:t>          }</a:t>
            </a:r>
          </a:p>
          <a:p>
            <a:r>
              <a:rPr lang="en-IN" b="1" dirty="0">
                <a:latin typeface="Monaco"/>
              </a:rPr>
              <a:t>      public static WebElement </a:t>
            </a:r>
            <a:r>
              <a:rPr lang="en-IN" b="1" dirty="0" err="1">
                <a:latin typeface="Monaco"/>
              </a:rPr>
              <a:t>btn_LogIn</a:t>
            </a:r>
            <a:r>
              <a:rPr lang="en-IN" b="1" dirty="0">
                <a:latin typeface="Monaco"/>
              </a:rPr>
              <a:t>(</a:t>
            </a:r>
            <a:r>
              <a:rPr lang="en-IN" b="1" dirty="0" err="1">
                <a:latin typeface="Monaco"/>
              </a:rPr>
              <a:t>WebDriver</a:t>
            </a:r>
            <a:r>
              <a:rPr lang="en-IN" b="1" dirty="0">
                <a:latin typeface="Monaco"/>
              </a:rPr>
              <a:t> driver){</a:t>
            </a:r>
          </a:p>
          <a:p>
            <a:r>
              <a:rPr lang="en-IN" b="1" dirty="0">
                <a:latin typeface="Monaco"/>
              </a:rPr>
              <a:t>          element = </a:t>
            </a:r>
            <a:r>
              <a:rPr lang="en-IN" b="1" dirty="0" err="1">
                <a:latin typeface="Monaco"/>
              </a:rPr>
              <a:t>driver.findElement</a:t>
            </a:r>
            <a:r>
              <a:rPr lang="en-IN" b="1" dirty="0">
                <a:latin typeface="Monaco"/>
              </a:rPr>
              <a:t>(By.id("login"));</a:t>
            </a:r>
          </a:p>
          <a:p>
            <a:r>
              <a:rPr lang="en-IN" b="1" dirty="0">
                <a:latin typeface="Monaco"/>
              </a:rPr>
              <a:t>          return element</a:t>
            </a:r>
            <a:r>
              <a:rPr lang="en-IN" b="1" dirty="0" smtClean="0">
                <a:latin typeface="Monaco"/>
              </a:rPr>
              <a:t>;</a:t>
            </a:r>
            <a:r>
              <a:rPr lang="en-IN" b="1" dirty="0">
                <a:latin typeface="Monaco"/>
              </a:rPr>
              <a:t> </a:t>
            </a:r>
          </a:p>
          <a:p>
            <a:r>
              <a:rPr lang="en-IN" b="1" dirty="0">
                <a:latin typeface="Monaco"/>
              </a:rPr>
              <a:t>         }</a:t>
            </a:r>
          </a:p>
          <a:p>
            <a:r>
              <a:rPr lang="en-IN" b="1" dirty="0">
                <a:latin typeface="Monaco"/>
              </a:rPr>
              <a:t> </a:t>
            </a:r>
            <a:r>
              <a:rPr lang="en-IN" b="1" dirty="0" smtClean="0">
                <a:latin typeface="Monaco"/>
              </a:rPr>
              <a:t>}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Monac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60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solidFill>
                  <a:srgbClr val="000000"/>
                </a:solidFill>
              </a:rPr>
              <a:t>Step 4)</a:t>
            </a:r>
            <a:r>
              <a:rPr lang="en-IN" dirty="0" smtClean="0">
                <a:solidFill>
                  <a:srgbClr val="000000"/>
                </a:solidFill>
              </a:rPr>
              <a:t>Create </a:t>
            </a:r>
            <a:r>
              <a:rPr lang="en-IN" dirty="0">
                <a:solidFill>
                  <a:srgbClr val="000000"/>
                </a:solidFill>
              </a:rPr>
              <a:t>a ‘</a:t>
            </a:r>
            <a:r>
              <a:rPr lang="en-IN" b="1" i="1" u="sng" dirty="0">
                <a:solidFill>
                  <a:srgbClr val="000000"/>
                </a:solidFill>
              </a:rPr>
              <a:t>New Class</a:t>
            </a:r>
            <a:r>
              <a:rPr lang="en-IN" dirty="0">
                <a:solidFill>
                  <a:srgbClr val="000000"/>
                </a:solidFill>
              </a:rPr>
              <a:t>‘ and name it as </a:t>
            </a:r>
            <a:r>
              <a:rPr lang="en-IN" b="1" dirty="0">
                <a:solidFill>
                  <a:srgbClr val="000000"/>
                </a:solidFill>
              </a:rPr>
              <a:t>POM</a:t>
            </a:r>
            <a:r>
              <a:rPr lang="en-IN" b="1" dirty="0">
                <a:solidFill>
                  <a:srgbClr val="000000"/>
                </a:solidFill>
                <a:latin typeface="+mj-lt"/>
              </a:rPr>
              <a:t>_</a:t>
            </a:r>
            <a:r>
              <a:rPr lang="en-IN" b="1" dirty="0">
                <a:solidFill>
                  <a:srgbClr val="000000"/>
                </a:solidFill>
              </a:rPr>
              <a:t>TC</a:t>
            </a:r>
            <a:r>
              <a:rPr lang="en-IN" dirty="0">
                <a:solidFill>
                  <a:srgbClr val="000000"/>
                </a:solidFill>
              </a:rPr>
              <a:t> by right click on the ‘</a:t>
            </a:r>
            <a:r>
              <a:rPr lang="en-IN" b="1" dirty="0" err="1">
                <a:solidFill>
                  <a:srgbClr val="000000"/>
                </a:solidFill>
              </a:rPr>
              <a:t>automationFramework</a:t>
            </a:r>
            <a:r>
              <a:rPr lang="en-IN" dirty="0">
                <a:solidFill>
                  <a:srgbClr val="000000"/>
                </a:solidFill>
              </a:rPr>
              <a:t>‘ Package and select </a:t>
            </a:r>
            <a:r>
              <a:rPr lang="en-IN" b="1" dirty="0">
                <a:solidFill>
                  <a:srgbClr val="000000"/>
                </a:solidFill>
              </a:rPr>
              <a:t>New</a:t>
            </a:r>
            <a:r>
              <a:rPr lang="en-IN" dirty="0">
                <a:solidFill>
                  <a:srgbClr val="000000"/>
                </a:solidFill>
              </a:rPr>
              <a:t> &gt; </a:t>
            </a:r>
            <a:r>
              <a:rPr lang="en-IN" b="1" dirty="0" err="1" smtClean="0">
                <a:solidFill>
                  <a:srgbClr val="000000"/>
                </a:solidFill>
              </a:rPr>
              <a:t>Class</a:t>
            </a:r>
            <a:r>
              <a:rPr lang="en-IN" dirty="0" err="1" smtClean="0">
                <a:solidFill>
                  <a:srgbClr val="000000"/>
                </a:solidFill>
              </a:rPr>
              <a:t>.Under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this </a:t>
            </a:r>
            <a:r>
              <a:rPr lang="en-IN" dirty="0" err="1" smtClean="0">
                <a:solidFill>
                  <a:srgbClr val="000000"/>
                </a:solidFill>
              </a:rPr>
              <a:t>package,creating</a:t>
            </a:r>
            <a:r>
              <a:rPr lang="en-IN" dirty="0" smtClean="0">
                <a:solidFill>
                  <a:srgbClr val="000000"/>
                </a:solidFill>
              </a:rPr>
              <a:t> </a:t>
            </a:r>
            <a:r>
              <a:rPr lang="en-IN" dirty="0">
                <a:solidFill>
                  <a:srgbClr val="000000"/>
                </a:solidFill>
              </a:rPr>
              <a:t>all </a:t>
            </a:r>
            <a:r>
              <a:rPr lang="en-IN" dirty="0" smtClean="0">
                <a:solidFill>
                  <a:srgbClr val="000000"/>
                </a:solidFill>
              </a:rPr>
              <a:t>test cases.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6108" y="1233893"/>
            <a:ext cx="7521679" cy="3539430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latin typeface="Monaco"/>
              </a:rPr>
              <a:t>package </a:t>
            </a:r>
            <a:r>
              <a:rPr lang="en-IN" b="1" dirty="0" err="1">
                <a:latin typeface="Monaco"/>
              </a:rPr>
              <a:t>automationFramework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      import </a:t>
            </a:r>
            <a:r>
              <a:rPr lang="en-IN" b="1" dirty="0" err="1">
                <a:latin typeface="Monaco"/>
              </a:rPr>
              <a:t>java.util.concurrent.TimeUnit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      import </a:t>
            </a:r>
            <a:r>
              <a:rPr lang="en-IN" b="1" dirty="0" err="1">
                <a:latin typeface="Monaco"/>
              </a:rPr>
              <a:t>org.openqa.selenium.WebDriver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      import </a:t>
            </a:r>
            <a:r>
              <a:rPr lang="en-IN" b="1" dirty="0" err="1">
                <a:latin typeface="Monaco"/>
              </a:rPr>
              <a:t>org.openqa.selenium.firefox.FirefoxDriver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           import </a:t>
            </a:r>
            <a:r>
              <a:rPr lang="en-IN" b="1" dirty="0" err="1">
                <a:latin typeface="Monaco"/>
              </a:rPr>
              <a:t>pageObjects.Home_Page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      import </a:t>
            </a:r>
            <a:r>
              <a:rPr lang="en-IN" b="1" dirty="0" err="1">
                <a:latin typeface="Monaco"/>
              </a:rPr>
              <a:t>pageObjects.LogIn_Page</a:t>
            </a:r>
            <a:r>
              <a:rPr lang="en-IN" b="1" dirty="0">
                <a:latin typeface="Monaco"/>
              </a:rPr>
              <a:t>;</a:t>
            </a:r>
          </a:p>
          <a:p>
            <a:r>
              <a:rPr lang="en-IN" b="1" dirty="0">
                <a:latin typeface="Monaco"/>
              </a:rPr>
              <a:t> public class </a:t>
            </a:r>
            <a:r>
              <a:rPr lang="en-IN" b="1" dirty="0" smtClean="0">
                <a:latin typeface="Monaco"/>
              </a:rPr>
              <a:t>POM_TC </a:t>
            </a:r>
            <a:r>
              <a:rPr lang="en-IN" b="1" dirty="0">
                <a:latin typeface="Monaco"/>
              </a:rPr>
              <a:t>{</a:t>
            </a:r>
          </a:p>
          <a:p>
            <a:r>
              <a:rPr lang="en-IN" b="1" dirty="0">
                <a:latin typeface="Monaco"/>
              </a:rPr>
              <a:t>      private static </a:t>
            </a:r>
            <a:r>
              <a:rPr lang="en-IN" b="1" dirty="0" err="1">
                <a:latin typeface="Monaco"/>
              </a:rPr>
              <a:t>WebDriver</a:t>
            </a:r>
            <a:r>
              <a:rPr lang="en-IN" b="1" dirty="0">
                <a:latin typeface="Monaco"/>
              </a:rPr>
              <a:t> driver = null;</a:t>
            </a:r>
          </a:p>
          <a:p>
            <a:r>
              <a:rPr lang="en-IN" b="1" dirty="0">
                <a:latin typeface="Monaco"/>
              </a:rPr>
              <a:t>    public static void main(String</a:t>
            </a:r>
            <a:r>
              <a:rPr lang="en-IN" b="1" dirty="0" smtClean="0">
                <a:latin typeface="Monaco"/>
              </a:rPr>
              <a:t>[ ] </a:t>
            </a:r>
            <a:r>
              <a:rPr lang="en-IN" b="1" dirty="0" err="1">
                <a:latin typeface="Monaco"/>
              </a:rPr>
              <a:t>args</a:t>
            </a:r>
            <a:r>
              <a:rPr lang="en-IN" b="1" dirty="0">
                <a:latin typeface="Monaco"/>
              </a:rPr>
              <a:t>) {</a:t>
            </a:r>
          </a:p>
          <a:p>
            <a:r>
              <a:rPr lang="en-IN" b="1" dirty="0">
                <a:latin typeface="Monaco"/>
              </a:rPr>
              <a:t>      driver = new </a:t>
            </a:r>
            <a:r>
              <a:rPr lang="en-IN" b="1" dirty="0" err="1">
                <a:latin typeface="Monaco"/>
              </a:rPr>
              <a:t>FirefoxDriver</a:t>
            </a:r>
            <a:r>
              <a:rPr lang="en-IN" b="1" dirty="0">
                <a:latin typeface="Monaco"/>
              </a:rPr>
              <a:t>();</a:t>
            </a:r>
          </a:p>
          <a:p>
            <a:r>
              <a:rPr lang="en-IN" b="1" dirty="0">
                <a:latin typeface="Monaco"/>
              </a:rPr>
              <a:t>      </a:t>
            </a:r>
            <a:r>
              <a:rPr lang="en-IN" b="1" dirty="0" err="1">
                <a:latin typeface="Monaco"/>
              </a:rPr>
              <a:t>driver.manage</a:t>
            </a:r>
            <a:r>
              <a:rPr lang="en-IN" b="1" dirty="0">
                <a:latin typeface="Monaco"/>
              </a:rPr>
              <a:t>().timeouts().</a:t>
            </a:r>
            <a:r>
              <a:rPr lang="en-IN" b="1" dirty="0" err="1">
                <a:latin typeface="Monaco"/>
              </a:rPr>
              <a:t>implicitlyWait</a:t>
            </a:r>
            <a:r>
              <a:rPr lang="en-IN" b="1" dirty="0">
                <a:latin typeface="Monaco"/>
              </a:rPr>
              <a:t>(10, </a:t>
            </a:r>
            <a:r>
              <a:rPr lang="en-IN" b="1" dirty="0" err="1">
                <a:latin typeface="Monaco"/>
              </a:rPr>
              <a:t>TimeUnit.SECONDS</a:t>
            </a:r>
            <a:r>
              <a:rPr lang="en-IN" b="1" dirty="0">
                <a:latin typeface="Monaco"/>
              </a:rPr>
              <a:t>);</a:t>
            </a:r>
          </a:p>
          <a:p>
            <a:r>
              <a:rPr lang="en-IN" b="1" dirty="0">
                <a:latin typeface="Monaco"/>
              </a:rPr>
              <a:t>      </a:t>
            </a:r>
            <a:r>
              <a:rPr lang="en-IN" b="1" dirty="0" err="1">
                <a:latin typeface="Monaco"/>
              </a:rPr>
              <a:t>driver.get</a:t>
            </a:r>
            <a:r>
              <a:rPr lang="en-IN" b="1" dirty="0" smtClean="0">
                <a:latin typeface="Monaco"/>
              </a:rPr>
              <a:t>(“URL");</a:t>
            </a:r>
            <a:endParaRPr lang="en-IN" b="1" dirty="0">
              <a:latin typeface="Monaco"/>
            </a:endParaRPr>
          </a:p>
          <a:p>
            <a:r>
              <a:rPr lang="en-IN" b="1" dirty="0">
                <a:latin typeface="Monaco"/>
              </a:rPr>
              <a:t>      // Use page Object library now</a:t>
            </a:r>
          </a:p>
          <a:p>
            <a:r>
              <a:rPr lang="en-IN" b="1" dirty="0">
                <a:latin typeface="Monaco"/>
              </a:rPr>
              <a:t>      </a:t>
            </a:r>
            <a:r>
              <a:rPr lang="en-IN" b="1" dirty="0" err="1">
                <a:latin typeface="Monaco"/>
              </a:rPr>
              <a:t>Home_Page.lnk_MyAccount</a:t>
            </a:r>
            <a:r>
              <a:rPr lang="en-IN" b="1" dirty="0">
                <a:latin typeface="Monaco"/>
              </a:rPr>
              <a:t>(driver).click();</a:t>
            </a:r>
          </a:p>
          <a:p>
            <a:r>
              <a:rPr lang="en-IN" b="1" dirty="0">
                <a:latin typeface="Monaco"/>
              </a:rPr>
              <a:t>      </a:t>
            </a:r>
            <a:r>
              <a:rPr lang="en-IN" b="1" dirty="0" err="1">
                <a:latin typeface="Monaco"/>
              </a:rPr>
              <a:t>LogIn_Page.txtbx_UserName</a:t>
            </a:r>
            <a:r>
              <a:rPr lang="en-IN" b="1" dirty="0">
                <a:latin typeface="Monaco"/>
              </a:rPr>
              <a:t>(driver).</a:t>
            </a:r>
            <a:r>
              <a:rPr lang="en-IN" b="1" dirty="0" err="1">
                <a:latin typeface="Monaco"/>
              </a:rPr>
              <a:t>sendKeys</a:t>
            </a:r>
            <a:r>
              <a:rPr lang="en-IN" b="1" dirty="0">
                <a:latin typeface="Monaco"/>
              </a:rPr>
              <a:t>("testuser_1");</a:t>
            </a:r>
          </a:p>
          <a:p>
            <a:r>
              <a:rPr lang="en-IN" b="1" dirty="0">
                <a:latin typeface="Monaco"/>
              </a:rPr>
              <a:t>            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Monaco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91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11700" y="-167147"/>
            <a:ext cx="8520600" cy="167148"/>
          </a:xfrm>
        </p:spPr>
        <p:txBody>
          <a:bodyPr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7986"/>
            <a:ext cx="8520600" cy="4837471"/>
          </a:xfrm>
        </p:spPr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 smtClean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endParaRPr lang="en-IN" dirty="0">
              <a:solidFill>
                <a:srgbClr val="000000"/>
              </a:solidFill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en-IN" dirty="0" smtClean="0">
                <a:solidFill>
                  <a:srgbClr val="000000"/>
                </a:solidFill>
              </a:rPr>
              <a:t>Now see Project </a:t>
            </a:r>
            <a:r>
              <a:rPr lang="en-IN" dirty="0">
                <a:solidFill>
                  <a:srgbClr val="000000"/>
                </a:solidFill>
              </a:rPr>
              <a:t>explorer </a:t>
            </a:r>
            <a:r>
              <a:rPr lang="en-IN" dirty="0" smtClean="0">
                <a:solidFill>
                  <a:srgbClr val="000000"/>
                </a:solidFill>
              </a:rPr>
              <a:t>window look like this:-</a:t>
            </a:r>
            <a:endParaRPr lang="en-IN" b="1" dirty="0">
              <a:solidFill>
                <a:srgbClr val="000000"/>
              </a:solidFill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1700" y="186737"/>
            <a:ext cx="7521679" cy="1815882"/>
          </a:xfrm>
          <a:prstGeom prst="rect">
            <a:avLst/>
          </a:prstGeom>
          <a:solidFill>
            <a:srgbClr val="F7F7F7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>
                <a:latin typeface="Monaco"/>
              </a:rPr>
              <a:t>            </a:t>
            </a:r>
            <a:r>
              <a:rPr lang="en-IN" b="1" dirty="0" err="1">
                <a:latin typeface="Monaco"/>
              </a:rPr>
              <a:t>LogIn_Page.txtbx_Password</a:t>
            </a:r>
            <a:r>
              <a:rPr lang="en-IN" b="1" dirty="0">
                <a:latin typeface="Monaco"/>
              </a:rPr>
              <a:t>(driver).</a:t>
            </a:r>
            <a:r>
              <a:rPr lang="en-IN" b="1" dirty="0" err="1">
                <a:latin typeface="Monaco"/>
              </a:rPr>
              <a:t>sendKeys</a:t>
            </a:r>
            <a:r>
              <a:rPr lang="en-IN" b="1" dirty="0">
                <a:latin typeface="Monaco"/>
              </a:rPr>
              <a:t>("Test@123</a:t>
            </a:r>
            <a:r>
              <a:rPr lang="en-IN" b="1" dirty="0" smtClean="0">
                <a:latin typeface="Monaco"/>
              </a:rPr>
              <a:t>");</a:t>
            </a:r>
          </a:p>
          <a:p>
            <a:r>
              <a:rPr lang="en-IN" b="1" dirty="0" smtClean="0">
                <a:latin typeface="Monaco"/>
              </a:rPr>
              <a:t>      </a:t>
            </a:r>
            <a:r>
              <a:rPr lang="en-IN" b="1" dirty="0" err="1" smtClean="0">
                <a:latin typeface="Monaco"/>
              </a:rPr>
              <a:t>LogIn_Page.btn_LogIn</a:t>
            </a:r>
            <a:r>
              <a:rPr lang="en-IN" b="1" dirty="0" smtClean="0">
                <a:latin typeface="Monaco"/>
              </a:rPr>
              <a:t>(driver</a:t>
            </a:r>
            <a:r>
              <a:rPr lang="en-IN" b="1" dirty="0">
                <a:latin typeface="Monaco"/>
              </a:rPr>
              <a:t>).click();</a:t>
            </a:r>
          </a:p>
          <a:p>
            <a:r>
              <a:rPr lang="en-IN" b="1" dirty="0">
                <a:latin typeface="Monaco"/>
              </a:rPr>
              <a:t>      </a:t>
            </a:r>
            <a:r>
              <a:rPr lang="en-IN" b="1" dirty="0" err="1">
                <a:latin typeface="Monaco"/>
              </a:rPr>
              <a:t>System.out.println</a:t>
            </a:r>
            <a:r>
              <a:rPr lang="en-IN" b="1" dirty="0">
                <a:latin typeface="Monaco"/>
              </a:rPr>
              <a:t>(" Login Successfully, now it is the time to Log Off buddy.")</a:t>
            </a:r>
          </a:p>
          <a:p>
            <a:r>
              <a:rPr lang="en-IN" b="1" dirty="0">
                <a:latin typeface="Monaco"/>
              </a:rPr>
              <a:t>      </a:t>
            </a:r>
            <a:r>
              <a:rPr lang="en-IN" b="1" dirty="0" err="1">
                <a:latin typeface="Monaco"/>
              </a:rPr>
              <a:t>Home_Page.lnk_LogOut</a:t>
            </a:r>
            <a:r>
              <a:rPr lang="en-IN" b="1" dirty="0">
                <a:latin typeface="Monaco"/>
              </a:rPr>
              <a:t>(driver).click(); </a:t>
            </a:r>
          </a:p>
          <a:p>
            <a:r>
              <a:rPr lang="en-IN" b="1" dirty="0">
                <a:latin typeface="Monaco"/>
              </a:rPr>
              <a:t>      </a:t>
            </a:r>
            <a:r>
              <a:rPr lang="en-IN" b="1" dirty="0" err="1">
                <a:latin typeface="Monaco"/>
              </a:rPr>
              <a:t>driver.quit</a:t>
            </a:r>
            <a:r>
              <a:rPr lang="en-IN" b="1" dirty="0">
                <a:latin typeface="Monaco"/>
              </a:rPr>
              <a:t>();</a:t>
            </a:r>
          </a:p>
          <a:p>
            <a:r>
              <a:rPr lang="en-IN" b="1" dirty="0">
                <a:latin typeface="Monaco"/>
              </a:rPr>
              <a:t>      }}</a:t>
            </a:r>
            <a:endParaRPr lang="en-US" b="1" dirty="0">
              <a:latin typeface="Monaco"/>
              <a:cs typeface="Arial" pitchFamily="34" charset="0"/>
            </a:endParaRPr>
          </a:p>
          <a:p>
            <a:endParaRPr lang="en-IN" b="1" dirty="0">
              <a:latin typeface="Monaco"/>
            </a:endParaRPr>
          </a:p>
          <a:p>
            <a:r>
              <a:rPr lang="en-IN" b="1" dirty="0">
                <a:latin typeface="Monaco"/>
              </a:rPr>
              <a:t>      </a:t>
            </a:r>
            <a:endParaRPr kumimoji="0" lang="en-US" b="1" i="0" u="none" strike="noStrike" cap="none" normalizeH="0" baseline="0" dirty="0" smtClean="0">
              <a:ln>
                <a:noFill/>
              </a:ln>
              <a:effectLst/>
              <a:latin typeface="Monaco"/>
              <a:cs typeface="Arial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169" y="2071370"/>
            <a:ext cx="3429297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0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solidFill>
                  <a:schemeClr val="accent2"/>
                </a:solidFill>
              </a:rPr>
              <a:t>Covered Till Now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/>
              <a:t/>
            </a:r>
            <a:br>
              <a:rPr lang="en-IN" sz="2800" dirty="0"/>
            </a:br>
            <a:endParaRPr lang="en-IN" sz="2800" dirty="0">
              <a:solidFill>
                <a:srgbClr val="00000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</a:rPr>
              <a:t>Page Object Model is an Object Repository design pattern in Selenium </a:t>
            </a:r>
            <a:r>
              <a:rPr lang="en-IN" dirty="0" err="1">
                <a:solidFill>
                  <a:srgbClr val="000000"/>
                </a:solidFill>
              </a:rPr>
              <a:t>WebDriver</a:t>
            </a:r>
            <a:r>
              <a:rPr lang="en-IN" dirty="0">
                <a:solidFill>
                  <a:srgbClr val="000000"/>
                </a:solidFill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</a:rPr>
              <a:t>The benefits of Page object Model </a:t>
            </a:r>
            <a:r>
              <a:rPr lang="en-US" dirty="0" smtClean="0">
                <a:solidFill>
                  <a:srgbClr val="000000"/>
                </a:solidFill>
              </a:rPr>
              <a:t>are:-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rgbClr val="000000"/>
                </a:solidFill>
              </a:rPr>
              <a:t>Code reusability </a:t>
            </a:r>
            <a:endParaRPr lang="en-IN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 smtClean="0">
                <a:solidFill>
                  <a:srgbClr val="000000"/>
                </a:solidFill>
              </a:rPr>
              <a:t>Code </a:t>
            </a:r>
            <a:r>
              <a:rPr lang="en-IN" dirty="0">
                <a:solidFill>
                  <a:srgbClr val="000000"/>
                </a:solidFill>
              </a:rPr>
              <a:t>maintainability </a:t>
            </a:r>
            <a:endParaRPr lang="en-IN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 smtClean="0">
                <a:solidFill>
                  <a:srgbClr val="000000"/>
                </a:solidFill>
              </a:rPr>
              <a:t>Object </a:t>
            </a:r>
            <a:r>
              <a:rPr lang="en-IN" dirty="0">
                <a:solidFill>
                  <a:srgbClr val="000000"/>
                </a:solidFill>
              </a:rPr>
              <a:t>Repository </a:t>
            </a:r>
            <a:endParaRPr lang="en-IN" dirty="0" smtClean="0">
              <a:solidFill>
                <a:srgbClr val="00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 smtClean="0">
                <a:solidFill>
                  <a:srgbClr val="000000"/>
                </a:solidFill>
              </a:rPr>
              <a:t>Readability</a:t>
            </a:r>
            <a:endParaRPr lang="en-IN" dirty="0">
              <a:solidFill>
                <a:srgbClr val="000000"/>
              </a:solidFill>
            </a:endParaRPr>
          </a:p>
          <a:p>
            <a:pPr>
              <a:buNone/>
            </a:pP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79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109</Words>
  <Application>Microsoft Office PowerPoint</Application>
  <PresentationFormat>On-screen Show (16:9)</PresentationFormat>
  <Paragraphs>99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Monaco</vt:lpstr>
      <vt:lpstr>Playfair Display</vt:lpstr>
      <vt:lpstr>Montserrat Light</vt:lpstr>
      <vt:lpstr>Lato</vt:lpstr>
      <vt:lpstr>Montserrat</vt:lpstr>
      <vt:lpstr>Roboto</vt:lpstr>
      <vt:lpstr>Arial</vt:lpstr>
      <vt:lpstr>Coral</vt:lpstr>
      <vt:lpstr>PowerPoint Presentation</vt:lpstr>
      <vt:lpstr>Introduction</vt:lpstr>
      <vt:lpstr>Benefits of POM</vt:lpstr>
      <vt:lpstr>Procedure to implement POM</vt:lpstr>
      <vt:lpstr>PowerPoint Presentation</vt:lpstr>
      <vt:lpstr>PowerPoint Presentation</vt:lpstr>
      <vt:lpstr>PowerPoint Presentation</vt:lpstr>
      <vt:lpstr>PowerPoint Presentation</vt:lpstr>
      <vt:lpstr>Covered Till Now   </vt:lpstr>
      <vt:lpstr>Thanks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Selenium</dc:title>
  <dc:creator>vipul</dc:creator>
  <cp:lastModifiedBy>Vibhav Gupta</cp:lastModifiedBy>
  <cp:revision>74</cp:revision>
  <dcterms:modified xsi:type="dcterms:W3CDTF">2018-04-07T08:12:20Z</dcterms:modified>
</cp:coreProperties>
</file>