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90" r:id="rId2"/>
    <p:sldId id="267" r:id="rId3"/>
    <p:sldId id="268" r:id="rId4"/>
    <p:sldId id="308" r:id="rId5"/>
    <p:sldId id="303" r:id="rId6"/>
    <p:sldId id="306" r:id="rId7"/>
    <p:sldId id="309" r:id="rId8"/>
    <p:sldId id="310" r:id="rId9"/>
    <p:sldId id="298" r:id="rId10"/>
    <p:sldId id="307" r:id="rId11"/>
    <p:sldId id="296" r:id="rId12"/>
    <p:sldId id="311" r:id="rId13"/>
    <p:sldId id="266" r:id="rId14"/>
  </p:sldIdLst>
  <p:sldSz cx="9144000" cy="5143500" type="screen16x9"/>
  <p:notesSz cx="6858000" cy="9144000"/>
  <p:embeddedFontLst>
    <p:embeddedFont>
      <p:font typeface="Roboto" panose="020B0604020202020204" charset="0"/>
      <p:regular r:id="rId16"/>
      <p:bold r:id="rId17"/>
      <p:italic r:id="rId18"/>
      <p:boldItalic r:id="rId19"/>
    </p:embeddedFont>
    <p:embeddedFont>
      <p:font typeface="Montserrat" panose="020B0604020202020204" charset="0"/>
      <p:regular r:id="rId20"/>
      <p:bold r:id="rId21"/>
    </p:embeddedFont>
    <p:embeddedFont>
      <p:font typeface="Lato" panose="020B0604020202020204" charset="0"/>
      <p:regular r:id="rId22"/>
      <p:bold r:id="rId23"/>
      <p:italic r:id="rId24"/>
      <p:boldItalic r:id="rId25"/>
    </p:embeddedFont>
    <p:embeddedFont>
      <p:font typeface="Montserrat Light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24" autoAdjust="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42116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73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pic>
        <p:nvPicPr>
          <p:cNvPr id="24" name="Shape 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0700" y="204575"/>
            <a:ext cx="902800" cy="4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0" y="4729150"/>
            <a:ext cx="9144000" cy="29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latin typeface="Montserrat Light"/>
                <a:ea typeface="Montserrat Light"/>
                <a:cs typeface="Montserrat Light"/>
                <a:sym typeface="Montserrat Light"/>
              </a:rPr>
              <a:t>Copyright © AkaSkills (www.akaskills.com) All Rights Reserved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Shape 67"/>
          <p:cNvPicPr preferRelativeResize="0"/>
          <p:nvPr/>
        </p:nvPicPr>
        <p:blipFill rotWithShape="1">
          <a:blip r:embed="rId2">
            <a:alphaModFix/>
          </a:blip>
          <a:srcRect l="-1439" t="12650" r="1440" b="-12650"/>
          <a:stretch/>
        </p:blipFill>
        <p:spPr>
          <a:xfrm>
            <a:off x="72571" y="0"/>
            <a:ext cx="9566972" cy="51505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69"/>
          <p:cNvSpPr txBox="1">
            <a:spLocks/>
          </p:cNvSpPr>
          <p:nvPr/>
        </p:nvSpPr>
        <p:spPr>
          <a:xfrm>
            <a:off x="380526" y="1911432"/>
            <a:ext cx="8469444" cy="9657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ctr"/>
            <a:r>
              <a:rPr lang="en" dirty="0" smtClean="0">
                <a:solidFill>
                  <a:schemeClr val="lt1"/>
                </a:solidFill>
              </a:rPr>
              <a:t>Page </a:t>
            </a:r>
            <a:r>
              <a:rPr lang="en" dirty="0" smtClean="0">
                <a:solidFill>
                  <a:schemeClr val="lt1"/>
                </a:solidFill>
              </a:rPr>
              <a:t>Factory in </a:t>
            </a:r>
            <a:r>
              <a:rPr lang="en" dirty="0">
                <a:solidFill>
                  <a:schemeClr val="lt1"/>
                </a:solidFill>
              </a:rPr>
              <a:t>S</a:t>
            </a:r>
            <a:r>
              <a:rPr lang="en" dirty="0" smtClean="0">
                <a:solidFill>
                  <a:schemeClr val="lt1"/>
                </a:solidFill>
              </a:rPr>
              <a:t>elenium</a:t>
            </a:r>
            <a:endParaRPr lang="en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74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11700" y="-167147"/>
            <a:ext cx="8520600" cy="167148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7986"/>
            <a:ext cx="8520600" cy="4837471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b="1" dirty="0" smtClean="0">
                <a:solidFill>
                  <a:srgbClr val="000000"/>
                </a:solidFill>
              </a:rPr>
              <a:t>Step 4)</a:t>
            </a:r>
            <a:r>
              <a:rPr lang="en-IN" dirty="0" smtClean="0">
                <a:solidFill>
                  <a:srgbClr val="000000"/>
                </a:solidFill>
              </a:rPr>
              <a:t>Creating </a:t>
            </a:r>
            <a:r>
              <a:rPr lang="en-IN" dirty="0">
                <a:solidFill>
                  <a:srgbClr val="000000"/>
                </a:solidFill>
              </a:rPr>
              <a:t>testng.xml file</a:t>
            </a: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 smtClean="0">
                <a:solidFill>
                  <a:srgbClr val="000000"/>
                </a:solidFill>
              </a:rPr>
              <a:t>Now </a:t>
            </a:r>
            <a:r>
              <a:rPr lang="en-IN" dirty="0" smtClean="0">
                <a:solidFill>
                  <a:srgbClr val="000000"/>
                </a:solidFill>
              </a:rPr>
              <a:t>see Project </a:t>
            </a:r>
            <a:r>
              <a:rPr lang="en-IN" dirty="0">
                <a:solidFill>
                  <a:srgbClr val="000000"/>
                </a:solidFill>
              </a:rPr>
              <a:t>explorer </a:t>
            </a:r>
            <a:r>
              <a:rPr lang="en-IN" dirty="0" smtClean="0">
                <a:solidFill>
                  <a:srgbClr val="000000"/>
                </a:solidFill>
              </a:rPr>
              <a:t>window look like this:-</a:t>
            </a:r>
            <a:endParaRPr lang="en-IN" b="1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11701" y="480057"/>
            <a:ext cx="5683464" cy="2246769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b="1" dirty="0" smtClean="0">
                <a:latin typeface="Monaco"/>
              </a:rPr>
              <a:t>&lt;?</a:t>
            </a:r>
            <a:r>
              <a:rPr lang="en-IN" b="1" dirty="0">
                <a:latin typeface="Monaco"/>
              </a:rPr>
              <a:t>xml version="1.0" encoding="UTF-8"?&gt;</a:t>
            </a:r>
          </a:p>
          <a:p>
            <a:r>
              <a:rPr lang="en-IN" b="1" dirty="0">
                <a:latin typeface="Monaco"/>
              </a:rPr>
              <a:t>&lt;!DOCTYPE suite SYSTEM "http://testng.org/testng-1.0.dtd"&gt;</a:t>
            </a:r>
          </a:p>
          <a:p>
            <a:r>
              <a:rPr lang="en-IN" b="1" dirty="0">
                <a:latin typeface="Monaco"/>
              </a:rPr>
              <a:t>&lt;suite name="</a:t>
            </a:r>
            <a:r>
              <a:rPr lang="en-IN" b="1" dirty="0" err="1">
                <a:latin typeface="Monaco"/>
              </a:rPr>
              <a:t>Everjobs</a:t>
            </a:r>
            <a:r>
              <a:rPr lang="en-IN" b="1" dirty="0">
                <a:latin typeface="Monaco"/>
              </a:rPr>
              <a:t> Suite"&gt;</a:t>
            </a:r>
          </a:p>
          <a:p>
            <a:r>
              <a:rPr lang="en-IN" b="1" dirty="0">
                <a:latin typeface="Monaco"/>
              </a:rPr>
              <a:t> </a:t>
            </a:r>
            <a:r>
              <a:rPr lang="en-IN" b="1" dirty="0" smtClean="0">
                <a:latin typeface="Monaco"/>
              </a:rPr>
              <a:t> </a:t>
            </a:r>
            <a:r>
              <a:rPr lang="en-IN" b="1" dirty="0">
                <a:latin typeface="Monaco"/>
              </a:rPr>
              <a:t>&lt;test name="Page </a:t>
            </a:r>
            <a:r>
              <a:rPr lang="en-IN" b="1" dirty="0" smtClean="0">
                <a:latin typeface="Monaco"/>
              </a:rPr>
              <a:t>Object Model Project"&gt;</a:t>
            </a:r>
            <a:endParaRPr lang="en-IN" b="1" dirty="0">
              <a:latin typeface="Monaco"/>
            </a:endParaRPr>
          </a:p>
          <a:p>
            <a:r>
              <a:rPr lang="en-IN" b="1" dirty="0">
                <a:latin typeface="Monaco"/>
              </a:rPr>
              <a:t> &lt;classes&gt;</a:t>
            </a:r>
          </a:p>
          <a:p>
            <a:r>
              <a:rPr lang="en-IN" b="1" dirty="0">
                <a:latin typeface="Monaco"/>
              </a:rPr>
              <a:t> &lt;class name="</a:t>
            </a:r>
            <a:r>
              <a:rPr lang="en-IN" b="1" dirty="0" err="1">
                <a:latin typeface="Monaco"/>
              </a:rPr>
              <a:t>tests.TestBase</a:t>
            </a:r>
            <a:r>
              <a:rPr lang="en-IN" b="1" dirty="0">
                <a:latin typeface="Monaco"/>
              </a:rPr>
              <a:t>" /&gt; </a:t>
            </a:r>
          </a:p>
          <a:p>
            <a:r>
              <a:rPr lang="en-IN" b="1" dirty="0">
                <a:latin typeface="Monaco"/>
              </a:rPr>
              <a:t> &lt;class name="</a:t>
            </a:r>
            <a:r>
              <a:rPr lang="en-IN" b="1" dirty="0" err="1">
                <a:latin typeface="Monaco"/>
              </a:rPr>
              <a:t>tests.FbLoginTest</a:t>
            </a:r>
            <a:r>
              <a:rPr lang="en-IN" b="1" dirty="0">
                <a:latin typeface="Monaco"/>
              </a:rPr>
              <a:t>" /&gt; </a:t>
            </a:r>
          </a:p>
          <a:p>
            <a:r>
              <a:rPr lang="en-IN" b="1" dirty="0">
                <a:latin typeface="Monaco"/>
              </a:rPr>
              <a:t> &lt;/classes&gt; </a:t>
            </a:r>
          </a:p>
          <a:p>
            <a:r>
              <a:rPr lang="en-IN" b="1" dirty="0">
                <a:latin typeface="Monaco"/>
              </a:rPr>
              <a:t> &lt;/test&gt; </a:t>
            </a:r>
          </a:p>
          <a:p>
            <a:r>
              <a:rPr lang="en-IN" b="1" dirty="0">
                <a:latin typeface="Monaco"/>
              </a:rPr>
              <a:t> </a:t>
            </a:r>
            <a:r>
              <a:rPr lang="en-IN" b="1" dirty="0" smtClean="0">
                <a:latin typeface="Monaco"/>
              </a:rPr>
              <a:t>&lt;/</a:t>
            </a:r>
            <a:r>
              <a:rPr lang="en-IN" b="1" dirty="0">
                <a:latin typeface="Monaco"/>
              </a:rPr>
              <a:t>suite&gt; &lt;!-- Suite </a:t>
            </a:r>
            <a:r>
              <a:rPr lang="en-IN" b="1" dirty="0" smtClean="0">
                <a:latin typeface="Monaco"/>
              </a:rPr>
              <a:t>--&gt;</a:t>
            </a:r>
            <a:r>
              <a:rPr lang="en-IN" b="1" dirty="0">
                <a:latin typeface="Monaco"/>
              </a:rPr>
              <a:t>      </a:t>
            </a:r>
            <a:endParaRPr kumimoji="0" lang="en-US" b="1" i="0" u="none" strike="noStrike" cap="none" normalizeH="0" baseline="0" dirty="0" smtClean="0">
              <a:ln>
                <a:noFill/>
              </a:ln>
              <a:effectLst/>
              <a:latin typeface="Monaco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528" y="897732"/>
            <a:ext cx="3078747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0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5003"/>
            <a:ext cx="8520600" cy="673768"/>
          </a:xfrm>
        </p:spPr>
        <p:txBody>
          <a:bodyPr/>
          <a:lstStyle/>
          <a:p>
            <a:r>
              <a:rPr lang="en-IN" sz="2800" dirty="0" err="1">
                <a:solidFill>
                  <a:srgbClr val="000000"/>
                </a:solidFill>
              </a:rPr>
              <a:t>AjaxElementLocatorFactory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577516"/>
            <a:ext cx="8520600" cy="424886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  <a:buNone/>
            </a:pPr>
            <a:r>
              <a:rPr lang="en-IN" dirty="0">
                <a:solidFill>
                  <a:srgbClr val="000000"/>
                </a:solidFill>
              </a:rPr>
              <a:t>One of the key advantages of using Page Factory pattern is </a:t>
            </a:r>
            <a:r>
              <a:rPr lang="en-IN" dirty="0" err="1">
                <a:solidFill>
                  <a:srgbClr val="000000"/>
                </a:solidFill>
              </a:rPr>
              <a:t>AjaxElementLocatorFactory</a:t>
            </a:r>
            <a:r>
              <a:rPr lang="en-IN" dirty="0">
                <a:solidFill>
                  <a:srgbClr val="000000"/>
                </a:solidFill>
              </a:rPr>
              <a:t> Class.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IN" dirty="0">
                <a:solidFill>
                  <a:srgbClr val="000000"/>
                </a:solidFill>
              </a:rPr>
              <a:t>It is working on lazy loading </a:t>
            </a:r>
            <a:r>
              <a:rPr lang="en-IN" dirty="0" smtClean="0">
                <a:solidFill>
                  <a:srgbClr val="000000"/>
                </a:solidFill>
              </a:rPr>
              <a:t>concept i.e</a:t>
            </a:r>
            <a:r>
              <a:rPr lang="en-IN" dirty="0">
                <a:solidFill>
                  <a:srgbClr val="000000"/>
                </a:solidFill>
              </a:rPr>
              <a:t>. a timeout for a WebElement will be assigned to the Object page class with the help of </a:t>
            </a:r>
            <a:r>
              <a:rPr lang="en-IN" dirty="0" err="1">
                <a:solidFill>
                  <a:srgbClr val="000000"/>
                </a:solidFill>
              </a:rPr>
              <a:t>AjaxElementLocatorFactory</a:t>
            </a:r>
            <a:r>
              <a:rPr lang="en-IN" dirty="0">
                <a:solidFill>
                  <a:srgbClr val="000000"/>
                </a:solidFill>
              </a:rPr>
              <a:t> 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IN" dirty="0" smtClean="0">
                <a:solidFill>
                  <a:srgbClr val="000000"/>
                </a:solidFill>
              </a:rPr>
              <a:t>When </a:t>
            </a:r>
            <a:r>
              <a:rPr lang="en-IN" dirty="0">
                <a:solidFill>
                  <a:srgbClr val="000000"/>
                </a:solidFill>
              </a:rPr>
              <a:t>an operation is performed on an element the wait for its visibility starts from that moment only. If the element is not found in the given time </a:t>
            </a:r>
            <a:r>
              <a:rPr lang="en-IN" dirty="0" err="1" smtClean="0">
                <a:solidFill>
                  <a:srgbClr val="000000"/>
                </a:solidFill>
              </a:rPr>
              <a:t>interval,</a:t>
            </a:r>
            <a:r>
              <a:rPr lang="en-IN" dirty="0" err="1">
                <a:solidFill>
                  <a:srgbClr val="000000"/>
                </a:solidFill>
              </a:rPr>
              <a:t>t</a:t>
            </a:r>
            <a:r>
              <a:rPr lang="en-IN" dirty="0" err="1" smtClean="0">
                <a:solidFill>
                  <a:srgbClr val="000000"/>
                </a:solidFill>
              </a:rPr>
              <a:t>est</a:t>
            </a:r>
            <a:r>
              <a:rPr lang="en-IN" dirty="0" smtClean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00"/>
                </a:solidFill>
              </a:rPr>
              <a:t>c</a:t>
            </a:r>
            <a:r>
              <a:rPr lang="en-IN" dirty="0" smtClean="0">
                <a:solidFill>
                  <a:srgbClr val="000000"/>
                </a:solidFill>
              </a:rPr>
              <a:t>ase</a:t>
            </a:r>
            <a:r>
              <a:rPr lang="en-IN" dirty="0">
                <a:solidFill>
                  <a:srgbClr val="000000"/>
                </a:solidFill>
              </a:rPr>
              <a:t> execution will throw '</a:t>
            </a:r>
            <a:r>
              <a:rPr lang="en-IN" dirty="0" err="1">
                <a:solidFill>
                  <a:srgbClr val="000000"/>
                </a:solidFill>
              </a:rPr>
              <a:t>NoSuchElementException</a:t>
            </a:r>
            <a:r>
              <a:rPr lang="en-IN" dirty="0">
                <a:solidFill>
                  <a:srgbClr val="000000"/>
                </a:solidFill>
              </a:rPr>
              <a:t>' exception.</a:t>
            </a: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92" y="2788032"/>
            <a:ext cx="57245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7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>
                <a:solidFill>
                  <a:schemeClr val="accent2"/>
                </a:solidFill>
              </a:rPr>
              <a:t>Covered Till Now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solidFill>
                  <a:srgbClr val="000000"/>
                </a:solidFill>
              </a:rPr>
              <a:t>Page Factory is an optimized way to create object repository in POM concept</a:t>
            </a:r>
            <a:r>
              <a:rPr lang="en-IN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IN" dirty="0" err="1" smtClean="0">
                <a:solidFill>
                  <a:srgbClr val="000000"/>
                </a:solidFill>
              </a:rPr>
              <a:t>AjaxElementLocatorFactory</a:t>
            </a:r>
            <a:r>
              <a:rPr lang="en-IN" dirty="0" smtClean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00"/>
                </a:solidFill>
              </a:rPr>
              <a:t>is a lazy load concept in Page Factory pattern to identify </a:t>
            </a:r>
            <a:r>
              <a:rPr lang="en-IN" dirty="0" err="1">
                <a:solidFill>
                  <a:srgbClr val="000000"/>
                </a:solidFill>
              </a:rPr>
              <a:t>WebElements</a:t>
            </a:r>
            <a:r>
              <a:rPr lang="en-IN" dirty="0">
                <a:solidFill>
                  <a:srgbClr val="000000"/>
                </a:solidFill>
              </a:rPr>
              <a:t> only when they are used in any operation.</a:t>
            </a: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4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1966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529017"/>
          </a:xfrm>
        </p:spPr>
        <p:txBody>
          <a:bodyPr/>
          <a:lstStyle/>
          <a:p>
            <a:r>
              <a:rPr lang="en-IN" dirty="0" smtClean="0">
                <a:solidFill>
                  <a:srgbClr val="000000"/>
                </a:solidFill>
              </a:rPr>
              <a:t>Introduction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880" y="453763"/>
            <a:ext cx="8660420" cy="435887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IN" dirty="0">
                <a:solidFill>
                  <a:srgbClr val="000000"/>
                </a:solidFill>
              </a:rPr>
              <a:t>The </a:t>
            </a:r>
            <a:r>
              <a:rPr lang="en-IN" b="1" i="1" dirty="0" err="1">
                <a:solidFill>
                  <a:srgbClr val="000000"/>
                </a:solidFill>
              </a:rPr>
              <a:t>PageFactory</a:t>
            </a:r>
            <a:r>
              <a:rPr lang="en-IN" dirty="0">
                <a:solidFill>
                  <a:srgbClr val="000000"/>
                </a:solidFill>
              </a:rPr>
              <a:t> </a:t>
            </a:r>
            <a:r>
              <a:rPr lang="en-IN" dirty="0" smtClean="0">
                <a:solidFill>
                  <a:srgbClr val="000000"/>
                </a:solidFill>
              </a:rPr>
              <a:t>in </a:t>
            </a:r>
            <a:r>
              <a:rPr lang="en-IN" dirty="0">
                <a:solidFill>
                  <a:srgbClr val="000000"/>
                </a:solidFill>
              </a:rPr>
              <a:t>Selenium is an extension to the Page Object design pattern. </a:t>
            </a: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IN" b="1" i="1" dirty="0" err="1">
                <a:solidFill>
                  <a:srgbClr val="000000"/>
                </a:solidFill>
              </a:rPr>
              <a:t>PageFactory</a:t>
            </a:r>
            <a:r>
              <a:rPr lang="en-IN" dirty="0" smtClean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00"/>
                </a:solidFill>
              </a:rPr>
              <a:t>is used to initialize the elements of the Page Object or instantiate the Page Objects </a:t>
            </a:r>
            <a:r>
              <a:rPr lang="en-IN" dirty="0" smtClean="0">
                <a:solidFill>
                  <a:srgbClr val="000000"/>
                </a:solidFill>
              </a:rPr>
              <a:t>itself</a:t>
            </a: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IN" b="1" i="1" dirty="0" err="1">
                <a:solidFill>
                  <a:srgbClr val="000000"/>
                </a:solidFill>
              </a:rPr>
              <a:t>PageFactory</a:t>
            </a:r>
            <a:r>
              <a:rPr lang="en-IN" dirty="0" smtClean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00"/>
                </a:solidFill>
              </a:rPr>
              <a:t>is used to initialize elements of a Page class without having to use ‘</a:t>
            </a:r>
            <a:r>
              <a:rPr lang="en-IN" dirty="0" err="1">
                <a:solidFill>
                  <a:srgbClr val="000000"/>
                </a:solidFill>
              </a:rPr>
              <a:t>FindElement</a:t>
            </a:r>
            <a:r>
              <a:rPr lang="en-IN" dirty="0">
                <a:solidFill>
                  <a:srgbClr val="000000"/>
                </a:solidFill>
              </a:rPr>
              <a:t>’ or ‘</a:t>
            </a:r>
            <a:r>
              <a:rPr lang="en-IN" dirty="0" err="1">
                <a:solidFill>
                  <a:srgbClr val="000000"/>
                </a:solidFill>
              </a:rPr>
              <a:t>FindElements</a:t>
            </a:r>
            <a:r>
              <a:rPr lang="en-IN" dirty="0">
                <a:solidFill>
                  <a:srgbClr val="000000"/>
                </a:solidFill>
              </a:rPr>
              <a:t>’. </a:t>
            </a:r>
            <a:r>
              <a:rPr lang="en-IN" dirty="0" smtClean="0">
                <a:solidFill>
                  <a:srgbClr val="000000"/>
                </a:solidFill>
              </a:rPr>
              <a:t>  </a:t>
            </a: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IN" dirty="0" smtClean="0">
                <a:solidFill>
                  <a:srgbClr val="000000"/>
                </a:solidFill>
              </a:rPr>
              <a:t>Annotations </a:t>
            </a:r>
            <a:r>
              <a:rPr lang="en-IN" dirty="0">
                <a:solidFill>
                  <a:srgbClr val="000000"/>
                </a:solidFill>
              </a:rPr>
              <a:t>can be used to supply descriptive names of target objects to improve code readability</a:t>
            </a:r>
            <a:r>
              <a:rPr lang="en-IN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IN" b="1" dirty="0" smtClean="0">
                <a:solidFill>
                  <a:srgbClr val="000000"/>
                </a:solidFill>
              </a:rPr>
              <a:t>Page Factory </a:t>
            </a:r>
            <a:r>
              <a:rPr lang="en-IN" dirty="0">
                <a:solidFill>
                  <a:srgbClr val="000000"/>
                </a:solidFill>
              </a:rPr>
              <a:t>is one way of implementing the ‘Page Object Model’.</a:t>
            </a:r>
          </a:p>
          <a:p>
            <a:pPr>
              <a:buNone/>
            </a:pPr>
            <a:endParaRPr lang="en-IN" sz="1600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096" y="2953190"/>
            <a:ext cx="5784081" cy="13793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539" y="4332530"/>
            <a:ext cx="4450466" cy="4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4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20" y="62025"/>
            <a:ext cx="8520600" cy="1024255"/>
          </a:xfrm>
        </p:spPr>
        <p:txBody>
          <a:bodyPr/>
          <a:lstStyle/>
          <a:p>
            <a:r>
              <a:rPr lang="en-IN" dirty="0">
                <a:solidFill>
                  <a:srgbClr val="000000"/>
                </a:solidFill>
              </a:rPr>
              <a:t>D</a:t>
            </a:r>
            <a:r>
              <a:rPr lang="en-IN" dirty="0" smtClean="0">
                <a:solidFill>
                  <a:srgbClr val="000000"/>
                </a:solidFill>
              </a:rPr>
              <a:t>ifference </a:t>
            </a:r>
            <a:r>
              <a:rPr lang="en-IN" dirty="0">
                <a:solidFill>
                  <a:srgbClr val="000000"/>
                </a:solidFill>
              </a:rPr>
              <a:t>between </a:t>
            </a:r>
            <a:r>
              <a:rPr lang="en-IN" dirty="0" smtClean="0">
                <a:solidFill>
                  <a:srgbClr val="000000"/>
                </a:solidFill>
              </a:rPr>
              <a:t>POM </a:t>
            </a:r>
            <a:r>
              <a:rPr lang="en-IN" dirty="0">
                <a:solidFill>
                  <a:srgbClr val="000000"/>
                </a:solidFill>
              </a:rPr>
              <a:t>and Page Factory</a:t>
            </a:r>
            <a:endParaRPr lang="en-IN" b="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5032"/>
            <a:ext cx="8520600" cy="3588847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>
                <a:solidFill>
                  <a:srgbClr val="000000"/>
                </a:solidFill>
              </a:rPr>
              <a:t>Page Object is a class that represents a web page and hold the functionality and members.</a:t>
            </a:r>
            <a:r>
              <a:rPr lang="en-IN" dirty="0">
                <a:solidFill>
                  <a:srgbClr val="000000"/>
                </a:solidFill>
              </a:rPr>
              <a:t/>
            </a:r>
            <a:br>
              <a:rPr lang="en-IN" dirty="0">
                <a:solidFill>
                  <a:srgbClr val="000000"/>
                </a:solidFill>
              </a:rPr>
            </a:br>
            <a:r>
              <a:rPr lang="en-IN" dirty="0">
                <a:solidFill>
                  <a:srgbClr val="000000"/>
                </a:solidFill>
              </a:rPr>
              <a:t>Page Factory is a way to initialize the web elements you want to interact with within the page object when you create an instance of it.</a:t>
            </a:r>
            <a:endParaRPr lang="en-IN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9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20" y="62025"/>
            <a:ext cx="8520600" cy="501445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Procedure to implement </a:t>
            </a:r>
            <a:r>
              <a:rPr lang="en-US" dirty="0" smtClean="0">
                <a:solidFill>
                  <a:srgbClr val="000000"/>
                </a:solidFill>
              </a:rPr>
              <a:t>Page Factory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658760"/>
            <a:ext cx="8520600" cy="4085119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00"/>
                </a:solidFill>
              </a:rPr>
              <a:t>Step 1)</a:t>
            </a:r>
            <a:r>
              <a:rPr lang="en-IN" dirty="0"/>
              <a:t> </a:t>
            </a:r>
            <a:r>
              <a:rPr lang="en-IN" dirty="0">
                <a:solidFill>
                  <a:srgbClr val="000000"/>
                </a:solidFill>
              </a:rPr>
              <a:t>Creating </a:t>
            </a:r>
            <a:r>
              <a:rPr lang="en-IN" dirty="0" err="1">
                <a:solidFill>
                  <a:srgbClr val="000000"/>
                </a:solidFill>
              </a:rPr>
              <a:t>TestBase</a:t>
            </a:r>
            <a:r>
              <a:rPr lang="en-IN" dirty="0">
                <a:solidFill>
                  <a:srgbClr val="000000"/>
                </a:solidFill>
              </a:rPr>
              <a:t> class. Here we create an object of </a:t>
            </a:r>
            <a:r>
              <a:rPr lang="en-IN" dirty="0" err="1">
                <a:solidFill>
                  <a:srgbClr val="000000"/>
                </a:solidFill>
              </a:rPr>
              <a:t>WebDriver</a:t>
            </a:r>
            <a:r>
              <a:rPr lang="en-IN" dirty="0">
                <a:solidFill>
                  <a:srgbClr val="000000"/>
                </a:solidFill>
              </a:rPr>
              <a:t>, maximize browser, implementing waits, launching </a:t>
            </a:r>
            <a:r>
              <a:rPr lang="en-IN" dirty="0" smtClean="0">
                <a:solidFill>
                  <a:srgbClr val="000000"/>
                </a:solidFill>
              </a:rPr>
              <a:t>URL etc.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 smtClean="0">
                <a:solidFill>
                  <a:srgbClr val="000000"/>
                </a:solidFill>
              </a:rPr>
              <a:t>Now see the code here</a:t>
            </a:r>
            <a:r>
              <a:rPr lang="en-IN" b="1" dirty="0" smtClean="0">
                <a:solidFill>
                  <a:srgbClr val="000000"/>
                </a:solidFill>
              </a:rPr>
              <a:t>:- TestBase.java </a:t>
            </a:r>
            <a:r>
              <a:rPr lang="en-IN" b="1" dirty="0">
                <a:solidFill>
                  <a:srgbClr val="000000"/>
                </a:solidFill>
              </a:rPr>
              <a:t>(BASE CLASS)</a:t>
            </a: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1700" y="1635336"/>
            <a:ext cx="6691849" cy="3108543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b="1" dirty="0">
                <a:latin typeface="Monaco"/>
              </a:rPr>
              <a:t>package tests;</a:t>
            </a:r>
          </a:p>
          <a:p>
            <a:r>
              <a:rPr lang="en-IN" b="1" dirty="0">
                <a:latin typeface="Monaco"/>
              </a:rPr>
              <a:t> import </a:t>
            </a:r>
            <a:r>
              <a:rPr lang="en-IN" b="1" dirty="0" err="1">
                <a:latin typeface="Monaco"/>
              </a:rPr>
              <a:t>java.io.IOException</a:t>
            </a:r>
            <a:r>
              <a:rPr lang="en-IN" b="1" dirty="0">
                <a:latin typeface="Monaco"/>
              </a:rPr>
              <a:t>;</a:t>
            </a:r>
          </a:p>
          <a:p>
            <a:r>
              <a:rPr lang="en-IN" b="1" dirty="0">
                <a:latin typeface="Monaco"/>
              </a:rPr>
              <a:t>import </a:t>
            </a:r>
            <a:r>
              <a:rPr lang="en-IN" b="1" dirty="0" err="1">
                <a:latin typeface="Monaco"/>
              </a:rPr>
              <a:t>java.util.concurrent.TimeUnit</a:t>
            </a:r>
            <a:r>
              <a:rPr lang="en-IN" b="1" dirty="0">
                <a:latin typeface="Monaco"/>
              </a:rPr>
              <a:t>;</a:t>
            </a:r>
          </a:p>
          <a:p>
            <a:r>
              <a:rPr lang="en-IN" b="1" dirty="0">
                <a:latin typeface="Monaco"/>
              </a:rPr>
              <a:t> import </a:t>
            </a:r>
            <a:r>
              <a:rPr lang="en-IN" b="1" dirty="0" err="1">
                <a:latin typeface="Monaco"/>
              </a:rPr>
              <a:t>org.openqa.selenium.WebDriver</a:t>
            </a:r>
            <a:r>
              <a:rPr lang="en-IN" b="1" dirty="0">
                <a:latin typeface="Monaco"/>
              </a:rPr>
              <a:t>;</a:t>
            </a:r>
          </a:p>
          <a:p>
            <a:r>
              <a:rPr lang="en-IN" b="1" dirty="0">
                <a:latin typeface="Monaco"/>
              </a:rPr>
              <a:t>import </a:t>
            </a:r>
            <a:r>
              <a:rPr lang="en-IN" b="1" dirty="0" err="1">
                <a:latin typeface="Monaco"/>
              </a:rPr>
              <a:t>org.openqa.selenium.chrome.ChromeDriver</a:t>
            </a:r>
            <a:r>
              <a:rPr lang="en-IN" b="1" dirty="0">
                <a:latin typeface="Monaco"/>
              </a:rPr>
              <a:t>;</a:t>
            </a:r>
          </a:p>
          <a:p>
            <a:r>
              <a:rPr lang="en-IN" b="1" dirty="0">
                <a:latin typeface="Monaco"/>
              </a:rPr>
              <a:t>import </a:t>
            </a:r>
            <a:r>
              <a:rPr lang="en-IN" b="1" dirty="0" err="1">
                <a:latin typeface="Monaco"/>
              </a:rPr>
              <a:t>org.testng.annotations.AfterSuite</a:t>
            </a:r>
            <a:r>
              <a:rPr lang="en-IN" b="1" dirty="0">
                <a:latin typeface="Monaco"/>
              </a:rPr>
              <a:t>;</a:t>
            </a:r>
          </a:p>
          <a:p>
            <a:r>
              <a:rPr lang="en-IN" b="1" dirty="0">
                <a:latin typeface="Monaco"/>
              </a:rPr>
              <a:t>import </a:t>
            </a:r>
            <a:r>
              <a:rPr lang="en-IN" b="1" dirty="0" err="1">
                <a:latin typeface="Monaco"/>
              </a:rPr>
              <a:t>org.testng.annotations.BeforeSuite</a:t>
            </a:r>
            <a:r>
              <a:rPr lang="en-IN" b="1" dirty="0">
                <a:latin typeface="Monaco"/>
              </a:rPr>
              <a:t>;</a:t>
            </a:r>
          </a:p>
          <a:p>
            <a:r>
              <a:rPr lang="en-IN" b="1" dirty="0">
                <a:latin typeface="Monaco"/>
              </a:rPr>
              <a:t> public class </a:t>
            </a:r>
            <a:r>
              <a:rPr lang="en-IN" b="1" dirty="0" err="1">
                <a:latin typeface="Monaco"/>
              </a:rPr>
              <a:t>TestBase</a:t>
            </a:r>
            <a:r>
              <a:rPr lang="en-IN" b="1" dirty="0">
                <a:latin typeface="Monaco"/>
              </a:rPr>
              <a:t> {</a:t>
            </a:r>
          </a:p>
          <a:p>
            <a:r>
              <a:rPr lang="en-IN" b="1" dirty="0">
                <a:latin typeface="Monaco"/>
              </a:rPr>
              <a:t>  public static </a:t>
            </a:r>
            <a:r>
              <a:rPr lang="en-IN" b="1" dirty="0" err="1">
                <a:latin typeface="Monaco"/>
              </a:rPr>
              <a:t>WebDriver</a:t>
            </a:r>
            <a:r>
              <a:rPr lang="en-IN" b="1" dirty="0">
                <a:latin typeface="Monaco"/>
              </a:rPr>
              <a:t> driver = null;</a:t>
            </a:r>
          </a:p>
          <a:p>
            <a:r>
              <a:rPr lang="en-IN" b="1" dirty="0">
                <a:latin typeface="Monaco"/>
              </a:rPr>
              <a:t>  @</a:t>
            </a:r>
            <a:r>
              <a:rPr lang="en-IN" b="1" dirty="0" err="1">
                <a:latin typeface="Monaco"/>
              </a:rPr>
              <a:t>BeforeSuite</a:t>
            </a:r>
            <a:endParaRPr lang="en-IN" b="1" dirty="0">
              <a:latin typeface="Monaco"/>
            </a:endParaRPr>
          </a:p>
          <a:p>
            <a:r>
              <a:rPr lang="en-IN" b="1" dirty="0">
                <a:latin typeface="Monaco"/>
              </a:rPr>
              <a:t> public void initialize() throws </a:t>
            </a:r>
            <a:r>
              <a:rPr lang="en-IN" b="1" dirty="0" err="1">
                <a:latin typeface="Monaco"/>
              </a:rPr>
              <a:t>IOException</a:t>
            </a:r>
            <a:r>
              <a:rPr lang="en-IN" b="1" dirty="0">
                <a:latin typeface="Monaco"/>
              </a:rPr>
              <a:t>{</a:t>
            </a:r>
          </a:p>
          <a:p>
            <a:r>
              <a:rPr lang="en-IN" b="1" dirty="0">
                <a:latin typeface="Monaco"/>
              </a:rPr>
              <a:t>  </a:t>
            </a:r>
            <a:r>
              <a:rPr lang="en-IN" b="1" dirty="0" err="1">
                <a:latin typeface="Monaco"/>
              </a:rPr>
              <a:t>System.setProperty</a:t>
            </a:r>
            <a:r>
              <a:rPr lang="en-IN" b="1" dirty="0">
                <a:latin typeface="Monaco"/>
              </a:rPr>
              <a:t>("</a:t>
            </a:r>
            <a:r>
              <a:rPr lang="en-IN" b="1" dirty="0" err="1">
                <a:latin typeface="Monaco"/>
              </a:rPr>
              <a:t>webdriver.chrome.driver</a:t>
            </a:r>
            <a:r>
              <a:rPr lang="en-IN" b="1" dirty="0">
                <a:latin typeface="Monaco"/>
              </a:rPr>
              <a:t>", </a:t>
            </a:r>
            <a:r>
              <a:rPr lang="en-IN" b="1" dirty="0" err="1">
                <a:latin typeface="Monaco"/>
              </a:rPr>
              <a:t>System.getProperty</a:t>
            </a:r>
            <a:r>
              <a:rPr lang="en-IN" b="1" dirty="0">
                <a:latin typeface="Monaco"/>
              </a:rPr>
              <a:t>("</a:t>
            </a:r>
            <a:r>
              <a:rPr lang="en-IN" b="1" dirty="0" err="1">
                <a:latin typeface="Monaco"/>
              </a:rPr>
              <a:t>user.dir</a:t>
            </a:r>
            <a:r>
              <a:rPr lang="en-IN" b="1" dirty="0">
                <a:latin typeface="Monaco"/>
              </a:rPr>
              <a:t>")+"\\src\\test\\java\\drivers\\chromedriver.exe");</a:t>
            </a:r>
          </a:p>
          <a:p>
            <a:r>
              <a:rPr lang="en-IN" b="1" dirty="0">
                <a:latin typeface="Monaco"/>
              </a:rPr>
              <a:t> driver = new </a:t>
            </a:r>
            <a:r>
              <a:rPr lang="en-IN" b="1" dirty="0" err="1">
                <a:latin typeface="Monaco"/>
              </a:rPr>
              <a:t>ChromeDriver</a:t>
            </a:r>
            <a:r>
              <a:rPr lang="en-IN" b="1" dirty="0">
                <a:latin typeface="Monaco"/>
              </a:rPr>
              <a:t>(); </a:t>
            </a:r>
            <a:r>
              <a:rPr lang="en-IN" b="1" dirty="0">
                <a:latin typeface="Monaco"/>
              </a:rPr>
              <a:t>   </a:t>
            </a:r>
            <a:endParaRPr lang="en-IN" b="1" dirty="0" smtClean="0">
              <a:latin typeface="Monaco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817" y="1566588"/>
            <a:ext cx="3963463" cy="259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1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11700" y="-167147"/>
            <a:ext cx="8520600" cy="167148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7986"/>
            <a:ext cx="8520600" cy="4837471"/>
          </a:xfrm>
        </p:spPr>
        <p:txBody>
          <a:bodyPr/>
          <a:lstStyle/>
          <a:p>
            <a:pPr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IN" b="1" dirty="0">
                <a:solidFill>
                  <a:srgbClr val="000000"/>
                </a:solidFill>
              </a:rPr>
              <a:t>Step 2) </a:t>
            </a:r>
            <a:r>
              <a:rPr lang="en-IN" dirty="0">
                <a:solidFill>
                  <a:srgbClr val="000000"/>
                </a:solidFill>
              </a:rPr>
              <a:t>Creating classes for each page (</a:t>
            </a:r>
            <a:r>
              <a:rPr lang="en-IN" i="1" dirty="0">
                <a:solidFill>
                  <a:srgbClr val="000000"/>
                </a:solidFill>
              </a:rPr>
              <a:t>Facebook Login</a:t>
            </a:r>
            <a:r>
              <a:rPr lang="en-IN" dirty="0">
                <a:solidFill>
                  <a:srgbClr val="000000"/>
                </a:solidFill>
              </a:rPr>
              <a:t> Page,  </a:t>
            </a:r>
            <a:r>
              <a:rPr lang="en-IN" i="1" dirty="0">
                <a:solidFill>
                  <a:srgbClr val="000000"/>
                </a:solidFill>
              </a:rPr>
              <a:t>Facebook Home</a:t>
            </a:r>
            <a:r>
              <a:rPr lang="en-IN" dirty="0">
                <a:solidFill>
                  <a:srgbClr val="000000"/>
                </a:solidFill>
              </a:rPr>
              <a:t> Page) to hold element locators and their methods.</a:t>
            </a:r>
          </a:p>
          <a:p>
            <a:pPr>
              <a:buNone/>
            </a:pPr>
            <a:r>
              <a:rPr lang="en-IN" dirty="0">
                <a:solidFill>
                  <a:srgbClr val="000000"/>
                </a:solidFill>
              </a:rPr>
              <a:t>Now see the code in next slide</a:t>
            </a:r>
            <a:r>
              <a:rPr lang="en-IN" b="1" dirty="0">
                <a:solidFill>
                  <a:srgbClr val="000000"/>
                </a:solidFill>
              </a:rPr>
              <a:t>:- FBHomePage.java (Webpage 1)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11700" y="117986"/>
            <a:ext cx="6103168" cy="3108543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b="1" dirty="0">
                <a:latin typeface="Monaco"/>
              </a:rPr>
              <a:t>//To maximize browser</a:t>
            </a:r>
          </a:p>
          <a:p>
            <a:r>
              <a:rPr lang="en-IN" b="1" dirty="0">
                <a:latin typeface="Monaco"/>
              </a:rPr>
              <a:t>                </a:t>
            </a:r>
            <a:r>
              <a:rPr lang="en-IN" b="1" dirty="0" err="1">
                <a:latin typeface="Monaco"/>
              </a:rPr>
              <a:t>driver.manage</a:t>
            </a:r>
            <a:r>
              <a:rPr lang="en-IN" b="1" dirty="0">
                <a:latin typeface="Monaco"/>
              </a:rPr>
              <a:t>().window().maximize();</a:t>
            </a:r>
            <a:endParaRPr lang="en-US" sz="1600" b="1" dirty="0">
              <a:latin typeface="Monaco"/>
              <a:cs typeface="Arial" pitchFamily="34" charset="0"/>
            </a:endParaRPr>
          </a:p>
          <a:p>
            <a:r>
              <a:rPr lang="en-IN" b="1" dirty="0" smtClean="0">
                <a:latin typeface="Monaco"/>
              </a:rPr>
              <a:t>//</a:t>
            </a:r>
            <a:r>
              <a:rPr lang="en-IN" b="1" dirty="0">
                <a:latin typeface="Monaco"/>
              </a:rPr>
              <a:t>Implicit </a:t>
            </a:r>
            <a:r>
              <a:rPr lang="en-IN" b="1" dirty="0" smtClean="0">
                <a:latin typeface="Monaco"/>
              </a:rPr>
              <a:t>wait</a:t>
            </a:r>
          </a:p>
          <a:p>
            <a:r>
              <a:rPr lang="en-IN" b="1" dirty="0" err="1" smtClean="0">
                <a:latin typeface="Monaco"/>
              </a:rPr>
              <a:t>driver.manage</a:t>
            </a:r>
            <a:r>
              <a:rPr lang="en-IN" b="1" dirty="0">
                <a:latin typeface="Monaco"/>
              </a:rPr>
              <a:t>().timeouts().</a:t>
            </a:r>
            <a:r>
              <a:rPr lang="en-IN" b="1" dirty="0" err="1">
                <a:latin typeface="Monaco"/>
              </a:rPr>
              <a:t>implicitlyWait</a:t>
            </a:r>
            <a:r>
              <a:rPr lang="en-IN" b="1" dirty="0">
                <a:latin typeface="Monaco"/>
              </a:rPr>
              <a:t>(20, </a:t>
            </a:r>
            <a:r>
              <a:rPr lang="en-IN" b="1" dirty="0" err="1">
                <a:latin typeface="Monaco"/>
              </a:rPr>
              <a:t>TimeUnit.SECONDS</a:t>
            </a:r>
            <a:r>
              <a:rPr lang="en-IN" b="1" dirty="0">
                <a:latin typeface="Monaco"/>
              </a:rPr>
              <a:t>);</a:t>
            </a:r>
          </a:p>
          <a:p>
            <a:r>
              <a:rPr lang="en-IN" b="1" dirty="0">
                <a:latin typeface="Monaco"/>
              </a:rPr>
              <a:t> //To open </a:t>
            </a:r>
            <a:r>
              <a:rPr lang="en-IN" b="1" dirty="0" err="1">
                <a:latin typeface="Monaco"/>
              </a:rPr>
              <a:t>facebook</a:t>
            </a:r>
            <a:endParaRPr lang="en-IN" b="1" dirty="0">
              <a:latin typeface="Monaco"/>
            </a:endParaRPr>
          </a:p>
          <a:p>
            <a:r>
              <a:rPr lang="en-IN" b="1" dirty="0">
                <a:latin typeface="Monaco"/>
              </a:rPr>
              <a:t>                </a:t>
            </a:r>
            <a:r>
              <a:rPr lang="en-IN" b="1" dirty="0" err="1">
                <a:latin typeface="Monaco"/>
              </a:rPr>
              <a:t>driver.get</a:t>
            </a:r>
            <a:r>
              <a:rPr lang="en-IN" b="1" dirty="0">
                <a:latin typeface="Monaco"/>
              </a:rPr>
              <a:t>("https://www.facebook.com");</a:t>
            </a:r>
          </a:p>
          <a:p>
            <a:r>
              <a:rPr lang="en-IN" b="1" dirty="0">
                <a:latin typeface="Monaco"/>
              </a:rPr>
              <a:t>  }</a:t>
            </a:r>
          </a:p>
          <a:p>
            <a:r>
              <a:rPr lang="en-IN" b="1" dirty="0">
                <a:latin typeface="Monaco"/>
              </a:rPr>
              <a:t>  @</a:t>
            </a:r>
            <a:r>
              <a:rPr lang="en-IN" b="1" dirty="0" err="1">
                <a:latin typeface="Monaco"/>
              </a:rPr>
              <a:t>AfterSuite</a:t>
            </a:r>
            <a:endParaRPr lang="en-IN" b="1" dirty="0">
              <a:latin typeface="Monaco"/>
            </a:endParaRPr>
          </a:p>
          <a:p>
            <a:r>
              <a:rPr lang="en-IN" b="1" dirty="0">
                <a:latin typeface="Monaco"/>
              </a:rPr>
              <a:t> //Test </a:t>
            </a:r>
            <a:r>
              <a:rPr lang="en-IN" b="1" dirty="0" err="1">
                <a:latin typeface="Monaco"/>
              </a:rPr>
              <a:t>cleanup</a:t>
            </a:r>
            <a:endParaRPr lang="en-IN" b="1" dirty="0">
              <a:latin typeface="Monaco"/>
            </a:endParaRPr>
          </a:p>
          <a:p>
            <a:r>
              <a:rPr lang="en-IN" b="1" dirty="0">
                <a:latin typeface="Monaco"/>
              </a:rPr>
              <a:t> public void </a:t>
            </a:r>
            <a:r>
              <a:rPr lang="en-IN" b="1" dirty="0" err="1">
                <a:latin typeface="Monaco"/>
              </a:rPr>
              <a:t>TeardownTest</a:t>
            </a:r>
            <a:r>
              <a:rPr lang="en-IN" b="1" dirty="0">
                <a:latin typeface="Monaco"/>
              </a:rPr>
              <a:t>()</a:t>
            </a:r>
          </a:p>
          <a:p>
            <a:r>
              <a:rPr lang="en-IN" b="1" dirty="0">
                <a:latin typeface="Monaco"/>
              </a:rPr>
              <a:t>    {</a:t>
            </a:r>
          </a:p>
          <a:p>
            <a:r>
              <a:rPr lang="en-IN" b="1" dirty="0">
                <a:latin typeface="Monaco"/>
              </a:rPr>
              <a:t>        </a:t>
            </a:r>
            <a:r>
              <a:rPr lang="en-IN" b="1" dirty="0" err="1">
                <a:latin typeface="Monaco"/>
              </a:rPr>
              <a:t>TestBase.driver.quit</a:t>
            </a:r>
            <a:r>
              <a:rPr lang="en-IN" b="1" dirty="0">
                <a:latin typeface="Monaco"/>
              </a:rPr>
              <a:t>();</a:t>
            </a:r>
          </a:p>
          <a:p>
            <a:r>
              <a:rPr lang="en-IN" b="1" dirty="0">
                <a:latin typeface="Monaco"/>
              </a:rPr>
              <a:t>    </a:t>
            </a:r>
            <a:r>
              <a:rPr lang="en-IN" b="1" dirty="0" smtClean="0">
                <a:latin typeface="Monaco"/>
              </a:rPr>
              <a:t>}</a:t>
            </a:r>
          </a:p>
          <a:p>
            <a:r>
              <a:rPr lang="en-IN" b="1" dirty="0">
                <a:latin typeface="Monaco"/>
              </a:rPr>
              <a:t>}</a:t>
            </a:r>
            <a:endParaRPr lang="en-IN" b="1" dirty="0"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2929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11700" y="-167147"/>
            <a:ext cx="8520600" cy="167148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131" y="117986"/>
            <a:ext cx="8619169" cy="4837471"/>
          </a:xfrm>
        </p:spPr>
        <p:txBody>
          <a:bodyPr/>
          <a:lstStyle/>
          <a:p>
            <a:pPr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44379" y="228397"/>
            <a:ext cx="7927091" cy="4616648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b="1" dirty="0">
                <a:latin typeface="Monaco"/>
              </a:rPr>
              <a:t>package pages</a:t>
            </a:r>
            <a:r>
              <a:rPr lang="en-IN" b="1" dirty="0" smtClean="0">
                <a:latin typeface="Monaco"/>
              </a:rPr>
              <a:t>;</a:t>
            </a:r>
            <a:r>
              <a:rPr lang="en-IN" b="1" dirty="0">
                <a:latin typeface="Monaco"/>
              </a:rPr>
              <a:t> </a:t>
            </a:r>
          </a:p>
          <a:p>
            <a:r>
              <a:rPr lang="en-IN" b="1" dirty="0">
                <a:latin typeface="Monaco"/>
              </a:rPr>
              <a:t>import </a:t>
            </a:r>
            <a:r>
              <a:rPr lang="en-IN" b="1" dirty="0" err="1">
                <a:latin typeface="Monaco"/>
              </a:rPr>
              <a:t>org.openqa.selenium.WebDriver</a:t>
            </a:r>
            <a:r>
              <a:rPr lang="en-IN" b="1" dirty="0">
                <a:latin typeface="Monaco"/>
              </a:rPr>
              <a:t>;</a:t>
            </a:r>
          </a:p>
          <a:p>
            <a:r>
              <a:rPr lang="en-IN" b="1" dirty="0">
                <a:latin typeface="Monaco"/>
              </a:rPr>
              <a:t>import </a:t>
            </a:r>
            <a:r>
              <a:rPr lang="en-IN" b="1" dirty="0" err="1">
                <a:latin typeface="Monaco"/>
              </a:rPr>
              <a:t>org.openqa.selenium.WebElement</a:t>
            </a:r>
            <a:r>
              <a:rPr lang="en-IN" b="1" dirty="0">
                <a:latin typeface="Monaco"/>
              </a:rPr>
              <a:t>;</a:t>
            </a:r>
          </a:p>
          <a:p>
            <a:r>
              <a:rPr lang="en-IN" b="1" dirty="0">
                <a:latin typeface="Monaco"/>
              </a:rPr>
              <a:t>import </a:t>
            </a:r>
            <a:r>
              <a:rPr lang="en-IN" b="1" dirty="0" err="1">
                <a:latin typeface="Monaco"/>
              </a:rPr>
              <a:t>org.openqa.selenium.support.FindBy</a:t>
            </a:r>
            <a:r>
              <a:rPr lang="en-IN" b="1" dirty="0">
                <a:latin typeface="Monaco"/>
              </a:rPr>
              <a:t>;</a:t>
            </a:r>
          </a:p>
          <a:p>
            <a:r>
              <a:rPr lang="en-IN" b="1" dirty="0">
                <a:latin typeface="Monaco"/>
              </a:rPr>
              <a:t>import </a:t>
            </a:r>
            <a:r>
              <a:rPr lang="en-IN" b="1" dirty="0" err="1">
                <a:latin typeface="Monaco"/>
              </a:rPr>
              <a:t>org.openqa.selenium.support.How</a:t>
            </a:r>
            <a:r>
              <a:rPr lang="en-IN" b="1" dirty="0">
                <a:latin typeface="Monaco"/>
              </a:rPr>
              <a:t>;</a:t>
            </a:r>
          </a:p>
          <a:p>
            <a:r>
              <a:rPr lang="en-IN" b="1" dirty="0">
                <a:latin typeface="Monaco"/>
              </a:rPr>
              <a:t> </a:t>
            </a:r>
            <a:r>
              <a:rPr lang="en-IN" b="1" dirty="0" smtClean="0">
                <a:latin typeface="Monaco"/>
              </a:rPr>
              <a:t>public </a:t>
            </a:r>
            <a:r>
              <a:rPr lang="en-IN" b="1" dirty="0">
                <a:latin typeface="Monaco"/>
              </a:rPr>
              <a:t>class </a:t>
            </a:r>
            <a:r>
              <a:rPr lang="en-IN" b="1" dirty="0" err="1">
                <a:latin typeface="Monaco"/>
              </a:rPr>
              <a:t>FbHomePage</a:t>
            </a:r>
            <a:r>
              <a:rPr lang="en-IN" b="1" dirty="0">
                <a:latin typeface="Monaco"/>
              </a:rPr>
              <a:t> {</a:t>
            </a:r>
          </a:p>
          <a:p>
            <a:r>
              <a:rPr lang="en-IN" b="1" dirty="0">
                <a:latin typeface="Monaco"/>
              </a:rPr>
              <a:t> </a:t>
            </a:r>
            <a:r>
              <a:rPr lang="en-IN" b="1" dirty="0" smtClean="0">
                <a:latin typeface="Monaco"/>
              </a:rPr>
              <a:t> </a:t>
            </a:r>
            <a:r>
              <a:rPr lang="en-IN" b="1" dirty="0" err="1">
                <a:latin typeface="Monaco"/>
              </a:rPr>
              <a:t>WebDriver</a:t>
            </a:r>
            <a:r>
              <a:rPr lang="en-IN" b="1" dirty="0">
                <a:latin typeface="Monaco"/>
              </a:rPr>
              <a:t> driver;</a:t>
            </a:r>
          </a:p>
          <a:p>
            <a:r>
              <a:rPr lang="en-IN" b="1" dirty="0">
                <a:latin typeface="Monaco"/>
              </a:rPr>
              <a:t>         public </a:t>
            </a:r>
            <a:r>
              <a:rPr lang="en-IN" b="1" dirty="0" err="1">
                <a:latin typeface="Monaco"/>
              </a:rPr>
              <a:t>FbHomePage</a:t>
            </a:r>
            <a:r>
              <a:rPr lang="en-IN" b="1" dirty="0">
                <a:latin typeface="Monaco"/>
              </a:rPr>
              <a:t>(</a:t>
            </a:r>
            <a:r>
              <a:rPr lang="en-IN" b="1" dirty="0" err="1">
                <a:latin typeface="Monaco"/>
              </a:rPr>
              <a:t>WebDriver</a:t>
            </a:r>
            <a:r>
              <a:rPr lang="en-IN" b="1" dirty="0">
                <a:latin typeface="Monaco"/>
              </a:rPr>
              <a:t> driver){ </a:t>
            </a:r>
          </a:p>
          <a:p>
            <a:r>
              <a:rPr lang="en-IN" b="1" dirty="0">
                <a:latin typeface="Monaco"/>
              </a:rPr>
              <a:t>                </a:t>
            </a:r>
            <a:r>
              <a:rPr lang="en-IN" b="1" dirty="0" err="1">
                <a:latin typeface="Monaco"/>
              </a:rPr>
              <a:t>this.driver</a:t>
            </a:r>
            <a:r>
              <a:rPr lang="en-IN" b="1" dirty="0">
                <a:latin typeface="Monaco"/>
              </a:rPr>
              <a:t>=driver; </a:t>
            </a:r>
          </a:p>
          <a:p>
            <a:r>
              <a:rPr lang="en-IN" b="1" dirty="0">
                <a:latin typeface="Monaco"/>
              </a:rPr>
              <a:t>        }</a:t>
            </a:r>
          </a:p>
          <a:p>
            <a:r>
              <a:rPr lang="en-IN" b="1" dirty="0">
                <a:latin typeface="Monaco"/>
              </a:rPr>
              <a:t>         //Using </a:t>
            </a:r>
            <a:r>
              <a:rPr lang="en-IN" b="1" dirty="0" err="1">
                <a:latin typeface="Monaco"/>
              </a:rPr>
              <a:t>FindBy</a:t>
            </a:r>
            <a:r>
              <a:rPr lang="en-IN" b="1" dirty="0">
                <a:latin typeface="Monaco"/>
              </a:rPr>
              <a:t> for locating elements</a:t>
            </a:r>
          </a:p>
          <a:p>
            <a:r>
              <a:rPr lang="en-IN" b="1" dirty="0">
                <a:latin typeface="Monaco"/>
              </a:rPr>
              <a:t> @</a:t>
            </a:r>
            <a:r>
              <a:rPr lang="en-IN" b="1" dirty="0" err="1">
                <a:latin typeface="Monaco"/>
              </a:rPr>
              <a:t>FindBy</a:t>
            </a:r>
            <a:r>
              <a:rPr lang="en-IN" b="1" dirty="0">
                <a:latin typeface="Monaco"/>
              </a:rPr>
              <a:t>(how=</a:t>
            </a:r>
            <a:r>
              <a:rPr lang="en-IN" b="1" dirty="0" err="1">
                <a:latin typeface="Monaco"/>
              </a:rPr>
              <a:t>How.XPATH</a:t>
            </a:r>
            <a:r>
              <a:rPr lang="en-IN" b="1" dirty="0">
                <a:latin typeface="Monaco"/>
              </a:rPr>
              <a:t>, using="//div[text()='Account Settings']") WebElement </a:t>
            </a:r>
            <a:r>
              <a:rPr lang="en-IN" b="1" dirty="0" err="1">
                <a:latin typeface="Monaco"/>
              </a:rPr>
              <a:t>profileDropdown</a:t>
            </a:r>
            <a:r>
              <a:rPr lang="en-IN" b="1" dirty="0">
                <a:latin typeface="Monaco"/>
              </a:rPr>
              <a:t>;</a:t>
            </a:r>
          </a:p>
          <a:p>
            <a:r>
              <a:rPr lang="en-IN" b="1" dirty="0">
                <a:latin typeface="Monaco"/>
              </a:rPr>
              <a:t> @</a:t>
            </a:r>
            <a:r>
              <a:rPr lang="en-IN" b="1" dirty="0" err="1">
                <a:latin typeface="Monaco"/>
              </a:rPr>
              <a:t>FindBy</a:t>
            </a:r>
            <a:r>
              <a:rPr lang="en-IN" b="1" dirty="0">
                <a:latin typeface="Monaco"/>
              </a:rPr>
              <a:t>(how=</a:t>
            </a:r>
            <a:r>
              <a:rPr lang="en-IN" b="1" dirty="0" err="1">
                <a:latin typeface="Monaco"/>
              </a:rPr>
              <a:t>How.XPATH</a:t>
            </a:r>
            <a:r>
              <a:rPr lang="en-IN" b="1" dirty="0">
                <a:latin typeface="Monaco"/>
              </a:rPr>
              <a:t>, using="//text()[.='Log Out']/ancestor::span[1]") WebElement </a:t>
            </a:r>
            <a:r>
              <a:rPr lang="en-IN" b="1" dirty="0" err="1">
                <a:latin typeface="Monaco"/>
              </a:rPr>
              <a:t>logoutLink</a:t>
            </a:r>
            <a:r>
              <a:rPr lang="en-IN" b="1" dirty="0">
                <a:latin typeface="Monaco"/>
              </a:rPr>
              <a:t>;</a:t>
            </a:r>
          </a:p>
          <a:p>
            <a:r>
              <a:rPr lang="en-IN" b="1" dirty="0">
                <a:latin typeface="Monaco"/>
              </a:rPr>
              <a:t> @</a:t>
            </a:r>
            <a:r>
              <a:rPr lang="en-IN" b="1" dirty="0" err="1">
                <a:latin typeface="Monaco"/>
              </a:rPr>
              <a:t>FindBy</a:t>
            </a:r>
            <a:r>
              <a:rPr lang="en-IN" b="1" dirty="0">
                <a:latin typeface="Monaco"/>
              </a:rPr>
              <a:t>(how=</a:t>
            </a:r>
            <a:r>
              <a:rPr lang="en-IN" b="1" dirty="0" err="1">
                <a:latin typeface="Monaco"/>
              </a:rPr>
              <a:t>How.XPATH</a:t>
            </a:r>
            <a:r>
              <a:rPr lang="en-IN" b="1" dirty="0">
                <a:latin typeface="Monaco"/>
              </a:rPr>
              <a:t>, using="///div[text()='Good afternoon, </a:t>
            </a:r>
            <a:r>
              <a:rPr lang="en-IN" b="1" dirty="0" err="1">
                <a:latin typeface="Monaco"/>
              </a:rPr>
              <a:t>SoftwareTesting</a:t>
            </a:r>
            <a:r>
              <a:rPr lang="en-IN" b="1" dirty="0">
                <a:latin typeface="Monaco"/>
              </a:rPr>
              <a:t>!']") WebElement </a:t>
            </a:r>
            <a:r>
              <a:rPr lang="en-IN" b="1" dirty="0" err="1">
                <a:latin typeface="Monaco"/>
              </a:rPr>
              <a:t>loggedInUserNameText</a:t>
            </a:r>
            <a:r>
              <a:rPr lang="en-IN" b="1" dirty="0" smtClean="0">
                <a:latin typeface="Monaco"/>
              </a:rPr>
              <a:t>;</a:t>
            </a:r>
            <a:r>
              <a:rPr lang="en-IN" b="1" dirty="0">
                <a:latin typeface="Monaco"/>
              </a:rPr>
              <a:t>    </a:t>
            </a:r>
          </a:p>
          <a:p>
            <a:r>
              <a:rPr lang="en-IN" b="1" dirty="0">
                <a:latin typeface="Monaco"/>
              </a:rPr>
              <a:t> // Defining all the user actions (Methods) that can be performed in the Facebook home </a:t>
            </a:r>
            <a:r>
              <a:rPr lang="en-IN" b="1" dirty="0" smtClean="0">
                <a:latin typeface="Monaco"/>
              </a:rPr>
              <a:t>page</a:t>
            </a:r>
          </a:p>
          <a:p>
            <a:r>
              <a:rPr lang="en-IN" b="1" dirty="0" smtClean="0">
                <a:latin typeface="Monaco"/>
              </a:rPr>
              <a:t>// </a:t>
            </a:r>
            <a:r>
              <a:rPr lang="en-IN" b="1" dirty="0">
                <a:latin typeface="Monaco"/>
              </a:rPr>
              <a:t>This method to click on Profile Dropdown</a:t>
            </a:r>
          </a:p>
          <a:p>
            <a:r>
              <a:rPr lang="en-IN" b="1" dirty="0">
                <a:latin typeface="Monaco"/>
              </a:rPr>
              <a:t> public void </a:t>
            </a:r>
            <a:r>
              <a:rPr lang="en-IN" b="1" dirty="0" err="1">
                <a:latin typeface="Monaco"/>
              </a:rPr>
              <a:t>clickOnProfileDropdown</a:t>
            </a:r>
            <a:r>
              <a:rPr lang="en-IN" b="1" dirty="0">
                <a:latin typeface="Monaco"/>
              </a:rPr>
              <a:t>(){</a:t>
            </a:r>
          </a:p>
          <a:p>
            <a:r>
              <a:rPr lang="en-IN" b="1" dirty="0">
                <a:latin typeface="Monaco"/>
              </a:rPr>
              <a:t> </a:t>
            </a:r>
            <a:r>
              <a:rPr lang="en-IN" b="1" dirty="0" err="1">
                <a:latin typeface="Monaco"/>
              </a:rPr>
              <a:t>profileDropdown.click</a:t>
            </a:r>
            <a:r>
              <a:rPr lang="en-IN" b="1" dirty="0" smtClean="0">
                <a:latin typeface="Monaco"/>
              </a:rPr>
              <a:t>();}</a:t>
            </a:r>
            <a:endParaRPr lang="en-IN" b="1" dirty="0"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31460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11700" y="-167147"/>
            <a:ext cx="8520600" cy="167148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7986"/>
            <a:ext cx="8520600" cy="4837471"/>
          </a:xfrm>
        </p:spPr>
        <p:txBody>
          <a:bodyPr/>
          <a:lstStyle/>
          <a:p>
            <a:pPr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rgbClr val="000000"/>
                </a:solidFill>
              </a:rPr>
              <a:t>Now see the code here</a:t>
            </a:r>
            <a:r>
              <a:rPr lang="en-IN" b="1" dirty="0" smtClean="0">
                <a:solidFill>
                  <a:srgbClr val="000000"/>
                </a:solidFill>
              </a:rPr>
              <a:t>:- </a:t>
            </a:r>
            <a:r>
              <a:rPr lang="en-IN" b="1" dirty="0">
                <a:solidFill>
                  <a:srgbClr val="000000"/>
                </a:solidFill>
              </a:rPr>
              <a:t>FBLoginPage.java (Webpage 2)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17956" y="225708"/>
            <a:ext cx="6103168" cy="2031325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b="1" dirty="0">
                <a:latin typeface="Monaco"/>
              </a:rPr>
              <a:t>// This method to click on Logout link</a:t>
            </a:r>
          </a:p>
          <a:p>
            <a:r>
              <a:rPr lang="en-IN" b="1" dirty="0">
                <a:latin typeface="Monaco"/>
              </a:rPr>
              <a:t> public void </a:t>
            </a:r>
            <a:r>
              <a:rPr lang="en-IN" b="1" dirty="0" err="1">
                <a:latin typeface="Monaco"/>
              </a:rPr>
              <a:t>clickOnLogoutLink</a:t>
            </a:r>
            <a:r>
              <a:rPr lang="en-IN" b="1" dirty="0" smtClean="0">
                <a:latin typeface="Monaco"/>
              </a:rPr>
              <a:t>(){</a:t>
            </a:r>
            <a:endParaRPr lang="en-IN" b="1" dirty="0">
              <a:latin typeface="Monaco"/>
            </a:endParaRPr>
          </a:p>
          <a:p>
            <a:r>
              <a:rPr lang="en-IN" b="1" dirty="0">
                <a:latin typeface="Monaco"/>
              </a:rPr>
              <a:t> </a:t>
            </a:r>
            <a:r>
              <a:rPr lang="en-IN" b="1" dirty="0" err="1">
                <a:latin typeface="Monaco"/>
              </a:rPr>
              <a:t>logoutLink.click</a:t>
            </a:r>
            <a:r>
              <a:rPr lang="en-IN" b="1" dirty="0">
                <a:latin typeface="Monaco"/>
              </a:rPr>
              <a:t>();</a:t>
            </a:r>
          </a:p>
          <a:p>
            <a:r>
              <a:rPr lang="en-IN" b="1" dirty="0">
                <a:latin typeface="Monaco"/>
              </a:rPr>
              <a:t> }</a:t>
            </a:r>
          </a:p>
          <a:p>
            <a:r>
              <a:rPr lang="en-IN" b="1" dirty="0">
                <a:latin typeface="Monaco"/>
              </a:rPr>
              <a:t> // This method to verify </a:t>
            </a:r>
            <a:r>
              <a:rPr lang="en-IN" b="1" dirty="0" err="1">
                <a:latin typeface="Monaco"/>
              </a:rPr>
              <a:t>LoggedIn</a:t>
            </a:r>
            <a:r>
              <a:rPr lang="en-IN" b="1" dirty="0">
                <a:latin typeface="Monaco"/>
              </a:rPr>
              <a:t> Username Text</a:t>
            </a:r>
          </a:p>
          <a:p>
            <a:r>
              <a:rPr lang="en-IN" b="1" dirty="0">
                <a:latin typeface="Monaco"/>
              </a:rPr>
              <a:t> public String </a:t>
            </a:r>
            <a:r>
              <a:rPr lang="en-IN" b="1" dirty="0" err="1">
                <a:latin typeface="Monaco"/>
              </a:rPr>
              <a:t>verifyLoggedInUserNameText</a:t>
            </a:r>
            <a:r>
              <a:rPr lang="en-IN" b="1" dirty="0" smtClean="0">
                <a:latin typeface="Monaco"/>
              </a:rPr>
              <a:t>(){</a:t>
            </a:r>
            <a:endParaRPr lang="en-IN" b="1" dirty="0">
              <a:latin typeface="Monaco"/>
            </a:endParaRPr>
          </a:p>
          <a:p>
            <a:r>
              <a:rPr lang="en-IN" b="1" dirty="0">
                <a:latin typeface="Monaco"/>
              </a:rPr>
              <a:t> String </a:t>
            </a:r>
            <a:r>
              <a:rPr lang="en-IN" b="1" dirty="0" err="1">
                <a:latin typeface="Monaco"/>
              </a:rPr>
              <a:t>userName</a:t>
            </a:r>
            <a:r>
              <a:rPr lang="en-IN" b="1" dirty="0">
                <a:latin typeface="Monaco"/>
              </a:rPr>
              <a:t> = </a:t>
            </a:r>
            <a:r>
              <a:rPr lang="en-IN" b="1" dirty="0" err="1">
                <a:latin typeface="Monaco"/>
              </a:rPr>
              <a:t>loggedInUserNameText.getText</a:t>
            </a:r>
            <a:r>
              <a:rPr lang="en-IN" b="1" dirty="0" smtClean="0">
                <a:latin typeface="Monaco"/>
              </a:rPr>
              <a:t>();</a:t>
            </a:r>
            <a:r>
              <a:rPr lang="en-IN" b="1" dirty="0">
                <a:latin typeface="Monaco"/>
              </a:rPr>
              <a:t> </a:t>
            </a:r>
            <a:endParaRPr lang="en-IN" b="1" dirty="0" smtClean="0">
              <a:latin typeface="Monaco"/>
            </a:endParaRPr>
          </a:p>
          <a:p>
            <a:r>
              <a:rPr lang="en-IN" b="1" dirty="0" smtClean="0">
                <a:latin typeface="Monaco"/>
              </a:rPr>
              <a:t>return </a:t>
            </a:r>
            <a:r>
              <a:rPr lang="en-IN" b="1" dirty="0" err="1">
                <a:latin typeface="Monaco"/>
              </a:rPr>
              <a:t>userName</a:t>
            </a:r>
            <a:r>
              <a:rPr lang="en-IN" b="1" dirty="0">
                <a:latin typeface="Monaco"/>
              </a:rPr>
              <a:t>;</a:t>
            </a:r>
          </a:p>
          <a:p>
            <a:r>
              <a:rPr lang="en-IN" b="1" dirty="0">
                <a:latin typeface="Monaco"/>
              </a:rPr>
              <a:t> </a:t>
            </a:r>
            <a:r>
              <a:rPr lang="en-IN" b="1" dirty="0" smtClean="0">
                <a:latin typeface="Monaco"/>
              </a:rPr>
              <a:t>}</a:t>
            </a:r>
            <a:r>
              <a:rPr lang="en-IN" b="1" dirty="0">
                <a:latin typeface="Monaco"/>
              </a:rPr>
              <a:t> </a:t>
            </a:r>
            <a:r>
              <a:rPr lang="en-IN" b="1" dirty="0" smtClean="0">
                <a:latin typeface="Monaco"/>
              </a:rPr>
              <a:t>}</a:t>
            </a:r>
            <a:endParaRPr lang="en-IN" b="1" dirty="0">
              <a:latin typeface="Monaco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17956" y="2587247"/>
            <a:ext cx="7521679" cy="2246769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b="1" dirty="0">
                <a:latin typeface="Monaco"/>
              </a:rPr>
              <a:t> </a:t>
            </a:r>
            <a:r>
              <a:rPr lang="en-IN" b="1" dirty="0" smtClean="0">
                <a:latin typeface="Monaco"/>
              </a:rPr>
              <a:t>package </a:t>
            </a:r>
            <a:r>
              <a:rPr lang="en-IN" b="1" dirty="0">
                <a:latin typeface="Monaco"/>
              </a:rPr>
              <a:t>pages;</a:t>
            </a:r>
          </a:p>
          <a:p>
            <a:r>
              <a:rPr lang="en-IN" b="1" dirty="0">
                <a:latin typeface="Monaco"/>
              </a:rPr>
              <a:t> </a:t>
            </a:r>
            <a:r>
              <a:rPr lang="en-IN" b="1" dirty="0" smtClean="0">
                <a:latin typeface="Monaco"/>
              </a:rPr>
              <a:t>import </a:t>
            </a:r>
            <a:r>
              <a:rPr lang="en-IN" b="1" dirty="0" err="1">
                <a:latin typeface="Monaco"/>
              </a:rPr>
              <a:t>org.openqa.selenium.WebDriver</a:t>
            </a:r>
            <a:r>
              <a:rPr lang="en-IN" b="1" dirty="0">
                <a:latin typeface="Monaco"/>
              </a:rPr>
              <a:t>;</a:t>
            </a:r>
          </a:p>
          <a:p>
            <a:r>
              <a:rPr lang="en-IN" b="1" dirty="0">
                <a:latin typeface="Monaco"/>
              </a:rPr>
              <a:t>import </a:t>
            </a:r>
            <a:r>
              <a:rPr lang="en-IN" b="1" dirty="0" err="1">
                <a:latin typeface="Monaco"/>
              </a:rPr>
              <a:t>org.openqa.selenium.WebElement</a:t>
            </a:r>
            <a:r>
              <a:rPr lang="en-IN" b="1" dirty="0">
                <a:latin typeface="Monaco"/>
              </a:rPr>
              <a:t>;</a:t>
            </a:r>
          </a:p>
          <a:p>
            <a:r>
              <a:rPr lang="en-IN" b="1" dirty="0">
                <a:latin typeface="Monaco"/>
              </a:rPr>
              <a:t>import </a:t>
            </a:r>
            <a:r>
              <a:rPr lang="en-IN" b="1" dirty="0" err="1">
                <a:latin typeface="Monaco"/>
              </a:rPr>
              <a:t>org.openqa.selenium.support.FindBy</a:t>
            </a:r>
            <a:r>
              <a:rPr lang="en-IN" b="1" dirty="0">
                <a:latin typeface="Monaco"/>
              </a:rPr>
              <a:t>;</a:t>
            </a:r>
          </a:p>
          <a:p>
            <a:r>
              <a:rPr lang="en-IN" b="1" dirty="0">
                <a:latin typeface="Monaco"/>
              </a:rPr>
              <a:t>import </a:t>
            </a:r>
            <a:r>
              <a:rPr lang="en-IN" b="1" dirty="0" err="1">
                <a:latin typeface="Monaco"/>
              </a:rPr>
              <a:t>org.openqa.selenium.support.How</a:t>
            </a:r>
            <a:r>
              <a:rPr lang="en-IN" b="1" dirty="0">
                <a:latin typeface="Monaco"/>
              </a:rPr>
              <a:t>;</a:t>
            </a:r>
          </a:p>
          <a:p>
            <a:r>
              <a:rPr lang="en-IN" b="1" dirty="0">
                <a:latin typeface="Monaco"/>
              </a:rPr>
              <a:t> </a:t>
            </a:r>
            <a:r>
              <a:rPr lang="en-IN" b="1" dirty="0" smtClean="0">
                <a:latin typeface="Monaco"/>
              </a:rPr>
              <a:t>public </a:t>
            </a:r>
            <a:r>
              <a:rPr lang="en-IN" b="1" dirty="0">
                <a:latin typeface="Monaco"/>
              </a:rPr>
              <a:t>class </a:t>
            </a:r>
            <a:r>
              <a:rPr lang="en-IN" b="1" dirty="0" err="1">
                <a:latin typeface="Monaco"/>
              </a:rPr>
              <a:t>FbLoginPage</a:t>
            </a:r>
            <a:r>
              <a:rPr lang="en-IN" b="1" dirty="0">
                <a:latin typeface="Monaco"/>
              </a:rPr>
              <a:t> {</a:t>
            </a:r>
          </a:p>
          <a:p>
            <a:r>
              <a:rPr lang="en-IN" b="1" dirty="0">
                <a:latin typeface="Monaco"/>
              </a:rPr>
              <a:t> </a:t>
            </a:r>
            <a:r>
              <a:rPr lang="en-IN" b="1" dirty="0" smtClean="0">
                <a:latin typeface="Monaco"/>
              </a:rPr>
              <a:t> </a:t>
            </a:r>
            <a:r>
              <a:rPr lang="en-IN" b="1" dirty="0" err="1">
                <a:latin typeface="Monaco"/>
              </a:rPr>
              <a:t>WebDriver</a:t>
            </a:r>
            <a:r>
              <a:rPr lang="en-IN" b="1" dirty="0">
                <a:latin typeface="Monaco"/>
              </a:rPr>
              <a:t> driver;</a:t>
            </a:r>
          </a:p>
          <a:p>
            <a:r>
              <a:rPr lang="en-IN" b="1" dirty="0">
                <a:latin typeface="Monaco"/>
              </a:rPr>
              <a:t>         public </a:t>
            </a:r>
            <a:r>
              <a:rPr lang="en-IN" b="1" dirty="0" err="1">
                <a:latin typeface="Monaco"/>
              </a:rPr>
              <a:t>FbLoginPage</a:t>
            </a:r>
            <a:r>
              <a:rPr lang="en-IN" b="1" dirty="0">
                <a:latin typeface="Monaco"/>
              </a:rPr>
              <a:t>(</a:t>
            </a:r>
            <a:r>
              <a:rPr lang="en-IN" b="1" dirty="0" err="1">
                <a:latin typeface="Monaco"/>
              </a:rPr>
              <a:t>WebDriver</a:t>
            </a:r>
            <a:r>
              <a:rPr lang="en-IN" b="1" dirty="0">
                <a:latin typeface="Monaco"/>
              </a:rPr>
              <a:t> driver){ </a:t>
            </a:r>
          </a:p>
          <a:p>
            <a:r>
              <a:rPr lang="en-IN" b="1" dirty="0">
                <a:latin typeface="Monaco"/>
              </a:rPr>
              <a:t>                 </a:t>
            </a:r>
            <a:r>
              <a:rPr lang="en-IN" b="1" dirty="0" err="1">
                <a:latin typeface="Monaco"/>
              </a:rPr>
              <a:t>this.driver</a:t>
            </a:r>
            <a:r>
              <a:rPr lang="en-IN" b="1" dirty="0">
                <a:latin typeface="Monaco"/>
              </a:rPr>
              <a:t>=driver; </a:t>
            </a:r>
          </a:p>
          <a:p>
            <a:r>
              <a:rPr lang="en-IN" b="1" dirty="0">
                <a:latin typeface="Monaco"/>
              </a:rPr>
              <a:t>   </a:t>
            </a:r>
            <a:r>
              <a:rPr lang="en-IN" b="1" dirty="0" smtClean="0">
                <a:latin typeface="Monaco"/>
              </a:rPr>
              <a:t>}</a:t>
            </a:r>
            <a:r>
              <a:rPr lang="en-IN" b="1" dirty="0">
                <a:latin typeface="Monaco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6534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11700" y="-167147"/>
            <a:ext cx="8520600" cy="167148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131" y="117986"/>
            <a:ext cx="8619169" cy="4837471"/>
          </a:xfrm>
        </p:spPr>
        <p:txBody>
          <a:bodyPr/>
          <a:lstStyle/>
          <a:p>
            <a:pPr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13131" y="228397"/>
            <a:ext cx="7865215" cy="4616648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b="1" dirty="0">
                <a:latin typeface="Monaco"/>
              </a:rPr>
              <a:t>//Using </a:t>
            </a:r>
            <a:r>
              <a:rPr lang="en-IN" b="1" dirty="0" err="1">
                <a:latin typeface="Monaco"/>
              </a:rPr>
              <a:t>FindBy</a:t>
            </a:r>
            <a:r>
              <a:rPr lang="en-IN" b="1" dirty="0">
                <a:latin typeface="Monaco"/>
              </a:rPr>
              <a:t> for locating elements</a:t>
            </a:r>
          </a:p>
          <a:p>
            <a:r>
              <a:rPr lang="en-IN" b="1" dirty="0">
                <a:latin typeface="Monaco"/>
              </a:rPr>
              <a:t> @</a:t>
            </a:r>
            <a:r>
              <a:rPr lang="en-IN" b="1" dirty="0" err="1">
                <a:latin typeface="Monaco"/>
              </a:rPr>
              <a:t>FindBy</a:t>
            </a:r>
            <a:r>
              <a:rPr lang="en-IN" b="1" dirty="0">
                <a:latin typeface="Monaco"/>
              </a:rPr>
              <a:t>(how=</a:t>
            </a:r>
            <a:r>
              <a:rPr lang="en-IN" b="1" dirty="0" err="1">
                <a:latin typeface="Monaco"/>
              </a:rPr>
              <a:t>How.XPATH</a:t>
            </a:r>
            <a:r>
              <a:rPr lang="en-IN" b="1" dirty="0">
                <a:latin typeface="Monaco"/>
              </a:rPr>
              <a:t>, using="//input[@type='email'][@name='email']") WebElement </a:t>
            </a:r>
            <a:r>
              <a:rPr lang="en-IN" b="1" dirty="0" err="1">
                <a:latin typeface="Monaco"/>
              </a:rPr>
              <a:t>emailTextBox</a:t>
            </a:r>
            <a:r>
              <a:rPr lang="en-IN" b="1" dirty="0">
                <a:latin typeface="Monaco"/>
              </a:rPr>
              <a:t>;</a:t>
            </a:r>
          </a:p>
          <a:p>
            <a:r>
              <a:rPr lang="en-IN" b="1" dirty="0">
                <a:latin typeface="Monaco"/>
              </a:rPr>
              <a:t> @</a:t>
            </a:r>
            <a:r>
              <a:rPr lang="en-IN" b="1" dirty="0" err="1">
                <a:latin typeface="Monaco"/>
              </a:rPr>
              <a:t>FindBy</a:t>
            </a:r>
            <a:r>
              <a:rPr lang="en-IN" b="1" dirty="0">
                <a:latin typeface="Monaco"/>
              </a:rPr>
              <a:t>(how=</a:t>
            </a:r>
            <a:r>
              <a:rPr lang="en-IN" b="1" dirty="0" err="1">
                <a:latin typeface="Monaco"/>
              </a:rPr>
              <a:t>How.XPATH</a:t>
            </a:r>
            <a:r>
              <a:rPr lang="en-IN" b="1" dirty="0">
                <a:latin typeface="Monaco"/>
              </a:rPr>
              <a:t>, using="//input[@type='password'][@name='pass']") WebElement </a:t>
            </a:r>
            <a:r>
              <a:rPr lang="en-IN" b="1" dirty="0" err="1">
                <a:latin typeface="Monaco"/>
              </a:rPr>
              <a:t>passwordTextBox</a:t>
            </a:r>
            <a:r>
              <a:rPr lang="en-IN" b="1" dirty="0">
                <a:latin typeface="Monaco"/>
              </a:rPr>
              <a:t>;</a:t>
            </a:r>
          </a:p>
          <a:p>
            <a:r>
              <a:rPr lang="en-IN" b="1" dirty="0">
                <a:latin typeface="Monaco"/>
              </a:rPr>
              <a:t> @</a:t>
            </a:r>
            <a:r>
              <a:rPr lang="en-IN" b="1" dirty="0" err="1">
                <a:latin typeface="Monaco"/>
              </a:rPr>
              <a:t>FindBy</a:t>
            </a:r>
            <a:r>
              <a:rPr lang="en-IN" b="1" dirty="0">
                <a:latin typeface="Monaco"/>
              </a:rPr>
              <a:t>(how=</a:t>
            </a:r>
            <a:r>
              <a:rPr lang="en-IN" b="1" dirty="0" err="1">
                <a:latin typeface="Monaco"/>
              </a:rPr>
              <a:t>How.XPATH</a:t>
            </a:r>
            <a:r>
              <a:rPr lang="en-IN" b="1" dirty="0">
                <a:latin typeface="Monaco"/>
              </a:rPr>
              <a:t>, using="//input[@type='submit'][@id='u_0_5']") WebElement </a:t>
            </a:r>
            <a:r>
              <a:rPr lang="en-IN" b="1" dirty="0" err="1">
                <a:latin typeface="Monaco"/>
              </a:rPr>
              <a:t>signinButton</a:t>
            </a:r>
            <a:r>
              <a:rPr lang="en-IN" b="1" dirty="0">
                <a:latin typeface="Monaco"/>
              </a:rPr>
              <a:t>;</a:t>
            </a:r>
          </a:p>
          <a:p>
            <a:r>
              <a:rPr lang="en-IN" b="1" dirty="0" smtClean="0">
                <a:latin typeface="Monaco"/>
              </a:rPr>
              <a:t>// </a:t>
            </a:r>
            <a:r>
              <a:rPr lang="en-IN" b="1" dirty="0">
                <a:latin typeface="Monaco"/>
              </a:rPr>
              <a:t>Defining all the user actions (Methods) that can be performed in the Facebook home page</a:t>
            </a:r>
          </a:p>
          <a:p>
            <a:r>
              <a:rPr lang="en-IN" b="1" dirty="0">
                <a:latin typeface="Monaco"/>
              </a:rPr>
              <a:t> </a:t>
            </a:r>
            <a:r>
              <a:rPr lang="en-IN" b="1" dirty="0" smtClean="0">
                <a:latin typeface="Monaco"/>
              </a:rPr>
              <a:t>// </a:t>
            </a:r>
            <a:r>
              <a:rPr lang="en-IN" b="1" dirty="0">
                <a:latin typeface="Monaco"/>
              </a:rPr>
              <a:t>This method is to set Email in the email text box</a:t>
            </a:r>
          </a:p>
          <a:p>
            <a:r>
              <a:rPr lang="en-IN" b="1" dirty="0">
                <a:latin typeface="Monaco"/>
              </a:rPr>
              <a:t> public void </a:t>
            </a:r>
            <a:r>
              <a:rPr lang="en-IN" b="1" dirty="0" err="1">
                <a:latin typeface="Monaco"/>
              </a:rPr>
              <a:t>setEmail</a:t>
            </a:r>
            <a:r>
              <a:rPr lang="en-IN" b="1" dirty="0">
                <a:latin typeface="Monaco"/>
              </a:rPr>
              <a:t>(String </a:t>
            </a:r>
            <a:r>
              <a:rPr lang="en-IN" b="1" dirty="0" err="1">
                <a:latin typeface="Monaco"/>
              </a:rPr>
              <a:t>strEmail</a:t>
            </a:r>
            <a:r>
              <a:rPr lang="en-IN" b="1" dirty="0">
                <a:latin typeface="Monaco"/>
              </a:rPr>
              <a:t>){</a:t>
            </a:r>
          </a:p>
          <a:p>
            <a:r>
              <a:rPr lang="en-IN" b="1" dirty="0">
                <a:latin typeface="Monaco"/>
              </a:rPr>
              <a:t> </a:t>
            </a:r>
            <a:r>
              <a:rPr lang="en-IN" b="1" dirty="0" err="1">
                <a:latin typeface="Monaco"/>
              </a:rPr>
              <a:t>emailTextBox.sendKeys</a:t>
            </a:r>
            <a:r>
              <a:rPr lang="en-IN" b="1" dirty="0">
                <a:latin typeface="Monaco"/>
              </a:rPr>
              <a:t>(</a:t>
            </a:r>
            <a:r>
              <a:rPr lang="en-IN" b="1" dirty="0" err="1">
                <a:latin typeface="Monaco"/>
              </a:rPr>
              <a:t>strEmail</a:t>
            </a:r>
            <a:r>
              <a:rPr lang="en-IN" b="1" dirty="0">
                <a:latin typeface="Monaco"/>
              </a:rPr>
              <a:t>);</a:t>
            </a:r>
          </a:p>
          <a:p>
            <a:r>
              <a:rPr lang="en-IN" b="1" dirty="0">
                <a:latin typeface="Monaco"/>
              </a:rPr>
              <a:t> }</a:t>
            </a:r>
          </a:p>
          <a:p>
            <a:r>
              <a:rPr lang="en-IN" b="1" dirty="0">
                <a:latin typeface="Monaco"/>
              </a:rPr>
              <a:t> // This method is to set Password in the password text box</a:t>
            </a:r>
          </a:p>
          <a:p>
            <a:r>
              <a:rPr lang="en-IN" b="1" dirty="0">
                <a:latin typeface="Monaco"/>
              </a:rPr>
              <a:t> public void </a:t>
            </a:r>
            <a:r>
              <a:rPr lang="en-IN" b="1" dirty="0" err="1">
                <a:latin typeface="Monaco"/>
              </a:rPr>
              <a:t>setPassword</a:t>
            </a:r>
            <a:r>
              <a:rPr lang="en-IN" b="1" dirty="0">
                <a:latin typeface="Monaco"/>
              </a:rPr>
              <a:t>(String </a:t>
            </a:r>
            <a:r>
              <a:rPr lang="en-IN" b="1" dirty="0" err="1">
                <a:latin typeface="Monaco"/>
              </a:rPr>
              <a:t>strPassword</a:t>
            </a:r>
            <a:r>
              <a:rPr lang="en-IN" b="1" dirty="0">
                <a:latin typeface="Monaco"/>
              </a:rPr>
              <a:t>){</a:t>
            </a:r>
          </a:p>
          <a:p>
            <a:r>
              <a:rPr lang="en-IN" b="1" dirty="0">
                <a:latin typeface="Monaco"/>
              </a:rPr>
              <a:t> </a:t>
            </a:r>
            <a:r>
              <a:rPr lang="en-IN" b="1" dirty="0" err="1">
                <a:latin typeface="Monaco"/>
              </a:rPr>
              <a:t>passwordTextBox.sendKeys</a:t>
            </a:r>
            <a:r>
              <a:rPr lang="en-IN" b="1" dirty="0">
                <a:latin typeface="Monaco"/>
              </a:rPr>
              <a:t>(</a:t>
            </a:r>
            <a:r>
              <a:rPr lang="en-IN" b="1" dirty="0" err="1">
                <a:latin typeface="Monaco"/>
              </a:rPr>
              <a:t>strPassword</a:t>
            </a:r>
            <a:r>
              <a:rPr lang="en-IN" b="1" dirty="0">
                <a:latin typeface="Monaco"/>
              </a:rPr>
              <a:t>);</a:t>
            </a:r>
          </a:p>
          <a:p>
            <a:r>
              <a:rPr lang="en-IN" b="1" dirty="0">
                <a:latin typeface="Monaco"/>
              </a:rPr>
              <a:t> }</a:t>
            </a:r>
          </a:p>
          <a:p>
            <a:r>
              <a:rPr lang="en-IN" b="1" dirty="0">
                <a:latin typeface="Monaco"/>
              </a:rPr>
              <a:t> // This method is to click on Login Button</a:t>
            </a:r>
          </a:p>
          <a:p>
            <a:r>
              <a:rPr lang="en-IN" b="1" dirty="0">
                <a:latin typeface="Monaco"/>
              </a:rPr>
              <a:t> public void </a:t>
            </a:r>
            <a:r>
              <a:rPr lang="en-IN" b="1" dirty="0" err="1">
                <a:latin typeface="Monaco"/>
              </a:rPr>
              <a:t>clickOnLoginButton</a:t>
            </a:r>
            <a:r>
              <a:rPr lang="en-IN" b="1" dirty="0">
                <a:latin typeface="Monaco"/>
              </a:rPr>
              <a:t>(){</a:t>
            </a:r>
          </a:p>
          <a:p>
            <a:r>
              <a:rPr lang="en-IN" b="1" dirty="0">
                <a:latin typeface="Monaco"/>
              </a:rPr>
              <a:t> </a:t>
            </a:r>
            <a:r>
              <a:rPr lang="en-IN" b="1" dirty="0" err="1">
                <a:latin typeface="Monaco"/>
              </a:rPr>
              <a:t>signinButton.click</a:t>
            </a:r>
            <a:r>
              <a:rPr lang="en-IN" b="1" dirty="0">
                <a:latin typeface="Monaco"/>
              </a:rPr>
              <a:t>();</a:t>
            </a:r>
          </a:p>
          <a:p>
            <a:r>
              <a:rPr lang="en-IN" b="1" dirty="0">
                <a:latin typeface="Monaco"/>
              </a:rPr>
              <a:t> } </a:t>
            </a:r>
            <a:r>
              <a:rPr lang="en-IN" b="1" dirty="0" smtClean="0">
                <a:latin typeface="Monaco"/>
              </a:rPr>
              <a:t>}</a:t>
            </a:r>
            <a:endParaRPr lang="en-IN" b="1" dirty="0"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8135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11700" y="-167147"/>
            <a:ext cx="8520600" cy="167148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7986"/>
            <a:ext cx="8520600" cy="4837471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b="1" dirty="0">
                <a:solidFill>
                  <a:srgbClr val="000000"/>
                </a:solidFill>
              </a:rPr>
              <a:t>Step </a:t>
            </a:r>
            <a:r>
              <a:rPr lang="en-IN" b="1" dirty="0" smtClean="0">
                <a:solidFill>
                  <a:srgbClr val="000000"/>
                </a:solidFill>
              </a:rPr>
              <a:t>3)</a:t>
            </a:r>
            <a:r>
              <a:rPr lang="en-IN" dirty="0">
                <a:solidFill>
                  <a:srgbClr val="000000"/>
                </a:solidFill>
              </a:rPr>
              <a:t> Creating Test </a:t>
            </a:r>
            <a:r>
              <a:rPr lang="en-IN" dirty="0" smtClean="0">
                <a:solidFill>
                  <a:srgbClr val="000000"/>
                </a:solidFill>
              </a:rPr>
              <a:t>(</a:t>
            </a:r>
            <a:r>
              <a:rPr lang="en-IN" i="1" dirty="0" err="1" smtClean="0">
                <a:solidFill>
                  <a:srgbClr val="000000"/>
                </a:solidFill>
              </a:rPr>
              <a:t>FBLoginTest</a:t>
            </a:r>
            <a:r>
              <a:rPr lang="en-IN" dirty="0">
                <a:solidFill>
                  <a:srgbClr val="000000"/>
                </a:solidFill>
              </a:rPr>
              <a:t>) based on </a:t>
            </a:r>
            <a:r>
              <a:rPr lang="en-IN" dirty="0" smtClean="0">
                <a:solidFill>
                  <a:srgbClr val="000000"/>
                </a:solidFill>
              </a:rPr>
              <a:t>Previous slides.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>
                <a:solidFill>
                  <a:srgbClr val="000000"/>
                </a:solidFill>
              </a:rPr>
              <a:t>Now see the code here</a:t>
            </a:r>
            <a:r>
              <a:rPr lang="en-IN" b="1" dirty="0" smtClean="0">
                <a:solidFill>
                  <a:srgbClr val="000000"/>
                </a:solidFill>
              </a:rPr>
              <a:t>:-</a:t>
            </a:r>
            <a:r>
              <a:rPr lang="en-IN" b="1" dirty="0">
                <a:solidFill>
                  <a:srgbClr val="000000"/>
                </a:solidFill>
              </a:rPr>
              <a:t> FBLoginTest.java (Test Case 1)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00484" y="784692"/>
            <a:ext cx="7521679" cy="3970318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b="1" dirty="0">
                <a:latin typeface="Monaco"/>
              </a:rPr>
              <a:t>package tests;</a:t>
            </a:r>
          </a:p>
          <a:p>
            <a:r>
              <a:rPr lang="en-IN" b="1" dirty="0">
                <a:latin typeface="Monaco"/>
              </a:rPr>
              <a:t> </a:t>
            </a:r>
            <a:r>
              <a:rPr lang="en-IN" b="1" dirty="0" smtClean="0">
                <a:latin typeface="Monaco"/>
              </a:rPr>
              <a:t>import </a:t>
            </a:r>
            <a:r>
              <a:rPr lang="en-IN" b="1" dirty="0" err="1">
                <a:latin typeface="Monaco"/>
              </a:rPr>
              <a:t>org.openqa.selenium.support.PageFactory</a:t>
            </a:r>
            <a:r>
              <a:rPr lang="en-IN" b="1" dirty="0">
                <a:latin typeface="Monaco"/>
              </a:rPr>
              <a:t>;</a:t>
            </a:r>
          </a:p>
          <a:p>
            <a:r>
              <a:rPr lang="en-IN" b="1" dirty="0">
                <a:latin typeface="Monaco"/>
              </a:rPr>
              <a:t>import </a:t>
            </a:r>
            <a:r>
              <a:rPr lang="en-IN" b="1" dirty="0" err="1">
                <a:latin typeface="Monaco"/>
              </a:rPr>
              <a:t>org.testng.annotations.Test</a:t>
            </a:r>
            <a:r>
              <a:rPr lang="en-IN" b="1" dirty="0">
                <a:latin typeface="Monaco"/>
              </a:rPr>
              <a:t>;</a:t>
            </a:r>
          </a:p>
          <a:p>
            <a:r>
              <a:rPr lang="en-IN" b="1" dirty="0">
                <a:latin typeface="Monaco"/>
              </a:rPr>
              <a:t> </a:t>
            </a:r>
            <a:r>
              <a:rPr lang="en-IN" b="1" dirty="0" smtClean="0">
                <a:latin typeface="Monaco"/>
              </a:rPr>
              <a:t>import </a:t>
            </a:r>
            <a:r>
              <a:rPr lang="en-IN" b="1" dirty="0" err="1">
                <a:latin typeface="Monaco"/>
              </a:rPr>
              <a:t>pages.FbHomePage</a:t>
            </a:r>
            <a:r>
              <a:rPr lang="en-IN" b="1" dirty="0">
                <a:latin typeface="Monaco"/>
              </a:rPr>
              <a:t>;</a:t>
            </a:r>
          </a:p>
          <a:p>
            <a:r>
              <a:rPr lang="en-IN" b="1" dirty="0">
                <a:latin typeface="Monaco"/>
              </a:rPr>
              <a:t>import </a:t>
            </a:r>
            <a:r>
              <a:rPr lang="en-IN" b="1" dirty="0" err="1">
                <a:latin typeface="Monaco"/>
              </a:rPr>
              <a:t>pages.FbLoginPage</a:t>
            </a:r>
            <a:r>
              <a:rPr lang="en-IN" b="1" dirty="0">
                <a:latin typeface="Monaco"/>
              </a:rPr>
              <a:t>;</a:t>
            </a:r>
          </a:p>
          <a:p>
            <a:r>
              <a:rPr lang="en-IN" b="1" dirty="0">
                <a:latin typeface="Monaco"/>
              </a:rPr>
              <a:t> </a:t>
            </a:r>
            <a:r>
              <a:rPr lang="en-IN" b="1" dirty="0" smtClean="0">
                <a:latin typeface="Monaco"/>
              </a:rPr>
              <a:t>public </a:t>
            </a:r>
            <a:r>
              <a:rPr lang="en-IN" b="1" dirty="0">
                <a:latin typeface="Monaco"/>
              </a:rPr>
              <a:t>class </a:t>
            </a:r>
            <a:r>
              <a:rPr lang="en-IN" b="1" dirty="0" err="1">
                <a:latin typeface="Monaco"/>
              </a:rPr>
              <a:t>FbLoginTest</a:t>
            </a:r>
            <a:r>
              <a:rPr lang="en-IN" b="1" dirty="0">
                <a:latin typeface="Monaco"/>
              </a:rPr>
              <a:t> extends </a:t>
            </a:r>
            <a:r>
              <a:rPr lang="en-IN" b="1" dirty="0" err="1">
                <a:latin typeface="Monaco"/>
              </a:rPr>
              <a:t>TestBase</a:t>
            </a:r>
            <a:r>
              <a:rPr lang="en-IN" b="1" dirty="0">
                <a:latin typeface="Monaco"/>
              </a:rPr>
              <a:t>{</a:t>
            </a:r>
          </a:p>
          <a:p>
            <a:r>
              <a:rPr lang="en-IN" b="1" dirty="0">
                <a:latin typeface="Monaco"/>
              </a:rPr>
              <a:t> </a:t>
            </a:r>
            <a:r>
              <a:rPr lang="en-IN" b="1" dirty="0" smtClean="0">
                <a:latin typeface="Monaco"/>
              </a:rPr>
              <a:t> </a:t>
            </a:r>
            <a:r>
              <a:rPr lang="en-IN" b="1" dirty="0">
                <a:latin typeface="Monaco"/>
              </a:rPr>
              <a:t>@Test</a:t>
            </a:r>
          </a:p>
          <a:p>
            <a:r>
              <a:rPr lang="en-IN" b="1" dirty="0">
                <a:latin typeface="Monaco"/>
              </a:rPr>
              <a:t> public void </a:t>
            </a:r>
            <a:r>
              <a:rPr lang="en-IN" b="1" dirty="0" err="1">
                <a:latin typeface="Monaco"/>
              </a:rPr>
              <a:t>init</a:t>
            </a:r>
            <a:r>
              <a:rPr lang="en-IN" b="1" dirty="0">
                <a:latin typeface="Monaco"/>
              </a:rPr>
              <a:t>() throws Exception{</a:t>
            </a:r>
          </a:p>
          <a:p>
            <a:r>
              <a:rPr lang="en-IN" b="1" dirty="0">
                <a:latin typeface="Monaco"/>
              </a:rPr>
              <a:t> </a:t>
            </a:r>
            <a:r>
              <a:rPr lang="en-IN" b="1" dirty="0" smtClean="0">
                <a:latin typeface="Monaco"/>
              </a:rPr>
              <a:t> </a:t>
            </a:r>
            <a:r>
              <a:rPr lang="en-IN" b="1" dirty="0" err="1" smtClean="0">
                <a:latin typeface="Monaco"/>
              </a:rPr>
              <a:t>FbLoginPage</a:t>
            </a:r>
            <a:r>
              <a:rPr lang="en-IN" b="1" dirty="0" smtClean="0">
                <a:latin typeface="Monaco"/>
              </a:rPr>
              <a:t> </a:t>
            </a:r>
            <a:r>
              <a:rPr lang="en-IN" b="1" dirty="0" err="1">
                <a:latin typeface="Monaco"/>
              </a:rPr>
              <a:t>loginpage</a:t>
            </a:r>
            <a:r>
              <a:rPr lang="en-IN" b="1" dirty="0">
                <a:latin typeface="Monaco"/>
              </a:rPr>
              <a:t> = </a:t>
            </a:r>
            <a:r>
              <a:rPr lang="en-IN" b="1" dirty="0" err="1">
                <a:latin typeface="Monaco"/>
              </a:rPr>
              <a:t>PageFactory.initElements</a:t>
            </a:r>
            <a:r>
              <a:rPr lang="en-IN" b="1" dirty="0">
                <a:latin typeface="Monaco"/>
              </a:rPr>
              <a:t>(driver, </a:t>
            </a:r>
            <a:r>
              <a:rPr lang="en-IN" b="1" dirty="0" err="1">
                <a:latin typeface="Monaco"/>
              </a:rPr>
              <a:t>FbLoginPage.class</a:t>
            </a:r>
            <a:r>
              <a:rPr lang="en-IN" b="1" dirty="0">
                <a:latin typeface="Monaco"/>
              </a:rPr>
              <a:t>);</a:t>
            </a:r>
          </a:p>
          <a:p>
            <a:r>
              <a:rPr lang="en-IN" b="1" dirty="0">
                <a:latin typeface="Monaco"/>
              </a:rPr>
              <a:t> </a:t>
            </a:r>
            <a:r>
              <a:rPr lang="en-IN" b="1" dirty="0" err="1">
                <a:latin typeface="Monaco"/>
              </a:rPr>
              <a:t>loginpage.setEmail</a:t>
            </a:r>
            <a:r>
              <a:rPr lang="en-IN" b="1" dirty="0">
                <a:latin typeface="Monaco"/>
              </a:rPr>
              <a:t>("rajkumarsmonline@gmail.com");</a:t>
            </a:r>
          </a:p>
          <a:p>
            <a:r>
              <a:rPr lang="en-IN" b="1" dirty="0">
                <a:latin typeface="Monaco"/>
              </a:rPr>
              <a:t> </a:t>
            </a:r>
            <a:r>
              <a:rPr lang="en-IN" b="1" dirty="0" err="1">
                <a:latin typeface="Monaco"/>
              </a:rPr>
              <a:t>loginpage.setPassword</a:t>
            </a:r>
            <a:r>
              <a:rPr lang="en-IN" b="1" dirty="0">
                <a:latin typeface="Monaco"/>
              </a:rPr>
              <a:t>("raj123456");</a:t>
            </a:r>
          </a:p>
          <a:p>
            <a:r>
              <a:rPr lang="en-IN" b="1" dirty="0">
                <a:latin typeface="Monaco"/>
              </a:rPr>
              <a:t> </a:t>
            </a:r>
            <a:r>
              <a:rPr lang="en-IN" b="1" dirty="0" err="1">
                <a:latin typeface="Monaco"/>
              </a:rPr>
              <a:t>loginpage.clickOnLoginButton</a:t>
            </a:r>
            <a:r>
              <a:rPr lang="en-IN" b="1" dirty="0">
                <a:latin typeface="Monaco"/>
              </a:rPr>
              <a:t>();</a:t>
            </a:r>
          </a:p>
          <a:p>
            <a:r>
              <a:rPr lang="en-IN" b="1" dirty="0">
                <a:latin typeface="Monaco"/>
              </a:rPr>
              <a:t> </a:t>
            </a:r>
            <a:r>
              <a:rPr lang="en-IN" b="1" dirty="0" smtClean="0">
                <a:latin typeface="Monaco"/>
              </a:rPr>
              <a:t> </a:t>
            </a:r>
            <a:r>
              <a:rPr lang="en-IN" b="1" dirty="0" err="1">
                <a:latin typeface="Monaco"/>
              </a:rPr>
              <a:t>FbHomePage</a:t>
            </a:r>
            <a:r>
              <a:rPr lang="en-IN" b="1" dirty="0">
                <a:latin typeface="Monaco"/>
              </a:rPr>
              <a:t> homepage = </a:t>
            </a:r>
            <a:r>
              <a:rPr lang="en-IN" b="1" dirty="0" err="1">
                <a:latin typeface="Monaco"/>
              </a:rPr>
              <a:t>PageFactory.initElements</a:t>
            </a:r>
            <a:r>
              <a:rPr lang="en-IN" b="1" dirty="0">
                <a:latin typeface="Monaco"/>
              </a:rPr>
              <a:t>(driver, </a:t>
            </a:r>
            <a:r>
              <a:rPr lang="en-IN" b="1" dirty="0" err="1">
                <a:latin typeface="Monaco"/>
              </a:rPr>
              <a:t>FbHomePage.class</a:t>
            </a:r>
            <a:r>
              <a:rPr lang="en-IN" b="1" dirty="0">
                <a:latin typeface="Monaco"/>
              </a:rPr>
              <a:t>);</a:t>
            </a:r>
          </a:p>
          <a:p>
            <a:r>
              <a:rPr lang="en-IN" b="1" dirty="0">
                <a:latin typeface="Monaco"/>
              </a:rPr>
              <a:t> </a:t>
            </a:r>
            <a:r>
              <a:rPr lang="en-IN" b="1" dirty="0" err="1">
                <a:latin typeface="Monaco"/>
              </a:rPr>
              <a:t>homepage.clickOnProfileDropdown</a:t>
            </a:r>
            <a:r>
              <a:rPr lang="en-IN" b="1" dirty="0">
                <a:latin typeface="Monaco"/>
              </a:rPr>
              <a:t>();</a:t>
            </a:r>
          </a:p>
          <a:p>
            <a:r>
              <a:rPr lang="en-IN" b="1" dirty="0">
                <a:latin typeface="Monaco"/>
              </a:rPr>
              <a:t> </a:t>
            </a:r>
            <a:r>
              <a:rPr lang="en-IN" b="1" dirty="0" err="1">
                <a:latin typeface="Monaco"/>
              </a:rPr>
              <a:t>homepage.verifyLoggedInUserNameText</a:t>
            </a:r>
            <a:r>
              <a:rPr lang="en-IN" b="1" dirty="0">
                <a:latin typeface="Monaco"/>
              </a:rPr>
              <a:t>();</a:t>
            </a:r>
          </a:p>
          <a:p>
            <a:r>
              <a:rPr lang="en-IN" b="1" dirty="0">
                <a:latin typeface="Monaco"/>
              </a:rPr>
              <a:t> </a:t>
            </a:r>
            <a:r>
              <a:rPr lang="en-IN" b="1" dirty="0" err="1">
                <a:latin typeface="Monaco"/>
              </a:rPr>
              <a:t>homepage.clickOnLogoutLink</a:t>
            </a:r>
            <a:r>
              <a:rPr lang="en-IN" b="1" dirty="0">
                <a:latin typeface="Monaco"/>
              </a:rPr>
              <a:t>(); </a:t>
            </a:r>
            <a:endParaRPr lang="en-IN" b="1" dirty="0" smtClean="0">
              <a:latin typeface="Monaco"/>
            </a:endParaRPr>
          </a:p>
          <a:p>
            <a:r>
              <a:rPr lang="en-IN" b="1" dirty="0" smtClean="0">
                <a:latin typeface="Monaco"/>
              </a:rPr>
              <a:t>}</a:t>
            </a:r>
          </a:p>
          <a:p>
            <a:r>
              <a:rPr lang="en-IN" b="1" dirty="0">
                <a:latin typeface="Monaco"/>
              </a:rPr>
              <a:t>}</a:t>
            </a:r>
            <a:r>
              <a:rPr lang="en-IN" b="1" dirty="0">
                <a:latin typeface="Monaco"/>
              </a:rPr>
              <a:t>          </a:t>
            </a:r>
            <a:endParaRPr kumimoji="0" lang="en-US" b="1" i="0" u="none" strike="noStrike" cap="none" normalizeH="0" baseline="0" dirty="0" smtClean="0">
              <a:ln>
                <a:noFill/>
              </a:ln>
              <a:effectLst/>
              <a:latin typeface="Monaco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9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377</Words>
  <Application>Microsoft Office PowerPoint</Application>
  <PresentationFormat>On-screen Show (16:9)</PresentationFormat>
  <Paragraphs>155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Monaco</vt:lpstr>
      <vt:lpstr>Roboto</vt:lpstr>
      <vt:lpstr>Playfair Display</vt:lpstr>
      <vt:lpstr>Montserrat</vt:lpstr>
      <vt:lpstr>Lato</vt:lpstr>
      <vt:lpstr>Arial</vt:lpstr>
      <vt:lpstr>Montserrat Light</vt:lpstr>
      <vt:lpstr>Coral</vt:lpstr>
      <vt:lpstr>PowerPoint Presentation</vt:lpstr>
      <vt:lpstr>Introduction</vt:lpstr>
      <vt:lpstr>Difference between POM and Page Factory</vt:lpstr>
      <vt:lpstr>Procedure to implement Page Factory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AjaxElementLocatorFactory    </vt:lpstr>
      <vt:lpstr>Covered Till Now   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vipul</dc:creator>
  <cp:lastModifiedBy>Vibhav Gupta</cp:lastModifiedBy>
  <cp:revision>87</cp:revision>
  <dcterms:modified xsi:type="dcterms:W3CDTF">2018-04-07T10:33:04Z</dcterms:modified>
</cp:coreProperties>
</file>