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0" r:id="rId2"/>
    <p:sldId id="267" r:id="rId3"/>
    <p:sldId id="291" r:id="rId4"/>
    <p:sldId id="298" r:id="rId5"/>
    <p:sldId id="301" r:id="rId6"/>
    <p:sldId id="299" r:id="rId7"/>
    <p:sldId id="302" r:id="rId8"/>
    <p:sldId id="303" r:id="rId9"/>
    <p:sldId id="304" r:id="rId10"/>
    <p:sldId id="296" r:id="rId11"/>
    <p:sldId id="266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Montserrat Light" panose="020B0604020202020204" charset="0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93197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Parameterization using XML and Data provider</a:t>
            </a:r>
            <a:r>
              <a:rPr lang="en" dirty="0" smtClean="0">
                <a:solidFill>
                  <a:schemeClr val="lt1"/>
                </a:solidFill>
              </a:rPr>
              <a:t> </a:t>
            </a:r>
            <a:r>
              <a:rPr lang="en" dirty="0" smtClean="0">
                <a:solidFill>
                  <a:schemeClr val="lt1"/>
                </a:solidFill>
              </a:rPr>
              <a:t>in TestNG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TestNG support two kinds of parameterization, using </a:t>
            </a:r>
            <a:r>
              <a:rPr lang="en-IN" b="1" dirty="0">
                <a:solidFill>
                  <a:srgbClr val="000000"/>
                </a:solidFill>
              </a:rPr>
              <a:t>@Parameter+TestNG.xml</a:t>
            </a:r>
            <a:r>
              <a:rPr lang="en-IN" dirty="0">
                <a:solidFill>
                  <a:srgbClr val="000000"/>
                </a:solidFill>
              </a:rPr>
              <a:t> and using </a:t>
            </a:r>
            <a:r>
              <a:rPr lang="en-IN" b="1" dirty="0">
                <a:solidFill>
                  <a:srgbClr val="000000"/>
                </a:solidFill>
              </a:rPr>
              <a:t>@</a:t>
            </a:r>
            <a:r>
              <a:rPr lang="en-IN" b="1" dirty="0" smtClean="0">
                <a:solidFill>
                  <a:srgbClr val="000000"/>
                </a:solidFill>
              </a:rPr>
              <a:t>DataProvider.</a:t>
            </a: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</a:rPr>
              <a:t>using </a:t>
            </a:r>
            <a:r>
              <a:rPr lang="en-IN" dirty="0">
                <a:solidFill>
                  <a:srgbClr val="000000"/>
                </a:solidFill>
              </a:rPr>
              <a:t>@Parameter+TestNG.xml only one value can be set at a time, but @DataProvider return </a:t>
            </a:r>
            <a:r>
              <a:rPr lang="en-IN" b="1" dirty="0">
                <a:solidFill>
                  <a:srgbClr val="000000"/>
                </a:solidFill>
              </a:rPr>
              <a:t>an 2d array of Object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</a:rPr>
              <a:t>There </a:t>
            </a:r>
            <a:r>
              <a:rPr lang="en-IN" dirty="0">
                <a:solidFill>
                  <a:srgbClr val="000000"/>
                </a:solidFill>
              </a:rPr>
              <a:t>are two parameters </a:t>
            </a:r>
            <a:r>
              <a:rPr lang="en-IN" dirty="0" smtClean="0">
                <a:solidFill>
                  <a:srgbClr val="000000"/>
                </a:solidFill>
              </a:rPr>
              <a:t>supported by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b="1" dirty="0" smtClean="0">
                <a:solidFill>
                  <a:srgbClr val="000000"/>
                </a:solidFill>
              </a:rPr>
              <a:t>DataProvider</a:t>
            </a:r>
            <a:r>
              <a:rPr lang="en-IN" dirty="0">
                <a:solidFill>
                  <a:srgbClr val="000000"/>
                </a:solidFill>
              </a:rPr>
              <a:t> are </a:t>
            </a:r>
            <a:r>
              <a:rPr lang="en-IN" b="1" dirty="0">
                <a:solidFill>
                  <a:srgbClr val="000000"/>
                </a:solidFill>
              </a:rPr>
              <a:t>Method</a:t>
            </a:r>
            <a:r>
              <a:rPr lang="en-IN" dirty="0">
                <a:solidFill>
                  <a:srgbClr val="000000"/>
                </a:solidFill>
              </a:rPr>
              <a:t> and </a:t>
            </a:r>
            <a:r>
              <a:rPr lang="en-IN" b="1" dirty="0" err="1">
                <a:solidFill>
                  <a:srgbClr val="000000"/>
                </a:solidFill>
              </a:rPr>
              <a:t>ITestContext</a:t>
            </a:r>
            <a:r>
              <a:rPr lang="en-IN" b="1" dirty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130"/>
            <a:ext cx="8520600" cy="543140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1270"/>
            <a:ext cx="8520600" cy="4283241"/>
          </a:xfrm>
        </p:spPr>
        <p:txBody>
          <a:bodyPr/>
          <a:lstStyle/>
          <a:p>
            <a:r>
              <a:rPr lang="en-IN" sz="1600" dirty="0">
                <a:solidFill>
                  <a:srgbClr val="000000"/>
                </a:solidFill>
              </a:rPr>
              <a:t>Parameterization in testing is achieved using two methods</a:t>
            </a:r>
            <a:r>
              <a:rPr lang="en-IN" sz="1600" dirty="0" smtClean="0">
                <a:solidFill>
                  <a:srgbClr val="000000"/>
                </a:solidFill>
              </a:rPr>
              <a:t>:-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Using Parameters annotation </a:t>
            </a:r>
            <a:r>
              <a:rPr lang="en-IN" sz="1600" dirty="0" smtClean="0">
                <a:solidFill>
                  <a:srgbClr val="000000"/>
                </a:solidFill>
              </a:rPr>
              <a:t>and testing.xml </a:t>
            </a:r>
            <a:r>
              <a:rPr lang="en-IN" sz="1600" dirty="0">
                <a:solidFill>
                  <a:srgbClr val="000000"/>
                </a:solidFill>
              </a:rPr>
              <a:t>file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Using </a:t>
            </a:r>
            <a:r>
              <a:rPr lang="en-IN" sz="1600" dirty="0" smtClean="0">
                <a:solidFill>
                  <a:srgbClr val="000000"/>
                </a:solidFill>
              </a:rPr>
              <a:t>DataProvider </a:t>
            </a:r>
            <a:r>
              <a:rPr lang="en-IN" sz="1600" dirty="0">
                <a:solidFill>
                  <a:srgbClr val="000000"/>
                </a:solidFill>
              </a:rPr>
              <a:t>annotation</a:t>
            </a:r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 smtClean="0">
                <a:solidFill>
                  <a:srgbClr val="000000"/>
                </a:solidFill>
              </a:rPr>
              <a:t>Parameter </a:t>
            </a:r>
            <a:r>
              <a:rPr lang="en-IN" sz="1600" dirty="0">
                <a:solidFill>
                  <a:srgbClr val="000000"/>
                </a:solidFill>
              </a:rPr>
              <a:t>annotations through the testng.xml file to pass values to test methods as </a:t>
            </a:r>
            <a:r>
              <a:rPr lang="en-IN" sz="1600" dirty="0" smtClean="0">
                <a:solidFill>
                  <a:srgbClr val="000000"/>
                </a:solidFill>
              </a:rPr>
              <a:t>arguments during </a:t>
            </a:r>
            <a:r>
              <a:rPr lang="en-IN" sz="1600" dirty="0">
                <a:solidFill>
                  <a:srgbClr val="000000"/>
                </a:solidFill>
              </a:rPr>
              <a:t>the run time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600" dirty="0" smtClean="0">
                <a:solidFill>
                  <a:srgbClr val="000000"/>
                </a:solidFill>
              </a:rPr>
              <a:t>DataProviders </a:t>
            </a:r>
            <a:r>
              <a:rPr lang="en-IN" sz="1600" dirty="0">
                <a:solidFill>
                  <a:srgbClr val="000000"/>
                </a:solidFill>
              </a:rPr>
              <a:t>to pass complex parameters </a:t>
            </a:r>
            <a:r>
              <a:rPr lang="en-IN" sz="1600" dirty="0" smtClean="0">
                <a:solidFill>
                  <a:srgbClr val="000000"/>
                </a:solidFill>
              </a:rPr>
              <a:t>that </a:t>
            </a:r>
            <a:r>
              <a:rPr lang="en-IN" sz="1600" dirty="0">
                <a:solidFill>
                  <a:srgbClr val="000000"/>
                </a:solidFill>
              </a:rPr>
              <a:t>need to be created from Java (complex objects, objects read from a property file or a </a:t>
            </a:r>
            <a:r>
              <a:rPr lang="en-IN" sz="1600" dirty="0" smtClean="0">
                <a:solidFill>
                  <a:srgbClr val="000000"/>
                </a:solidFill>
              </a:rPr>
              <a:t>database etc. ).</a:t>
            </a:r>
          </a:p>
          <a:p>
            <a:r>
              <a:rPr lang="en-IN" sz="1600" dirty="0">
                <a:solidFill>
                  <a:srgbClr val="000000"/>
                </a:solidFill>
              </a:rPr>
              <a:t>A </a:t>
            </a:r>
            <a:r>
              <a:rPr lang="en-IN" sz="1600" dirty="0" smtClean="0">
                <a:solidFill>
                  <a:srgbClr val="000000"/>
                </a:solidFill>
              </a:rPr>
              <a:t>DataProvider </a:t>
            </a:r>
            <a:r>
              <a:rPr lang="en-IN" sz="1600" dirty="0">
                <a:solidFill>
                  <a:srgbClr val="000000"/>
                </a:solidFill>
              </a:rPr>
              <a:t>returns an array of objects.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591266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Parameterization using XML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25642"/>
            <a:ext cx="8520600" cy="420074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Example:- </a:t>
            </a:r>
            <a:r>
              <a:rPr lang="en-IN" dirty="0" smtClean="0">
                <a:solidFill>
                  <a:srgbClr val="000000"/>
                </a:solidFill>
              </a:rPr>
              <a:t>To Pass </a:t>
            </a:r>
            <a:r>
              <a:rPr lang="en-IN" dirty="0" smtClean="0">
                <a:solidFill>
                  <a:srgbClr val="000000"/>
                </a:solidFill>
              </a:rPr>
              <a:t>user name, password and browser </a:t>
            </a:r>
            <a:r>
              <a:rPr lang="en-IN" dirty="0">
                <a:solidFill>
                  <a:srgbClr val="000000"/>
                </a:solidFill>
              </a:rPr>
              <a:t>name as </a:t>
            </a:r>
            <a:r>
              <a:rPr lang="en-IN" dirty="0" smtClean="0">
                <a:solidFill>
                  <a:srgbClr val="000000"/>
                </a:solidFill>
              </a:rPr>
              <a:t>parameter </a:t>
            </a:r>
            <a:r>
              <a:rPr lang="en-IN" dirty="0">
                <a:solidFill>
                  <a:srgbClr val="000000"/>
                </a:solidFill>
              </a:rPr>
              <a:t>through </a:t>
            </a:r>
            <a:r>
              <a:rPr lang="en-IN" dirty="0" smtClean="0">
                <a:solidFill>
                  <a:srgbClr val="000000"/>
                </a:solidFill>
              </a:rPr>
              <a:t>testng.xml.</a:t>
            </a:r>
          </a:p>
          <a:p>
            <a:pPr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53423" y="1041016"/>
            <a:ext cx="6066084" cy="36933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>
                <a:latin typeface="Monaco"/>
              </a:rPr>
              <a:t>package </a:t>
            </a:r>
            <a:r>
              <a:rPr lang="en-IN" sz="1300" b="1" dirty="0" err="1">
                <a:latin typeface="Monaco"/>
              </a:rPr>
              <a:t>com.parameterization</a:t>
            </a:r>
            <a:r>
              <a:rPr lang="en-IN" sz="1300" b="1" dirty="0">
                <a:latin typeface="Monaco"/>
              </a:rPr>
              <a:t>;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import </a:t>
            </a:r>
            <a:r>
              <a:rPr lang="en-IN" sz="1300" b="1" dirty="0" err="1">
                <a:latin typeface="Monaco"/>
              </a:rPr>
              <a:t>org.testng.annotations.Parameters</a:t>
            </a:r>
            <a:r>
              <a:rPr lang="en-IN" sz="1300" b="1" dirty="0">
                <a:latin typeface="Monaco"/>
              </a:rPr>
              <a:t>;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import </a:t>
            </a:r>
            <a:r>
              <a:rPr lang="en-IN" sz="1300" b="1" dirty="0" err="1">
                <a:latin typeface="Monaco"/>
              </a:rPr>
              <a:t>org.testng.annotations.Test</a:t>
            </a:r>
            <a:r>
              <a:rPr lang="en-IN" sz="1300" b="1" dirty="0">
                <a:latin typeface="Monaco"/>
              </a:rPr>
              <a:t>;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public </a:t>
            </a:r>
            <a:r>
              <a:rPr lang="en-IN" sz="1300" b="1" dirty="0">
                <a:latin typeface="Monaco"/>
              </a:rPr>
              <a:t>class </a:t>
            </a:r>
            <a:r>
              <a:rPr lang="en-IN" sz="1300" b="1" dirty="0" err="1">
                <a:latin typeface="Monaco"/>
              </a:rPr>
              <a:t>TestParameters</a:t>
            </a:r>
            <a:r>
              <a:rPr lang="en-IN" sz="1300" b="1" dirty="0">
                <a:latin typeface="Monaco"/>
              </a:rPr>
              <a:t> {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@</a:t>
            </a:r>
            <a:r>
              <a:rPr lang="en-IN" sz="1300" b="1" dirty="0">
                <a:latin typeface="Monaco"/>
              </a:rPr>
              <a:t>Parameters({ "browser" })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@</a:t>
            </a:r>
            <a:r>
              <a:rPr lang="en-IN" sz="1300" b="1" dirty="0">
                <a:latin typeface="Monaco"/>
              </a:rPr>
              <a:t>Test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public </a:t>
            </a:r>
            <a:r>
              <a:rPr lang="en-IN" sz="1300" b="1" dirty="0">
                <a:latin typeface="Monaco"/>
              </a:rPr>
              <a:t>void </a:t>
            </a:r>
            <a:r>
              <a:rPr lang="en-IN" sz="1300" b="1" dirty="0" err="1">
                <a:latin typeface="Monaco"/>
              </a:rPr>
              <a:t>testCaseOne</a:t>
            </a:r>
            <a:r>
              <a:rPr lang="en-IN" sz="1300" b="1" dirty="0">
                <a:latin typeface="Monaco"/>
              </a:rPr>
              <a:t>(String browser</a:t>
            </a:r>
            <a:r>
              <a:rPr lang="en-IN" sz="1300" b="1" dirty="0" smtClean="0">
                <a:latin typeface="Monac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 </a:t>
            </a:r>
            <a:r>
              <a:rPr lang="en-IN" sz="1300" b="1" dirty="0">
                <a:latin typeface="Monaco"/>
              </a:rPr>
              <a:t>{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err="1" smtClean="0">
                <a:latin typeface="Monaco"/>
              </a:rPr>
              <a:t>System.out.println</a:t>
            </a:r>
            <a:r>
              <a:rPr lang="en-IN" sz="1300" b="1" dirty="0">
                <a:latin typeface="Monaco"/>
              </a:rPr>
              <a:t>("browser passed as :- " + browser);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}</a:t>
            </a:r>
            <a:r>
              <a:rPr lang="en-IN" sz="1300" b="1" dirty="0">
                <a:latin typeface="Monaco"/>
              </a:rPr>
              <a:t>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@</a:t>
            </a:r>
            <a:r>
              <a:rPr lang="en-IN" sz="1300" b="1" dirty="0">
                <a:latin typeface="Monaco"/>
              </a:rPr>
              <a:t>Parameters({ "username", "password" })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@</a:t>
            </a:r>
            <a:r>
              <a:rPr lang="en-IN" sz="1300" b="1" dirty="0">
                <a:latin typeface="Monaco"/>
              </a:rPr>
              <a:t>Test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public </a:t>
            </a:r>
            <a:r>
              <a:rPr lang="en-IN" sz="1300" b="1" dirty="0">
                <a:latin typeface="Monaco"/>
              </a:rPr>
              <a:t>void </a:t>
            </a:r>
            <a:r>
              <a:rPr lang="en-IN" sz="1300" b="1" dirty="0" err="1">
                <a:latin typeface="Monaco"/>
              </a:rPr>
              <a:t>testCaseTwo</a:t>
            </a:r>
            <a:r>
              <a:rPr lang="en-IN" sz="1300" b="1" dirty="0">
                <a:latin typeface="Monaco"/>
              </a:rPr>
              <a:t>(String username, String password)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err="1" smtClean="0">
                <a:latin typeface="Monaco"/>
              </a:rPr>
              <a:t>System.out.println</a:t>
            </a:r>
            <a:r>
              <a:rPr lang="en-IN" sz="1300" b="1" dirty="0">
                <a:latin typeface="Monaco"/>
              </a:rPr>
              <a:t>("Parameter for User Name passed as :- " + username); </a:t>
            </a:r>
            <a:endParaRPr lang="en-IN" sz="13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err="1" smtClean="0">
                <a:latin typeface="Monaco"/>
              </a:rPr>
              <a:t>System.out.println</a:t>
            </a:r>
            <a:r>
              <a:rPr lang="en-IN" sz="1300" b="1" dirty="0">
                <a:latin typeface="Monaco"/>
              </a:rPr>
              <a:t>("Parameter for Password passed as :- " + password</a:t>
            </a:r>
            <a:r>
              <a:rPr lang="en-IN" sz="1300" b="1" dirty="0" smtClean="0">
                <a:latin typeface="Monaco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300" b="1" dirty="0" smtClean="0">
                <a:latin typeface="Monaco"/>
              </a:rPr>
              <a:t> </a:t>
            </a:r>
            <a:r>
              <a:rPr lang="en-IN" sz="1300" b="1" dirty="0">
                <a:latin typeface="Monaco"/>
              </a:rPr>
              <a:t>}</a:t>
            </a:r>
            <a:endParaRPr kumimoji="0" lang="en-US" sz="1300" b="1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48126"/>
            <a:ext cx="8653545" cy="477825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T</a:t>
            </a:r>
            <a:r>
              <a:rPr lang="en-IN" dirty="0" smtClean="0">
                <a:solidFill>
                  <a:srgbClr val="000000"/>
                </a:solidFill>
              </a:rPr>
              <a:t>o </a:t>
            </a:r>
            <a:r>
              <a:rPr lang="en-IN" dirty="0">
                <a:solidFill>
                  <a:srgbClr val="000000"/>
                </a:solidFill>
              </a:rPr>
              <a:t>pass the parameter values for the test </a:t>
            </a:r>
            <a:r>
              <a:rPr lang="en-IN" dirty="0" smtClean="0">
                <a:solidFill>
                  <a:srgbClr val="000000"/>
                </a:solidFill>
              </a:rPr>
              <a:t>method through testng.xml </a:t>
            </a:r>
            <a:r>
              <a:rPr lang="en-IN" dirty="0">
                <a:solidFill>
                  <a:srgbClr val="000000"/>
                </a:solidFill>
              </a:rPr>
              <a:t>file </a:t>
            </a:r>
            <a:r>
              <a:rPr lang="en-IN" dirty="0" smtClean="0">
                <a:solidFill>
                  <a:srgbClr val="000000"/>
                </a:solidFill>
              </a:rPr>
              <a:t>                       here:-    </a:t>
            </a: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Console Output:-                    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35925" y="461025"/>
            <a:ext cx="4708340" cy="212365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>
                <a:latin typeface="Monaco"/>
              </a:rPr>
              <a:t>&lt;!DOCTYPE suite SYSTEM "http://testng.org/testng-1.0.dtd"&gt; </a:t>
            </a:r>
            <a:endParaRPr lang="en-IN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&lt;</a:t>
            </a:r>
            <a:r>
              <a:rPr lang="en-IN" sz="1200" b="1" dirty="0">
                <a:latin typeface="Monaco"/>
              </a:rPr>
              <a:t>suite name="Parameterization Test Suite"&gt; </a:t>
            </a:r>
            <a:endParaRPr lang="en-IN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&lt;</a:t>
            </a:r>
            <a:r>
              <a:rPr lang="en-IN" sz="1200" b="1" dirty="0">
                <a:latin typeface="Monaco"/>
              </a:rPr>
              <a:t>test name="Testing Parameterization</a:t>
            </a:r>
            <a:r>
              <a:rPr lang="en-IN" sz="1200" b="1" dirty="0" smtClean="0">
                <a:latin typeface="Monaco"/>
              </a:rPr>
              <a:t>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 </a:t>
            </a:r>
            <a:r>
              <a:rPr lang="en-IN" sz="1200" b="1" dirty="0">
                <a:latin typeface="Monaco"/>
              </a:rPr>
              <a:t>&lt;parameter name="browser" value="Firefox"/&gt; </a:t>
            </a:r>
            <a:endParaRPr lang="en-IN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&lt;</a:t>
            </a:r>
            <a:r>
              <a:rPr lang="en-IN" sz="1200" b="1" dirty="0">
                <a:latin typeface="Monaco"/>
              </a:rPr>
              <a:t>parameter name="username" value="</a:t>
            </a:r>
            <a:r>
              <a:rPr lang="en-IN" sz="1200" b="1" dirty="0" err="1">
                <a:latin typeface="Monaco"/>
              </a:rPr>
              <a:t>testuser</a:t>
            </a:r>
            <a:r>
              <a:rPr lang="en-IN" sz="1200" b="1" dirty="0">
                <a:latin typeface="Monaco"/>
              </a:rPr>
              <a:t>"/&gt; </a:t>
            </a:r>
            <a:endParaRPr lang="en-IN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&lt;</a:t>
            </a:r>
            <a:r>
              <a:rPr lang="en-IN" sz="1200" b="1" dirty="0">
                <a:latin typeface="Monaco"/>
              </a:rPr>
              <a:t>parameter name="password" value="</a:t>
            </a:r>
            <a:r>
              <a:rPr lang="en-IN" sz="1200" b="1" dirty="0" err="1">
                <a:latin typeface="Monaco"/>
              </a:rPr>
              <a:t>testpassword</a:t>
            </a:r>
            <a:r>
              <a:rPr lang="en-IN" sz="1200" b="1" dirty="0" smtClean="0">
                <a:latin typeface="Monaco"/>
              </a:rPr>
              <a:t>"/&gt;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 </a:t>
            </a:r>
            <a:r>
              <a:rPr lang="en-IN" sz="1200" b="1" dirty="0">
                <a:latin typeface="Monaco"/>
              </a:rPr>
              <a:t>&lt;classes</a:t>
            </a:r>
            <a:r>
              <a:rPr lang="en-IN" sz="1200" b="1" dirty="0" smtClean="0">
                <a:latin typeface="Monaco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 </a:t>
            </a:r>
            <a:r>
              <a:rPr lang="en-IN" sz="1200" b="1" dirty="0">
                <a:latin typeface="Monaco"/>
              </a:rPr>
              <a:t>&lt;class name="</a:t>
            </a:r>
            <a:r>
              <a:rPr lang="en-IN" sz="1200" b="1" dirty="0" err="1">
                <a:latin typeface="Monaco"/>
              </a:rPr>
              <a:t>com.parameterization.TestParameters</a:t>
            </a:r>
            <a:r>
              <a:rPr lang="en-IN" sz="1200" b="1" dirty="0">
                <a:latin typeface="Monaco"/>
              </a:rPr>
              <a:t>" /&gt; </a:t>
            </a:r>
            <a:endParaRPr lang="en-IN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&lt;/</a:t>
            </a:r>
            <a:r>
              <a:rPr lang="en-IN" sz="1200" b="1" dirty="0">
                <a:latin typeface="Monaco"/>
              </a:rPr>
              <a:t>classes&gt; </a:t>
            </a:r>
            <a:endParaRPr lang="en-IN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&lt;/</a:t>
            </a:r>
            <a:r>
              <a:rPr lang="en-IN" sz="1200" b="1" dirty="0">
                <a:latin typeface="Monaco"/>
              </a:rPr>
              <a:t>test&gt; </a:t>
            </a:r>
            <a:endParaRPr lang="en-IN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smtClean="0">
                <a:latin typeface="Monaco"/>
              </a:rPr>
              <a:t>&lt;/</a:t>
            </a:r>
            <a:r>
              <a:rPr lang="en-IN" sz="1200" b="1" dirty="0">
                <a:latin typeface="Monaco"/>
              </a:rPr>
              <a:t>suite&gt;</a:t>
            </a:r>
            <a:endParaRPr kumimoji="0" lang="en-US" sz="1300" b="1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18" y="2710294"/>
            <a:ext cx="3961905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3762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Types of parameter in DataProvider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53762"/>
            <a:ext cx="8520600" cy="437262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1) </a:t>
            </a:r>
            <a:r>
              <a:rPr lang="en-IN" b="1" dirty="0" smtClean="0">
                <a:solidFill>
                  <a:srgbClr val="000000"/>
                </a:solidFill>
              </a:rPr>
              <a:t>Method:-</a:t>
            </a:r>
            <a:r>
              <a:rPr lang="en-IN" dirty="0">
                <a:solidFill>
                  <a:srgbClr val="000000"/>
                </a:solidFill>
              </a:rPr>
              <a:t>T</a:t>
            </a:r>
            <a:r>
              <a:rPr lang="en-IN" dirty="0" smtClean="0">
                <a:solidFill>
                  <a:srgbClr val="000000"/>
                </a:solidFill>
              </a:rPr>
              <a:t>o </a:t>
            </a:r>
            <a:r>
              <a:rPr lang="en-IN" dirty="0">
                <a:solidFill>
                  <a:srgbClr val="000000"/>
                </a:solidFill>
              </a:rPr>
              <a:t>pass a different parameters depending on the test method name.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5121" y="1327337"/>
            <a:ext cx="4976042" cy="341632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/>
              <a:t>package </a:t>
            </a:r>
            <a:r>
              <a:rPr lang="en-IN" sz="1200" b="1" dirty="0" err="1" smtClean="0"/>
              <a:t>com.testng.examples.parameter</a:t>
            </a:r>
            <a:r>
              <a:rPr lang="en-IN" sz="1200" b="1" dirty="0" smtClean="0"/>
              <a:t>;</a:t>
            </a:r>
            <a:r>
              <a:rPr lang="en-IN" sz="1200" b="1" dirty="0"/>
              <a:t> </a:t>
            </a:r>
          </a:p>
          <a:p>
            <a:r>
              <a:rPr lang="en-IN" sz="1200" b="1" dirty="0"/>
              <a:t>import </a:t>
            </a:r>
            <a:r>
              <a:rPr lang="en-IN" sz="1200" b="1" dirty="0" err="1"/>
              <a:t>java.lang.reflect.Method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import </a:t>
            </a:r>
            <a:r>
              <a:rPr lang="en-IN" sz="1200" b="1" dirty="0" err="1"/>
              <a:t>org.testng.Assert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import </a:t>
            </a:r>
            <a:r>
              <a:rPr lang="en-IN" sz="1200" b="1" dirty="0" err="1"/>
              <a:t>org.testng.annotations.DataProvider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import </a:t>
            </a:r>
            <a:r>
              <a:rPr lang="en-IN" sz="1200" b="1" dirty="0" err="1"/>
              <a:t>org.testng.annotations.Test</a:t>
            </a:r>
            <a:r>
              <a:rPr lang="en-IN" sz="1200" b="1" dirty="0" smtClean="0"/>
              <a:t>;</a:t>
            </a:r>
            <a:r>
              <a:rPr lang="en-IN" sz="1200" b="1" dirty="0"/>
              <a:t> </a:t>
            </a:r>
          </a:p>
          <a:p>
            <a:r>
              <a:rPr lang="en-IN" sz="1200" b="1" dirty="0"/>
              <a:t>public class </a:t>
            </a:r>
            <a:r>
              <a:rPr lang="en-IN" sz="1200" b="1" dirty="0" err="1"/>
              <a:t>TestParameterDataProvider</a:t>
            </a:r>
            <a:r>
              <a:rPr lang="en-IN" sz="1200" b="1" dirty="0"/>
              <a:t> </a:t>
            </a:r>
            <a:endParaRPr lang="en-IN" sz="1200" b="1" dirty="0" smtClean="0"/>
          </a:p>
          <a:p>
            <a:r>
              <a:rPr lang="en-IN" sz="1200" b="1" dirty="0" smtClean="0"/>
              <a:t>{</a:t>
            </a:r>
            <a:r>
              <a:rPr lang="en-IN" sz="1200" b="1" dirty="0"/>
              <a:t> </a:t>
            </a:r>
          </a:p>
          <a:p>
            <a:r>
              <a:rPr lang="en-IN" sz="1200" b="1" dirty="0"/>
              <a:t>	@Test(</a:t>
            </a:r>
            <a:r>
              <a:rPr lang="en-IN" sz="1200" b="1" dirty="0" err="1"/>
              <a:t>dataProvider</a:t>
            </a:r>
            <a:r>
              <a:rPr lang="en-IN" sz="1200" b="1" dirty="0"/>
              <a:t> = "</a:t>
            </a:r>
            <a:r>
              <a:rPr lang="en-IN" sz="1200" b="1" dirty="0" err="1"/>
              <a:t>dataProvider</a:t>
            </a:r>
            <a:r>
              <a:rPr lang="en-IN" sz="1200" b="1" dirty="0"/>
              <a:t>")</a:t>
            </a:r>
          </a:p>
          <a:p>
            <a:r>
              <a:rPr lang="en-IN" sz="1200" b="1" dirty="0"/>
              <a:t>	public void test1(</a:t>
            </a:r>
            <a:r>
              <a:rPr lang="en-IN" sz="1200" b="1" dirty="0" err="1"/>
              <a:t>int</a:t>
            </a:r>
            <a:r>
              <a:rPr lang="en-IN" sz="1200" b="1" dirty="0"/>
              <a:t> number, </a:t>
            </a:r>
            <a:r>
              <a:rPr lang="en-IN" sz="1200" b="1" dirty="0" err="1"/>
              <a:t>int</a:t>
            </a:r>
            <a:r>
              <a:rPr lang="en-IN" sz="1200" b="1" dirty="0"/>
              <a:t> expected) </a:t>
            </a:r>
            <a:endParaRPr lang="en-IN" sz="1200" b="1" dirty="0" smtClean="0"/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              {</a:t>
            </a:r>
            <a:endParaRPr lang="en-IN" sz="1200" b="1" dirty="0"/>
          </a:p>
          <a:p>
            <a:r>
              <a:rPr lang="en-IN" sz="1200" b="1" dirty="0"/>
              <a:t>		</a:t>
            </a:r>
            <a:r>
              <a:rPr lang="en-IN" sz="1200" b="1" dirty="0" err="1"/>
              <a:t>Assert.assertEquals</a:t>
            </a:r>
            <a:r>
              <a:rPr lang="en-IN" sz="1200" b="1" dirty="0"/>
              <a:t>(number, expected);</a:t>
            </a:r>
          </a:p>
          <a:p>
            <a:r>
              <a:rPr lang="en-IN" sz="1200" b="1" dirty="0"/>
              <a:t>	</a:t>
            </a:r>
            <a:r>
              <a:rPr lang="en-IN" sz="1200" b="1" dirty="0" smtClean="0"/>
              <a:t>       }</a:t>
            </a:r>
            <a:r>
              <a:rPr lang="en-IN" sz="1200" b="1" dirty="0"/>
              <a:t> </a:t>
            </a:r>
          </a:p>
          <a:p>
            <a:r>
              <a:rPr lang="en-IN" sz="1200" b="1" dirty="0"/>
              <a:t>	@Test(</a:t>
            </a:r>
            <a:r>
              <a:rPr lang="en-IN" sz="1200" b="1" dirty="0" err="1"/>
              <a:t>dataProvider</a:t>
            </a:r>
            <a:r>
              <a:rPr lang="en-IN" sz="1200" b="1" dirty="0"/>
              <a:t> = "</a:t>
            </a:r>
            <a:r>
              <a:rPr lang="en-IN" sz="1200" b="1" dirty="0" err="1"/>
              <a:t>dataProvider</a:t>
            </a:r>
            <a:r>
              <a:rPr lang="en-IN" sz="1200" b="1" dirty="0"/>
              <a:t>")</a:t>
            </a:r>
          </a:p>
          <a:p>
            <a:r>
              <a:rPr lang="en-IN" sz="1200" b="1" dirty="0"/>
              <a:t>	public void test2(String email, String expected) </a:t>
            </a:r>
            <a:endParaRPr lang="en-IN" sz="1200" b="1" dirty="0" smtClean="0"/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               {</a:t>
            </a:r>
            <a:endParaRPr lang="en-IN" sz="1200" b="1" dirty="0"/>
          </a:p>
          <a:p>
            <a:r>
              <a:rPr lang="en-IN" sz="1200" b="1" dirty="0"/>
              <a:t>		</a:t>
            </a:r>
            <a:r>
              <a:rPr lang="en-IN" sz="1200" b="1" dirty="0" err="1"/>
              <a:t>Assert.assertEquals</a:t>
            </a:r>
            <a:r>
              <a:rPr lang="en-IN" sz="1200" b="1" dirty="0"/>
              <a:t>(email, expected);</a:t>
            </a:r>
          </a:p>
          <a:p>
            <a:r>
              <a:rPr lang="en-IN" sz="1200" b="1" dirty="0"/>
              <a:t>	</a:t>
            </a:r>
            <a:r>
              <a:rPr lang="en-IN" sz="1200" b="1" dirty="0" smtClean="0"/>
              <a:t>        }</a:t>
            </a:r>
            <a:r>
              <a:rPr lang="en-IN" sz="1200" b="1" dirty="0"/>
              <a:t> </a:t>
            </a:r>
          </a:p>
          <a:p>
            <a:r>
              <a:rPr lang="en-IN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67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268132"/>
            <a:ext cx="8653545" cy="455825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OUTPUT:-</a:t>
            </a: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949" y="146368"/>
            <a:ext cx="7257882" cy="30469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/>
              <a:t>@DataProvider(name = "</a:t>
            </a:r>
            <a:r>
              <a:rPr lang="en-IN" sz="1200" b="1" dirty="0" err="1"/>
              <a:t>dataProvider</a:t>
            </a:r>
            <a:r>
              <a:rPr lang="en-IN" sz="1200" b="1" dirty="0"/>
              <a:t>")</a:t>
            </a:r>
          </a:p>
          <a:p>
            <a:r>
              <a:rPr lang="en-IN" sz="1200" b="1" dirty="0"/>
              <a:t>	public Object</a:t>
            </a:r>
            <a:r>
              <a:rPr lang="en-IN" sz="1200" b="1" dirty="0" smtClean="0"/>
              <a:t>[ ][ ] </a:t>
            </a:r>
            <a:r>
              <a:rPr lang="en-IN" sz="1200" b="1" dirty="0" err="1"/>
              <a:t>provideData</a:t>
            </a:r>
            <a:r>
              <a:rPr lang="en-IN" sz="1200" b="1" dirty="0"/>
              <a:t>(Method method) {</a:t>
            </a:r>
          </a:p>
          <a:p>
            <a:r>
              <a:rPr lang="en-IN" sz="1200" b="1" dirty="0"/>
              <a:t> 		Object[ ][ ] result = null;</a:t>
            </a:r>
          </a:p>
          <a:p>
            <a:r>
              <a:rPr lang="en-IN" sz="1200" b="1" dirty="0"/>
              <a:t> 		if (</a:t>
            </a:r>
            <a:r>
              <a:rPr lang="en-IN" sz="1200" b="1" dirty="0" err="1"/>
              <a:t>method.getName</a:t>
            </a:r>
            <a:r>
              <a:rPr lang="en-IN" sz="1200" b="1" dirty="0"/>
              <a:t>().equals("test1")) {</a:t>
            </a:r>
          </a:p>
          <a:p>
            <a:r>
              <a:rPr lang="en-IN" sz="1200" b="1" dirty="0"/>
              <a:t>			result = new Object[ ][ ] {</a:t>
            </a:r>
          </a:p>
          <a:p>
            <a:r>
              <a:rPr lang="en-IN" sz="1200" b="1" dirty="0"/>
              <a:t>				{ 1, 1 }, { 200, 200 } </a:t>
            </a:r>
          </a:p>
          <a:p>
            <a:r>
              <a:rPr lang="en-IN" sz="1200" b="1" dirty="0"/>
              <a:t>			};</a:t>
            </a:r>
          </a:p>
          <a:p>
            <a:r>
              <a:rPr lang="en-IN" sz="1200" b="1" dirty="0"/>
              <a:t>		} else if (</a:t>
            </a:r>
            <a:r>
              <a:rPr lang="en-IN" sz="1200" b="1" dirty="0" err="1"/>
              <a:t>method.getName</a:t>
            </a:r>
            <a:r>
              <a:rPr lang="en-IN" sz="1200" b="1" dirty="0"/>
              <a:t>().equals("test2")) {</a:t>
            </a:r>
          </a:p>
          <a:p>
            <a:r>
              <a:rPr lang="en-IN" sz="1200" b="1" dirty="0"/>
              <a:t>			result = new Object</a:t>
            </a:r>
            <a:r>
              <a:rPr lang="en-IN" sz="1200" b="1" dirty="0" smtClean="0"/>
              <a:t>[ ][ ] </a:t>
            </a:r>
            <a:r>
              <a:rPr lang="en-IN" sz="1200" b="1" dirty="0"/>
              <a:t>{ </a:t>
            </a:r>
          </a:p>
          <a:p>
            <a:r>
              <a:rPr lang="en-IN" sz="1200" b="1" dirty="0"/>
              <a:t>				{ "test@gmail.com", "test@gmail.com" }, </a:t>
            </a:r>
          </a:p>
          <a:p>
            <a:r>
              <a:rPr lang="en-IN" sz="1200" b="1" dirty="0"/>
              <a:t>				{ "test@yahoo.com", "test@yahoo.com" } </a:t>
            </a:r>
          </a:p>
          <a:p>
            <a:r>
              <a:rPr lang="en-IN" sz="1200" b="1" dirty="0"/>
              <a:t>			};</a:t>
            </a:r>
          </a:p>
          <a:p>
            <a:r>
              <a:rPr lang="en-IN" sz="1200" b="1" dirty="0"/>
              <a:t>		}</a:t>
            </a:r>
          </a:p>
          <a:p>
            <a:r>
              <a:rPr lang="en-IN" sz="1200" b="1" dirty="0"/>
              <a:t> 		return result;</a:t>
            </a:r>
          </a:p>
          <a:p>
            <a:r>
              <a:rPr lang="en-IN" sz="1200" b="1" dirty="0"/>
              <a:t> 	}</a:t>
            </a:r>
          </a:p>
          <a:p>
            <a:r>
              <a:rPr lang="en-IN" sz="1200" b="1" dirty="0"/>
              <a:t> </a:t>
            </a:r>
            <a:r>
              <a:rPr lang="en-IN" sz="1200" b="1" dirty="0" smtClean="0"/>
              <a:t>}</a:t>
            </a:r>
            <a:endParaRPr lang="en-IN" sz="12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06755" y="3502036"/>
            <a:ext cx="4224233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/>
              <a:t>PASSED: test1(1, 1)</a:t>
            </a:r>
          </a:p>
          <a:p>
            <a:r>
              <a:rPr lang="en-IN" sz="1200" b="1" dirty="0"/>
              <a:t>PASSED: test1(200, 200)</a:t>
            </a:r>
          </a:p>
          <a:p>
            <a:r>
              <a:rPr lang="en-IN" sz="1200" b="1" dirty="0"/>
              <a:t>PASSED: test2("test@gmail.com", "test@gmail.com")</a:t>
            </a:r>
          </a:p>
          <a:p>
            <a:r>
              <a:rPr lang="en-IN" sz="1200" b="1" dirty="0"/>
              <a:t>PASSED: test2("test@yahoo.com", "test@yahoo.com")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1129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1877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1877"/>
            <a:ext cx="8520600" cy="476450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2</a:t>
            </a:r>
            <a:r>
              <a:rPr lang="en-IN" dirty="0" smtClean="0">
                <a:solidFill>
                  <a:srgbClr val="000000"/>
                </a:solidFill>
              </a:rPr>
              <a:t>) </a:t>
            </a:r>
            <a:r>
              <a:rPr lang="en-IN" b="1" dirty="0" err="1" smtClean="0">
                <a:solidFill>
                  <a:srgbClr val="000000"/>
                </a:solidFill>
              </a:rPr>
              <a:t>ITestContext</a:t>
            </a:r>
            <a:r>
              <a:rPr lang="en-IN" b="1" dirty="0" smtClean="0">
                <a:solidFill>
                  <a:srgbClr val="000000"/>
                </a:solidFill>
              </a:rPr>
              <a:t> </a:t>
            </a:r>
            <a:r>
              <a:rPr lang="en-IN" b="1" dirty="0" smtClean="0">
                <a:solidFill>
                  <a:srgbClr val="000000"/>
                </a:solidFill>
              </a:rPr>
              <a:t>:- “</a:t>
            </a:r>
            <a:r>
              <a:rPr lang="en-US" dirty="0" smtClean="0">
                <a:solidFill>
                  <a:srgbClr val="000000"/>
                </a:solidFill>
                <a:latin typeface="-apple-system"/>
              </a:rPr>
              <a:t>org.testng.ITestContext” use </a:t>
            </a:r>
            <a:r>
              <a:rPr lang="en-US" dirty="0" smtClean="0">
                <a:solidFill>
                  <a:srgbClr val="212529"/>
                </a:solidFill>
                <a:latin typeface="-apple-system"/>
              </a:rPr>
              <a:t>to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determine what runtime parameters the current test method was invoked </a:t>
            </a:r>
            <a:r>
              <a:rPr lang="en-US" dirty="0" smtClean="0">
                <a:solidFill>
                  <a:srgbClr val="212529"/>
                </a:solidFill>
                <a:latin typeface="-apple-system"/>
              </a:rPr>
              <a:t>with.</a:t>
            </a: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Example:-</a:t>
            </a:r>
            <a:r>
              <a:rPr lang="en-IN" dirty="0" smtClean="0">
                <a:solidFill>
                  <a:srgbClr val="000000"/>
                </a:solidFill>
              </a:rPr>
              <a:t>T</a:t>
            </a:r>
            <a:r>
              <a:rPr lang="en-IN" dirty="0" smtClean="0">
                <a:solidFill>
                  <a:srgbClr val="000000"/>
                </a:solidFill>
              </a:rPr>
              <a:t>o </a:t>
            </a:r>
            <a:r>
              <a:rPr lang="en-IN" dirty="0">
                <a:solidFill>
                  <a:srgbClr val="000000"/>
                </a:solidFill>
              </a:rPr>
              <a:t>pass </a:t>
            </a:r>
            <a:r>
              <a:rPr lang="en-IN" dirty="0" smtClean="0">
                <a:solidFill>
                  <a:srgbClr val="000000"/>
                </a:solidFill>
              </a:rPr>
              <a:t>parameters </a:t>
            </a:r>
            <a:r>
              <a:rPr lang="en-IN" dirty="0">
                <a:solidFill>
                  <a:srgbClr val="000000"/>
                </a:solidFill>
              </a:rPr>
              <a:t>depending on the included group name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</a:t>
            </a:r>
            <a:endParaRPr lang="en-US" dirty="0" smtClean="0">
              <a:solidFill>
                <a:srgbClr val="000000"/>
              </a:solidFill>
              <a:latin typeface="-apple-system"/>
            </a:endParaRPr>
          </a:p>
          <a:p>
            <a:pPr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90100"/>
            <a:ext cx="24878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453513" y="1285535"/>
            <a:ext cx="4590457" cy="3354765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package </a:t>
            </a: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com.testng.examples.parameter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org.testng.Assert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org.testng.ITestContext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org.testng.annotations.DataProvider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org.testng.annotations.Test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class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TestParameterDataProvider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@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dataProvider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"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dataProvider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", groups = {"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groupA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"})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void test1(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number)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Assert.assertEquals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(number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, 1);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@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dataProvider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"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dataProvider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", groups = "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groupB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void test2(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number)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Assert.assertEquals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(number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, 2);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2800" b="1" dirty="0"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268132"/>
            <a:ext cx="8653545" cy="455825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1701" y="230198"/>
            <a:ext cx="7257882" cy="458587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@DataProvider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name = "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dataProvider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[ 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][ ]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provideData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ITestContext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context)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Object[ 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][ ]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result = null;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get test name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context.getName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for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(String group :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context.getIncludedGroups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())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("group : " + group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if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groupA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".equals(group)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 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result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= new Object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[ ][ ]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 { 1 } }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		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                break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}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}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        if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(result == null)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   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result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= new Object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[ ][ ]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 { 2 } }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        }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                return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result;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2800" b="1" dirty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110003"/>
            <a:ext cx="8653545" cy="4716379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TestNG.XML</a:t>
            </a: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OUTPUT:-</a:t>
            </a: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3581" y="579934"/>
            <a:ext cx="7257882" cy="29238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Monaco"/>
              </a:rPr>
              <a:t>&lt;!DOCTYPE suite SYSTEM "http://beust.com/</a:t>
            </a:r>
            <a:r>
              <a:rPr lang="en-US" sz="1200" b="1" dirty="0" err="1">
                <a:latin typeface="Monaco"/>
              </a:rPr>
              <a:t>testng</a:t>
            </a:r>
            <a:r>
              <a:rPr lang="en-US" sz="1200" b="1" dirty="0">
                <a:latin typeface="Monaco"/>
              </a:rPr>
              <a:t>/testng-1.0.dtd" </a:t>
            </a:r>
            <a:r>
              <a:rPr lang="en-US" sz="1200" b="1" dirty="0" smtClean="0">
                <a:latin typeface="Monaco"/>
              </a:rPr>
              <a:t>&gt;</a:t>
            </a:r>
          </a:p>
          <a:p>
            <a:r>
              <a:rPr lang="en-US" sz="1200" b="1" dirty="0" smtClean="0">
                <a:latin typeface="Monaco"/>
              </a:rPr>
              <a:t> </a:t>
            </a:r>
            <a:r>
              <a:rPr lang="en-US" sz="1200" b="1" dirty="0">
                <a:latin typeface="Monaco"/>
              </a:rPr>
              <a:t>&lt;suite name="test-parameter</a:t>
            </a:r>
            <a:r>
              <a:rPr lang="en-US" sz="1200" b="1" dirty="0" smtClean="0">
                <a:latin typeface="Monaco"/>
              </a:rPr>
              <a:t>"&gt;</a:t>
            </a:r>
          </a:p>
          <a:p>
            <a:r>
              <a:rPr lang="en-US" sz="1200" b="1" dirty="0" smtClean="0">
                <a:latin typeface="Monaco"/>
              </a:rPr>
              <a:t> </a:t>
            </a:r>
          </a:p>
          <a:p>
            <a:r>
              <a:rPr lang="en-US" sz="1200" b="1" dirty="0" smtClean="0">
                <a:latin typeface="Monaco"/>
              </a:rPr>
              <a:t>&lt;</a:t>
            </a:r>
            <a:r>
              <a:rPr lang="en-US" sz="1200" b="1" dirty="0">
                <a:latin typeface="Monaco"/>
              </a:rPr>
              <a:t>test name="example1"&gt; </a:t>
            </a:r>
            <a:endParaRPr lang="en-US" sz="1200" b="1" dirty="0" smtClean="0">
              <a:latin typeface="Monaco"/>
            </a:endParaRPr>
          </a:p>
          <a:p>
            <a:r>
              <a:rPr lang="en-US" sz="1200" b="1" dirty="0" smtClean="0">
                <a:latin typeface="Monaco"/>
              </a:rPr>
              <a:t>&lt;</a:t>
            </a:r>
            <a:r>
              <a:rPr lang="en-US" sz="1200" b="1" dirty="0">
                <a:latin typeface="Monaco"/>
              </a:rPr>
              <a:t>groups&gt; </a:t>
            </a:r>
            <a:endParaRPr lang="en-US" sz="1200" b="1" dirty="0" smtClean="0">
              <a:latin typeface="Monaco"/>
            </a:endParaRPr>
          </a:p>
          <a:p>
            <a:r>
              <a:rPr lang="en-US" sz="1200" b="1" dirty="0" smtClean="0">
                <a:latin typeface="Monaco"/>
              </a:rPr>
              <a:t>&lt;</a:t>
            </a:r>
            <a:r>
              <a:rPr lang="en-US" sz="1200" b="1" dirty="0">
                <a:latin typeface="Monaco"/>
              </a:rPr>
              <a:t>run&gt; </a:t>
            </a:r>
            <a:endParaRPr lang="en-US" sz="1200" b="1" dirty="0" smtClean="0">
              <a:latin typeface="Monaco"/>
            </a:endParaRPr>
          </a:p>
          <a:p>
            <a:r>
              <a:rPr lang="en-US" sz="1200" b="1" dirty="0" smtClean="0">
                <a:latin typeface="Monaco"/>
              </a:rPr>
              <a:t>&lt;</a:t>
            </a:r>
            <a:r>
              <a:rPr lang="en-US" sz="1200" b="1" dirty="0">
                <a:latin typeface="Monaco"/>
              </a:rPr>
              <a:t>include name="</a:t>
            </a:r>
            <a:r>
              <a:rPr lang="en-US" sz="1200" b="1" dirty="0" err="1">
                <a:latin typeface="Monaco"/>
              </a:rPr>
              <a:t>groupA</a:t>
            </a:r>
            <a:r>
              <a:rPr lang="en-US" sz="1200" b="1" dirty="0">
                <a:latin typeface="Monaco"/>
              </a:rPr>
              <a:t>" </a:t>
            </a:r>
            <a:r>
              <a:rPr lang="en-US" sz="1200" b="1" dirty="0" smtClean="0">
                <a:latin typeface="Monaco"/>
              </a:rPr>
              <a:t>/&gt;</a:t>
            </a:r>
          </a:p>
          <a:p>
            <a:r>
              <a:rPr lang="en-US" sz="1200" b="1" dirty="0" smtClean="0">
                <a:latin typeface="Monaco"/>
              </a:rPr>
              <a:t> </a:t>
            </a:r>
            <a:r>
              <a:rPr lang="en-US" sz="1200" b="1" dirty="0">
                <a:latin typeface="Monaco"/>
              </a:rPr>
              <a:t>&lt;/run</a:t>
            </a:r>
            <a:r>
              <a:rPr lang="en-US" sz="1200" b="1" dirty="0" smtClean="0">
                <a:latin typeface="Monaco"/>
              </a:rPr>
              <a:t>&gt;</a:t>
            </a:r>
          </a:p>
          <a:p>
            <a:r>
              <a:rPr lang="en-US" sz="1200" b="1" dirty="0" smtClean="0">
                <a:latin typeface="Monaco"/>
              </a:rPr>
              <a:t> </a:t>
            </a:r>
            <a:r>
              <a:rPr lang="en-US" sz="1200" b="1" dirty="0">
                <a:latin typeface="Monaco"/>
              </a:rPr>
              <a:t>&lt;/groups&gt; </a:t>
            </a:r>
            <a:endParaRPr lang="en-US" sz="1200" b="1" dirty="0" smtClean="0">
              <a:latin typeface="Monaco"/>
            </a:endParaRPr>
          </a:p>
          <a:p>
            <a:r>
              <a:rPr lang="en-US" sz="1200" b="1" dirty="0" smtClean="0">
                <a:latin typeface="Monaco"/>
              </a:rPr>
              <a:t>&lt;</a:t>
            </a:r>
            <a:r>
              <a:rPr lang="en-US" sz="1200" b="1" dirty="0">
                <a:latin typeface="Monaco"/>
              </a:rPr>
              <a:t>classes&gt; </a:t>
            </a:r>
            <a:endParaRPr lang="en-US" sz="1200" b="1" dirty="0" smtClean="0">
              <a:latin typeface="Monaco"/>
            </a:endParaRPr>
          </a:p>
          <a:p>
            <a:r>
              <a:rPr lang="en-US" sz="1200" b="1" dirty="0" smtClean="0">
                <a:latin typeface="Monaco"/>
              </a:rPr>
              <a:t>&lt;</a:t>
            </a:r>
            <a:r>
              <a:rPr lang="en-US" sz="1200" b="1" dirty="0">
                <a:latin typeface="Monaco"/>
              </a:rPr>
              <a:t>class name="</a:t>
            </a:r>
            <a:r>
              <a:rPr lang="en-US" sz="1200" b="1" dirty="0" err="1" smtClean="0">
                <a:latin typeface="Monaco"/>
              </a:rPr>
              <a:t>com.testng.examples.parameter.TestParameterDataProvider</a:t>
            </a:r>
            <a:r>
              <a:rPr lang="en-US" sz="1200" b="1" dirty="0" smtClean="0">
                <a:latin typeface="Monaco"/>
              </a:rPr>
              <a:t>"/&gt;</a:t>
            </a:r>
          </a:p>
          <a:p>
            <a:r>
              <a:rPr lang="en-US" sz="1200" b="1" dirty="0" smtClean="0">
                <a:latin typeface="Monaco"/>
              </a:rPr>
              <a:t>&lt;/</a:t>
            </a:r>
            <a:r>
              <a:rPr lang="en-US" sz="1200" b="1" dirty="0">
                <a:latin typeface="Monaco"/>
              </a:rPr>
              <a:t>classes</a:t>
            </a:r>
            <a:r>
              <a:rPr lang="en-US" sz="1200" b="1" dirty="0" smtClean="0">
                <a:latin typeface="Monaco"/>
              </a:rPr>
              <a:t>&gt; </a:t>
            </a:r>
          </a:p>
          <a:p>
            <a:r>
              <a:rPr lang="en-US" sz="1200" b="1" dirty="0" smtClean="0">
                <a:latin typeface="Monaco"/>
              </a:rPr>
              <a:t>&lt;/</a:t>
            </a:r>
            <a:r>
              <a:rPr lang="en-US" sz="1200" b="1" dirty="0">
                <a:latin typeface="Monaco"/>
              </a:rPr>
              <a:t>test</a:t>
            </a:r>
            <a:r>
              <a:rPr lang="en-US" sz="1200" b="1" dirty="0" smtClean="0">
                <a:latin typeface="Monaco"/>
              </a:rPr>
              <a:t>&gt; </a:t>
            </a:r>
          </a:p>
          <a:p>
            <a:r>
              <a:rPr lang="en-US" sz="1200" b="1" dirty="0" smtClean="0">
                <a:latin typeface="Monaco"/>
              </a:rPr>
              <a:t>&lt;/</a:t>
            </a:r>
            <a:r>
              <a:rPr lang="en-US" sz="1200" b="1" dirty="0">
                <a:latin typeface="Monaco"/>
              </a:rPr>
              <a:t>suite&gt; </a:t>
            </a:r>
            <a:r>
              <a:rPr lang="en-US" sz="2800" b="1" dirty="0" smtClean="0">
                <a:latin typeface="Monaco"/>
              </a:rPr>
              <a:t> </a:t>
            </a:r>
            <a:endParaRPr lang="en-US" sz="2800" b="1" dirty="0">
              <a:latin typeface="Monaco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04" y="3753736"/>
            <a:ext cx="1337226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cs typeface="Consolas" panose="020B0609020204030204" pitchFamily="49" charset="0"/>
              </a:rPr>
              <a:t>group : </a:t>
            </a:r>
            <a:r>
              <a:rPr lang="en-US" sz="1200" b="1" dirty="0" err="1">
                <a:latin typeface="Monaco"/>
                <a:cs typeface="Consolas" panose="020B0609020204030204" pitchFamily="49" charset="0"/>
              </a:rPr>
              <a:t>groupA</a:t>
            </a:r>
            <a:r>
              <a:rPr lang="en-US" sz="800" b="1" dirty="0">
                <a:latin typeface="Monaco"/>
              </a:rPr>
              <a:t> </a:t>
            </a:r>
            <a:endParaRPr lang="en-US" sz="2800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206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442</Words>
  <Application>Microsoft Office PowerPoint</Application>
  <PresentationFormat>On-screen Show (16:9)</PresentationFormat>
  <Paragraphs>223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Monaco</vt:lpstr>
      <vt:lpstr>Montserrat</vt:lpstr>
      <vt:lpstr>Lato</vt:lpstr>
      <vt:lpstr>Courier New</vt:lpstr>
      <vt:lpstr>Roboto</vt:lpstr>
      <vt:lpstr>Times New Roman</vt:lpstr>
      <vt:lpstr>-apple-system</vt:lpstr>
      <vt:lpstr>Arial</vt:lpstr>
      <vt:lpstr>Playfair Display</vt:lpstr>
      <vt:lpstr>Montserrat Light</vt:lpstr>
      <vt:lpstr>Consolas</vt:lpstr>
      <vt:lpstr>Coral</vt:lpstr>
      <vt:lpstr>PowerPoint Presentation</vt:lpstr>
      <vt:lpstr>Introduction</vt:lpstr>
      <vt:lpstr>Parameterization using XML   </vt:lpstr>
      <vt:lpstr>   </vt:lpstr>
      <vt:lpstr>Types of parameter in DataProvider  </vt:lpstr>
      <vt:lpstr>   </vt:lpstr>
      <vt:lpstr>  </vt:lpstr>
      <vt:lpstr>   </vt:lpstr>
      <vt:lpstr> 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76</cp:revision>
  <dcterms:modified xsi:type="dcterms:W3CDTF">2018-03-29T11:05:41Z</dcterms:modified>
</cp:coreProperties>
</file>