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267" r:id="rId3"/>
    <p:sldId id="291" r:id="rId4"/>
    <p:sldId id="305" r:id="rId5"/>
    <p:sldId id="306" r:id="rId6"/>
    <p:sldId id="307" r:id="rId7"/>
    <p:sldId id="309" r:id="rId8"/>
    <p:sldId id="310" r:id="rId9"/>
    <p:sldId id="311" r:id="rId10"/>
    <p:sldId id="308" r:id="rId11"/>
    <p:sldId id="298" r:id="rId12"/>
    <p:sldId id="296" r:id="rId13"/>
    <p:sldId id="266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Montserrat Light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93197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Read and write data from Excel using </a:t>
            </a:r>
            <a:r>
              <a:rPr lang="en" dirty="0" smtClean="0">
                <a:solidFill>
                  <a:schemeClr val="lt1"/>
                </a:solidFill>
              </a:rPr>
              <a:t>POI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584390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Read data from Excel using POI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83771"/>
            <a:ext cx="8520600" cy="404261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Create an </a:t>
            </a:r>
            <a:r>
              <a:rPr lang="en-IN" dirty="0" err="1">
                <a:solidFill>
                  <a:srgbClr val="000000"/>
                </a:solidFill>
              </a:rPr>
              <a:t>xlsx</a:t>
            </a:r>
            <a:r>
              <a:rPr lang="en-IN" dirty="0">
                <a:solidFill>
                  <a:srgbClr val="000000"/>
                </a:solidFill>
              </a:rPr>
              <a:t> file and save it at particular </a:t>
            </a:r>
            <a:r>
              <a:rPr lang="en-IN" dirty="0" smtClean="0">
                <a:solidFill>
                  <a:srgbClr val="000000"/>
                </a:solidFill>
              </a:rPr>
              <a:t>location.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Enter </a:t>
            </a:r>
            <a:r>
              <a:rPr lang="en-IN" dirty="0">
                <a:solidFill>
                  <a:srgbClr val="000000"/>
                </a:solidFill>
              </a:rPr>
              <a:t>some data to read using Selenium. </a:t>
            </a: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Close </a:t>
            </a:r>
            <a:r>
              <a:rPr lang="en-IN" dirty="0">
                <a:solidFill>
                  <a:srgbClr val="000000"/>
                </a:solidFill>
              </a:rPr>
              <a:t>the created excel file before executing the script.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Go to option “Format Cells” and under Number Tab option, select Text and click on OK. By default it will be </a:t>
            </a:r>
            <a:r>
              <a:rPr lang="en-IN" dirty="0" err="1" smtClean="0">
                <a:solidFill>
                  <a:srgbClr val="000000"/>
                </a:solidFill>
              </a:rPr>
              <a:t>general,so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need to make it as Number. If </a:t>
            </a:r>
            <a:r>
              <a:rPr lang="en-IN" dirty="0" smtClean="0">
                <a:solidFill>
                  <a:srgbClr val="000000"/>
                </a:solidFill>
              </a:rPr>
              <a:t>it don’t </a:t>
            </a:r>
            <a:r>
              <a:rPr lang="en-IN" dirty="0">
                <a:solidFill>
                  <a:srgbClr val="000000"/>
                </a:solidFill>
              </a:rPr>
              <a:t>make </a:t>
            </a:r>
            <a:r>
              <a:rPr lang="en-IN" dirty="0" smtClean="0">
                <a:solidFill>
                  <a:srgbClr val="000000"/>
                </a:solidFill>
              </a:rPr>
              <a:t>as </a:t>
            </a:r>
            <a:r>
              <a:rPr lang="en-IN" dirty="0">
                <a:solidFill>
                  <a:srgbClr val="000000"/>
                </a:solidFill>
              </a:rPr>
              <a:t>text, there is a chance of </a:t>
            </a:r>
            <a:r>
              <a:rPr lang="en-IN" dirty="0" err="1">
                <a:solidFill>
                  <a:srgbClr val="000000"/>
                </a:solidFill>
              </a:rPr>
              <a:t>NullPointerException</a:t>
            </a:r>
            <a:r>
              <a:rPr lang="en-IN" dirty="0">
                <a:solidFill>
                  <a:srgbClr val="000000"/>
                </a:solidFill>
              </a:rPr>
              <a:t> error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in next slide:-</a:t>
            </a: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05" y="48126"/>
            <a:ext cx="8834615" cy="477825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</a:t>
            </a: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</a:t>
            </a: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</a:t>
            </a:r>
            <a:r>
              <a:rPr lang="en-IN" b="1" dirty="0" smtClean="0">
                <a:solidFill>
                  <a:srgbClr val="000000"/>
                </a:solidFill>
              </a:rPr>
              <a:t>Console Output:-</a:t>
            </a:r>
            <a:endParaRPr lang="en-IN" b="1" dirty="0" smtClean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755" y="117401"/>
            <a:ext cx="6682683" cy="47089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 smtClean="0">
                <a:latin typeface="Monaco"/>
              </a:rPr>
              <a:t>package </a:t>
            </a:r>
            <a:r>
              <a:rPr lang="en-IN" sz="1200" b="1" dirty="0" err="1">
                <a:latin typeface="Monaco"/>
              </a:rPr>
              <a:t>softwareTestingMaterial</a:t>
            </a:r>
            <a:r>
              <a:rPr lang="en-IN" sz="1200" b="1" dirty="0" smtClean="0">
                <a:latin typeface="Monaco"/>
              </a:rPr>
              <a:t>;</a:t>
            </a:r>
            <a:r>
              <a:rPr lang="en-IN" sz="1200" b="1" dirty="0">
                <a:latin typeface="Monaco"/>
              </a:rPr>
              <a:t> 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java.io.FileInputStream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java.io.FileNotFoundException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java.io.FileOutputStream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java.io.IOException</a:t>
            </a:r>
            <a:r>
              <a:rPr lang="en-IN" sz="1200" b="1" dirty="0" smtClean="0">
                <a:latin typeface="Monaco"/>
              </a:rPr>
              <a:t>;</a:t>
            </a:r>
            <a:r>
              <a:rPr lang="en-IN" sz="1200" b="1" dirty="0">
                <a:latin typeface="Monaco"/>
              </a:rPr>
              <a:t> 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org.apache.poi.ss.usermodel.Cell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org.apache.poi.ss.usermodel.Row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org.apache.poi.xssf.usermodel.XSSFCell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org.apache.poi.xssf.usermodel.XSSFRow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org.apache.poi.xssf.usermodel.XSSFSheet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org.apache.poi.xssf.usermodel.XSSFWorkbook</a:t>
            </a:r>
            <a:r>
              <a:rPr lang="en-IN" sz="1200" b="1" dirty="0" smtClean="0">
                <a:latin typeface="Monaco"/>
              </a:rPr>
              <a:t>;</a:t>
            </a:r>
            <a:r>
              <a:rPr lang="en-IN" sz="1200" b="1" dirty="0">
                <a:latin typeface="Monaco"/>
              </a:rPr>
              <a:t> </a:t>
            </a:r>
          </a:p>
          <a:p>
            <a:r>
              <a:rPr lang="en-IN" sz="1200" b="1" dirty="0">
                <a:latin typeface="Monaco"/>
              </a:rPr>
              <a:t>//How to read excel files using Apache POI</a:t>
            </a:r>
          </a:p>
          <a:p>
            <a:r>
              <a:rPr lang="en-IN" sz="1200" b="1" dirty="0">
                <a:latin typeface="Monaco"/>
              </a:rPr>
              <a:t>public class </a:t>
            </a:r>
            <a:r>
              <a:rPr lang="en-IN" sz="1200" b="1" dirty="0" err="1">
                <a:latin typeface="Monaco"/>
              </a:rPr>
              <a:t>ReadExcel</a:t>
            </a:r>
            <a:r>
              <a:rPr lang="en-IN" sz="1200" b="1" dirty="0">
                <a:latin typeface="Monaco"/>
              </a:rPr>
              <a:t> {</a:t>
            </a:r>
          </a:p>
          <a:p>
            <a:r>
              <a:rPr lang="en-IN" sz="1200" b="1" dirty="0">
                <a:latin typeface="Monaco"/>
              </a:rPr>
              <a:t> public static void main (String </a:t>
            </a:r>
            <a:r>
              <a:rPr lang="en-IN" sz="1200" b="1" dirty="0" smtClean="0">
                <a:latin typeface="Monaco"/>
              </a:rPr>
              <a:t>[ ] </a:t>
            </a:r>
            <a:r>
              <a:rPr lang="en-IN" sz="1200" b="1" dirty="0" err="1">
                <a:latin typeface="Monaco"/>
              </a:rPr>
              <a:t>args</a:t>
            </a:r>
            <a:r>
              <a:rPr lang="en-IN" sz="1200" b="1" dirty="0">
                <a:latin typeface="Monaco"/>
              </a:rPr>
              <a:t>) throws </a:t>
            </a:r>
            <a:r>
              <a:rPr lang="en-IN" sz="1200" b="1" dirty="0" err="1">
                <a:latin typeface="Monaco"/>
              </a:rPr>
              <a:t>IOException</a:t>
            </a:r>
            <a:r>
              <a:rPr lang="en-IN" sz="1200" b="1" dirty="0">
                <a:latin typeface="Monaco"/>
              </a:rPr>
              <a:t>{</a:t>
            </a:r>
          </a:p>
          <a:p>
            <a:r>
              <a:rPr lang="en-IN" sz="1200" b="1" dirty="0">
                <a:latin typeface="Monaco"/>
              </a:rPr>
              <a:t>                        //I have placed an excel file 'Test.xlsx' in my D Driver 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FileInputStream</a:t>
            </a:r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fis</a:t>
            </a:r>
            <a:r>
              <a:rPr lang="en-IN" sz="1200" b="1" dirty="0">
                <a:latin typeface="Monaco"/>
              </a:rPr>
              <a:t> = new </a:t>
            </a:r>
            <a:r>
              <a:rPr lang="en-IN" sz="1200" b="1" dirty="0" err="1">
                <a:latin typeface="Monaco"/>
              </a:rPr>
              <a:t>FileInputStream</a:t>
            </a:r>
            <a:r>
              <a:rPr lang="en-IN" sz="1200" b="1" dirty="0">
                <a:latin typeface="Monaco"/>
              </a:rPr>
              <a:t>("D:\\Test.xlsx");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XSSFWorkbook</a:t>
            </a:r>
            <a:r>
              <a:rPr lang="en-IN" sz="1200" b="1" dirty="0">
                <a:latin typeface="Monaco"/>
              </a:rPr>
              <a:t> workbook = new </a:t>
            </a:r>
            <a:r>
              <a:rPr lang="en-IN" sz="1200" b="1" dirty="0" err="1">
                <a:latin typeface="Monaco"/>
              </a:rPr>
              <a:t>XSSFWorkbook</a:t>
            </a:r>
            <a:r>
              <a:rPr lang="en-IN" sz="1200" b="1" dirty="0">
                <a:latin typeface="Monaco"/>
              </a:rPr>
              <a:t>(</a:t>
            </a:r>
            <a:r>
              <a:rPr lang="en-IN" sz="1200" b="1" dirty="0" err="1">
                <a:latin typeface="Monaco"/>
              </a:rPr>
              <a:t>fis</a:t>
            </a:r>
            <a:r>
              <a:rPr lang="en-IN" sz="1200" b="1" dirty="0">
                <a:latin typeface="Monaco"/>
              </a:rPr>
              <a:t>);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XSSFSheet</a:t>
            </a:r>
            <a:r>
              <a:rPr lang="en-IN" sz="1200" b="1" dirty="0">
                <a:latin typeface="Monaco"/>
              </a:rPr>
              <a:t> sheet = </a:t>
            </a:r>
            <a:r>
              <a:rPr lang="en-IN" sz="1200" b="1" dirty="0" err="1">
                <a:latin typeface="Monaco"/>
              </a:rPr>
              <a:t>workbook.getSheetAt</a:t>
            </a:r>
            <a:r>
              <a:rPr lang="en-IN" sz="1200" b="1" dirty="0">
                <a:latin typeface="Monaco"/>
              </a:rPr>
              <a:t>(0);</a:t>
            </a:r>
          </a:p>
          <a:p>
            <a:r>
              <a:rPr lang="en-IN" sz="1200" b="1" dirty="0">
                <a:latin typeface="Monaco"/>
              </a:rPr>
              <a:t>                        //I have added test data in the cell </a:t>
            </a:r>
            <a:r>
              <a:rPr lang="en-IN" sz="1200" b="1" dirty="0" smtClean="0">
                <a:latin typeface="Monaco"/>
              </a:rPr>
              <a:t>B </a:t>
            </a:r>
            <a:r>
              <a:rPr lang="en-IN" sz="1200" b="1" dirty="0">
                <a:latin typeface="Monaco"/>
              </a:rPr>
              <a:t>as "</a:t>
            </a:r>
            <a:r>
              <a:rPr lang="en-IN" sz="1200" b="1" dirty="0" err="1" smtClean="0">
                <a:latin typeface="Monaco"/>
              </a:rPr>
              <a:t>SoftwareTestingMaterial</a:t>
            </a:r>
            <a:r>
              <a:rPr lang="en-IN" sz="1200" b="1" dirty="0" smtClean="0">
                <a:latin typeface="Monaco"/>
              </a:rPr>
              <a:t>"</a:t>
            </a:r>
            <a:endParaRPr lang="en-IN" sz="1200" b="1" dirty="0">
              <a:latin typeface="Monaco"/>
            </a:endParaRPr>
          </a:p>
          <a:p>
            <a:r>
              <a:rPr lang="en-IN" sz="1200" b="1" dirty="0">
                <a:latin typeface="Monaco"/>
              </a:rPr>
              <a:t>                        //Cell </a:t>
            </a:r>
            <a:r>
              <a:rPr lang="en-IN" sz="1200" b="1" dirty="0">
                <a:latin typeface="Monaco"/>
              </a:rPr>
              <a:t>B</a:t>
            </a:r>
            <a:r>
              <a:rPr lang="en-IN" sz="1200" b="1" dirty="0" smtClean="0">
                <a:latin typeface="Monaco"/>
              </a:rPr>
              <a:t> </a:t>
            </a:r>
            <a:r>
              <a:rPr lang="en-IN" sz="1200" b="1" dirty="0">
                <a:latin typeface="Monaco"/>
              </a:rPr>
              <a:t>= row </a:t>
            </a:r>
            <a:r>
              <a:rPr lang="en-IN" sz="1200" b="1" dirty="0" smtClean="0">
                <a:latin typeface="Monaco"/>
              </a:rPr>
              <a:t>1 </a:t>
            </a:r>
            <a:r>
              <a:rPr lang="en-IN" sz="1200" b="1" dirty="0">
                <a:latin typeface="Monaco"/>
              </a:rPr>
              <a:t>and column </a:t>
            </a:r>
            <a:r>
              <a:rPr lang="en-IN" sz="1200" b="1" dirty="0" smtClean="0">
                <a:latin typeface="Monaco"/>
              </a:rPr>
              <a:t>1. </a:t>
            </a:r>
            <a:r>
              <a:rPr lang="en-IN" sz="1200" b="1" dirty="0">
                <a:latin typeface="Monaco"/>
              </a:rPr>
              <a:t>It reads first row as 0 and Column A as 0.</a:t>
            </a:r>
          </a:p>
          <a:p>
            <a:r>
              <a:rPr lang="en-IN" sz="1200" b="1" dirty="0">
                <a:latin typeface="Monaco"/>
              </a:rPr>
              <a:t> Row </a:t>
            </a:r>
            <a:r>
              <a:rPr lang="en-IN" sz="1200" b="1" dirty="0" err="1">
                <a:latin typeface="Monaco"/>
              </a:rPr>
              <a:t>row</a:t>
            </a:r>
            <a:r>
              <a:rPr lang="en-IN" sz="1200" b="1" dirty="0">
                <a:latin typeface="Monaco"/>
              </a:rPr>
              <a:t> = </a:t>
            </a:r>
            <a:r>
              <a:rPr lang="en-IN" sz="1200" b="1" dirty="0" err="1" smtClean="0">
                <a:latin typeface="Monaco"/>
              </a:rPr>
              <a:t>sheet.getRow</a:t>
            </a:r>
            <a:r>
              <a:rPr lang="en-IN" sz="1200" b="1" dirty="0" smtClean="0">
                <a:latin typeface="Monaco"/>
              </a:rPr>
              <a:t>(1);</a:t>
            </a:r>
            <a:endParaRPr lang="en-IN" sz="1200" b="1" dirty="0">
              <a:latin typeface="Monaco"/>
            </a:endParaRPr>
          </a:p>
          <a:p>
            <a:r>
              <a:rPr lang="en-IN" sz="1200" b="1" dirty="0">
                <a:latin typeface="Monaco"/>
              </a:rPr>
              <a:t> Cell </a:t>
            </a:r>
            <a:r>
              <a:rPr lang="en-IN" sz="1200" b="1" dirty="0" err="1">
                <a:latin typeface="Monaco"/>
              </a:rPr>
              <a:t>cell</a:t>
            </a:r>
            <a:r>
              <a:rPr lang="en-IN" sz="1200" b="1" dirty="0">
                <a:latin typeface="Monaco"/>
              </a:rPr>
              <a:t> = </a:t>
            </a:r>
            <a:r>
              <a:rPr lang="en-IN" sz="1200" b="1" dirty="0" err="1" smtClean="0">
                <a:latin typeface="Monaco"/>
              </a:rPr>
              <a:t>row.getCell</a:t>
            </a:r>
            <a:r>
              <a:rPr lang="en-IN" sz="1200" b="1" dirty="0" smtClean="0">
                <a:latin typeface="Monaco"/>
              </a:rPr>
              <a:t>(1);</a:t>
            </a:r>
            <a:endParaRPr lang="en-IN" sz="1200" b="1" dirty="0">
              <a:latin typeface="Monaco"/>
            </a:endParaRPr>
          </a:p>
          <a:p>
            <a:r>
              <a:rPr lang="en-IN" sz="1200" b="1" dirty="0">
                <a:latin typeface="Monaco"/>
              </a:rPr>
              <a:t>                       </a:t>
            </a:r>
            <a:r>
              <a:rPr lang="en-IN" sz="1200" b="1" dirty="0" err="1">
                <a:latin typeface="Monaco"/>
              </a:rPr>
              <a:t>System.out.println</a:t>
            </a:r>
            <a:r>
              <a:rPr lang="en-IN" sz="1200" b="1" dirty="0">
                <a:latin typeface="Monaco"/>
              </a:rPr>
              <a:t>(cell);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 smtClean="0">
                <a:latin typeface="Monaco"/>
              </a:rPr>
              <a:t>System.out.println</a:t>
            </a:r>
            <a:r>
              <a:rPr lang="en-IN" sz="1200" b="1" dirty="0" smtClean="0">
                <a:latin typeface="Monaco"/>
              </a:rPr>
              <a:t>(</a:t>
            </a:r>
            <a:r>
              <a:rPr lang="en-IN" sz="1200" b="1" dirty="0" err="1" smtClean="0">
                <a:latin typeface="Monaco"/>
              </a:rPr>
              <a:t>sheet.getRow</a:t>
            </a:r>
            <a:r>
              <a:rPr lang="en-IN" sz="1200" b="1" dirty="0" smtClean="0">
                <a:latin typeface="Monaco"/>
              </a:rPr>
              <a:t>(1).</a:t>
            </a:r>
            <a:r>
              <a:rPr lang="en-IN" sz="1200" b="1" dirty="0" err="1" smtClean="0">
                <a:latin typeface="Monaco"/>
              </a:rPr>
              <a:t>getCell</a:t>
            </a:r>
            <a:r>
              <a:rPr lang="en-IN" sz="1200" b="1" dirty="0" smtClean="0">
                <a:latin typeface="Monaco"/>
              </a:rPr>
              <a:t>(1));</a:t>
            </a:r>
          </a:p>
          <a:p>
            <a:r>
              <a:rPr lang="en-IN" sz="1200" b="1" dirty="0" smtClean="0">
                <a:latin typeface="Monaco"/>
              </a:rPr>
              <a:t>} }</a:t>
            </a:r>
            <a:endParaRPr lang="en-IN" sz="1200" b="1" dirty="0">
              <a:latin typeface="Monaco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930188" y="3506229"/>
            <a:ext cx="1962397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 err="1" smtClean="0">
                <a:latin typeface="Monaco"/>
              </a:rPr>
              <a:t>SoftwareTestingMaterial</a:t>
            </a:r>
            <a:endParaRPr lang="en-IN" sz="1200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324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Excel file can be read by Java IO operation. </a:t>
            </a:r>
            <a:r>
              <a:rPr lang="en-IN" dirty="0" smtClean="0">
                <a:solidFill>
                  <a:srgbClr val="000000"/>
                </a:solidFill>
              </a:rPr>
              <a:t>so </a:t>
            </a:r>
            <a:r>
              <a:rPr lang="en-IN" dirty="0">
                <a:solidFill>
                  <a:srgbClr val="000000"/>
                </a:solidFill>
              </a:rPr>
              <a:t>need to use </a:t>
            </a:r>
            <a:r>
              <a:rPr lang="en-IN" b="1" dirty="0">
                <a:solidFill>
                  <a:srgbClr val="000000"/>
                </a:solidFill>
              </a:rPr>
              <a:t>Apache POI Jar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r>
              <a:rPr lang="en-IN" dirty="0">
                <a:solidFill>
                  <a:srgbClr val="000000"/>
                </a:solidFill>
              </a:rPr>
              <a:t>There are two kinds of a workbook in Excel file, </a:t>
            </a:r>
            <a:r>
              <a:rPr lang="en-IN" b="1" dirty="0">
                <a:solidFill>
                  <a:srgbClr val="000000"/>
                </a:solidFill>
              </a:rPr>
              <a:t>XLSX</a:t>
            </a:r>
            <a:r>
              <a:rPr lang="en-IN" dirty="0">
                <a:solidFill>
                  <a:srgbClr val="000000"/>
                </a:solidFill>
              </a:rPr>
              <a:t> and</a:t>
            </a:r>
            <a:r>
              <a:rPr lang="en-IN" b="1" dirty="0">
                <a:solidFill>
                  <a:srgbClr val="000000"/>
                </a:solidFill>
              </a:rPr>
              <a:t> XLS</a:t>
            </a:r>
            <a:r>
              <a:rPr lang="en-IN" dirty="0">
                <a:solidFill>
                  <a:srgbClr val="000000"/>
                </a:solidFill>
              </a:rPr>
              <a:t> files.</a:t>
            </a:r>
          </a:p>
          <a:p>
            <a:r>
              <a:rPr lang="en-IN" dirty="0">
                <a:solidFill>
                  <a:srgbClr val="000000"/>
                </a:solidFill>
              </a:rPr>
              <a:t>POI has different Interfaces Workbook, Sheet, Row, Cell.</a:t>
            </a:r>
          </a:p>
          <a:p>
            <a:r>
              <a:rPr lang="en-IN" dirty="0">
                <a:solidFill>
                  <a:srgbClr val="000000"/>
                </a:solidFill>
              </a:rPr>
              <a:t>These interfaces are implemented by corresponding</a:t>
            </a:r>
            <a:r>
              <a:rPr lang="en-IN" b="1" dirty="0">
                <a:solidFill>
                  <a:srgbClr val="000000"/>
                </a:solidFill>
              </a:rPr>
              <a:t> XLS</a:t>
            </a:r>
            <a:r>
              <a:rPr lang="en-IN" dirty="0">
                <a:solidFill>
                  <a:srgbClr val="000000"/>
                </a:solidFill>
              </a:rPr>
              <a:t> (</a:t>
            </a:r>
            <a:r>
              <a:rPr lang="en-IN" b="1" dirty="0" err="1">
                <a:solidFill>
                  <a:srgbClr val="000000"/>
                </a:solidFill>
              </a:rPr>
              <a:t>HSSFWorkbook</a:t>
            </a:r>
            <a:r>
              <a:rPr lang="en-IN" b="1" dirty="0">
                <a:solidFill>
                  <a:srgbClr val="000000"/>
                </a:solidFill>
              </a:rPr>
              <a:t>, </a:t>
            </a:r>
            <a:r>
              <a:rPr lang="en-IN" b="1" dirty="0" err="1">
                <a:solidFill>
                  <a:srgbClr val="000000"/>
                </a:solidFill>
              </a:rPr>
              <a:t>HSSFSheet</a:t>
            </a:r>
            <a:r>
              <a:rPr lang="en-IN" b="1" dirty="0">
                <a:solidFill>
                  <a:srgbClr val="000000"/>
                </a:solidFill>
              </a:rPr>
              <a:t>, </a:t>
            </a:r>
            <a:r>
              <a:rPr lang="en-IN" b="1" dirty="0" err="1">
                <a:solidFill>
                  <a:srgbClr val="000000"/>
                </a:solidFill>
              </a:rPr>
              <a:t>HSSFRow</a:t>
            </a:r>
            <a:r>
              <a:rPr lang="en-IN" b="1" dirty="0">
                <a:solidFill>
                  <a:srgbClr val="000000"/>
                </a:solidFill>
              </a:rPr>
              <a:t>, </a:t>
            </a:r>
            <a:r>
              <a:rPr lang="en-IN" b="1" dirty="0" err="1">
                <a:solidFill>
                  <a:srgbClr val="000000"/>
                </a:solidFill>
              </a:rPr>
              <a:t>HSSFCell</a:t>
            </a:r>
            <a:r>
              <a:rPr lang="en-IN" dirty="0">
                <a:solidFill>
                  <a:srgbClr val="000000"/>
                </a:solidFill>
              </a:rPr>
              <a:t>) and</a:t>
            </a:r>
            <a:r>
              <a:rPr lang="en-IN" b="1" dirty="0">
                <a:solidFill>
                  <a:srgbClr val="000000"/>
                </a:solidFill>
              </a:rPr>
              <a:t> XLSX</a:t>
            </a:r>
            <a:r>
              <a:rPr lang="en-IN" dirty="0">
                <a:solidFill>
                  <a:srgbClr val="000000"/>
                </a:solidFill>
              </a:rPr>
              <a:t> (</a:t>
            </a:r>
            <a:r>
              <a:rPr lang="en-IN" b="1" dirty="0" err="1">
                <a:solidFill>
                  <a:srgbClr val="000000"/>
                </a:solidFill>
              </a:rPr>
              <a:t>XSSFWorkbook</a:t>
            </a:r>
            <a:r>
              <a:rPr lang="en-IN" b="1" dirty="0">
                <a:solidFill>
                  <a:srgbClr val="000000"/>
                </a:solidFill>
              </a:rPr>
              <a:t>, </a:t>
            </a:r>
            <a:r>
              <a:rPr lang="en-IN" b="1" dirty="0" err="1">
                <a:solidFill>
                  <a:srgbClr val="000000"/>
                </a:solidFill>
              </a:rPr>
              <a:t>XSSFSheet</a:t>
            </a:r>
            <a:r>
              <a:rPr lang="en-IN" b="1" dirty="0">
                <a:solidFill>
                  <a:srgbClr val="000000"/>
                </a:solidFill>
              </a:rPr>
              <a:t>, </a:t>
            </a:r>
            <a:r>
              <a:rPr lang="en-IN" b="1" dirty="0" err="1">
                <a:solidFill>
                  <a:srgbClr val="000000"/>
                </a:solidFill>
              </a:rPr>
              <a:t>XSSFRow</a:t>
            </a:r>
            <a:r>
              <a:rPr lang="en-IN" b="1" dirty="0">
                <a:solidFill>
                  <a:srgbClr val="000000"/>
                </a:solidFill>
              </a:rPr>
              <a:t>, </a:t>
            </a:r>
            <a:r>
              <a:rPr lang="en-IN" b="1" dirty="0" err="1">
                <a:solidFill>
                  <a:srgbClr val="000000"/>
                </a:solidFill>
              </a:rPr>
              <a:t>XSSFCell</a:t>
            </a:r>
            <a:r>
              <a:rPr lang="en-IN" dirty="0">
                <a:solidFill>
                  <a:srgbClr val="000000"/>
                </a:solidFill>
              </a:rPr>
              <a:t>) file manipulation classes.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130"/>
            <a:ext cx="8520600" cy="543140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1270"/>
            <a:ext cx="8520600" cy="4283241"/>
          </a:xfrm>
        </p:spPr>
        <p:txBody>
          <a:bodyPr/>
          <a:lstStyle/>
          <a:p>
            <a:r>
              <a:rPr lang="en-IN" sz="1600" dirty="0">
                <a:solidFill>
                  <a:srgbClr val="000000"/>
                </a:solidFill>
              </a:rPr>
              <a:t>Data Driven Testing is a Test design and execution strategy where the test scripts read test data from data sources (file or database</a:t>
            </a:r>
            <a:r>
              <a:rPr lang="en-IN" sz="1600" dirty="0" smtClean="0">
                <a:solidFill>
                  <a:srgbClr val="000000"/>
                </a:solidFill>
              </a:rPr>
              <a:t>).</a:t>
            </a:r>
          </a:p>
          <a:p>
            <a:r>
              <a:rPr lang="en-IN" sz="1600" dirty="0">
                <a:solidFill>
                  <a:srgbClr val="000000"/>
                </a:solidFill>
              </a:rPr>
              <a:t>Apache POI is the most commonly used API for Selenium data driven tests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600" dirty="0">
                <a:solidFill>
                  <a:srgbClr val="000000"/>
                </a:solidFill>
              </a:rPr>
              <a:t>POI is a set of library files that gives an API to manipulate Microsoft documents like .</a:t>
            </a:r>
            <a:r>
              <a:rPr lang="en-IN" sz="1600" dirty="0" err="1">
                <a:solidFill>
                  <a:srgbClr val="000000"/>
                </a:solidFill>
              </a:rPr>
              <a:t>xls</a:t>
            </a:r>
            <a:r>
              <a:rPr lang="en-IN" sz="1600" dirty="0">
                <a:solidFill>
                  <a:srgbClr val="000000"/>
                </a:solidFill>
              </a:rPr>
              <a:t> and .</a:t>
            </a:r>
            <a:r>
              <a:rPr lang="en-IN" sz="1600" dirty="0" err="1">
                <a:solidFill>
                  <a:srgbClr val="000000"/>
                </a:solidFill>
              </a:rPr>
              <a:t>xlsx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600" dirty="0" smtClean="0">
                <a:solidFill>
                  <a:srgbClr val="000000"/>
                </a:solidFill>
              </a:rPr>
              <a:t>POI helps to read </a:t>
            </a:r>
            <a:r>
              <a:rPr lang="en-IN" sz="1600" dirty="0">
                <a:solidFill>
                  <a:srgbClr val="000000"/>
                </a:solidFill>
              </a:rPr>
              <a:t>and write data into Excel.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460636"/>
          </a:xfrm>
        </p:spPr>
        <p:txBody>
          <a:bodyPr/>
          <a:lstStyle/>
          <a:p>
            <a:r>
              <a:rPr lang="en-IN" sz="2800" dirty="0">
                <a:solidFill>
                  <a:srgbClr val="000000"/>
                </a:solidFill>
              </a:rPr>
              <a:t>Download </a:t>
            </a:r>
            <a:r>
              <a:rPr lang="en-IN" sz="2800" dirty="0" smtClean="0">
                <a:solidFill>
                  <a:srgbClr val="000000"/>
                </a:solidFill>
              </a:rPr>
              <a:t>apache POI </a:t>
            </a:r>
            <a:r>
              <a:rPr lang="en-IN" sz="2800" dirty="0">
                <a:solidFill>
                  <a:srgbClr val="000000"/>
                </a:solidFill>
              </a:rPr>
              <a:t>jar file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05017"/>
            <a:ext cx="8520600" cy="422136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1) </a:t>
            </a:r>
            <a:r>
              <a:rPr lang="en-IN" dirty="0">
                <a:solidFill>
                  <a:srgbClr val="000000"/>
                </a:solidFill>
              </a:rPr>
              <a:t>Go to Official website of Apache POI and Click on the download </a:t>
            </a:r>
            <a:r>
              <a:rPr lang="en-IN" dirty="0" smtClean="0">
                <a:solidFill>
                  <a:srgbClr val="000000"/>
                </a:solidFill>
              </a:rPr>
              <a:t>section.</a:t>
            </a: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Now Click on the below mention link:-</a:t>
            </a: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98" y="955652"/>
            <a:ext cx="6943939" cy="231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1" y="3506345"/>
            <a:ext cx="6971441" cy="13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61875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29"/>
            <a:ext cx="8520600" cy="466825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All </a:t>
            </a:r>
            <a:r>
              <a:rPr lang="en-IN" dirty="0">
                <a:solidFill>
                  <a:srgbClr val="000000"/>
                </a:solidFill>
              </a:rPr>
              <a:t>jar files will come in zip files, Extract it </a:t>
            </a:r>
            <a:r>
              <a:rPr lang="en-IN" dirty="0" smtClean="0">
                <a:solidFill>
                  <a:srgbClr val="000000"/>
                </a:solidFill>
              </a:rPr>
              <a:t>and </a:t>
            </a:r>
            <a:r>
              <a:rPr lang="en-IN" dirty="0">
                <a:solidFill>
                  <a:srgbClr val="000000"/>
                </a:solidFill>
              </a:rPr>
              <a:t>get final jar folder </a:t>
            </a:r>
            <a:r>
              <a:rPr lang="en-IN" dirty="0" smtClean="0">
                <a:solidFill>
                  <a:srgbClr val="000000"/>
                </a:solidFill>
              </a:rPr>
              <a:t>looks                                  this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Step 2) Add Jar files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Select project then Right click on project &gt; Build path &gt; Configure build path&gt;    Click on lib section &gt; Add external jar</a:t>
            </a: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73" y="576841"/>
            <a:ext cx="5582429" cy="543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8" y="1170409"/>
            <a:ext cx="6849431" cy="17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460636"/>
          </a:xfrm>
        </p:spPr>
        <p:txBody>
          <a:bodyPr/>
          <a:lstStyle/>
          <a:p>
            <a:r>
              <a:rPr lang="en-IN" sz="2800" dirty="0">
                <a:solidFill>
                  <a:srgbClr val="000000"/>
                </a:solidFill>
              </a:rPr>
              <a:t>Classes and Interfaces in </a:t>
            </a:r>
            <a:r>
              <a:rPr lang="en-IN" sz="2800" dirty="0" smtClean="0">
                <a:solidFill>
                  <a:srgbClr val="000000"/>
                </a:solidFill>
              </a:rPr>
              <a:t>POI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05017"/>
            <a:ext cx="8520600" cy="422136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Following is a list of different Java Interfaces and classes </a:t>
            </a:r>
            <a:r>
              <a:rPr lang="en-IN" dirty="0" err="1">
                <a:solidFill>
                  <a:srgbClr val="000000"/>
                </a:solidFill>
              </a:rPr>
              <a:t>in</a:t>
            </a:r>
            <a:r>
              <a:rPr lang="en-IN" b="1" dirty="0" err="1">
                <a:solidFill>
                  <a:srgbClr val="000000"/>
                </a:solidFill>
              </a:rPr>
              <a:t>POI</a:t>
            </a:r>
            <a:r>
              <a:rPr lang="en-IN" dirty="0" err="1">
                <a:solidFill>
                  <a:srgbClr val="000000"/>
                </a:solidFill>
              </a:rPr>
              <a:t>for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reading </a:t>
            </a:r>
            <a:r>
              <a:rPr lang="en-IN" b="1" dirty="0" smtClean="0">
                <a:solidFill>
                  <a:srgbClr val="000000"/>
                </a:solidFill>
              </a:rPr>
              <a:t>XLS </a:t>
            </a:r>
            <a:r>
              <a:rPr lang="en-IN" dirty="0" smtClean="0">
                <a:solidFill>
                  <a:srgbClr val="000000"/>
                </a:solidFill>
              </a:rPr>
              <a:t>and </a:t>
            </a:r>
            <a:r>
              <a:rPr lang="en-IN" b="1" dirty="0" smtClean="0">
                <a:solidFill>
                  <a:srgbClr val="000000"/>
                </a:solidFill>
              </a:rPr>
              <a:t>XLSX </a:t>
            </a:r>
            <a:r>
              <a:rPr lang="en-IN" dirty="0" smtClean="0">
                <a:solidFill>
                  <a:srgbClr val="000000"/>
                </a:solidFill>
              </a:rPr>
              <a:t>file:-</a:t>
            </a: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b="1" dirty="0">
                <a:solidFill>
                  <a:srgbClr val="000000"/>
                </a:solidFill>
              </a:rPr>
              <a:t>Workbook</a:t>
            </a:r>
            <a:r>
              <a:rPr lang="en-IN" dirty="0">
                <a:solidFill>
                  <a:srgbClr val="000000"/>
                </a:solidFill>
              </a:rPr>
              <a:t>: </a:t>
            </a:r>
            <a:r>
              <a:rPr lang="en-IN" dirty="0" err="1">
                <a:solidFill>
                  <a:srgbClr val="000000"/>
                </a:solidFill>
              </a:rPr>
              <a:t>XSSFWorkbook</a:t>
            </a:r>
            <a:r>
              <a:rPr lang="en-IN" dirty="0">
                <a:solidFill>
                  <a:srgbClr val="000000"/>
                </a:solidFill>
              </a:rPr>
              <a:t> and </a:t>
            </a:r>
            <a:r>
              <a:rPr lang="en-IN" dirty="0" err="1">
                <a:solidFill>
                  <a:srgbClr val="000000"/>
                </a:solidFill>
              </a:rPr>
              <a:t>HSSFWorkbook</a:t>
            </a:r>
            <a:r>
              <a:rPr lang="en-IN" dirty="0">
                <a:solidFill>
                  <a:srgbClr val="000000"/>
                </a:solidFill>
              </a:rPr>
              <a:t> classes implement this interface.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b="1" dirty="0" err="1">
                <a:solidFill>
                  <a:srgbClr val="000000"/>
                </a:solidFill>
              </a:rPr>
              <a:t>XSSFWorkbook</a:t>
            </a:r>
            <a:r>
              <a:rPr lang="en-IN" dirty="0">
                <a:solidFill>
                  <a:srgbClr val="000000"/>
                </a:solidFill>
              </a:rPr>
              <a:t>: Is a class representation of XLSX file.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b="1" dirty="0" err="1">
                <a:solidFill>
                  <a:srgbClr val="000000"/>
                </a:solidFill>
              </a:rPr>
              <a:t>HSSFWorkbook</a:t>
            </a:r>
            <a:r>
              <a:rPr lang="en-IN" dirty="0">
                <a:solidFill>
                  <a:srgbClr val="000000"/>
                </a:solidFill>
              </a:rPr>
              <a:t>: Is a class representation of XLS file.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b="1" dirty="0">
                <a:solidFill>
                  <a:srgbClr val="000000"/>
                </a:solidFill>
              </a:rPr>
              <a:t>Sheet</a:t>
            </a:r>
            <a:r>
              <a:rPr lang="en-IN" dirty="0">
                <a:solidFill>
                  <a:srgbClr val="000000"/>
                </a:solidFill>
              </a:rPr>
              <a:t>: </a:t>
            </a:r>
            <a:r>
              <a:rPr lang="en-IN" dirty="0" err="1">
                <a:solidFill>
                  <a:srgbClr val="000000"/>
                </a:solidFill>
              </a:rPr>
              <a:t>XSSFSheet</a:t>
            </a:r>
            <a:r>
              <a:rPr lang="en-IN" dirty="0">
                <a:solidFill>
                  <a:srgbClr val="000000"/>
                </a:solidFill>
              </a:rPr>
              <a:t> and </a:t>
            </a:r>
            <a:r>
              <a:rPr lang="en-IN" dirty="0" err="1">
                <a:solidFill>
                  <a:srgbClr val="000000"/>
                </a:solidFill>
              </a:rPr>
              <a:t>HSSFSheet</a:t>
            </a:r>
            <a:r>
              <a:rPr lang="en-IN" dirty="0">
                <a:solidFill>
                  <a:srgbClr val="000000"/>
                </a:solidFill>
              </a:rPr>
              <a:t> classes implement this interface.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b="1" dirty="0" err="1">
                <a:solidFill>
                  <a:srgbClr val="000000"/>
                </a:solidFill>
              </a:rPr>
              <a:t>XSSFSheet</a:t>
            </a:r>
            <a:r>
              <a:rPr lang="en-IN" dirty="0">
                <a:solidFill>
                  <a:srgbClr val="000000"/>
                </a:solidFill>
              </a:rPr>
              <a:t>: Is a class representing a sheet in an XLSX file.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b="1" dirty="0" err="1">
                <a:solidFill>
                  <a:srgbClr val="000000"/>
                </a:solidFill>
              </a:rPr>
              <a:t>HSSFSheet</a:t>
            </a:r>
            <a:r>
              <a:rPr lang="en-IN" dirty="0">
                <a:solidFill>
                  <a:srgbClr val="000000"/>
                </a:solidFill>
              </a:rPr>
              <a:t>: Is a class representing a sheet in an XLS file.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b="1" dirty="0">
                <a:solidFill>
                  <a:srgbClr val="000000"/>
                </a:solidFill>
              </a:rPr>
              <a:t>Row</a:t>
            </a:r>
            <a:r>
              <a:rPr lang="en-IN" dirty="0">
                <a:solidFill>
                  <a:srgbClr val="000000"/>
                </a:solidFill>
              </a:rPr>
              <a:t>: </a:t>
            </a:r>
            <a:r>
              <a:rPr lang="en-IN" dirty="0" err="1">
                <a:solidFill>
                  <a:srgbClr val="000000"/>
                </a:solidFill>
              </a:rPr>
              <a:t>XSSFRow</a:t>
            </a:r>
            <a:r>
              <a:rPr lang="en-IN" dirty="0">
                <a:solidFill>
                  <a:srgbClr val="000000"/>
                </a:solidFill>
              </a:rPr>
              <a:t> and </a:t>
            </a:r>
            <a:r>
              <a:rPr lang="en-IN" dirty="0" err="1">
                <a:solidFill>
                  <a:srgbClr val="000000"/>
                </a:solidFill>
              </a:rPr>
              <a:t>HSSFRow</a:t>
            </a:r>
            <a:r>
              <a:rPr lang="en-IN" dirty="0">
                <a:solidFill>
                  <a:srgbClr val="000000"/>
                </a:solidFill>
              </a:rPr>
              <a:t> classes implement this interface.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b="1" dirty="0" err="1">
                <a:solidFill>
                  <a:srgbClr val="000000"/>
                </a:solidFill>
              </a:rPr>
              <a:t>XSSFRow</a:t>
            </a:r>
            <a:r>
              <a:rPr lang="en-IN" dirty="0">
                <a:solidFill>
                  <a:srgbClr val="000000"/>
                </a:solidFill>
              </a:rPr>
              <a:t>: Is a class representing a row in the sheet of XLSX file.</a:t>
            </a: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1973"/>
            <a:ext cx="8520600" cy="4684409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9) </a:t>
            </a:r>
            <a:r>
              <a:rPr lang="en-IN" b="1" dirty="0" err="1" smtClean="0">
                <a:solidFill>
                  <a:srgbClr val="000000"/>
                </a:solidFill>
              </a:rPr>
              <a:t>HSSFRow</a:t>
            </a:r>
            <a:r>
              <a:rPr lang="en-IN" dirty="0">
                <a:solidFill>
                  <a:srgbClr val="000000"/>
                </a:solidFill>
              </a:rPr>
              <a:t>: Is a class representing a row in the sheet of XLS file.</a:t>
            </a:r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10) Cell</a:t>
            </a:r>
            <a:r>
              <a:rPr lang="en-IN" dirty="0">
                <a:solidFill>
                  <a:srgbClr val="000000"/>
                </a:solidFill>
              </a:rPr>
              <a:t>: </a:t>
            </a:r>
            <a:r>
              <a:rPr lang="en-IN" dirty="0" err="1">
                <a:solidFill>
                  <a:srgbClr val="000000"/>
                </a:solidFill>
              </a:rPr>
              <a:t>XSSFCell</a:t>
            </a:r>
            <a:r>
              <a:rPr lang="en-IN" dirty="0">
                <a:solidFill>
                  <a:srgbClr val="000000"/>
                </a:solidFill>
              </a:rPr>
              <a:t> and </a:t>
            </a:r>
            <a:r>
              <a:rPr lang="en-IN" dirty="0" err="1">
                <a:solidFill>
                  <a:srgbClr val="000000"/>
                </a:solidFill>
              </a:rPr>
              <a:t>HSSFCell</a:t>
            </a:r>
            <a:r>
              <a:rPr lang="en-IN" dirty="0">
                <a:solidFill>
                  <a:srgbClr val="000000"/>
                </a:solidFill>
              </a:rPr>
              <a:t> classes implement this interface.</a:t>
            </a:r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11) </a:t>
            </a:r>
            <a:r>
              <a:rPr lang="en-IN" b="1" dirty="0" err="1" smtClean="0">
                <a:solidFill>
                  <a:srgbClr val="000000"/>
                </a:solidFill>
              </a:rPr>
              <a:t>XSSFCell</a:t>
            </a:r>
            <a:r>
              <a:rPr lang="en-IN" dirty="0">
                <a:solidFill>
                  <a:srgbClr val="000000"/>
                </a:solidFill>
              </a:rPr>
              <a:t>: Is a class representing a cell in a row of XLSX file.</a:t>
            </a:r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12) </a:t>
            </a:r>
            <a:r>
              <a:rPr lang="en-IN" b="1" dirty="0" err="1" smtClean="0">
                <a:solidFill>
                  <a:srgbClr val="000000"/>
                </a:solidFill>
              </a:rPr>
              <a:t>HSSFCell</a:t>
            </a:r>
            <a:r>
              <a:rPr lang="en-IN" b="1" dirty="0">
                <a:solidFill>
                  <a:srgbClr val="000000"/>
                </a:solidFill>
              </a:rPr>
              <a:t>:</a:t>
            </a:r>
            <a:r>
              <a:rPr lang="en-IN" dirty="0">
                <a:solidFill>
                  <a:srgbClr val="000000"/>
                </a:solidFill>
              </a:rPr>
              <a:t> Is a class representing a cell in a row of XLS file.</a:t>
            </a: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88" y="1708556"/>
            <a:ext cx="3924300" cy="24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584390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Write data from Excel using POI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83771"/>
            <a:ext cx="8520600" cy="404261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Create an </a:t>
            </a:r>
            <a:r>
              <a:rPr lang="en-IN" dirty="0" err="1">
                <a:solidFill>
                  <a:srgbClr val="000000"/>
                </a:solidFill>
              </a:rPr>
              <a:t>xlsx</a:t>
            </a:r>
            <a:r>
              <a:rPr lang="en-IN" dirty="0">
                <a:solidFill>
                  <a:srgbClr val="000000"/>
                </a:solidFill>
              </a:rPr>
              <a:t> file and save it at particular </a:t>
            </a:r>
            <a:r>
              <a:rPr lang="en-IN" dirty="0" smtClean="0">
                <a:solidFill>
                  <a:srgbClr val="000000"/>
                </a:solidFill>
              </a:rPr>
              <a:t>location.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Enter </a:t>
            </a:r>
            <a:r>
              <a:rPr lang="en-IN" dirty="0">
                <a:solidFill>
                  <a:srgbClr val="000000"/>
                </a:solidFill>
              </a:rPr>
              <a:t>some data to read using Selenium. </a:t>
            </a: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Close </a:t>
            </a:r>
            <a:r>
              <a:rPr lang="en-IN" dirty="0">
                <a:solidFill>
                  <a:srgbClr val="000000"/>
                </a:solidFill>
              </a:rPr>
              <a:t>the created excel file before executing the script.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Go to option “Format Cells” and under Number Tab option, select Text and click on OK. By default it will be </a:t>
            </a:r>
            <a:r>
              <a:rPr lang="en-IN" dirty="0" err="1" smtClean="0">
                <a:solidFill>
                  <a:srgbClr val="000000"/>
                </a:solidFill>
              </a:rPr>
              <a:t>general,so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need to make it as Number. If </a:t>
            </a:r>
            <a:r>
              <a:rPr lang="en-IN" dirty="0" smtClean="0">
                <a:solidFill>
                  <a:srgbClr val="000000"/>
                </a:solidFill>
              </a:rPr>
              <a:t>it don’t </a:t>
            </a:r>
            <a:r>
              <a:rPr lang="en-IN" dirty="0">
                <a:solidFill>
                  <a:srgbClr val="000000"/>
                </a:solidFill>
              </a:rPr>
              <a:t>make </a:t>
            </a:r>
            <a:r>
              <a:rPr lang="en-IN" dirty="0" smtClean="0">
                <a:solidFill>
                  <a:srgbClr val="000000"/>
                </a:solidFill>
              </a:rPr>
              <a:t>as </a:t>
            </a:r>
            <a:r>
              <a:rPr lang="en-IN" dirty="0">
                <a:solidFill>
                  <a:srgbClr val="000000"/>
                </a:solidFill>
              </a:rPr>
              <a:t>text, there is a chance of </a:t>
            </a:r>
            <a:r>
              <a:rPr lang="en-IN" dirty="0" err="1">
                <a:solidFill>
                  <a:srgbClr val="000000"/>
                </a:solidFill>
              </a:rPr>
              <a:t>NullPointerException</a:t>
            </a:r>
            <a:r>
              <a:rPr lang="en-IN" dirty="0">
                <a:solidFill>
                  <a:srgbClr val="000000"/>
                </a:solidFill>
              </a:rPr>
              <a:t> error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in next slide:-</a:t>
            </a: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48126"/>
            <a:ext cx="8653545" cy="477825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5240" y="465583"/>
            <a:ext cx="7094974" cy="397031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>
                <a:latin typeface="Monaco"/>
              </a:rPr>
              <a:t>package </a:t>
            </a:r>
            <a:r>
              <a:rPr lang="en-IN" sz="1200" b="1" dirty="0" err="1">
                <a:latin typeface="Monaco"/>
              </a:rPr>
              <a:t>softwareTestingMaterial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 import </a:t>
            </a:r>
            <a:r>
              <a:rPr lang="en-IN" sz="1200" b="1" dirty="0" err="1">
                <a:latin typeface="Monaco"/>
              </a:rPr>
              <a:t>java.io.FileInputStream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java.io.FileNotFoundException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java.io.FileOutputStream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java.io.IOException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smtClean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org.apache.poi.ss.usermodel.Cell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org.apache.poi.ss.usermodel.Row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org.apache.poi.xssf.usermodel.XSSFSheet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import </a:t>
            </a:r>
            <a:r>
              <a:rPr lang="en-IN" sz="1200" b="1" dirty="0" err="1">
                <a:latin typeface="Monaco"/>
              </a:rPr>
              <a:t>org.apache.poi.xssf.usermodel.XSSFWorkbook</a:t>
            </a:r>
            <a:r>
              <a:rPr lang="en-IN" sz="1200" b="1" dirty="0">
                <a:latin typeface="Monaco"/>
              </a:rPr>
              <a:t>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smtClean="0">
                <a:latin typeface="Monaco"/>
              </a:rPr>
              <a:t>public </a:t>
            </a:r>
            <a:r>
              <a:rPr lang="en-IN" sz="1200" b="1" dirty="0">
                <a:latin typeface="Monaco"/>
              </a:rPr>
              <a:t>class </a:t>
            </a:r>
            <a:r>
              <a:rPr lang="en-IN" sz="1200" b="1" dirty="0" err="1">
                <a:latin typeface="Monaco"/>
              </a:rPr>
              <a:t>WriteExcel</a:t>
            </a:r>
            <a:r>
              <a:rPr lang="en-IN" sz="1200" b="1" dirty="0">
                <a:latin typeface="Monaco"/>
              </a:rPr>
              <a:t> {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smtClean="0">
                <a:latin typeface="Monaco"/>
              </a:rPr>
              <a:t> </a:t>
            </a:r>
            <a:r>
              <a:rPr lang="en-IN" sz="1200" b="1" dirty="0">
                <a:latin typeface="Monaco"/>
              </a:rPr>
              <a:t>public static void main (String </a:t>
            </a:r>
            <a:r>
              <a:rPr lang="en-IN" sz="1200" b="1" dirty="0" smtClean="0">
                <a:latin typeface="Monaco"/>
              </a:rPr>
              <a:t>[ ] </a:t>
            </a:r>
            <a:r>
              <a:rPr lang="en-IN" sz="1200" b="1" dirty="0" err="1">
                <a:latin typeface="Monaco"/>
              </a:rPr>
              <a:t>args</a:t>
            </a:r>
            <a:r>
              <a:rPr lang="en-IN" sz="1200" b="1" dirty="0">
                <a:latin typeface="Monaco"/>
              </a:rPr>
              <a:t>) throws </a:t>
            </a:r>
            <a:r>
              <a:rPr lang="en-IN" sz="1200" b="1" dirty="0" err="1">
                <a:latin typeface="Monaco"/>
              </a:rPr>
              <a:t>IOException</a:t>
            </a:r>
            <a:r>
              <a:rPr lang="en-IN" sz="1200" b="1" dirty="0">
                <a:latin typeface="Monaco"/>
              </a:rPr>
              <a:t>{</a:t>
            </a:r>
          </a:p>
          <a:p>
            <a:r>
              <a:rPr lang="en-IN" sz="1200" b="1" dirty="0">
                <a:latin typeface="Monaco"/>
              </a:rPr>
              <a:t> //create an object of Workbook and pass the </a:t>
            </a:r>
            <a:r>
              <a:rPr lang="en-IN" sz="1200" b="1" dirty="0" err="1">
                <a:latin typeface="Monaco"/>
              </a:rPr>
              <a:t>FileInputStream</a:t>
            </a:r>
            <a:r>
              <a:rPr lang="en-IN" sz="1200" b="1" dirty="0">
                <a:latin typeface="Monaco"/>
              </a:rPr>
              <a:t> object into it to create a pipeline between the sheet and eclipse.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FileInputStream</a:t>
            </a:r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fis</a:t>
            </a:r>
            <a:r>
              <a:rPr lang="en-IN" sz="1200" b="1" dirty="0">
                <a:latin typeface="Monaco"/>
              </a:rPr>
              <a:t> = new </a:t>
            </a:r>
            <a:r>
              <a:rPr lang="en-IN" sz="1200" b="1" dirty="0" err="1">
                <a:latin typeface="Monaco"/>
              </a:rPr>
              <a:t>FileInputStream</a:t>
            </a:r>
            <a:r>
              <a:rPr lang="en-IN" sz="1200" b="1" dirty="0">
                <a:latin typeface="Monaco"/>
              </a:rPr>
              <a:t>("D:\\Test.xlsx");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XSSFWorkbook</a:t>
            </a:r>
            <a:r>
              <a:rPr lang="en-IN" sz="1200" b="1" dirty="0">
                <a:latin typeface="Monaco"/>
              </a:rPr>
              <a:t> workbook = new </a:t>
            </a:r>
            <a:r>
              <a:rPr lang="en-IN" sz="1200" b="1" dirty="0" err="1">
                <a:latin typeface="Monaco"/>
              </a:rPr>
              <a:t>XSSFWorkbook</a:t>
            </a:r>
            <a:r>
              <a:rPr lang="en-IN" sz="1200" b="1" dirty="0">
                <a:latin typeface="Monaco"/>
              </a:rPr>
              <a:t>(</a:t>
            </a:r>
            <a:r>
              <a:rPr lang="en-IN" sz="1200" b="1" dirty="0" err="1">
                <a:latin typeface="Monaco"/>
              </a:rPr>
              <a:t>fis</a:t>
            </a:r>
            <a:r>
              <a:rPr lang="en-IN" sz="1200" b="1" dirty="0">
                <a:latin typeface="Monaco"/>
              </a:rPr>
              <a:t>);</a:t>
            </a:r>
          </a:p>
          <a:p>
            <a:r>
              <a:rPr lang="en-IN" sz="1200" b="1" dirty="0">
                <a:latin typeface="Monaco"/>
              </a:rPr>
              <a:t> //call the </a:t>
            </a:r>
            <a:r>
              <a:rPr lang="en-IN" sz="1200" b="1" dirty="0" err="1">
                <a:latin typeface="Monaco"/>
              </a:rPr>
              <a:t>getSheet</a:t>
            </a:r>
            <a:r>
              <a:rPr lang="en-IN" sz="1200" b="1" dirty="0">
                <a:latin typeface="Monaco"/>
              </a:rPr>
              <a:t>() method of Workbook and pass the Sheet Name here. </a:t>
            </a:r>
          </a:p>
          <a:p>
            <a:r>
              <a:rPr lang="en-IN" sz="1200" b="1" dirty="0">
                <a:latin typeface="Monaco"/>
              </a:rPr>
              <a:t> //In this case I have given the sheet name as “</a:t>
            </a:r>
            <a:r>
              <a:rPr lang="en-IN" sz="1200" b="1" dirty="0" err="1">
                <a:latin typeface="Monaco"/>
              </a:rPr>
              <a:t>TestData</a:t>
            </a:r>
            <a:r>
              <a:rPr lang="en-IN" sz="1200" b="1" dirty="0">
                <a:latin typeface="Monaco"/>
              </a:rPr>
              <a:t>” </a:t>
            </a:r>
          </a:p>
          <a:p>
            <a:r>
              <a:rPr lang="en-IN" sz="1200" b="1" dirty="0">
                <a:latin typeface="Monaco"/>
              </a:rPr>
              <a:t>                //or if you use the method </a:t>
            </a:r>
            <a:r>
              <a:rPr lang="en-IN" sz="1200" b="1" dirty="0" err="1">
                <a:latin typeface="Monaco"/>
              </a:rPr>
              <a:t>getSheetAt</a:t>
            </a:r>
            <a:r>
              <a:rPr lang="en-IN" sz="1200" b="1" dirty="0">
                <a:latin typeface="Monaco"/>
              </a:rPr>
              <a:t>(), you can pass sheet number starting from 0. Index starts with 0.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XSSFSheet</a:t>
            </a:r>
            <a:r>
              <a:rPr lang="en-IN" sz="1200" b="1" dirty="0">
                <a:latin typeface="Monaco"/>
              </a:rPr>
              <a:t> sheet = </a:t>
            </a:r>
            <a:r>
              <a:rPr lang="en-IN" sz="1200" b="1" dirty="0" err="1">
                <a:latin typeface="Monaco"/>
              </a:rPr>
              <a:t>workbook.getSheet</a:t>
            </a:r>
            <a:r>
              <a:rPr lang="en-IN" sz="1200" b="1" dirty="0">
                <a:latin typeface="Monaco"/>
              </a:rPr>
              <a:t>("</a:t>
            </a:r>
            <a:r>
              <a:rPr lang="en-IN" sz="1200" b="1" dirty="0" err="1">
                <a:latin typeface="Monaco"/>
              </a:rPr>
              <a:t>TestData</a:t>
            </a:r>
            <a:r>
              <a:rPr lang="en-IN" sz="1200" b="1" dirty="0">
                <a:latin typeface="Monaco"/>
              </a:rPr>
              <a:t>");</a:t>
            </a:r>
          </a:p>
          <a:p>
            <a:r>
              <a:rPr lang="en-IN" sz="1200" b="1" dirty="0">
                <a:latin typeface="Monaco"/>
              </a:rPr>
              <a:t>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1311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48126"/>
            <a:ext cx="8653545" cy="477825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Console Output:- </a:t>
            </a: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1700" y="96252"/>
            <a:ext cx="7094974" cy="378565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 smtClean="0">
                <a:latin typeface="Monaco"/>
              </a:rPr>
              <a:t>//</a:t>
            </a:r>
            <a:r>
              <a:rPr lang="en-IN" sz="1200" b="1" dirty="0" err="1">
                <a:latin typeface="Monaco"/>
              </a:rPr>
              <a:t>XSSFSheet</a:t>
            </a:r>
            <a:r>
              <a:rPr lang="en-IN" sz="1200" b="1" dirty="0">
                <a:latin typeface="Monaco"/>
              </a:rPr>
              <a:t> sheet = </a:t>
            </a:r>
            <a:r>
              <a:rPr lang="en-IN" sz="1200" b="1" dirty="0" err="1">
                <a:latin typeface="Monaco"/>
              </a:rPr>
              <a:t>workbook.getSheetAt</a:t>
            </a:r>
            <a:r>
              <a:rPr lang="en-IN" sz="1200" b="1" dirty="0">
                <a:latin typeface="Monaco"/>
              </a:rPr>
              <a:t>(0);</a:t>
            </a:r>
          </a:p>
          <a:p>
            <a:r>
              <a:rPr lang="en-IN" sz="1200" b="1" dirty="0">
                <a:latin typeface="Monaco"/>
              </a:rPr>
              <a:t> //Now create a row number and a cell where we want to enter a value. </a:t>
            </a:r>
          </a:p>
          <a:p>
            <a:r>
              <a:rPr lang="en-IN" sz="1200" b="1" dirty="0">
                <a:latin typeface="Monaco"/>
              </a:rPr>
              <a:t> //Here </a:t>
            </a:r>
            <a:r>
              <a:rPr lang="en-IN" sz="1200" b="1" dirty="0" err="1">
                <a:latin typeface="Monaco"/>
              </a:rPr>
              <a:t>im</a:t>
            </a:r>
            <a:r>
              <a:rPr lang="en-IN" sz="1200" b="1" dirty="0">
                <a:latin typeface="Monaco"/>
              </a:rPr>
              <a:t> about to write my test data in the cell B2. It reads Column B as 1 and Row 2 as 1. Column and Row values start from 0.</a:t>
            </a:r>
          </a:p>
          <a:p>
            <a:r>
              <a:rPr lang="en-IN" sz="1200" b="1" dirty="0">
                <a:latin typeface="Monaco"/>
              </a:rPr>
              <a:t> //The below line of code will search for row number 2 and column number 2 (i.e., B) and will create a space. </a:t>
            </a:r>
          </a:p>
          <a:p>
            <a:r>
              <a:rPr lang="en-IN" sz="1200" b="1" dirty="0">
                <a:latin typeface="Monaco"/>
              </a:rPr>
              <a:t>                //The </a:t>
            </a:r>
            <a:r>
              <a:rPr lang="en-IN" sz="1200" b="1" dirty="0" err="1">
                <a:latin typeface="Monaco"/>
              </a:rPr>
              <a:t>createCell</a:t>
            </a:r>
            <a:r>
              <a:rPr lang="en-IN" sz="1200" b="1" dirty="0">
                <a:latin typeface="Monaco"/>
              </a:rPr>
              <a:t>() method is present inside Row class.</a:t>
            </a:r>
          </a:p>
          <a:p>
            <a:r>
              <a:rPr lang="en-IN" sz="1200" b="1" dirty="0">
                <a:latin typeface="Monaco"/>
              </a:rPr>
              <a:t>                Row </a:t>
            </a:r>
            <a:r>
              <a:rPr lang="en-IN" sz="1200" b="1" dirty="0" err="1">
                <a:latin typeface="Monaco"/>
              </a:rPr>
              <a:t>row</a:t>
            </a:r>
            <a:r>
              <a:rPr lang="en-IN" sz="1200" b="1" dirty="0">
                <a:latin typeface="Monaco"/>
              </a:rPr>
              <a:t> = </a:t>
            </a:r>
            <a:r>
              <a:rPr lang="en-IN" sz="1200" b="1" dirty="0" err="1">
                <a:latin typeface="Monaco"/>
              </a:rPr>
              <a:t>sheet.createRow</a:t>
            </a:r>
            <a:r>
              <a:rPr lang="en-IN" sz="1200" b="1" dirty="0">
                <a:latin typeface="Monaco"/>
              </a:rPr>
              <a:t>(1);</a:t>
            </a:r>
          </a:p>
          <a:p>
            <a:r>
              <a:rPr lang="en-IN" sz="1200" b="1" dirty="0">
                <a:latin typeface="Monaco"/>
              </a:rPr>
              <a:t> Cell </a:t>
            </a:r>
            <a:r>
              <a:rPr lang="en-IN" sz="1200" b="1" dirty="0" err="1">
                <a:latin typeface="Monaco"/>
              </a:rPr>
              <a:t>cell</a:t>
            </a:r>
            <a:r>
              <a:rPr lang="en-IN" sz="1200" b="1" dirty="0">
                <a:latin typeface="Monaco"/>
              </a:rPr>
              <a:t> = </a:t>
            </a:r>
            <a:r>
              <a:rPr lang="en-IN" sz="1200" b="1" dirty="0" err="1">
                <a:latin typeface="Monaco"/>
              </a:rPr>
              <a:t>row.createCell</a:t>
            </a:r>
            <a:r>
              <a:rPr lang="en-IN" sz="1200" b="1" dirty="0">
                <a:latin typeface="Monaco"/>
              </a:rPr>
              <a:t>(1);</a:t>
            </a:r>
          </a:p>
          <a:p>
            <a:r>
              <a:rPr lang="en-IN" sz="1200" b="1" dirty="0">
                <a:latin typeface="Monaco"/>
              </a:rPr>
              <a:t> //Now we need to find out the type of the value we want to enter. </a:t>
            </a:r>
          </a:p>
          <a:p>
            <a:r>
              <a:rPr lang="en-IN" sz="1200" b="1" dirty="0">
                <a:latin typeface="Monaco"/>
              </a:rPr>
              <a:t>                //If it is a string, we need to set the cell type as string </a:t>
            </a:r>
          </a:p>
          <a:p>
            <a:r>
              <a:rPr lang="en-IN" sz="1200" b="1" dirty="0">
                <a:latin typeface="Monaco"/>
              </a:rPr>
              <a:t>                //if it is numeric, we need to set the cell type as number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cell.setCellType</a:t>
            </a:r>
            <a:r>
              <a:rPr lang="en-IN" sz="1200" b="1" dirty="0">
                <a:latin typeface="Monaco"/>
              </a:rPr>
              <a:t>(</a:t>
            </a:r>
            <a:r>
              <a:rPr lang="en-IN" sz="1200" b="1" dirty="0" err="1">
                <a:latin typeface="Monaco"/>
              </a:rPr>
              <a:t>cell.CELL_TYPE_STRING</a:t>
            </a:r>
            <a:r>
              <a:rPr lang="en-IN" sz="1200" b="1" dirty="0">
                <a:latin typeface="Monaco"/>
              </a:rPr>
              <a:t>);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cell.setCellValue</a:t>
            </a:r>
            <a:r>
              <a:rPr lang="en-IN" sz="1200" b="1" dirty="0">
                <a:latin typeface="Monaco"/>
              </a:rPr>
              <a:t>("</a:t>
            </a:r>
            <a:r>
              <a:rPr lang="en-IN" sz="1200" b="1" dirty="0" err="1" smtClean="0">
                <a:latin typeface="Monaco"/>
              </a:rPr>
              <a:t>SoftwareTestingMaterial</a:t>
            </a:r>
            <a:r>
              <a:rPr lang="en-IN" sz="1200" b="1" dirty="0" smtClean="0">
                <a:latin typeface="Monaco"/>
              </a:rPr>
              <a:t>");</a:t>
            </a:r>
            <a:endParaRPr lang="en-IN" sz="1200" b="1" dirty="0">
              <a:latin typeface="Monaco"/>
            </a:endParaRP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FileOutputStream</a:t>
            </a:r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fos</a:t>
            </a:r>
            <a:r>
              <a:rPr lang="en-IN" sz="1200" b="1" dirty="0">
                <a:latin typeface="Monaco"/>
              </a:rPr>
              <a:t> = new </a:t>
            </a:r>
            <a:r>
              <a:rPr lang="en-IN" sz="1200" b="1" dirty="0" err="1">
                <a:latin typeface="Monaco"/>
              </a:rPr>
              <a:t>FileOutputStream</a:t>
            </a:r>
            <a:r>
              <a:rPr lang="en-IN" sz="1200" b="1" dirty="0">
                <a:latin typeface="Monaco"/>
              </a:rPr>
              <a:t>("D:\\Test.xlsx");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workbook.write</a:t>
            </a:r>
            <a:r>
              <a:rPr lang="en-IN" sz="1200" b="1" dirty="0">
                <a:latin typeface="Monaco"/>
              </a:rPr>
              <a:t>(</a:t>
            </a:r>
            <a:r>
              <a:rPr lang="en-IN" sz="1200" b="1" dirty="0" err="1">
                <a:latin typeface="Monaco"/>
              </a:rPr>
              <a:t>fos</a:t>
            </a:r>
            <a:r>
              <a:rPr lang="en-IN" sz="1200" b="1" dirty="0">
                <a:latin typeface="Monaco"/>
              </a:rPr>
              <a:t>);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fos.close</a:t>
            </a:r>
            <a:r>
              <a:rPr lang="en-IN" sz="1200" b="1" dirty="0">
                <a:latin typeface="Monaco"/>
              </a:rPr>
              <a:t>();</a:t>
            </a:r>
          </a:p>
          <a:p>
            <a:r>
              <a:rPr lang="en-IN" sz="1200" b="1" dirty="0">
                <a:latin typeface="Monaco"/>
              </a:rPr>
              <a:t> </a:t>
            </a:r>
            <a:r>
              <a:rPr lang="en-IN" sz="1200" b="1" dirty="0" err="1">
                <a:latin typeface="Monaco"/>
              </a:rPr>
              <a:t>System.out.println</a:t>
            </a:r>
            <a:r>
              <a:rPr lang="en-IN" sz="1200" b="1" dirty="0">
                <a:latin typeface="Monaco"/>
              </a:rPr>
              <a:t>("END OF WRITING DATA IN EXCEL");</a:t>
            </a:r>
          </a:p>
          <a:p>
            <a:r>
              <a:rPr lang="en-IN" sz="1200" b="1" dirty="0">
                <a:latin typeface="Monaco"/>
              </a:rPr>
              <a:t> }</a:t>
            </a:r>
          </a:p>
          <a:p>
            <a:r>
              <a:rPr lang="en-IN" sz="1200" b="1" dirty="0">
                <a:latin typeface="Monaco"/>
              </a:rPr>
              <a:t>}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06785" y="4077143"/>
            <a:ext cx="2675732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>
                <a:latin typeface="Monaco"/>
              </a:rPr>
              <a:t>END OF WRITING DATA IN EXCEL</a:t>
            </a:r>
            <a:endParaRPr lang="en-IN" sz="1200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796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679</Words>
  <Application>Microsoft Office PowerPoint</Application>
  <PresentationFormat>On-screen Show (16:9)</PresentationFormat>
  <Paragraphs>190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Monaco</vt:lpstr>
      <vt:lpstr>Montserrat</vt:lpstr>
      <vt:lpstr>Lato</vt:lpstr>
      <vt:lpstr>Roboto</vt:lpstr>
      <vt:lpstr>Arial</vt:lpstr>
      <vt:lpstr>Playfair Display</vt:lpstr>
      <vt:lpstr>Montserrat Light</vt:lpstr>
      <vt:lpstr>Coral</vt:lpstr>
      <vt:lpstr>PowerPoint Presentation</vt:lpstr>
      <vt:lpstr>Introduction</vt:lpstr>
      <vt:lpstr>Download apache POI jar file    </vt:lpstr>
      <vt:lpstr>    </vt:lpstr>
      <vt:lpstr>Classes and Interfaces in POI     </vt:lpstr>
      <vt:lpstr>     </vt:lpstr>
      <vt:lpstr>Write data from Excel using POI     </vt:lpstr>
      <vt:lpstr>   </vt:lpstr>
      <vt:lpstr>   </vt:lpstr>
      <vt:lpstr>Read data from Excel using POI     </vt:lpstr>
      <vt:lpstr> 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88</cp:revision>
  <dcterms:modified xsi:type="dcterms:W3CDTF">2018-03-29T13:10:46Z</dcterms:modified>
</cp:coreProperties>
</file>