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67" r:id="rId3"/>
    <p:sldId id="304" r:id="rId4"/>
    <p:sldId id="268" r:id="rId5"/>
    <p:sldId id="303" r:id="rId6"/>
    <p:sldId id="298" r:id="rId7"/>
    <p:sldId id="299" r:id="rId8"/>
    <p:sldId id="305" r:id="rId9"/>
    <p:sldId id="296" r:id="rId10"/>
    <p:sldId id="266" r:id="rId11"/>
  </p:sldIdLst>
  <p:sldSz cx="9144000" cy="5143500" type="screen16x9"/>
  <p:notesSz cx="6858000" cy="9144000"/>
  <p:embeddedFontLst>
    <p:embeddedFont>
      <p:font typeface="Montserrat Light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Working with Robot Class in 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3393"/>
            <a:ext cx="8520600" cy="3595481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0000"/>
                </a:solidFill>
              </a:rPr>
              <a:t>Robot class</a:t>
            </a:r>
            <a:r>
              <a:rPr lang="en-US" sz="2000" dirty="0" smtClean="0">
                <a:solidFill>
                  <a:srgbClr val="000000"/>
                </a:solidFill>
              </a:rPr>
              <a:t> is a separate </a:t>
            </a:r>
            <a:r>
              <a:rPr lang="en-US" sz="2000" b="1" dirty="0" smtClean="0">
                <a:solidFill>
                  <a:srgbClr val="000000"/>
                </a:solidFill>
              </a:rPr>
              <a:t>class</a:t>
            </a:r>
            <a:r>
              <a:rPr lang="en-US" sz="2000" dirty="0" smtClean="0">
                <a:solidFill>
                  <a:srgbClr val="000000"/>
                </a:solidFill>
              </a:rPr>
              <a:t> in </a:t>
            </a:r>
            <a:r>
              <a:rPr lang="en-US" sz="2000" b="1" dirty="0" smtClean="0">
                <a:solidFill>
                  <a:srgbClr val="000000"/>
                </a:solidFill>
              </a:rPr>
              <a:t>Java</a:t>
            </a:r>
            <a:r>
              <a:rPr lang="en-US" sz="2000" dirty="0" smtClean="0">
                <a:solidFill>
                  <a:srgbClr val="000000"/>
                </a:solidFill>
              </a:rPr>
              <a:t> which will allow us to perform multiple tasks based on  requirement.</a:t>
            </a:r>
          </a:p>
          <a:p>
            <a:r>
              <a:rPr lang="en-US" sz="2000" dirty="0" smtClean="0">
                <a:solidFill>
                  <a:srgbClr val="000000"/>
                </a:solidFill>
              </a:rPr>
              <a:t> It generally will throw AWT exception.</a:t>
            </a:r>
          </a:p>
          <a:p>
            <a:pPr>
              <a:buNone/>
            </a:pPr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Benefits of Robot Class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3393"/>
            <a:ext cx="8520600" cy="3595481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The benefits of robot class are:-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Robot Class can simulate Keyboard and Mouse Event.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Robot Class can help in upload/download of files when using selenium web driver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solidFill>
                  <a:srgbClr val="000000"/>
                </a:solidFill>
              </a:rPr>
              <a:t>Robot Class can easily be integrated with current automation framework (keyword, data-driven or hybrid).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Methods and Usage of Robot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1"/>
            <a:ext cx="8520600" cy="3910114"/>
          </a:xfrm>
        </p:spPr>
        <p:txBody>
          <a:bodyPr/>
          <a:lstStyle/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Robot Class methods can be used to interact with keyboard/mouse events while doing browser automation.</a:t>
            </a: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</a:rPr>
              <a:t>Some methods of Robot Class used during web automation are:-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</a:rPr>
              <a:t>keyPress</a:t>
            </a:r>
            <a:r>
              <a:rPr lang="en-US" dirty="0" smtClean="0">
                <a:solidFill>
                  <a:srgbClr val="000000"/>
                </a:solidFill>
              </a:rPr>
              <a:t>(): -This method with press down arrow key of Keyboard.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</a:rPr>
              <a:t>mousePress</a:t>
            </a:r>
            <a:r>
              <a:rPr lang="en-US" dirty="0" smtClean="0">
                <a:solidFill>
                  <a:srgbClr val="000000"/>
                </a:solidFill>
              </a:rPr>
              <a:t>():-This method will press the right click of mouse.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</a:rPr>
              <a:t>mouseMove</a:t>
            </a:r>
            <a:r>
              <a:rPr lang="en-US" dirty="0" smtClean="0">
                <a:solidFill>
                  <a:srgbClr val="000000"/>
                </a:solidFill>
              </a:rPr>
              <a:t>():-This will move mouse pointer to the specified X and Y coordinates.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</a:rPr>
              <a:t>keyRelease</a:t>
            </a:r>
            <a:r>
              <a:rPr lang="en-US" dirty="0" smtClean="0">
                <a:solidFill>
                  <a:srgbClr val="000000"/>
                </a:solidFill>
              </a:rPr>
              <a:t>():-This method with release down arrow key of Keyboard.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arenR"/>
            </a:pPr>
            <a:r>
              <a:rPr lang="en-US" dirty="0" err="1" smtClean="0">
                <a:solidFill>
                  <a:srgbClr val="000000"/>
                </a:solidFill>
              </a:rPr>
              <a:t>mouseRelease</a:t>
            </a:r>
            <a:r>
              <a:rPr lang="en-US" dirty="0" smtClean="0">
                <a:solidFill>
                  <a:srgbClr val="000000"/>
                </a:solidFill>
              </a:rPr>
              <a:t>():-This method will release the right click of mouse.</a:t>
            </a:r>
          </a:p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Now see the code 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35973" y="539478"/>
            <a:ext cx="7924800" cy="3970318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package </a:t>
            </a:r>
            <a:r>
              <a:rPr lang="en-US" sz="1800" b="1" dirty="0" err="1" smtClean="0">
                <a:latin typeface="Monaco"/>
              </a:rPr>
              <a:t>com.esteyaqueSelenium.SeleProg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java.awt.AWTException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java.awt.Robot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java.awt.event.KeyEvent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org.openqa.selenium.By</a:t>
            </a:r>
            <a:r>
              <a:rPr lang="en-US" sz="1800" b="1" dirty="0" smtClean="0">
                <a:latin typeface="Monaco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import </a:t>
            </a:r>
            <a:r>
              <a:rPr lang="en-US" sz="1800" b="1" dirty="0" err="1" smtClean="0">
                <a:latin typeface="Monaco"/>
              </a:rPr>
              <a:t>org.openqa.selenium.WebDriver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import </a:t>
            </a:r>
            <a:r>
              <a:rPr lang="en-US" sz="1800" b="1" dirty="0" err="1" smtClean="0">
                <a:latin typeface="Monaco"/>
              </a:rPr>
              <a:t>org.openqa.selenium.firefox.FirefoxDriver</a:t>
            </a:r>
            <a:r>
              <a:rPr lang="en-US" sz="1800" b="1" dirty="0" smtClean="0">
                <a:latin typeface="Monaco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import </a:t>
            </a:r>
            <a:r>
              <a:rPr lang="en-US" sz="1800" b="1" dirty="0" err="1" smtClean="0">
                <a:latin typeface="Monaco"/>
              </a:rPr>
              <a:t>org.testng.annotations.Test</a:t>
            </a:r>
            <a:r>
              <a:rPr lang="en-US" sz="1800" b="1" dirty="0" smtClean="0">
                <a:latin typeface="Monaco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public class </a:t>
            </a:r>
            <a:r>
              <a:rPr lang="en-US" sz="1800" b="1" dirty="0" err="1" smtClean="0">
                <a:latin typeface="Monaco"/>
              </a:rPr>
              <a:t>RobotClass</a:t>
            </a:r>
            <a:r>
              <a:rPr lang="en-US" sz="1800" b="1" dirty="0" smtClean="0">
                <a:latin typeface="Monaco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@Test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public void </a:t>
            </a:r>
            <a:r>
              <a:rPr lang="en-US" sz="1800" b="1" dirty="0" err="1" smtClean="0">
                <a:latin typeface="Monaco"/>
              </a:rPr>
              <a:t>robotandselenium</a:t>
            </a:r>
            <a:r>
              <a:rPr lang="en-US" sz="1800" b="1" dirty="0" smtClean="0">
                <a:latin typeface="Monaco"/>
              </a:rPr>
              <a:t>() throws </a:t>
            </a:r>
            <a:r>
              <a:rPr lang="en-US" sz="1800" b="1" dirty="0" err="1" smtClean="0">
                <a:latin typeface="Monaco"/>
              </a:rPr>
              <a:t>InterruptedException</a:t>
            </a:r>
            <a:endParaRPr lang="en-US" sz="1800" b="1" dirty="0" smtClean="0">
              <a:latin typeface="Monaco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800" b="1" dirty="0" smtClean="0">
                <a:latin typeface="Monaco"/>
              </a:rPr>
              <a:t>WebDriver driver=new </a:t>
            </a:r>
            <a:r>
              <a:rPr lang="en-US" sz="1800" b="1" dirty="0" err="1" smtClean="0">
                <a:latin typeface="Monaco"/>
              </a:rPr>
              <a:t>FirefoxDriver</a:t>
            </a:r>
            <a:r>
              <a:rPr lang="en-US" sz="1800" b="1" dirty="0" smtClean="0">
                <a:latin typeface="Monaco"/>
              </a:rPr>
              <a:t>(); </a:t>
            </a:r>
            <a:endParaRPr kumimoji="0" lang="en-US" sz="18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1109" y="205181"/>
            <a:ext cx="7521679" cy="4524315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Robot </a:t>
            </a:r>
            <a:r>
              <a:rPr lang="en-US" sz="1600" b="1" dirty="0" err="1" smtClean="0">
                <a:latin typeface="Monaco"/>
              </a:rPr>
              <a:t>robot</a:t>
            </a:r>
            <a:r>
              <a:rPr lang="en-US" sz="1600" b="1" dirty="0" smtClean="0">
                <a:latin typeface="Monaco"/>
              </a:rPr>
              <a:t>=null;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driver.get</a:t>
            </a:r>
            <a:r>
              <a:rPr lang="en-US" sz="1600" b="1" dirty="0" smtClean="0">
                <a:latin typeface="Monaco"/>
              </a:rPr>
              <a:t>("http://www.makemytrip.com");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driver.manage</a:t>
            </a:r>
            <a:r>
              <a:rPr lang="en-US" sz="1600" b="1" dirty="0" smtClean="0">
                <a:latin typeface="Monaco"/>
              </a:rPr>
              <a:t>().window().maximize();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</a:t>
            </a:r>
            <a:r>
              <a:rPr lang="en-US" sz="1600" b="1" dirty="0" err="1" smtClean="0">
                <a:latin typeface="Monaco"/>
              </a:rPr>
              <a:t>By.xpath</a:t>
            </a:r>
            <a:r>
              <a:rPr lang="en-US" sz="1600" b="1" dirty="0" smtClean="0">
                <a:latin typeface="Monaco"/>
              </a:rPr>
              <a:t>(".//*[@id='</a:t>
            </a:r>
            <a:r>
              <a:rPr lang="en-US" sz="1600" b="1" dirty="0" err="1" smtClean="0">
                <a:latin typeface="Monaco"/>
              </a:rPr>
              <a:t>ssologinlink</a:t>
            </a:r>
            <a:r>
              <a:rPr lang="en-US" sz="1600" b="1" dirty="0" smtClean="0">
                <a:latin typeface="Monaco"/>
              </a:rPr>
              <a:t>']")).click(); </a:t>
            </a: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</a:t>
            </a:r>
            <a:r>
              <a:rPr lang="en-US" sz="1600" b="1" dirty="0" err="1" smtClean="0">
                <a:latin typeface="Monaco"/>
              </a:rPr>
              <a:t>By.xpath</a:t>
            </a:r>
            <a:r>
              <a:rPr lang="en-US" sz="1600" b="1" dirty="0" smtClean="0">
                <a:latin typeface="Monaco"/>
              </a:rPr>
              <a:t>(".//*[@id='username']")).</a:t>
            </a:r>
            <a:r>
              <a:rPr lang="en-US" sz="1600" b="1" dirty="0" err="1" smtClean="0">
                <a:latin typeface="Monaco"/>
              </a:rPr>
              <a:t>sendKeys</a:t>
            </a:r>
            <a:r>
              <a:rPr lang="en-US" sz="1600" b="1" dirty="0" smtClean="0">
                <a:latin typeface="Monaco"/>
              </a:rPr>
              <a:t>("username@gmail.com"); </a:t>
            </a:r>
            <a:r>
              <a:rPr lang="en-US" sz="1600" b="1" dirty="0" err="1" smtClean="0">
                <a:latin typeface="Monaco"/>
              </a:rPr>
              <a:t>driver.findElement</a:t>
            </a:r>
            <a:r>
              <a:rPr lang="en-US" sz="1600" b="1" dirty="0" smtClean="0">
                <a:latin typeface="Monaco"/>
              </a:rPr>
              <a:t>(</a:t>
            </a:r>
            <a:r>
              <a:rPr lang="en-US" sz="1600" b="1" dirty="0" err="1" smtClean="0">
                <a:latin typeface="Monaco"/>
              </a:rPr>
              <a:t>By.xpath</a:t>
            </a:r>
            <a:r>
              <a:rPr lang="en-US" sz="1600" b="1" dirty="0" smtClean="0">
                <a:latin typeface="Monaco"/>
              </a:rPr>
              <a:t>(".//*[@id='</a:t>
            </a:r>
            <a:r>
              <a:rPr lang="en-US" sz="1600" b="1" dirty="0" err="1" smtClean="0">
                <a:latin typeface="Monaco"/>
              </a:rPr>
              <a:t>password_text</a:t>
            </a:r>
            <a:r>
              <a:rPr lang="en-US" sz="1600" b="1" dirty="0" smtClean="0">
                <a:latin typeface="Monaco"/>
              </a:rPr>
              <a:t>']")).</a:t>
            </a:r>
            <a:r>
              <a:rPr lang="en-US" sz="1600" b="1" dirty="0" err="1" smtClean="0">
                <a:latin typeface="Monaco"/>
              </a:rPr>
              <a:t>sendKeys</a:t>
            </a:r>
            <a:r>
              <a:rPr lang="en-US" sz="1600" b="1" dirty="0" smtClean="0">
                <a:latin typeface="Monaco"/>
              </a:rPr>
              <a:t>("password");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Try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robot=new Robot();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catch (</a:t>
            </a:r>
            <a:r>
              <a:rPr lang="en-US" sz="1600" b="1" dirty="0" err="1" smtClean="0">
                <a:latin typeface="Monaco"/>
              </a:rPr>
              <a:t>AWTException</a:t>
            </a:r>
            <a:r>
              <a:rPr lang="en-US" sz="1600" b="1" dirty="0" smtClean="0">
                <a:latin typeface="Monaco"/>
              </a:rPr>
              <a:t> e)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e.printStackTrace</a:t>
            </a:r>
            <a:r>
              <a:rPr lang="en-US" sz="1600" b="1" dirty="0" smtClean="0">
                <a:latin typeface="Monaco"/>
              </a:rPr>
              <a:t>();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 } //Keyboard Activity Using Robot Class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 smtClean="0">
                <a:latin typeface="Monaco"/>
              </a:rPr>
              <a:t>robot.keyPress</a:t>
            </a:r>
            <a:r>
              <a:rPr lang="en-US" sz="1600" b="1" dirty="0" smtClean="0">
                <a:latin typeface="Monaco"/>
              </a:rPr>
              <a:t>(</a:t>
            </a:r>
            <a:r>
              <a:rPr lang="en-US" sz="1600" b="1" dirty="0" err="1" smtClean="0">
                <a:latin typeface="Monaco"/>
              </a:rPr>
              <a:t>KeyEvent.VK_ENTER</a:t>
            </a:r>
            <a:r>
              <a:rPr lang="en-US" sz="1600" b="1" dirty="0" smtClean="0">
                <a:latin typeface="Monaco"/>
              </a:rPr>
              <a:t>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>
                <a:latin typeface="Monaco"/>
              </a:rPr>
              <a:t>} }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0000"/>
                </a:solidFill>
              </a:rPr>
              <a:t>Output:-</a:t>
            </a:r>
            <a:endParaRPr lang="en-IN" sz="2800" dirty="0">
              <a:solidFill>
                <a:srgbClr val="000000"/>
              </a:solidFill>
            </a:endParaRPr>
          </a:p>
        </p:txBody>
      </p:sp>
      <p:pic>
        <p:nvPicPr>
          <p:cNvPr id="8" name="Picture 7" descr="rob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4" y="648928"/>
            <a:ext cx="8652387" cy="41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Disadvantages of Robot Class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973393"/>
            <a:ext cx="8520600" cy="3595481"/>
          </a:xfrm>
        </p:spPr>
        <p:txBody>
          <a:bodyPr/>
          <a:lstStyle/>
          <a:p>
            <a:pPr>
              <a:buNone/>
            </a:pPr>
            <a:r>
              <a:rPr lang="en-US" sz="1600" b="1" dirty="0" smtClean="0">
                <a:solidFill>
                  <a:srgbClr val="000000"/>
                </a:solidFill>
              </a:rPr>
              <a:t>Disadvantages of Robot Class are:-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>
                <a:solidFill>
                  <a:srgbClr val="000000"/>
                </a:solidFill>
              </a:rPr>
              <a:t>Keyword/mouse event will only works on current instance of Window. E.g. suppose a code is performing any robot class event, and during the code execution user has moved to some other screen then keyword/mouse event will occur on that screen.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>
                <a:solidFill>
                  <a:srgbClr val="000000"/>
                </a:solidFill>
              </a:rPr>
              <a:t>Most of the methods like </a:t>
            </a:r>
            <a:r>
              <a:rPr lang="en-US" sz="1600" dirty="0" err="1" smtClean="0">
                <a:solidFill>
                  <a:srgbClr val="000000"/>
                </a:solidFill>
              </a:rPr>
              <a:t>mouseMove</a:t>
            </a:r>
            <a:r>
              <a:rPr lang="en-US" sz="1600" dirty="0" smtClean="0">
                <a:solidFill>
                  <a:srgbClr val="000000"/>
                </a:solidFill>
              </a:rPr>
              <a:t> is screen resolution dependent so there might be a chance that code working on one machine might not work on other</a:t>
            </a:r>
            <a:r>
              <a:rPr lang="en-US" sz="1600" dirty="0" smtClean="0"/>
              <a:t>.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Robot class in AWT package is used to generate keyboard/mouse events to interact with OS windows and native apps.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The primary purpose of Robot is to support selenium automated tests project build in Java platform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Disadvantages of robot class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345</Words>
  <Application>Microsoft Office PowerPoint</Application>
  <PresentationFormat>On-screen Show (16:9)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Montserrat Light</vt:lpstr>
      <vt:lpstr>Monaco</vt:lpstr>
      <vt:lpstr>Lato</vt:lpstr>
      <vt:lpstr>Roboto</vt:lpstr>
      <vt:lpstr>Montserrat</vt:lpstr>
      <vt:lpstr>Playfair Display</vt:lpstr>
      <vt:lpstr>Arial</vt:lpstr>
      <vt:lpstr>Coral</vt:lpstr>
      <vt:lpstr>PowerPoint Presentation</vt:lpstr>
      <vt:lpstr>Introduction</vt:lpstr>
      <vt:lpstr>Benefits of Robot Class</vt:lpstr>
      <vt:lpstr>Methods and Usage of Robot Class</vt:lpstr>
      <vt:lpstr>PowerPoint Presentation</vt:lpstr>
      <vt:lpstr>PowerPoint Presentation</vt:lpstr>
      <vt:lpstr>PowerPoint Presentation</vt:lpstr>
      <vt:lpstr>Disadvantages of Robot Class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68</cp:revision>
  <dcterms:modified xsi:type="dcterms:W3CDTF">2018-04-01T09:42:31Z</dcterms:modified>
</cp:coreProperties>
</file>