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0" r:id="rId2"/>
    <p:sldId id="267" r:id="rId3"/>
    <p:sldId id="268" r:id="rId4"/>
    <p:sldId id="271" r:id="rId5"/>
    <p:sldId id="301" r:id="rId6"/>
    <p:sldId id="291" r:id="rId7"/>
    <p:sldId id="302" r:id="rId8"/>
    <p:sldId id="303" r:id="rId9"/>
    <p:sldId id="305" r:id="rId10"/>
    <p:sldId id="304" r:id="rId11"/>
    <p:sldId id="296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Montserrat Light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Working with SSL Certificate </a:t>
            </a: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" y="66161"/>
            <a:ext cx="8520600" cy="50717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5" y="254383"/>
            <a:ext cx="8667295" cy="441387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Method 2:- </a:t>
            </a:r>
          </a:p>
          <a:p>
            <a:pPr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000000"/>
                </a:solidFill>
              </a:rPr>
              <a:t>Selenium Web driver </a:t>
            </a:r>
            <a:r>
              <a:rPr lang="en-IN" sz="1600" dirty="0">
                <a:solidFill>
                  <a:srgbClr val="000000"/>
                </a:solidFill>
              </a:rPr>
              <a:t>use desired </a:t>
            </a:r>
            <a:r>
              <a:rPr lang="en-IN" sz="1600" dirty="0" smtClean="0">
                <a:solidFill>
                  <a:srgbClr val="000000"/>
                </a:solidFill>
              </a:rPr>
              <a:t>capabilities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f</a:t>
            </a:r>
            <a:r>
              <a:rPr lang="en-IN" sz="1600" dirty="0" smtClean="0">
                <a:solidFill>
                  <a:srgbClr val="000000"/>
                </a:solidFill>
              </a:rPr>
              <a:t>or </a:t>
            </a:r>
            <a:r>
              <a:rPr lang="en-IN" sz="1600" dirty="0">
                <a:solidFill>
                  <a:srgbClr val="000000"/>
                </a:solidFill>
              </a:rPr>
              <a:t>handling SSL certificate error in </a:t>
            </a:r>
            <a:r>
              <a:rPr lang="en-IN" sz="1600" dirty="0" smtClean="0">
                <a:solidFill>
                  <a:srgbClr val="000000"/>
                </a:solidFill>
              </a:rPr>
              <a:t>IE following code are:-</a:t>
            </a:r>
          </a:p>
          <a:p>
            <a:pPr>
              <a:spcAft>
                <a:spcPts val="0"/>
              </a:spcAft>
              <a:buNone/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8657" y="1401417"/>
            <a:ext cx="6202339" cy="9541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DesiredCapabilities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capabilities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DesiredCapabilities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capabilities.setCapability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CapabilityType.ACCEPT_SSL_CERTS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, true);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System.setProperty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webdriver.ie.driver","IEDriverServer.exe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InternetExplorerDriver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(capabilities); </a:t>
            </a:r>
          </a:p>
        </p:txBody>
      </p:sp>
    </p:spTree>
    <p:extLst>
      <p:ext uri="{BB962C8B-B14F-4D97-AF65-F5344CB8AC3E}">
        <p14:creationId xmlns:p14="http://schemas.microsoft.com/office/powerpoint/2010/main" val="34545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8765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000000"/>
                </a:solidFill>
              </a:rPr>
              <a:t>SSL (Secure Sockets Layer) is a standard security protocol for establishing secure connection between the server and the client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000000"/>
                </a:solidFill>
              </a:rPr>
              <a:t>Browser and the server use SSL Certificate mechanism to be able to establish a secure connection.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000000"/>
                </a:solidFill>
              </a:rPr>
              <a:t>SSL works through a combination of programs and encryption/decryption routine that exist on the web server computer and web server browser.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000000"/>
                </a:solidFill>
              </a:rPr>
              <a:t>When secure connection is not established between the server and client due to certificate SSL certificate error will occur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000000"/>
                </a:solidFill>
              </a:rPr>
              <a:t>Need to adjust </a:t>
            </a:r>
            <a:r>
              <a:rPr lang="en-IN" sz="1600" dirty="0" smtClean="0">
                <a:solidFill>
                  <a:srgbClr val="000000"/>
                </a:solidFill>
              </a:rPr>
              <a:t>script </a:t>
            </a:r>
            <a:r>
              <a:rPr lang="en-IN" sz="1600" dirty="0">
                <a:solidFill>
                  <a:srgbClr val="000000"/>
                </a:solidFill>
              </a:rPr>
              <a:t>in such a way that it will take care of SSL Exception/error by itself through Selenium Web driver.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5431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131987"/>
          </a:xfrm>
        </p:spPr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SSL (Secure Sockets Layer) is a standard security protocol for establishing a secure connection between the server and the </a:t>
            </a:r>
            <a:r>
              <a:rPr lang="en-IN" sz="1600" dirty="0" smtClean="0">
                <a:solidFill>
                  <a:srgbClr val="000000"/>
                </a:solidFill>
              </a:rPr>
              <a:t>client </a:t>
            </a:r>
            <a:r>
              <a:rPr lang="en-IN" sz="1600" dirty="0">
                <a:solidFill>
                  <a:srgbClr val="000000"/>
                </a:solidFill>
              </a:rPr>
              <a:t>which is a browser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Following </a:t>
            </a:r>
            <a:r>
              <a:rPr lang="en-IN" sz="1600" dirty="0">
                <a:solidFill>
                  <a:srgbClr val="000000"/>
                </a:solidFill>
              </a:rPr>
              <a:t>benefits of using SSL certificate </a:t>
            </a:r>
            <a:r>
              <a:rPr lang="en-IN" sz="1600" dirty="0" smtClean="0">
                <a:solidFill>
                  <a:srgbClr val="000000"/>
                </a:solidFill>
              </a:rPr>
              <a:t>are:-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One can increase their users' and customer's trust in order to enhance the business' growth </a:t>
            </a:r>
            <a:r>
              <a:rPr lang="en-IN" sz="1600" dirty="0" smtClean="0">
                <a:solidFill>
                  <a:srgbClr val="000000"/>
                </a:solidFill>
              </a:rPr>
              <a:t>rapidly.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These certificates help to secure online transactions and customers sensitive information like credit-card/debit-card data, etc.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Signing certificate tends to get a maximum number of downloads and good reviews from </a:t>
            </a:r>
            <a:r>
              <a:rPr lang="en-IN" sz="1600" dirty="0" smtClean="0">
                <a:solidFill>
                  <a:srgbClr val="000000"/>
                </a:solidFill>
              </a:rPr>
              <a:t>users.</a:t>
            </a:r>
          </a:p>
          <a:p>
            <a:pPr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For Example:- </a:t>
            </a:r>
            <a:r>
              <a:rPr lang="en-IN" sz="1600" dirty="0" smtClean="0">
                <a:solidFill>
                  <a:srgbClr val="000000"/>
                </a:solidFill>
              </a:rPr>
              <a:t>SSL-secured </a:t>
            </a:r>
            <a:r>
              <a:rPr lang="en-IN" sz="1600" dirty="0">
                <a:solidFill>
                  <a:srgbClr val="000000"/>
                </a:solidFill>
              </a:rPr>
              <a:t>websites begin with </a:t>
            </a:r>
            <a:r>
              <a:rPr lang="en-IN" sz="1600" b="1" dirty="0">
                <a:solidFill>
                  <a:srgbClr val="000000"/>
                </a:solidFill>
              </a:rPr>
              <a:t>https:// </a:t>
            </a:r>
            <a:r>
              <a:rPr lang="en-IN" sz="1600" dirty="0" smtClean="0">
                <a:solidFill>
                  <a:srgbClr val="000000"/>
                </a:solidFill>
              </a:rPr>
              <a:t>and </a:t>
            </a:r>
            <a:r>
              <a:rPr lang="en-IN" sz="1600" dirty="0">
                <a:solidFill>
                  <a:srgbClr val="000000"/>
                </a:solidFill>
              </a:rPr>
              <a:t>see a lock icon or green address bar in the browser as below :-</a:t>
            </a:r>
          </a:p>
          <a:p>
            <a:pPr>
              <a:buNone/>
            </a:pPr>
            <a:endParaRPr lang="en-IN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75" y="4287789"/>
            <a:ext cx="5495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8" y="29498"/>
            <a:ext cx="8715422" cy="92615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Create Secure Connection using SSL  Certificate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78" y="955652"/>
            <a:ext cx="8715422" cy="4035734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AutoNum type="arabicParenR"/>
            </a:pPr>
            <a:r>
              <a:rPr lang="en-IN" sz="1600" b="1" dirty="0" smtClean="0">
                <a:solidFill>
                  <a:srgbClr val="000000"/>
                </a:solidFill>
              </a:rPr>
              <a:t>Browser</a:t>
            </a:r>
            <a:r>
              <a:rPr lang="en-IN" sz="1600" dirty="0">
                <a:solidFill>
                  <a:srgbClr val="000000"/>
                </a:solidFill>
              </a:rPr>
              <a:t> sends HTTPS request </a:t>
            </a:r>
            <a:r>
              <a:rPr lang="en-IN" sz="1600" dirty="0" smtClean="0">
                <a:solidFill>
                  <a:srgbClr val="000000"/>
                </a:solidFill>
              </a:rPr>
              <a:t>to the </a:t>
            </a:r>
            <a:r>
              <a:rPr lang="en-IN" sz="1600" dirty="0">
                <a:solidFill>
                  <a:srgbClr val="000000"/>
                </a:solidFill>
              </a:rPr>
              <a:t>server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AutoNum type="arabicParenR"/>
            </a:pPr>
            <a:r>
              <a:rPr lang="en-IN" sz="1600" dirty="0" smtClean="0">
                <a:solidFill>
                  <a:srgbClr val="000000"/>
                </a:solidFill>
              </a:rPr>
              <a:t>Server sends </a:t>
            </a:r>
            <a:r>
              <a:rPr lang="en-IN" sz="1600" dirty="0">
                <a:solidFill>
                  <a:srgbClr val="000000"/>
                </a:solidFill>
              </a:rPr>
              <a:t>a copy of its </a:t>
            </a:r>
            <a:r>
              <a:rPr lang="en-IN" sz="1600" dirty="0" smtClean="0">
                <a:solidFill>
                  <a:srgbClr val="000000"/>
                </a:solidFill>
              </a:rPr>
              <a:t>SSL certificate </a:t>
            </a:r>
            <a:r>
              <a:rPr lang="en-IN" sz="1600" dirty="0">
                <a:solidFill>
                  <a:srgbClr val="000000"/>
                </a:solidFill>
              </a:rPr>
              <a:t>to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the browser for identification </a:t>
            </a:r>
            <a:r>
              <a:rPr lang="en-IN" sz="1600" dirty="0">
                <a:solidFill>
                  <a:srgbClr val="000000"/>
                </a:solidFill>
              </a:rPr>
              <a:t>to Browser to prove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that </a:t>
            </a:r>
            <a:r>
              <a:rPr lang="en-IN" sz="1600" dirty="0">
                <a:solidFill>
                  <a:srgbClr val="000000"/>
                </a:solidFill>
              </a:rPr>
              <a:t>it is trusted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Roboto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Each Browser has its own list </a:t>
            </a:r>
            <a:r>
              <a:rPr lang="en-IN" sz="1600" b="1" dirty="0" smtClean="0">
                <a:solidFill>
                  <a:srgbClr val="000000"/>
                </a:solidFill>
              </a:rPr>
              <a:t>of Trusted CA's.                                                                               </a:t>
            </a:r>
            <a:r>
              <a:rPr lang="en-IN" sz="1600" dirty="0" smtClean="0">
                <a:solidFill>
                  <a:srgbClr val="000000"/>
                </a:solidFill>
              </a:rPr>
              <a:t>Browser checks the certificate </a:t>
            </a:r>
            <a:r>
              <a:rPr lang="en-IN" sz="1600" dirty="0">
                <a:solidFill>
                  <a:srgbClr val="000000"/>
                </a:solidFill>
              </a:rPr>
              <a:t>root against its list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of trusted </a:t>
            </a:r>
            <a:r>
              <a:rPr lang="en-IN" sz="1600" dirty="0">
                <a:solidFill>
                  <a:srgbClr val="000000"/>
                </a:solidFill>
              </a:rPr>
              <a:t>CAs and that the certificate </a:t>
            </a:r>
            <a:r>
              <a:rPr lang="en-IN" sz="1600" dirty="0" smtClean="0">
                <a:solidFill>
                  <a:srgbClr val="000000"/>
                </a:solidFill>
              </a:rPr>
              <a:t>is </a:t>
            </a:r>
            <a:r>
              <a:rPr lang="en-IN" sz="1600" dirty="0">
                <a:solidFill>
                  <a:srgbClr val="000000"/>
                </a:solidFill>
              </a:rPr>
              <a:t>unexpired,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unrevoked and </a:t>
            </a:r>
            <a:r>
              <a:rPr lang="en-IN" sz="1600" dirty="0">
                <a:solidFill>
                  <a:srgbClr val="000000"/>
                </a:solidFill>
              </a:rPr>
              <a:t>that </a:t>
            </a:r>
            <a:r>
              <a:rPr lang="en-IN" sz="1600" dirty="0" smtClean="0">
                <a:solidFill>
                  <a:srgbClr val="000000"/>
                </a:solidFill>
              </a:rPr>
              <a:t>the name </a:t>
            </a:r>
            <a:r>
              <a:rPr lang="en-IN" sz="1600" dirty="0">
                <a:solidFill>
                  <a:srgbClr val="000000"/>
                </a:solidFill>
              </a:rPr>
              <a:t>is valid for the website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that </a:t>
            </a:r>
            <a:r>
              <a:rPr lang="en-IN" sz="1600" dirty="0">
                <a:solidFill>
                  <a:srgbClr val="000000"/>
                </a:solidFill>
              </a:rPr>
              <a:t>it is connecting to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Roboto"/>
              <a:buAutoNum type="arabicParenR"/>
            </a:pPr>
            <a:r>
              <a:rPr lang="en-IN" sz="1600" dirty="0" smtClean="0">
                <a:solidFill>
                  <a:srgbClr val="000000"/>
                </a:solidFill>
              </a:rPr>
              <a:t>If </a:t>
            </a:r>
            <a:r>
              <a:rPr lang="en-IN" sz="1600" dirty="0">
                <a:solidFill>
                  <a:srgbClr val="000000"/>
                </a:solidFill>
              </a:rPr>
              <a:t>the browser trusts the </a:t>
            </a:r>
            <a:r>
              <a:rPr lang="en-IN" sz="1600" dirty="0" err="1" smtClean="0">
                <a:solidFill>
                  <a:srgbClr val="000000"/>
                </a:solidFill>
              </a:rPr>
              <a:t>certificate,an</a:t>
            </a:r>
            <a:r>
              <a:rPr lang="en-IN" sz="1600" dirty="0" smtClean="0">
                <a:solidFill>
                  <a:srgbClr val="000000"/>
                </a:solidFill>
              </a:rPr>
              <a:t> </a:t>
            </a:r>
            <a:r>
              <a:rPr lang="en-IN" sz="1600" dirty="0">
                <a:solidFill>
                  <a:srgbClr val="000000"/>
                </a:solidFill>
              </a:rPr>
              <a:t>encrypted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session </a:t>
            </a:r>
            <a:r>
              <a:rPr lang="en-IN" sz="1600" dirty="0">
                <a:solidFill>
                  <a:srgbClr val="000000"/>
                </a:solidFill>
              </a:rPr>
              <a:t>is created </a:t>
            </a:r>
            <a:r>
              <a:rPr lang="en-IN" sz="1600" dirty="0" smtClean="0">
                <a:solidFill>
                  <a:srgbClr val="000000"/>
                </a:solidFill>
              </a:rPr>
              <a:t>between server </a:t>
            </a:r>
            <a:r>
              <a:rPr lang="en-IN" sz="1600" dirty="0">
                <a:solidFill>
                  <a:srgbClr val="000000"/>
                </a:solidFill>
              </a:rPr>
              <a:t>and the browser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Roboto"/>
              <a:buAutoNum type="arabicParenR"/>
            </a:pPr>
            <a:r>
              <a:rPr lang="en-IN" sz="1600" dirty="0" smtClean="0">
                <a:solidFill>
                  <a:srgbClr val="000000"/>
                </a:solidFill>
              </a:rPr>
              <a:t>Server </a:t>
            </a:r>
            <a:r>
              <a:rPr lang="en-IN" sz="1600" dirty="0">
                <a:solidFill>
                  <a:srgbClr val="000000"/>
                </a:solidFill>
              </a:rPr>
              <a:t>and Browser can send encrypted </a:t>
            </a:r>
            <a:r>
              <a:rPr lang="en-IN" sz="1600" dirty="0" smtClean="0">
                <a:solidFill>
                  <a:srgbClr val="000000"/>
                </a:solidFill>
              </a:rPr>
              <a:t>messages.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Roboto"/>
              <a:buAutoNum type="arabicParenR"/>
            </a:pP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Roboto"/>
              <a:buAutoNum type="arabicParenR"/>
            </a:pP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35" y="955652"/>
            <a:ext cx="3843265" cy="37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9914"/>
            <a:ext cx="8520600" cy="654148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Types of SSL Certificates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0671"/>
            <a:ext cx="8520600" cy="3697582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>Browser and the server use SSL Certificate mechanism to be able to establish a secure connection. This connection involves verification of three types of certificates.</a:t>
            </a:r>
          </a:p>
          <a:p>
            <a:r>
              <a:rPr lang="en-IN" dirty="0">
                <a:solidFill>
                  <a:srgbClr val="000000"/>
                </a:solidFill>
              </a:rPr>
              <a:t>Root</a:t>
            </a:r>
          </a:p>
          <a:p>
            <a:r>
              <a:rPr lang="en-IN" dirty="0">
                <a:solidFill>
                  <a:srgbClr val="000000"/>
                </a:solidFill>
              </a:rPr>
              <a:t>Intermediate</a:t>
            </a:r>
          </a:p>
          <a:p>
            <a:r>
              <a:rPr lang="en-IN" dirty="0">
                <a:solidFill>
                  <a:srgbClr val="000000"/>
                </a:solidFill>
              </a:rPr>
              <a:t>Server Certificate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371"/>
            <a:ext cx="8520600" cy="576777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Verification of SSL Certificate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6774"/>
            <a:ext cx="8520600" cy="445945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</a:rPr>
              <a:t>SSL works through a combination of programs and encryption/decryption routine that exist on the web server computer and web server browser.</a:t>
            </a:r>
          </a:p>
          <a:p>
            <a:pPr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</a:rPr>
              <a:t>SSL certificate basically contains below </a:t>
            </a:r>
            <a:r>
              <a:rPr lang="en-IN" sz="1600" dirty="0" smtClean="0">
                <a:solidFill>
                  <a:srgbClr val="000000"/>
                </a:solidFill>
              </a:rPr>
              <a:t>information:-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Subject which is the identity of the website owner.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Validity information- a public and a private key.</a:t>
            </a:r>
          </a:p>
          <a:p>
            <a:pPr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</a:rPr>
              <a:t>The Private and public key are two uniquely related cryptographic keys (numbers). Whatever is encrypted by a public key may only be decrypted by a private key.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04" y="2919046"/>
            <a:ext cx="5468817" cy="19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53" y="96254"/>
            <a:ext cx="8708547" cy="591266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Types of SSL Certificate Error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3" y="625642"/>
            <a:ext cx="8708547" cy="420074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</a:rPr>
              <a:t>The types of error </a:t>
            </a:r>
            <a:r>
              <a:rPr lang="en-IN" sz="1600" dirty="0" smtClean="0">
                <a:solidFill>
                  <a:srgbClr val="000000"/>
                </a:solidFill>
              </a:rPr>
              <a:t>due </a:t>
            </a:r>
            <a:r>
              <a:rPr lang="en-IN" sz="1600" dirty="0">
                <a:solidFill>
                  <a:srgbClr val="000000"/>
                </a:solidFill>
              </a:rPr>
              <a:t>to certificate in different browsers </a:t>
            </a:r>
            <a:r>
              <a:rPr lang="en-IN" sz="1600" dirty="0" smtClean="0">
                <a:solidFill>
                  <a:srgbClr val="000000"/>
                </a:solidFill>
              </a:rPr>
              <a:t>are:-</a:t>
            </a:r>
          </a:p>
          <a:p>
            <a:pPr>
              <a:spcAft>
                <a:spcPts val="0"/>
              </a:spcAft>
              <a:buNone/>
            </a:pP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b="1" dirty="0" err="1">
                <a:solidFill>
                  <a:srgbClr val="000000"/>
                </a:solidFill>
              </a:rPr>
              <a:t>FireFox</a:t>
            </a:r>
            <a:r>
              <a:rPr lang="en-IN" sz="1600" dirty="0">
                <a:solidFill>
                  <a:srgbClr val="000000"/>
                </a:solidFill>
              </a:rPr>
              <a:t> - This connection is untrusted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Google Chrome</a:t>
            </a:r>
            <a:r>
              <a:rPr lang="en-IN" sz="1600" dirty="0">
                <a:solidFill>
                  <a:srgbClr val="000000"/>
                </a:solidFill>
              </a:rPr>
              <a:t> -This site security is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not </a:t>
            </a:r>
            <a:r>
              <a:rPr lang="en-IN" sz="1600" dirty="0">
                <a:solidFill>
                  <a:srgbClr val="000000"/>
                </a:solidFill>
              </a:rPr>
              <a:t>trusted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Internet Explorer ( IE)</a:t>
            </a:r>
            <a:r>
              <a:rPr lang="en-IN" sz="1600" dirty="0">
                <a:solidFill>
                  <a:srgbClr val="000000"/>
                </a:solidFill>
              </a:rPr>
              <a:t> - This security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certificate </a:t>
            </a:r>
            <a:r>
              <a:rPr lang="en-IN" sz="1600" dirty="0">
                <a:solidFill>
                  <a:srgbClr val="000000"/>
                </a:solidFill>
              </a:rPr>
              <a:t>presented by this website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was </a:t>
            </a:r>
            <a:r>
              <a:rPr lang="en-IN" sz="1600" dirty="0">
                <a:solidFill>
                  <a:srgbClr val="000000"/>
                </a:solidFill>
              </a:rPr>
              <a:t>not trusted by a trusted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certificate </a:t>
            </a:r>
            <a:r>
              <a:rPr lang="en-IN" sz="1600" dirty="0">
                <a:solidFill>
                  <a:srgbClr val="000000"/>
                </a:solidFill>
              </a:rPr>
              <a:t>authority (CA)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58" y="996901"/>
            <a:ext cx="5108265" cy="3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" y="66161"/>
            <a:ext cx="8520600" cy="538856"/>
          </a:xfrm>
        </p:spPr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SSL Certificate Error Handling in Firefox</a:t>
            </a: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5" y="742519"/>
            <a:ext cx="8667295" cy="3925733"/>
          </a:xfrm>
        </p:spPr>
        <p:txBody>
          <a:bodyPr/>
          <a:lstStyle/>
          <a:p>
            <a:pPr>
              <a:buNone/>
            </a:pPr>
            <a:r>
              <a:rPr lang="en-IN" sz="1600" dirty="0">
                <a:solidFill>
                  <a:srgbClr val="000000"/>
                </a:solidFill>
              </a:rPr>
              <a:t>Selenium </a:t>
            </a:r>
            <a:r>
              <a:rPr lang="en-IN" sz="1600" dirty="0" smtClean="0">
                <a:solidFill>
                  <a:srgbClr val="000000"/>
                </a:solidFill>
              </a:rPr>
              <a:t>Web driver </a:t>
            </a:r>
            <a:r>
              <a:rPr lang="en-IN" sz="1600" dirty="0">
                <a:solidFill>
                  <a:srgbClr val="000000"/>
                </a:solidFill>
              </a:rPr>
              <a:t>use desired </a:t>
            </a:r>
            <a:r>
              <a:rPr lang="en-IN" sz="1600" dirty="0" smtClean="0">
                <a:solidFill>
                  <a:srgbClr val="000000"/>
                </a:solidFill>
              </a:rPr>
              <a:t>capabilities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f</a:t>
            </a:r>
            <a:r>
              <a:rPr lang="en-IN" sz="1600" dirty="0" smtClean="0">
                <a:solidFill>
                  <a:srgbClr val="000000"/>
                </a:solidFill>
              </a:rPr>
              <a:t>or </a:t>
            </a:r>
            <a:r>
              <a:rPr lang="en-IN" sz="1600" dirty="0">
                <a:solidFill>
                  <a:srgbClr val="000000"/>
                </a:solidFill>
              </a:rPr>
              <a:t>handling SSL certificate error in </a:t>
            </a:r>
            <a:r>
              <a:rPr lang="en-IN" sz="1600" dirty="0" smtClean="0">
                <a:solidFill>
                  <a:srgbClr val="000000"/>
                </a:solidFill>
              </a:rPr>
              <a:t>Firefox </a:t>
            </a:r>
            <a:r>
              <a:rPr lang="en-IN" sz="1600" dirty="0">
                <a:solidFill>
                  <a:srgbClr val="000000"/>
                </a:solidFill>
              </a:rPr>
              <a:t>following </a:t>
            </a:r>
            <a:r>
              <a:rPr lang="en-IN" sz="1600" dirty="0" smtClean="0">
                <a:solidFill>
                  <a:srgbClr val="000000"/>
                </a:solidFill>
              </a:rPr>
              <a:t>steps are:-</a:t>
            </a:r>
          </a:p>
          <a:p>
            <a:pPr>
              <a:spcAft>
                <a:spcPts val="60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Step 1</a:t>
            </a:r>
            <a:r>
              <a:rPr lang="en-IN" sz="1600" b="1" dirty="0" smtClean="0">
                <a:solidFill>
                  <a:srgbClr val="000000"/>
                </a:solidFill>
              </a:rPr>
              <a:t>)</a:t>
            </a:r>
            <a:r>
              <a:rPr lang="en-IN" sz="1600" dirty="0" smtClean="0">
                <a:solidFill>
                  <a:srgbClr val="000000"/>
                </a:solidFill>
              </a:rPr>
              <a:t> Create </a:t>
            </a:r>
            <a:r>
              <a:rPr lang="en-IN" sz="1600" dirty="0">
                <a:solidFill>
                  <a:srgbClr val="000000"/>
                </a:solidFill>
              </a:rPr>
              <a:t>a new </a:t>
            </a:r>
            <a:r>
              <a:rPr lang="en-IN" sz="1600" dirty="0" err="1">
                <a:solidFill>
                  <a:srgbClr val="000000"/>
                </a:solidFill>
              </a:rPr>
              <a:t>firefox</a:t>
            </a:r>
            <a:r>
              <a:rPr lang="en-IN" sz="1600" dirty="0">
                <a:solidFill>
                  <a:srgbClr val="000000"/>
                </a:solidFill>
              </a:rPr>
              <a:t> profile say </a:t>
            </a:r>
            <a:r>
              <a:rPr lang="en-IN" sz="1600" dirty="0" smtClean="0">
                <a:solidFill>
                  <a:srgbClr val="000000"/>
                </a:solidFill>
              </a:rPr>
              <a:t>“</a:t>
            </a:r>
            <a:r>
              <a:rPr lang="en-IN" sz="1600" b="1" dirty="0" err="1" smtClean="0">
                <a:solidFill>
                  <a:srgbClr val="000000"/>
                </a:solidFill>
              </a:rPr>
              <a:t>myProfile</a:t>
            </a:r>
            <a:r>
              <a:rPr lang="en-IN" sz="1600" dirty="0" smtClean="0">
                <a:solidFill>
                  <a:srgbClr val="000000"/>
                </a:solidFill>
              </a:rPr>
              <a:t>” .</a:t>
            </a:r>
          </a:p>
          <a:p>
            <a:pPr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Step 2</a:t>
            </a:r>
            <a:r>
              <a:rPr lang="en-IN" sz="1600" b="1" dirty="0" smtClean="0">
                <a:solidFill>
                  <a:srgbClr val="000000"/>
                </a:solidFill>
              </a:rPr>
              <a:t>)</a:t>
            </a:r>
            <a:r>
              <a:rPr lang="en-IN" sz="1600" dirty="0" smtClean="0">
                <a:solidFill>
                  <a:srgbClr val="000000"/>
                </a:solidFill>
              </a:rPr>
              <a:t> </a:t>
            </a:r>
            <a:r>
              <a:rPr lang="en-IN" sz="1600" dirty="0">
                <a:solidFill>
                  <a:srgbClr val="000000"/>
                </a:solidFill>
              </a:rPr>
              <a:t>Now access </a:t>
            </a:r>
            <a:r>
              <a:rPr lang="en-IN" sz="1600" b="1" dirty="0" err="1">
                <a:solidFill>
                  <a:srgbClr val="000000"/>
                </a:solidFill>
              </a:rPr>
              <a:t>myProfile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and </a:t>
            </a:r>
            <a:r>
              <a:rPr lang="en-IN" sz="1600" dirty="0">
                <a:solidFill>
                  <a:srgbClr val="000000"/>
                </a:solidFill>
              </a:rPr>
              <a:t>create the </a:t>
            </a:r>
            <a:r>
              <a:rPr lang="en-IN" sz="1600" dirty="0" err="1">
                <a:solidFill>
                  <a:srgbClr val="000000"/>
                </a:solidFill>
              </a:rPr>
              <a:t>FirefoxProfile</a:t>
            </a:r>
            <a:r>
              <a:rPr lang="en-IN" sz="1600" dirty="0">
                <a:solidFill>
                  <a:srgbClr val="000000"/>
                </a:solidFill>
              </a:rPr>
              <a:t> object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1200"/>
              </a:spcAft>
              <a:buNone/>
            </a:pPr>
            <a:endParaRPr lang="en-IN" sz="16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Step </a:t>
            </a:r>
            <a:r>
              <a:rPr lang="en-IN" sz="1600" b="1" dirty="0" smtClean="0">
                <a:solidFill>
                  <a:srgbClr val="000000"/>
                </a:solidFill>
              </a:rPr>
              <a:t>3)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set </a:t>
            </a:r>
            <a:r>
              <a:rPr lang="en-IN" sz="1600" dirty="0">
                <a:solidFill>
                  <a:srgbClr val="000000"/>
                </a:solidFill>
              </a:rPr>
              <a:t>"</a:t>
            </a:r>
            <a:r>
              <a:rPr lang="en-IN" sz="1600" b="1" dirty="0" err="1">
                <a:solidFill>
                  <a:srgbClr val="000000"/>
                </a:solidFill>
              </a:rPr>
              <a:t>setAcceptUntrustedCertificates</a:t>
            </a:r>
            <a:r>
              <a:rPr lang="en-IN" sz="1600" dirty="0">
                <a:solidFill>
                  <a:srgbClr val="000000"/>
                </a:solidFill>
              </a:rPr>
              <a:t>" and "</a:t>
            </a:r>
            <a:r>
              <a:rPr lang="en-IN" sz="1600" b="1" dirty="0" err="1">
                <a:solidFill>
                  <a:srgbClr val="000000"/>
                </a:solidFill>
              </a:rPr>
              <a:t>setAssumeUntrustedCertificateIssuer</a:t>
            </a:r>
            <a:r>
              <a:rPr lang="en-IN" sz="1600" dirty="0">
                <a:solidFill>
                  <a:srgbClr val="000000"/>
                </a:solidFill>
              </a:rPr>
              <a:t>" properties in the Fire Fox profile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600"/>
              </a:spcAft>
              <a:buNone/>
            </a:pPr>
            <a:endParaRPr lang="en-IN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Step 4</a:t>
            </a:r>
            <a:r>
              <a:rPr lang="en-IN" sz="1600" b="1" dirty="0" smtClean="0">
                <a:solidFill>
                  <a:srgbClr val="000000"/>
                </a:solidFill>
              </a:rPr>
              <a:t>)</a:t>
            </a:r>
            <a:r>
              <a:rPr lang="en-IN" sz="1600" dirty="0" smtClean="0">
                <a:solidFill>
                  <a:srgbClr val="000000"/>
                </a:solidFill>
              </a:rPr>
              <a:t> Use </a:t>
            </a:r>
            <a:r>
              <a:rPr lang="en-IN" sz="1600" dirty="0">
                <a:solidFill>
                  <a:srgbClr val="000000"/>
                </a:solidFill>
              </a:rPr>
              <a:t>the </a:t>
            </a:r>
            <a:r>
              <a:rPr lang="en-IN" sz="1600" dirty="0" err="1">
                <a:solidFill>
                  <a:srgbClr val="000000"/>
                </a:solidFill>
              </a:rPr>
              <a:t>FireFox</a:t>
            </a:r>
            <a:r>
              <a:rPr lang="en-IN" sz="1600" dirty="0">
                <a:solidFill>
                  <a:srgbClr val="000000"/>
                </a:solidFill>
              </a:rPr>
              <a:t> profile in the </a:t>
            </a:r>
            <a:r>
              <a:rPr lang="en-IN" sz="1600" dirty="0" err="1">
                <a:solidFill>
                  <a:srgbClr val="000000"/>
                </a:solidFill>
              </a:rPr>
              <a:t>FireFox</a:t>
            </a:r>
            <a:r>
              <a:rPr lang="en-IN" sz="1600" dirty="0">
                <a:solidFill>
                  <a:srgbClr val="000000"/>
                </a:solidFill>
              </a:rPr>
              <a:t> driver object.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9739" y="2251798"/>
            <a:ext cx="4984511" cy="5232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ProfilesIni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prof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ProfilesIni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FirefoxProfile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ffProfile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prof.getProfile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myProfile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21616" y="3387881"/>
            <a:ext cx="6283921" cy="5232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ffProfile.setAcceptUntrustedCertificates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(true)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ffProfile.setAssumeUntrustedCertificateIssuer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(false)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93805" y="4256555"/>
            <a:ext cx="438637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FirefoxDriver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ffProfile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149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" y="66161"/>
            <a:ext cx="8520600" cy="538856"/>
          </a:xfrm>
        </p:spPr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SSL Certificate Error Handling in </a:t>
            </a:r>
            <a:r>
              <a:rPr lang="en-IN" sz="2800" dirty="0">
                <a:solidFill>
                  <a:srgbClr val="000000"/>
                </a:solidFill>
              </a:rPr>
              <a:t>Chrome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5" y="742519"/>
            <a:ext cx="8667295" cy="3925733"/>
          </a:xfrm>
        </p:spPr>
        <p:txBody>
          <a:bodyPr/>
          <a:lstStyle/>
          <a:p>
            <a:pPr>
              <a:buNone/>
            </a:pPr>
            <a:r>
              <a:rPr lang="en-IN" sz="1600" dirty="0">
                <a:solidFill>
                  <a:srgbClr val="000000"/>
                </a:solidFill>
              </a:rPr>
              <a:t>Selenium </a:t>
            </a:r>
            <a:r>
              <a:rPr lang="en-IN" sz="1600" dirty="0" smtClean="0">
                <a:solidFill>
                  <a:srgbClr val="000000"/>
                </a:solidFill>
              </a:rPr>
              <a:t>Web driver </a:t>
            </a:r>
            <a:r>
              <a:rPr lang="en-IN" sz="1600" dirty="0">
                <a:solidFill>
                  <a:srgbClr val="000000"/>
                </a:solidFill>
              </a:rPr>
              <a:t>use desired </a:t>
            </a:r>
            <a:r>
              <a:rPr lang="en-IN" sz="1600" dirty="0" smtClean="0">
                <a:solidFill>
                  <a:srgbClr val="000000"/>
                </a:solidFill>
              </a:rPr>
              <a:t>capabilities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f</a:t>
            </a:r>
            <a:r>
              <a:rPr lang="en-IN" sz="1600" dirty="0" smtClean="0">
                <a:solidFill>
                  <a:srgbClr val="000000"/>
                </a:solidFill>
              </a:rPr>
              <a:t>or </a:t>
            </a:r>
            <a:r>
              <a:rPr lang="en-IN" sz="1600" dirty="0">
                <a:solidFill>
                  <a:srgbClr val="000000"/>
                </a:solidFill>
              </a:rPr>
              <a:t>handling SSL certificate error in </a:t>
            </a:r>
            <a:r>
              <a:rPr lang="en-IN" sz="1600" dirty="0" smtClean="0">
                <a:solidFill>
                  <a:srgbClr val="000000"/>
                </a:solidFill>
              </a:rPr>
              <a:t>chrome </a:t>
            </a:r>
            <a:r>
              <a:rPr lang="en-IN" sz="1600" dirty="0">
                <a:solidFill>
                  <a:srgbClr val="000000"/>
                </a:solidFill>
              </a:rPr>
              <a:t>following </a:t>
            </a:r>
            <a:r>
              <a:rPr lang="en-IN" sz="1600" dirty="0" smtClean="0">
                <a:solidFill>
                  <a:srgbClr val="000000"/>
                </a:solidFill>
              </a:rPr>
              <a:t>code are:-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1882" y="1591816"/>
            <a:ext cx="6306535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DesiredCapabilities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handlSSLErr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DesiredCapabilities.chrome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handlSSLErr.setCapability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CapabilityType.ACCEPT_SSL_CERTS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,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ChromeDriver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handlSSLErr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084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" y="66161"/>
            <a:ext cx="8520600" cy="463228"/>
          </a:xfrm>
        </p:spPr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SSL Certificate Error Handling in </a:t>
            </a:r>
            <a:r>
              <a:rPr lang="en-IN" sz="2800" dirty="0" smtClean="0">
                <a:solidFill>
                  <a:srgbClr val="000000"/>
                </a:solidFill>
              </a:rPr>
              <a:t>IE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5" y="625642"/>
            <a:ext cx="8667295" cy="404261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000000"/>
                </a:solidFill>
              </a:rPr>
              <a:t>There are two methods for handling SSL Certificate Error in IE mention below:-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Method 1:-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000000"/>
                </a:solidFill>
              </a:rPr>
              <a:t>click </a:t>
            </a:r>
            <a:r>
              <a:rPr lang="en-IN" sz="1600" dirty="0">
                <a:solidFill>
                  <a:srgbClr val="000000"/>
                </a:solidFill>
              </a:rPr>
              <a:t>the link "</a:t>
            </a:r>
            <a:r>
              <a:rPr lang="en-IN" sz="1600" b="1" dirty="0">
                <a:solidFill>
                  <a:srgbClr val="000000"/>
                </a:solidFill>
              </a:rPr>
              <a:t>Continue to this website (not recommended</a:t>
            </a:r>
            <a:r>
              <a:rPr lang="en-IN" sz="1600" b="1" dirty="0" smtClean="0">
                <a:solidFill>
                  <a:srgbClr val="000000"/>
                </a:solidFill>
              </a:rPr>
              <a:t>)“ </a:t>
            </a:r>
            <a:r>
              <a:rPr lang="en-IN" sz="1600" dirty="0" smtClean="0">
                <a:solidFill>
                  <a:srgbClr val="000000"/>
                </a:solidFill>
              </a:rPr>
              <a:t>and </a:t>
            </a:r>
            <a:r>
              <a:rPr lang="en-IN" sz="1600" dirty="0">
                <a:solidFill>
                  <a:srgbClr val="000000"/>
                </a:solidFill>
              </a:rPr>
              <a:t>view the ID in HTML </a:t>
            </a:r>
            <a:r>
              <a:rPr lang="en-IN" sz="1600" dirty="0" smtClean="0">
                <a:solidFill>
                  <a:srgbClr val="000000"/>
                </a:solidFill>
              </a:rPr>
              <a:t>mode.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498791"/>
            <a:ext cx="7390827" cy="3007878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83771" y="4506669"/>
            <a:ext cx="7225823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driver.navigate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().to 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javascript:document.getElementById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('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overridelink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').click()"); </a:t>
            </a:r>
          </a:p>
        </p:txBody>
      </p:sp>
    </p:spTree>
    <p:extLst>
      <p:ext uri="{BB962C8B-B14F-4D97-AF65-F5344CB8AC3E}">
        <p14:creationId xmlns:p14="http://schemas.microsoft.com/office/powerpoint/2010/main" val="1299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588</Words>
  <Application>Microsoft Office PowerPoint</Application>
  <PresentationFormat>On-screen Show (16:9)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Montserrat Light</vt:lpstr>
      <vt:lpstr>Arial</vt:lpstr>
      <vt:lpstr>Lato</vt:lpstr>
      <vt:lpstr>Playfair Display</vt:lpstr>
      <vt:lpstr>Montserrat</vt:lpstr>
      <vt:lpstr>Monaco</vt:lpstr>
      <vt:lpstr>Coral</vt:lpstr>
      <vt:lpstr>PowerPoint Presentation</vt:lpstr>
      <vt:lpstr>Introduction</vt:lpstr>
      <vt:lpstr>Create Secure Connection using SSL  Certificate</vt:lpstr>
      <vt:lpstr>Types of SSL Certificates </vt:lpstr>
      <vt:lpstr>Verification of SSL Certificate </vt:lpstr>
      <vt:lpstr>Types of SSL Certificate Error    </vt:lpstr>
      <vt:lpstr>SSL Certificate Error Handling in Firefox  </vt:lpstr>
      <vt:lpstr>SSL Certificate Error Handling in Chrome   </vt:lpstr>
      <vt:lpstr>SSL Certificate Error Handling in IE 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77</cp:revision>
  <dcterms:modified xsi:type="dcterms:W3CDTF">2018-03-31T08:33:26Z</dcterms:modified>
</cp:coreProperties>
</file>