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90" r:id="rId2"/>
    <p:sldId id="267" r:id="rId3"/>
    <p:sldId id="268" r:id="rId4"/>
    <p:sldId id="270" r:id="rId5"/>
    <p:sldId id="271" r:id="rId6"/>
    <p:sldId id="272" r:id="rId7"/>
    <p:sldId id="273" r:id="rId8"/>
    <p:sldId id="274" r:id="rId9"/>
    <p:sldId id="275" r:id="rId10"/>
    <p:sldId id="289" r:id="rId11"/>
    <p:sldId id="266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Playfair Display"/>
      <p:regular r:id="rId22"/>
      <p:bold r:id="rId23"/>
      <p:italic r:id="rId24"/>
      <p:boldItalic r:id="rId25"/>
    </p:embeddedFont>
    <p:embeddedFont>
      <p:font typeface="Montserrat" panose="020B0604020202020204" charset="0"/>
      <p:regular r:id="rId26"/>
      <p:bold r:id="rId27"/>
    </p:embeddedFont>
    <p:embeddedFont>
      <p:font typeface="Montserrat Light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4" autoAdjust="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211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73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04575"/>
            <a:ext cx="902800" cy="4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0" y="4729150"/>
            <a:ext cx="91440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Copyright © AkaSkills (www.akaskills.com)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Shape 67"/>
          <p:cNvPicPr preferRelativeResize="0"/>
          <p:nvPr/>
        </p:nvPicPr>
        <p:blipFill rotWithShape="1">
          <a:blip r:embed="rId2">
            <a:alphaModFix/>
          </a:blip>
          <a:srcRect l="-1439" t="12650" r="1440" b="-12650"/>
          <a:stretch/>
        </p:blipFill>
        <p:spPr>
          <a:xfrm>
            <a:off x="72571" y="0"/>
            <a:ext cx="9566972" cy="51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9"/>
          <p:cNvSpPr txBox="1">
            <a:spLocks/>
          </p:cNvSpPr>
          <p:nvPr/>
        </p:nvSpPr>
        <p:spPr>
          <a:xfrm>
            <a:off x="311700" y="1901600"/>
            <a:ext cx="8469444" cy="965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IN" sz="4400" dirty="0" err="1" smtClean="0">
                <a:solidFill>
                  <a:schemeClr val="bg1"/>
                </a:solidFill>
              </a:rPr>
              <a:t>Webdriver</a:t>
            </a:r>
            <a:r>
              <a:rPr lang="en-IN" sz="4400" dirty="0" smtClean="0">
                <a:solidFill>
                  <a:schemeClr val="bg1"/>
                </a:solidFill>
              </a:rPr>
              <a:t> </a:t>
            </a:r>
            <a:r>
              <a:rPr lang="en-IN" sz="4400" dirty="0" err="1" smtClean="0">
                <a:solidFill>
                  <a:schemeClr val="bg1"/>
                </a:solidFill>
              </a:rPr>
              <a:t>Vs</a:t>
            </a:r>
            <a:r>
              <a:rPr lang="en-IN" sz="4400" dirty="0" smtClean="0">
                <a:solidFill>
                  <a:schemeClr val="bg1"/>
                </a:solidFill>
              </a:rPr>
              <a:t> Selenium RC</a:t>
            </a:r>
            <a:endParaRPr lang="en" sz="4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Inbuilt Test Generator of RC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435" y="1120066"/>
            <a:ext cx="3925732" cy="344669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91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6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Introduction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Before the advent of </a:t>
            </a:r>
            <a:r>
              <a:rPr lang="en-IN" dirty="0" err="1"/>
              <a:t>WebDriver</a:t>
            </a:r>
            <a:r>
              <a:rPr lang="en-IN" dirty="0"/>
              <a:t> in  2006, there was another, </a:t>
            </a:r>
            <a:r>
              <a:rPr lang="en-IN" b="1" dirty="0"/>
              <a:t>automation tool called Selenium Remote Control. </a:t>
            </a:r>
            <a:r>
              <a:rPr lang="en-IN" dirty="0"/>
              <a:t>Both </a:t>
            </a:r>
            <a:r>
              <a:rPr lang="en-IN" dirty="0" err="1"/>
              <a:t>WebDriver</a:t>
            </a:r>
            <a:r>
              <a:rPr lang="en-IN" dirty="0"/>
              <a:t> and Selenium RC have following features:</a:t>
            </a:r>
          </a:p>
          <a:p>
            <a:r>
              <a:rPr lang="en-IN" dirty="0"/>
              <a:t>They both allow you to </a:t>
            </a:r>
            <a:r>
              <a:rPr lang="en-IN" b="1" dirty="0"/>
              <a:t>use a programming language</a:t>
            </a:r>
            <a:r>
              <a:rPr lang="en-IN" dirty="0"/>
              <a:t> in designing your test scripts.</a:t>
            </a:r>
          </a:p>
          <a:p>
            <a:r>
              <a:rPr lang="en-IN" dirty="0"/>
              <a:t>They both allow you to </a:t>
            </a:r>
            <a:r>
              <a:rPr lang="en-IN" b="1" dirty="0"/>
              <a:t>run your tests against different browsers.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Architecture of Selenium RC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100" b="1" dirty="0">
                <a:solidFill>
                  <a:schemeClr val="accent1"/>
                </a:solidFill>
              </a:rPr>
              <a:t>Selenium RC's architecture is way more complicated.</a:t>
            </a:r>
          </a:p>
          <a:p>
            <a:r>
              <a:rPr lang="en-IN" sz="1100" dirty="0">
                <a:solidFill>
                  <a:schemeClr val="accent1"/>
                </a:solidFill>
              </a:rPr>
              <a:t>You first need to launch </a:t>
            </a:r>
            <a:r>
              <a:rPr lang="en-IN" sz="1100" b="1" dirty="0">
                <a:solidFill>
                  <a:schemeClr val="accent1"/>
                </a:solidFill>
              </a:rPr>
              <a:t>a separate application called Selenium Remote Control (RC) Server</a:t>
            </a:r>
            <a:r>
              <a:rPr lang="en-IN" sz="1100" dirty="0">
                <a:solidFill>
                  <a:schemeClr val="accent1"/>
                </a:solidFill>
              </a:rPr>
              <a:t> before you can start testing</a:t>
            </a:r>
          </a:p>
          <a:p>
            <a:r>
              <a:rPr lang="en-IN" sz="1100" dirty="0">
                <a:solidFill>
                  <a:schemeClr val="accent1"/>
                </a:solidFill>
              </a:rPr>
              <a:t>The Selenium RC Server </a:t>
            </a:r>
            <a:r>
              <a:rPr lang="en-IN" sz="1100" b="1" dirty="0">
                <a:solidFill>
                  <a:schemeClr val="accent1"/>
                </a:solidFill>
              </a:rPr>
              <a:t>acts as a "middleman" between your Selenium commands and your browser</a:t>
            </a:r>
            <a:endParaRPr lang="en-IN" sz="1100" dirty="0">
              <a:solidFill>
                <a:schemeClr val="accent1"/>
              </a:solidFill>
            </a:endParaRPr>
          </a:p>
          <a:p>
            <a:r>
              <a:rPr lang="en-IN" sz="1100" dirty="0">
                <a:solidFill>
                  <a:schemeClr val="accent1"/>
                </a:solidFill>
              </a:rPr>
              <a:t>When you begin testing, Selenium RC Server "injects" a </a:t>
            </a:r>
            <a:r>
              <a:rPr lang="en-IN" sz="1100" b="1" dirty="0" err="1">
                <a:solidFill>
                  <a:schemeClr val="accent1"/>
                </a:solidFill>
              </a:rPr>
              <a:t>Javascript</a:t>
            </a:r>
            <a:r>
              <a:rPr lang="en-IN" sz="1100" b="1" dirty="0">
                <a:solidFill>
                  <a:schemeClr val="accent1"/>
                </a:solidFill>
              </a:rPr>
              <a:t> program called Selenium Core</a:t>
            </a:r>
            <a:r>
              <a:rPr lang="en-IN" sz="1100" dirty="0">
                <a:solidFill>
                  <a:schemeClr val="accent1"/>
                </a:solidFill>
              </a:rPr>
              <a:t> into the browser.</a:t>
            </a:r>
          </a:p>
          <a:p>
            <a:r>
              <a:rPr lang="en-IN" sz="1100" dirty="0">
                <a:solidFill>
                  <a:schemeClr val="accent1"/>
                </a:solidFill>
              </a:rPr>
              <a:t>Once injected, Selenium Core will start receiving instructions relayed by the RC Server from your test program.</a:t>
            </a:r>
          </a:p>
          <a:p>
            <a:r>
              <a:rPr lang="en-IN" sz="1100" dirty="0">
                <a:solidFill>
                  <a:schemeClr val="accent1"/>
                </a:solidFill>
              </a:rPr>
              <a:t>When the instructions are received, </a:t>
            </a:r>
            <a:r>
              <a:rPr lang="en-IN" sz="1100" b="1" dirty="0">
                <a:solidFill>
                  <a:schemeClr val="accent1"/>
                </a:solidFill>
              </a:rPr>
              <a:t>Selenium Core will execute them as </a:t>
            </a:r>
            <a:r>
              <a:rPr lang="en-IN" sz="1100" b="1" dirty="0" err="1">
                <a:solidFill>
                  <a:schemeClr val="accent1"/>
                </a:solidFill>
              </a:rPr>
              <a:t>Javascript</a:t>
            </a:r>
            <a:r>
              <a:rPr lang="en-IN" sz="1100" b="1" dirty="0">
                <a:solidFill>
                  <a:schemeClr val="accent1"/>
                </a:solidFill>
              </a:rPr>
              <a:t> commands.</a:t>
            </a:r>
            <a:endParaRPr lang="en-IN" sz="1100" dirty="0">
              <a:solidFill>
                <a:schemeClr val="accent1"/>
              </a:solidFill>
            </a:endParaRPr>
          </a:p>
          <a:p>
            <a:r>
              <a:rPr lang="en-IN" sz="1100" dirty="0">
                <a:solidFill>
                  <a:schemeClr val="accent1"/>
                </a:solidFill>
              </a:rPr>
              <a:t>The browser will obey the instructions of Selenium Core and will relay its response to the RC Server.</a:t>
            </a:r>
          </a:p>
          <a:p>
            <a:r>
              <a:rPr lang="en-IN" sz="1100" dirty="0">
                <a:solidFill>
                  <a:schemeClr val="accent1"/>
                </a:solidFill>
              </a:rPr>
              <a:t>The RC Server will receive the response of the browser and then display the results to you.</a:t>
            </a:r>
          </a:p>
          <a:p>
            <a:r>
              <a:rPr lang="en-IN" sz="1100" dirty="0">
                <a:solidFill>
                  <a:schemeClr val="accent1"/>
                </a:solidFill>
              </a:rPr>
              <a:t>RC Server will fetch the next instruction from your test script to repeat the whole cycle.</a:t>
            </a:r>
          </a:p>
          <a:p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Architecture-2</a:t>
            </a: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74" y="1375038"/>
            <a:ext cx="3222503" cy="313953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41901"/>
            <a:ext cx="8520600" cy="3808854"/>
          </a:xfrm>
        </p:spPr>
        <p:txBody>
          <a:bodyPr/>
          <a:lstStyle/>
          <a:p>
            <a:pPr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42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Speed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 err="1">
                <a:solidFill>
                  <a:schemeClr val="accent1"/>
                </a:solidFill>
              </a:rPr>
              <a:t>WebDriver</a:t>
            </a:r>
            <a:r>
              <a:rPr lang="en-IN" b="1" dirty="0">
                <a:solidFill>
                  <a:schemeClr val="accent1"/>
                </a:solidFill>
              </a:rPr>
              <a:t> is faster than Selenium RC since it </a:t>
            </a:r>
            <a:r>
              <a:rPr lang="en-IN" dirty="0">
                <a:solidFill>
                  <a:schemeClr val="accent1"/>
                </a:solidFill>
              </a:rPr>
              <a:t>speaks directly to the browser uses the browser's own engine to control it</a:t>
            </a:r>
            <a:r>
              <a:rPr lang="en-IN" dirty="0" smtClean="0">
                <a:solidFill>
                  <a:schemeClr val="accent1"/>
                </a:solidFill>
              </a:rPr>
              <a:t>.</a:t>
            </a:r>
          </a:p>
          <a:p>
            <a:r>
              <a:rPr lang="en-IN" b="1" dirty="0">
                <a:solidFill>
                  <a:schemeClr val="accent1"/>
                </a:solidFill>
              </a:rPr>
              <a:t>Selenium RC is slower since it uses a </a:t>
            </a:r>
            <a:r>
              <a:rPr lang="en-IN" b="1" dirty="0" err="1">
                <a:solidFill>
                  <a:schemeClr val="accent1"/>
                </a:solidFill>
              </a:rPr>
              <a:t>Javascript</a:t>
            </a:r>
            <a:r>
              <a:rPr lang="en-IN" b="1" dirty="0">
                <a:solidFill>
                  <a:schemeClr val="accent1"/>
                </a:solidFill>
              </a:rPr>
              <a:t> program called Selenium Core. </a:t>
            </a:r>
            <a:r>
              <a:rPr lang="en-IN" dirty="0">
                <a:solidFill>
                  <a:schemeClr val="accent1"/>
                </a:solidFill>
              </a:rPr>
              <a:t>This Selenium Core is the one that directly controls the browser, not you</a:t>
            </a:r>
            <a:r>
              <a:rPr lang="en-IN" dirty="0"/>
              <a:t>.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Interaction with Page Elements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46" y="1183347"/>
            <a:ext cx="7273949" cy="335465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70725"/>
            <a:ext cx="8520600" cy="626100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Interaction with Page Elements</a:t>
            </a: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08" y="1413732"/>
            <a:ext cx="5484011" cy="304805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6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Browser Supported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IN" b="1" dirty="0" err="1">
                <a:solidFill>
                  <a:schemeClr val="accent1"/>
                </a:solidFill>
              </a:rPr>
              <a:t>WebDriver</a:t>
            </a:r>
            <a:r>
              <a:rPr lang="en-IN" b="1" dirty="0">
                <a:solidFill>
                  <a:schemeClr val="accent1"/>
                </a:solidFill>
              </a:rPr>
              <a:t> can support the headless </a:t>
            </a:r>
            <a:r>
              <a:rPr lang="en-IN" b="1" dirty="0" err="1">
                <a:solidFill>
                  <a:schemeClr val="accent1"/>
                </a:solidFill>
              </a:rPr>
              <a:t>HtmlUnit</a:t>
            </a:r>
            <a:r>
              <a:rPr lang="en-IN" b="1" dirty="0">
                <a:solidFill>
                  <a:schemeClr val="accent1"/>
                </a:solidFill>
              </a:rPr>
              <a:t> </a:t>
            </a:r>
            <a:r>
              <a:rPr lang="en-IN" b="1" dirty="0" smtClean="0">
                <a:solidFill>
                  <a:schemeClr val="accent1"/>
                </a:solidFill>
              </a:rPr>
              <a:t>browser</a:t>
            </a:r>
          </a:p>
          <a:p>
            <a:pPr marL="285750" indent="-285750"/>
            <a:r>
              <a:rPr lang="en-IN" b="1" dirty="0">
                <a:solidFill>
                  <a:schemeClr val="accent1"/>
                </a:solidFill>
              </a:rPr>
              <a:t>Selenium RC cannot support the headless </a:t>
            </a:r>
            <a:r>
              <a:rPr lang="en-IN" b="1" dirty="0" err="1">
                <a:solidFill>
                  <a:schemeClr val="accent1"/>
                </a:solidFill>
              </a:rPr>
              <a:t>HtmlUnit</a:t>
            </a:r>
            <a:r>
              <a:rPr lang="en-IN" b="1" dirty="0">
                <a:solidFill>
                  <a:schemeClr val="accent1"/>
                </a:solidFill>
              </a:rPr>
              <a:t> browser. </a:t>
            </a:r>
            <a:r>
              <a:rPr lang="en-IN" dirty="0">
                <a:solidFill>
                  <a:schemeClr val="accent1"/>
                </a:solidFill>
              </a:rPr>
              <a:t>It needs a real, visible browser to operate </a:t>
            </a:r>
            <a:r>
              <a:rPr lang="en-IN" dirty="0" smtClean="0">
                <a:solidFill>
                  <a:schemeClr val="accent1"/>
                </a:solidFill>
              </a:rPr>
              <a:t>on.</a:t>
            </a:r>
          </a:p>
          <a:p>
            <a:pPr marL="285750" indent="-285750"/>
            <a:r>
              <a:rPr lang="en-IN" sz="1400" b="1" dirty="0" err="1" smtClean="0">
                <a:solidFill>
                  <a:schemeClr val="accent1"/>
                </a:solidFill>
              </a:rPr>
              <a:t>WebDriver</a:t>
            </a:r>
            <a:r>
              <a:rPr lang="en-IN" sz="1400" b="1" dirty="0" smtClean="0">
                <a:solidFill>
                  <a:schemeClr val="accent1"/>
                </a:solidFill>
              </a:rPr>
              <a:t> </a:t>
            </a:r>
            <a:r>
              <a:rPr lang="en-IN" sz="1400" b="1" dirty="0">
                <a:solidFill>
                  <a:schemeClr val="accent1"/>
                </a:solidFill>
              </a:rPr>
              <a:t>Cannot Readily Support New Browsers</a:t>
            </a:r>
          </a:p>
          <a:p>
            <a:pPr marL="285750" indent="-285750"/>
            <a:r>
              <a:rPr lang="en-IN" sz="1400" dirty="0">
                <a:solidFill>
                  <a:schemeClr val="accent1"/>
                </a:solidFill>
              </a:rPr>
              <a:t>Remember that </a:t>
            </a:r>
            <a:r>
              <a:rPr lang="en-IN" sz="1400" dirty="0" err="1">
                <a:solidFill>
                  <a:schemeClr val="accent1"/>
                </a:solidFill>
              </a:rPr>
              <a:t>WebDriver</a:t>
            </a:r>
            <a:r>
              <a:rPr lang="en-IN" sz="1400" dirty="0">
                <a:solidFill>
                  <a:schemeClr val="accent1"/>
                </a:solidFill>
              </a:rPr>
              <a:t> operates on the OS level. Also, remember that different browsers communicate with the OS in different ways. If a new browser comes out, it may have a different process of communicating with the OS as compared to other browsers. So, </a:t>
            </a:r>
            <a:r>
              <a:rPr lang="en-IN" sz="1400" b="1" dirty="0">
                <a:solidFill>
                  <a:schemeClr val="accent1"/>
                </a:solidFill>
              </a:rPr>
              <a:t>you have to give the </a:t>
            </a:r>
            <a:r>
              <a:rPr lang="en-IN" sz="1400" b="1" dirty="0" err="1">
                <a:solidFill>
                  <a:schemeClr val="accent1"/>
                </a:solidFill>
              </a:rPr>
              <a:t>WebDriver</a:t>
            </a:r>
            <a:r>
              <a:rPr lang="en-IN" sz="1400" b="1" dirty="0">
                <a:solidFill>
                  <a:schemeClr val="accent1"/>
                </a:solidFill>
              </a:rPr>
              <a:t> team quite some time to figure that new process out</a:t>
            </a:r>
            <a:r>
              <a:rPr lang="en-IN" sz="1400" dirty="0">
                <a:solidFill>
                  <a:schemeClr val="accent1"/>
                </a:solidFill>
              </a:rPr>
              <a:t> before they can implement it on the next </a:t>
            </a:r>
            <a:r>
              <a:rPr lang="en-IN" sz="1400" dirty="0" err="1">
                <a:solidFill>
                  <a:schemeClr val="accent1"/>
                </a:solidFill>
              </a:rPr>
              <a:t>WebDriver</a:t>
            </a:r>
            <a:r>
              <a:rPr lang="en-IN" sz="1400" dirty="0">
                <a:solidFill>
                  <a:schemeClr val="accent1"/>
                </a:solidFill>
              </a:rPr>
              <a:t> release.</a:t>
            </a:r>
          </a:p>
          <a:p>
            <a:pPr>
              <a:buNone/>
            </a:pP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7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Inbuilt Test Result Generator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Selenium RC automatically generates an HTML file of test results</a:t>
            </a:r>
            <a:r>
              <a:rPr lang="en-IN" dirty="0">
                <a:solidFill>
                  <a:schemeClr val="accent1"/>
                </a:solidFill>
              </a:rPr>
              <a:t>. The format of the report was pre-set </a:t>
            </a:r>
            <a:r>
              <a:rPr lang="en-IN" dirty="0" smtClean="0">
                <a:solidFill>
                  <a:schemeClr val="accent1"/>
                </a:solidFill>
              </a:rPr>
              <a:t>by </a:t>
            </a:r>
            <a:r>
              <a:rPr lang="en-IN" dirty="0">
                <a:solidFill>
                  <a:schemeClr val="accent1"/>
                </a:solidFill>
              </a:rPr>
              <a:t>RC itself</a:t>
            </a:r>
            <a:r>
              <a:rPr lang="en-IN" dirty="0" smtClean="0">
                <a:solidFill>
                  <a:schemeClr val="accent1"/>
                </a:solidFill>
              </a:rPr>
              <a:t>.</a:t>
            </a:r>
          </a:p>
          <a:p>
            <a:r>
              <a:rPr lang="en-IN" b="1" dirty="0" err="1">
                <a:solidFill>
                  <a:schemeClr val="accent1"/>
                </a:solidFill>
              </a:rPr>
              <a:t>WebDriver</a:t>
            </a:r>
            <a:r>
              <a:rPr lang="en-IN" b="1" dirty="0">
                <a:solidFill>
                  <a:schemeClr val="accent1"/>
                </a:solidFill>
              </a:rPr>
              <a:t> has no built-in command that automatically generates a Test Results File</a:t>
            </a:r>
            <a:r>
              <a:rPr lang="en-IN" dirty="0">
                <a:solidFill>
                  <a:schemeClr val="accent1"/>
                </a:solidFill>
              </a:rPr>
              <a:t>. You would have to rely on your IDE's output window, or design the report yourself using the capabilities of your programming language and store it as text, HTML, etc.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7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142</Words>
  <Application>Microsoft Office PowerPoint</Application>
  <PresentationFormat>On-screen Show (16:9)</PresentationFormat>
  <Paragraphs>31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Roboto</vt:lpstr>
      <vt:lpstr>Arial</vt:lpstr>
      <vt:lpstr>Lato</vt:lpstr>
      <vt:lpstr>Playfair Display</vt:lpstr>
      <vt:lpstr>Montserrat</vt:lpstr>
      <vt:lpstr>Montserrat Light</vt:lpstr>
      <vt:lpstr>Coral</vt:lpstr>
      <vt:lpstr>PowerPoint Presentation</vt:lpstr>
      <vt:lpstr>Introduction</vt:lpstr>
      <vt:lpstr>Architecture of Selenium RC</vt:lpstr>
      <vt:lpstr>Architecture-2</vt:lpstr>
      <vt:lpstr>Speed</vt:lpstr>
      <vt:lpstr>Interaction with Page Elements</vt:lpstr>
      <vt:lpstr>Interaction with Page Elements</vt:lpstr>
      <vt:lpstr>Browser Supported</vt:lpstr>
      <vt:lpstr>Inbuilt Test Result Generator</vt:lpstr>
      <vt:lpstr>Inbuilt Test Generator of RC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cp:lastModifiedBy>Vibhav Gupta</cp:lastModifiedBy>
  <cp:revision>35</cp:revision>
  <dcterms:modified xsi:type="dcterms:W3CDTF">2018-03-08T06:01:22Z</dcterms:modified>
</cp:coreProperties>
</file>