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90" r:id="rId2"/>
    <p:sldId id="267" r:id="rId3"/>
    <p:sldId id="304" r:id="rId4"/>
    <p:sldId id="308" r:id="rId5"/>
    <p:sldId id="309" r:id="rId6"/>
    <p:sldId id="310" r:id="rId7"/>
    <p:sldId id="311" r:id="rId8"/>
    <p:sldId id="312" r:id="rId9"/>
    <p:sldId id="296" r:id="rId10"/>
    <p:sldId id="266" r:id="rId11"/>
  </p:sldIdLst>
  <p:sldSz cx="9144000" cy="5143500" type="screen16x9"/>
  <p:notesSz cx="6858000" cy="9144000"/>
  <p:embeddedFontLst>
    <p:embeddedFont>
      <p:font typeface="Montserrat" panose="020B0604020202020204" charset="0"/>
      <p:regular r:id="rId13"/>
      <p:bold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Montserrat Light" panose="020B0604020202020204" charset="0"/>
      <p:regular r:id="rId19"/>
      <p:bold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6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11700" y="1901600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dirty="0" smtClean="0">
                <a:solidFill>
                  <a:schemeClr val="lt1"/>
                </a:solidFill>
              </a:rPr>
              <a:t>TestNG </a:t>
            </a:r>
            <a:r>
              <a:rPr lang="en" dirty="0" smtClean="0">
                <a:solidFill>
                  <a:schemeClr val="lt1"/>
                </a:solidFill>
              </a:rPr>
              <a:t>Annotations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3128"/>
            <a:ext cx="8520600" cy="563765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66894"/>
            <a:ext cx="8520600" cy="4180114"/>
          </a:xfrm>
        </p:spPr>
        <p:txBody>
          <a:bodyPr/>
          <a:lstStyle/>
          <a:p>
            <a:r>
              <a:rPr lang="en-US" sz="1400" dirty="0">
                <a:solidFill>
                  <a:srgbClr val="000000"/>
                </a:solidFill>
              </a:rPr>
              <a:t>Annotations in </a:t>
            </a:r>
            <a:r>
              <a:rPr lang="en-US" sz="1400" dirty="0" err="1">
                <a:solidFill>
                  <a:srgbClr val="000000"/>
                </a:solidFill>
              </a:rPr>
              <a:t>TestNG</a:t>
            </a:r>
            <a:r>
              <a:rPr lang="en-US" sz="1400" dirty="0">
                <a:solidFill>
                  <a:srgbClr val="000000"/>
                </a:solidFill>
              </a:rPr>
              <a:t> are lines of code that can control how the method below them will be executed.</a:t>
            </a:r>
          </a:p>
          <a:p>
            <a:r>
              <a:rPr lang="en-US" sz="1400" dirty="0">
                <a:solidFill>
                  <a:srgbClr val="000000"/>
                </a:solidFill>
              </a:rPr>
              <a:t>They are always preceded by the @ symbol</a:t>
            </a:r>
            <a:r>
              <a:rPr lang="en-US" sz="14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IN" sz="1400" dirty="0">
                <a:solidFill>
                  <a:srgbClr val="000000"/>
                </a:solidFill>
              </a:rPr>
              <a:t>Here is the list of annotations that TestNG supports </a:t>
            </a:r>
            <a:r>
              <a:rPr lang="en-IN" sz="1400" dirty="0" smtClean="0">
                <a:solidFill>
                  <a:srgbClr val="000000"/>
                </a:solidFill>
              </a:rPr>
              <a:t>−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IN" sz="1400" dirty="0" smtClean="0">
                <a:solidFill>
                  <a:srgbClr val="000000"/>
                </a:solidFill>
              </a:rPr>
              <a:t>@ </a:t>
            </a:r>
            <a:r>
              <a:rPr lang="en-IN" sz="1400" dirty="0" err="1" smtClean="0">
                <a:solidFill>
                  <a:srgbClr val="000000"/>
                </a:solidFill>
              </a:rPr>
              <a:t>BeforeSuite</a:t>
            </a:r>
            <a:endParaRPr lang="en-IN" sz="1400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IN" sz="1400" dirty="0">
                <a:solidFill>
                  <a:srgbClr val="000000"/>
                </a:solidFill>
              </a:rPr>
              <a:t>@ </a:t>
            </a:r>
            <a:r>
              <a:rPr lang="en-IN" sz="1400" dirty="0" err="1" smtClean="0">
                <a:solidFill>
                  <a:srgbClr val="000000"/>
                </a:solidFill>
              </a:rPr>
              <a:t>AfterSuite</a:t>
            </a:r>
            <a:endParaRPr lang="en-IN" sz="1400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IN" sz="1400" dirty="0" smtClean="0">
                <a:solidFill>
                  <a:srgbClr val="000000"/>
                </a:solidFill>
              </a:rPr>
              <a:t>@ Test</a:t>
            </a:r>
            <a:endParaRPr lang="en-IN" sz="1400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IN" sz="1400" dirty="0">
                <a:solidFill>
                  <a:srgbClr val="000000"/>
                </a:solidFill>
              </a:rPr>
              <a:t>@ </a:t>
            </a:r>
            <a:r>
              <a:rPr lang="en-IN" sz="1400" dirty="0" err="1" smtClean="0">
                <a:solidFill>
                  <a:srgbClr val="000000"/>
                </a:solidFill>
              </a:rPr>
              <a:t>BeforeTest</a:t>
            </a:r>
            <a:endParaRPr lang="en-IN" sz="1400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IN" sz="1400" dirty="0">
                <a:solidFill>
                  <a:srgbClr val="000000"/>
                </a:solidFill>
              </a:rPr>
              <a:t>@ </a:t>
            </a:r>
            <a:r>
              <a:rPr lang="en-IN" sz="1400" dirty="0" err="1" smtClean="0">
                <a:solidFill>
                  <a:srgbClr val="000000"/>
                </a:solidFill>
              </a:rPr>
              <a:t>AfterTest</a:t>
            </a:r>
            <a:endParaRPr lang="en-IN" sz="1400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IN" sz="1400" dirty="0">
                <a:solidFill>
                  <a:srgbClr val="000000"/>
                </a:solidFill>
              </a:rPr>
              <a:t>@ </a:t>
            </a:r>
            <a:r>
              <a:rPr lang="en-IN" sz="1400" dirty="0" err="1" smtClean="0">
                <a:solidFill>
                  <a:srgbClr val="000000"/>
                </a:solidFill>
              </a:rPr>
              <a:t>BeforeClass</a:t>
            </a:r>
            <a:endParaRPr lang="en-IN" sz="1400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IN" sz="1400" dirty="0">
                <a:solidFill>
                  <a:srgbClr val="000000"/>
                </a:solidFill>
              </a:rPr>
              <a:t>@ </a:t>
            </a:r>
            <a:r>
              <a:rPr lang="en-IN" sz="1400" dirty="0" err="1" smtClean="0">
                <a:solidFill>
                  <a:srgbClr val="000000"/>
                </a:solidFill>
              </a:rPr>
              <a:t>AfterClass</a:t>
            </a:r>
            <a:endParaRPr lang="en-IN" sz="1400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IN" sz="1400" dirty="0">
                <a:solidFill>
                  <a:srgbClr val="000000"/>
                </a:solidFill>
              </a:rPr>
              <a:t>@ </a:t>
            </a:r>
            <a:r>
              <a:rPr lang="en-IN" sz="1400" dirty="0" err="1" smtClean="0">
                <a:solidFill>
                  <a:srgbClr val="000000"/>
                </a:solidFill>
              </a:rPr>
              <a:t>BeforeMethod</a:t>
            </a:r>
            <a:endParaRPr lang="en-IN" sz="1400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IN" sz="1400" dirty="0">
                <a:solidFill>
                  <a:srgbClr val="000000"/>
                </a:solidFill>
              </a:rPr>
              <a:t>@ </a:t>
            </a:r>
            <a:r>
              <a:rPr lang="en-IN" sz="1400" dirty="0" err="1" smtClean="0">
                <a:solidFill>
                  <a:srgbClr val="000000"/>
                </a:solidFill>
              </a:rPr>
              <a:t>AfterMethod</a:t>
            </a:r>
            <a:endParaRPr lang="en-IN" sz="1400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IN" sz="1400" dirty="0">
                <a:solidFill>
                  <a:srgbClr val="000000"/>
                </a:solidFill>
              </a:rPr>
              <a:t>@ </a:t>
            </a:r>
            <a:r>
              <a:rPr lang="en-IN" sz="1400" dirty="0" err="1" smtClean="0">
                <a:solidFill>
                  <a:srgbClr val="000000"/>
                </a:solidFill>
              </a:rPr>
              <a:t>BeforeGroup</a:t>
            </a:r>
            <a:endParaRPr lang="en-IN" sz="1400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IN" sz="1400" dirty="0">
                <a:solidFill>
                  <a:srgbClr val="000000"/>
                </a:solidFill>
              </a:rPr>
              <a:t>@ </a:t>
            </a:r>
            <a:r>
              <a:rPr lang="en-IN" sz="1400" dirty="0" err="1" smtClean="0">
                <a:solidFill>
                  <a:srgbClr val="000000"/>
                </a:solidFill>
              </a:rPr>
              <a:t>AfterGroup</a:t>
            </a:r>
            <a:endParaRPr lang="en-IN" sz="1400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endParaRPr lang="en-IN" sz="1400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endParaRPr lang="en-IN" sz="1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6813"/>
            <a:ext cx="8520600" cy="560439"/>
          </a:xfrm>
        </p:spPr>
        <p:txBody>
          <a:bodyPr/>
          <a:lstStyle/>
          <a:p>
            <a:r>
              <a:rPr lang="en-IN" sz="2800" dirty="0" smtClean="0">
                <a:solidFill>
                  <a:srgbClr val="000000"/>
                </a:solidFill>
              </a:rPr>
              <a:t>Using Annotations</a:t>
            </a:r>
            <a:r>
              <a:rPr lang="en-IN" sz="2800" dirty="0">
                <a:solidFill>
                  <a:srgbClr val="000000"/>
                </a:solidFill>
              </a:rPr>
              <a:t> 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981" y="698090"/>
            <a:ext cx="8816294" cy="4080387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Here is the code of using annotations:-</a:t>
            </a:r>
          </a:p>
          <a:p>
            <a:pPr marL="342900" indent="-342900">
              <a:spcAft>
                <a:spcPts val="0"/>
              </a:spcAft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41282" y="1188431"/>
            <a:ext cx="6036415" cy="352111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1415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import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org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testng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annotations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Test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import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org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testng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annotations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BeforeMethod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import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org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testng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annotations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AfterMethod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import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org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testng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annotations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BeforeClass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import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org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testng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annotations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AfterClass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import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org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testng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annotations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BeforeTest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import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org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testng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annotations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AfterTest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import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org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testng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annotations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BeforeSuite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import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org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testng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annotations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AfterSuite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class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TestngAnnotation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</a:rPr>
              <a:t>// test case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@Test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testCase1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System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out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println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"in test case 1"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5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6814"/>
            <a:ext cx="8520600" cy="70272"/>
          </a:xfrm>
        </p:spPr>
        <p:txBody>
          <a:bodyPr/>
          <a:lstStyle/>
          <a:p>
            <a:r>
              <a:rPr lang="en-IN" sz="2800" dirty="0">
                <a:solidFill>
                  <a:srgbClr val="000000"/>
                </a:solidFill>
              </a:rPr>
              <a:t> 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981" y="103128"/>
            <a:ext cx="8816294" cy="4675349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1699" y="286842"/>
            <a:ext cx="7182255" cy="432133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1415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0" dirty="0">
                <a:solidFill>
                  <a:srgbClr val="880000"/>
                </a:solidFill>
                <a:latin typeface="Menlo"/>
              </a:rPr>
              <a:t>// test case 2</a:t>
            </a:r>
            <a:r>
              <a:rPr lang="en-US" sz="13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@Test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testCase2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System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out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println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"in test case 2"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@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BeforeMethod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rgbClr val="006666"/>
              </a:solidFill>
              <a:effectLst/>
              <a:latin typeface="Menlo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beforeMethod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System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out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println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"in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beforeMethod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@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AfterMethod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afterMethod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System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out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println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"in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afterMethod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@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BeforeClass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beforeClass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System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out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println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"in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beforeClass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539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6813"/>
            <a:ext cx="8520600" cy="67569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981" y="186814"/>
            <a:ext cx="8816294" cy="4591664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773" y="-19236"/>
            <a:ext cx="6558929" cy="487533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1415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6666"/>
                </a:solidFill>
                <a:latin typeface="Menlo"/>
              </a:rPr>
              <a:t>@</a:t>
            </a:r>
            <a:r>
              <a:rPr lang="en-US" sz="1200" dirty="0" err="1">
                <a:solidFill>
                  <a:srgbClr val="006666"/>
                </a:solidFill>
                <a:latin typeface="Menlo"/>
              </a:rPr>
              <a:t>AfterClass</a:t>
            </a:r>
            <a:r>
              <a:rPr lang="en-US" sz="12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88"/>
                </a:solidFill>
                <a:latin typeface="Menlo"/>
              </a:rPr>
              <a:t>public</a:t>
            </a:r>
            <a:r>
              <a:rPr 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000088"/>
                </a:solidFill>
                <a:latin typeface="Menlo"/>
              </a:rPr>
              <a:t>void</a:t>
            </a:r>
            <a:r>
              <a:rPr 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sz="1200" dirty="0" err="1">
                <a:solidFill>
                  <a:srgbClr val="313131"/>
                </a:solidFill>
                <a:latin typeface="Menlo"/>
              </a:rPr>
              <a:t>afterClass</a:t>
            </a:r>
            <a:r>
              <a:rPr lang="en-US" sz="1200" dirty="0">
                <a:solidFill>
                  <a:srgbClr val="666600"/>
                </a:solidFill>
                <a:latin typeface="Menlo"/>
              </a:rPr>
              <a:t>()</a:t>
            </a:r>
            <a:r>
              <a:rPr lang="en-US" sz="12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666600"/>
                </a:solidFill>
                <a:latin typeface="Menlo"/>
              </a:rPr>
              <a:t>{</a:t>
            </a:r>
            <a:r>
              <a:rPr lang="en-US" sz="12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7F0055"/>
                </a:solidFill>
                <a:latin typeface="Menlo"/>
              </a:rPr>
              <a:t>System</a:t>
            </a:r>
            <a:r>
              <a:rPr lang="en-US" sz="1200" dirty="0" err="1">
                <a:solidFill>
                  <a:srgbClr val="666600"/>
                </a:solidFill>
                <a:latin typeface="Menlo"/>
              </a:rPr>
              <a:t>.</a:t>
            </a:r>
            <a:r>
              <a:rPr lang="en-US" sz="1200" dirty="0" err="1">
                <a:solidFill>
                  <a:srgbClr val="000088"/>
                </a:solidFill>
                <a:latin typeface="Menlo"/>
              </a:rPr>
              <a:t>out</a:t>
            </a:r>
            <a:r>
              <a:rPr lang="en-US" sz="1200" dirty="0" err="1">
                <a:solidFill>
                  <a:srgbClr val="666600"/>
                </a:solidFill>
                <a:latin typeface="Menlo"/>
              </a:rPr>
              <a:t>.</a:t>
            </a:r>
            <a:r>
              <a:rPr lang="en-US" sz="1200" dirty="0" err="1">
                <a:solidFill>
                  <a:srgbClr val="313131"/>
                </a:solidFill>
                <a:latin typeface="Menlo"/>
              </a:rPr>
              <a:t>println</a:t>
            </a:r>
            <a:r>
              <a:rPr lang="en-US" sz="1200" dirty="0">
                <a:solidFill>
                  <a:srgbClr val="666600"/>
                </a:solidFill>
                <a:latin typeface="Menlo"/>
              </a:rPr>
              <a:t>(</a:t>
            </a:r>
            <a:r>
              <a:rPr lang="en-US" sz="1200" dirty="0">
                <a:solidFill>
                  <a:srgbClr val="008800"/>
                </a:solidFill>
                <a:latin typeface="Menlo"/>
              </a:rPr>
              <a:t>"in </a:t>
            </a:r>
            <a:r>
              <a:rPr lang="en-US" sz="1200" dirty="0" err="1">
                <a:solidFill>
                  <a:srgbClr val="008800"/>
                </a:solidFill>
                <a:latin typeface="Menlo"/>
              </a:rPr>
              <a:t>afterClass</a:t>
            </a:r>
            <a:r>
              <a:rPr lang="en-US" sz="1200" dirty="0">
                <a:solidFill>
                  <a:srgbClr val="008800"/>
                </a:solidFill>
                <a:latin typeface="Menlo"/>
              </a:rPr>
              <a:t>"</a:t>
            </a:r>
            <a:r>
              <a:rPr lang="en-US" sz="1200" dirty="0">
                <a:solidFill>
                  <a:srgbClr val="666600"/>
                </a:solidFill>
                <a:latin typeface="Menlo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sz="1200" dirty="0">
                <a:solidFill>
                  <a:srgbClr val="666600"/>
                </a:solidFill>
                <a:latin typeface="Menlo"/>
              </a:rPr>
              <a:t>}</a:t>
            </a:r>
            <a:r>
              <a:rPr lang="en-US" sz="12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@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BeforeTest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6666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beforeTest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System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"in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beforeTest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@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AfterTest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afterTest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System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"in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afterTest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@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BeforeSuite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beforeSuite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System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"in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beforeSuite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@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AfterSuite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afterSuite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System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"in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afterSuite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9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6813"/>
            <a:ext cx="8520600" cy="45719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981" y="1"/>
            <a:ext cx="8816294" cy="5019174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 Now create </a:t>
            </a:r>
            <a:r>
              <a:rPr lang="en-IN" dirty="0">
                <a:solidFill>
                  <a:srgbClr val="000000"/>
                </a:solidFill>
              </a:rPr>
              <a:t>the </a:t>
            </a:r>
            <a:r>
              <a:rPr lang="en-IN" b="1" dirty="0" smtClean="0">
                <a:solidFill>
                  <a:srgbClr val="000000"/>
                </a:solidFill>
              </a:rPr>
              <a:t>testng.xml </a:t>
            </a:r>
            <a:r>
              <a:rPr lang="en-IN" dirty="0" smtClean="0">
                <a:solidFill>
                  <a:srgbClr val="000000"/>
                </a:solidFill>
              </a:rPr>
              <a:t>file</a:t>
            </a:r>
          </a:p>
          <a:p>
            <a:pPr marL="342900" indent="-342900"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OUTPUT:-</a:t>
            </a:r>
            <a:r>
              <a:rPr lang="en-IN" dirty="0">
                <a:solidFill>
                  <a:srgbClr val="000000"/>
                </a:solidFill>
              </a:rPr>
              <a:t> 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6981" y="480900"/>
            <a:ext cx="7942880" cy="172062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1415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&lt;?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xml version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"1.0"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encoding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"UTF-8"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?&gt;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&lt;!DOCTYPE suite SYSTEM "http://testng.org/testng-1.0.dtd" 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&lt;suite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name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"Suite1"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&lt;test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name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"test1"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&gt;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&lt;classes&gt;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&lt;class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name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TestngAnnotation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/&gt;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&lt;/classes&gt;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&lt;/test&gt;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&lt;/suite&gt;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19897" y="2231484"/>
            <a:ext cx="6330462" cy="2539157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in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beforeSuite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in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beforeTest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in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beforeClass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in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beforeMethod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in test case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in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afterMethod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in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beforeMethod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in test case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in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afterMethod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in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afterClass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in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afterTest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in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afterSuite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===============================================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Suite Total tests run: 2, Failures: 0, Skips: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===============================================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1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6813"/>
            <a:ext cx="8520600" cy="603834"/>
          </a:xfrm>
        </p:spPr>
        <p:txBody>
          <a:bodyPr/>
          <a:lstStyle/>
          <a:p>
            <a:r>
              <a:rPr lang="en-IN" sz="2800" dirty="0" smtClean="0">
                <a:solidFill>
                  <a:srgbClr val="000000"/>
                </a:solidFill>
              </a:rPr>
              <a:t>Explanation of Execution Procedure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981" y="790647"/>
            <a:ext cx="8816294" cy="3987831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Based on </a:t>
            </a:r>
            <a:r>
              <a:rPr lang="en-IN" dirty="0" smtClean="0">
                <a:solidFill>
                  <a:srgbClr val="000000"/>
                </a:solidFill>
              </a:rPr>
              <a:t>output in the previous slide, </a:t>
            </a:r>
            <a:r>
              <a:rPr lang="en-IN" dirty="0">
                <a:solidFill>
                  <a:srgbClr val="000000"/>
                </a:solidFill>
              </a:rPr>
              <a:t>the execution procedure is as follows </a:t>
            </a:r>
            <a:r>
              <a:rPr lang="en-IN" dirty="0" smtClean="0">
                <a:solidFill>
                  <a:srgbClr val="000000"/>
                </a:solidFill>
              </a:rPr>
              <a:t>−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Firstly, the </a:t>
            </a:r>
            <a:r>
              <a:rPr lang="en-IN" dirty="0" err="1" smtClean="0">
                <a:solidFill>
                  <a:srgbClr val="000000"/>
                </a:solidFill>
              </a:rPr>
              <a:t>beforeSuite</a:t>
            </a:r>
            <a:r>
              <a:rPr lang="en-IN" dirty="0">
                <a:solidFill>
                  <a:srgbClr val="000000"/>
                </a:solidFill>
              </a:rPr>
              <a:t>() method is executed only once.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</a:rPr>
              <a:t>Lastly, the </a:t>
            </a:r>
            <a:r>
              <a:rPr lang="en-IN" dirty="0" err="1">
                <a:solidFill>
                  <a:srgbClr val="000000"/>
                </a:solidFill>
              </a:rPr>
              <a:t>afterSuite</a:t>
            </a:r>
            <a:r>
              <a:rPr lang="en-IN" dirty="0">
                <a:solidFill>
                  <a:srgbClr val="000000"/>
                </a:solidFill>
              </a:rPr>
              <a:t>() method executes only once.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IN" dirty="0" err="1" smtClean="0">
                <a:solidFill>
                  <a:srgbClr val="000000"/>
                </a:solidFill>
              </a:rPr>
              <a:t>beforeTest</a:t>
            </a:r>
            <a:r>
              <a:rPr lang="en-IN" dirty="0">
                <a:solidFill>
                  <a:srgbClr val="000000"/>
                </a:solidFill>
              </a:rPr>
              <a:t>(), </a:t>
            </a:r>
            <a:r>
              <a:rPr lang="en-IN" dirty="0" err="1">
                <a:solidFill>
                  <a:srgbClr val="000000"/>
                </a:solidFill>
              </a:rPr>
              <a:t>beforeClass</a:t>
            </a:r>
            <a:r>
              <a:rPr lang="en-IN" dirty="0">
                <a:solidFill>
                  <a:srgbClr val="000000"/>
                </a:solidFill>
              </a:rPr>
              <a:t>(), </a:t>
            </a:r>
            <a:r>
              <a:rPr lang="en-IN" dirty="0" err="1">
                <a:solidFill>
                  <a:srgbClr val="000000"/>
                </a:solidFill>
              </a:rPr>
              <a:t>afterClass</a:t>
            </a:r>
            <a:r>
              <a:rPr lang="en-IN" dirty="0">
                <a:solidFill>
                  <a:srgbClr val="000000"/>
                </a:solidFill>
              </a:rPr>
              <a:t>(), and </a:t>
            </a:r>
            <a:r>
              <a:rPr lang="en-IN" dirty="0" err="1">
                <a:solidFill>
                  <a:srgbClr val="000000"/>
                </a:solidFill>
              </a:rPr>
              <a:t>afterTest</a:t>
            </a:r>
            <a:r>
              <a:rPr lang="en-IN" dirty="0">
                <a:solidFill>
                  <a:srgbClr val="000000"/>
                </a:solidFill>
              </a:rPr>
              <a:t>() methods are executed only once.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IN" dirty="0" err="1">
                <a:solidFill>
                  <a:srgbClr val="000000"/>
                </a:solidFill>
              </a:rPr>
              <a:t>beforeMethod</a:t>
            </a:r>
            <a:r>
              <a:rPr lang="en-IN" dirty="0">
                <a:solidFill>
                  <a:srgbClr val="000000"/>
                </a:solidFill>
              </a:rPr>
              <a:t>() method executes for each test case but before executing the test case.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IN" dirty="0" err="1">
                <a:solidFill>
                  <a:srgbClr val="000000"/>
                </a:solidFill>
              </a:rPr>
              <a:t>afterMethod</a:t>
            </a:r>
            <a:r>
              <a:rPr lang="en-IN" dirty="0">
                <a:solidFill>
                  <a:srgbClr val="000000"/>
                </a:solidFill>
              </a:rPr>
              <a:t>() method executes for each test case but after executing the test case.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</a:rPr>
              <a:t>In between </a:t>
            </a:r>
            <a:r>
              <a:rPr lang="en-IN" dirty="0" err="1">
                <a:solidFill>
                  <a:srgbClr val="000000"/>
                </a:solidFill>
              </a:rPr>
              <a:t>beforeMethod</a:t>
            </a:r>
            <a:r>
              <a:rPr lang="en-IN" dirty="0">
                <a:solidFill>
                  <a:srgbClr val="000000"/>
                </a:solidFill>
              </a:rPr>
              <a:t>() and </a:t>
            </a:r>
            <a:r>
              <a:rPr lang="en-IN" dirty="0" err="1">
                <a:solidFill>
                  <a:srgbClr val="000000"/>
                </a:solidFill>
              </a:rPr>
              <a:t>afterMethod</a:t>
            </a:r>
            <a:r>
              <a:rPr lang="en-IN" dirty="0">
                <a:solidFill>
                  <a:srgbClr val="000000"/>
                </a:solidFill>
              </a:rPr>
              <a:t>(), each test case executes.</a:t>
            </a:r>
          </a:p>
          <a:p>
            <a:pPr marL="342900" indent="-342900">
              <a:spcAft>
                <a:spcPts val="0"/>
              </a:spcAft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44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6813"/>
            <a:ext cx="8520600" cy="603834"/>
          </a:xfrm>
        </p:spPr>
        <p:txBody>
          <a:bodyPr/>
          <a:lstStyle/>
          <a:p>
            <a:r>
              <a:rPr lang="en-IN" sz="2800" dirty="0" smtClean="0">
                <a:solidFill>
                  <a:srgbClr val="000000"/>
                </a:solidFill>
              </a:rPr>
              <a:t>Attributes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981" y="790647"/>
            <a:ext cx="8816294" cy="3987831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3448"/>
              </p:ext>
            </p:extLst>
          </p:nvPr>
        </p:nvGraphicFramePr>
        <p:xfrm>
          <a:off x="405636" y="866273"/>
          <a:ext cx="7927092" cy="3955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067"/>
                <a:gridCol w="4041025"/>
              </a:tblGrid>
              <a:tr h="508415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Attributes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Used</a:t>
                      </a:r>
                      <a:r>
                        <a:rPr lang="en-IN" sz="2800" baseline="0" dirty="0" smtClean="0"/>
                        <a:t> For</a:t>
                      </a:r>
                      <a:endParaRPr lang="en-IN" sz="2800" dirty="0"/>
                    </a:p>
                  </a:txBody>
                  <a:tcPr/>
                </a:tc>
              </a:tr>
              <a:tr h="475746">
                <a:tc>
                  <a:txBody>
                    <a:bodyPr/>
                    <a:lstStyle/>
                    <a:p>
                      <a:r>
                        <a:rPr lang="en-IN" sz="1400" dirty="0" err="1">
                          <a:solidFill>
                            <a:srgbClr val="000000"/>
                          </a:solidFill>
                          <a:effectLst/>
                          <a:latin typeface="Lucida Grande"/>
                        </a:rPr>
                        <a:t>alwaysRun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Lucida Grande"/>
                      </a:endParaRPr>
                    </a:p>
                  </a:txBody>
                  <a:tcPr marL="30480" marR="3048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Lucida Grande"/>
                        </a:rPr>
                        <a:t>If set to true, this </a:t>
                      </a: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Lucida Grande"/>
                        </a:rPr>
                        <a:t>method </a:t>
                      </a: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Lucida Grande"/>
                        </a:rPr>
                        <a:t>will always be run even if it depends on a method that failed</a:t>
                      </a: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Lucida Grande"/>
                        </a:rPr>
                        <a:t>.</a:t>
                      </a:r>
                    </a:p>
                  </a:txBody>
                  <a:tcPr marL="30480" marR="30480" marT="22860" marB="22860" anchor="ctr"/>
                </a:tc>
              </a:tr>
              <a:tr h="582605">
                <a:tc>
                  <a:txBody>
                    <a:bodyPr/>
                    <a:lstStyle/>
                    <a:p>
                      <a:r>
                        <a:rPr lang="en-IN" sz="1400" dirty="0" err="1">
                          <a:solidFill>
                            <a:srgbClr val="000000"/>
                          </a:solidFill>
                          <a:effectLst/>
                          <a:latin typeface="Lucida Grande"/>
                        </a:rPr>
                        <a:t>dependsOnGroups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Lucida Grande"/>
                      </a:endParaRPr>
                    </a:p>
                  </a:txBody>
                  <a:tcPr marL="30480" marR="30480" marT="22860" marB="228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rgbClr val="000000"/>
                          </a:solidFill>
                          <a:effectLst/>
                          <a:latin typeface="Lucida Grande"/>
                        </a:rPr>
                        <a:t>The list of groups this method depends on.</a:t>
                      </a:r>
                    </a:p>
                  </a:txBody>
                  <a:tcPr/>
                </a:tc>
              </a:tr>
              <a:tr h="475746">
                <a:tc>
                  <a:txBody>
                    <a:bodyPr/>
                    <a:lstStyle/>
                    <a:p>
                      <a:r>
                        <a:rPr lang="en-IN" sz="1400" dirty="0" err="1">
                          <a:solidFill>
                            <a:srgbClr val="000000"/>
                          </a:solidFill>
                          <a:effectLst/>
                          <a:latin typeface="Lucida Grande"/>
                        </a:rPr>
                        <a:t>dependsOnMethods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Lucida Grande"/>
                      </a:endParaRPr>
                    </a:p>
                  </a:txBody>
                  <a:tcPr marL="30480" marR="3048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Lucida Grande"/>
                        </a:rPr>
                        <a:t>The list of methods this method depends on.</a:t>
                      </a:r>
                    </a:p>
                  </a:txBody>
                  <a:tcPr marL="30480" marR="30480" marT="22860" marB="22860" anchor="ctr"/>
                </a:tc>
              </a:tr>
              <a:tr h="475746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Lucida Grande"/>
                        </a:rPr>
                        <a:t>enabled</a:t>
                      </a:r>
                    </a:p>
                  </a:txBody>
                  <a:tcPr marL="30480" marR="3048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Lucida Grande"/>
                        </a:rPr>
                        <a:t>Whether methods on this class/method are enabled.</a:t>
                      </a:r>
                    </a:p>
                  </a:txBody>
                  <a:tcPr marL="30480" marR="30480" marT="22860" marB="22860" anchor="ctr"/>
                </a:tc>
              </a:tr>
              <a:tr h="475746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Lucida Grande"/>
                        </a:rPr>
                        <a:t>groups</a:t>
                      </a:r>
                    </a:p>
                  </a:txBody>
                  <a:tcPr marL="30480" marR="3048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Lucida Grande"/>
                        </a:rPr>
                        <a:t>The list of groups this class/method belongs to.</a:t>
                      </a:r>
                    </a:p>
                  </a:txBody>
                  <a:tcPr marL="30480" marR="30480" marT="22860" marB="22860" anchor="ctr"/>
                </a:tc>
              </a:tr>
              <a:tr h="475746">
                <a:tc>
                  <a:txBody>
                    <a:bodyPr/>
                    <a:lstStyle/>
                    <a:p>
                      <a:r>
                        <a:rPr lang="en-IN" sz="1400" dirty="0" err="1">
                          <a:solidFill>
                            <a:srgbClr val="000000"/>
                          </a:solidFill>
                          <a:effectLst/>
                          <a:latin typeface="Lucida Grande"/>
                        </a:rPr>
                        <a:t>inheritGroups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Lucida Grande"/>
                      </a:endParaRPr>
                    </a:p>
                  </a:txBody>
                  <a:tcPr marL="30480" marR="3048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Lucida Grande"/>
                        </a:rPr>
                        <a:t>If true, this method will belong to groups specified in the @Test annotation at the class level.</a:t>
                      </a:r>
                    </a:p>
                  </a:txBody>
                  <a:tcPr marL="30480" marR="30480" marT="22860" marB="22860" anchor="ctr"/>
                </a:tc>
              </a:tr>
              <a:tr h="475746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Lucida Grande"/>
                        </a:rPr>
                        <a:t>description</a:t>
                      </a:r>
                    </a:p>
                  </a:txBody>
                  <a:tcPr marL="30480" marR="3048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Lucida Grande"/>
                        </a:rPr>
                        <a:t>The description for this method.</a:t>
                      </a:r>
                    </a:p>
                  </a:txBody>
                  <a:tcPr marL="30480" marR="30480" marT="22860" marB="228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0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Annotations </a:t>
            </a:r>
            <a:r>
              <a:rPr lang="en-US" dirty="0">
                <a:solidFill>
                  <a:srgbClr val="000000"/>
                </a:solidFill>
              </a:rPr>
              <a:t>in TestNG are lines of code that can control how the method below them will be executed.</a:t>
            </a:r>
          </a:p>
          <a:p>
            <a:r>
              <a:rPr lang="en-US" dirty="0">
                <a:solidFill>
                  <a:srgbClr val="000000"/>
                </a:solidFill>
              </a:rPr>
              <a:t>They are always preceded by the @ symbol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Working with annotations.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Attributes of annotations.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601</Words>
  <Application>Microsoft Office PowerPoint</Application>
  <PresentationFormat>On-screen Show (16:9)</PresentationFormat>
  <Paragraphs>152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Montserrat</vt:lpstr>
      <vt:lpstr>Lucida Grande</vt:lpstr>
      <vt:lpstr>Menlo</vt:lpstr>
      <vt:lpstr>Roboto</vt:lpstr>
      <vt:lpstr>Playfair Display</vt:lpstr>
      <vt:lpstr>Arial</vt:lpstr>
      <vt:lpstr>Montserrat Light</vt:lpstr>
      <vt:lpstr>Lato</vt:lpstr>
      <vt:lpstr>Coral</vt:lpstr>
      <vt:lpstr>PowerPoint Presentation</vt:lpstr>
      <vt:lpstr>Introduction</vt:lpstr>
      <vt:lpstr>Using Annotations    </vt:lpstr>
      <vt:lpstr>    </vt:lpstr>
      <vt:lpstr>   </vt:lpstr>
      <vt:lpstr>   </vt:lpstr>
      <vt:lpstr>Explanation of Execution Procedure  </vt:lpstr>
      <vt:lpstr>Attributes  </vt:lpstr>
      <vt:lpstr>Covered Till Now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 Gupta</cp:lastModifiedBy>
  <cp:revision>102</cp:revision>
  <dcterms:modified xsi:type="dcterms:W3CDTF">2018-03-24T11:57:27Z</dcterms:modified>
</cp:coreProperties>
</file>