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90" r:id="rId2"/>
    <p:sldId id="267" r:id="rId3"/>
    <p:sldId id="271" r:id="rId4"/>
    <p:sldId id="292" r:id="rId5"/>
    <p:sldId id="293" r:id="rId6"/>
    <p:sldId id="307" r:id="rId7"/>
    <p:sldId id="299" r:id="rId8"/>
    <p:sldId id="295" r:id="rId9"/>
    <p:sldId id="301" r:id="rId10"/>
    <p:sldId id="303" r:id="rId11"/>
    <p:sldId id="308" r:id="rId12"/>
    <p:sldId id="305" r:id="rId13"/>
    <p:sldId id="309" r:id="rId14"/>
    <p:sldId id="311" r:id="rId15"/>
    <p:sldId id="312" r:id="rId16"/>
    <p:sldId id="296" r:id="rId17"/>
    <p:sldId id="266" r:id="rId18"/>
  </p:sldIdLst>
  <p:sldSz cx="9144000" cy="5143500" type="screen16x9"/>
  <p:notesSz cx="6858000" cy="9144000"/>
  <p:embeddedFontLst>
    <p:embeddedFont>
      <p:font typeface="Montserrat" panose="020B0604020202020204" charset="0"/>
      <p:regular r:id="rId20"/>
      <p:bold r:id="rId21"/>
    </p:embeddedFont>
    <p:embeddedFont>
      <p:font typeface="Monotype Corsiva" panose="03010101010201010101" pitchFamily="66" charset="0"/>
      <p: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Playfair Display"/>
      <p:regular r:id="rId27"/>
      <p:bold r:id="rId28"/>
      <p:italic r:id="rId29"/>
      <p:boldItalic r:id="rId30"/>
    </p:embeddedFont>
    <p:embeddedFont>
      <p:font typeface="Montserrat Light" panose="020B0604020202020204" charset="0"/>
      <p:regular r:id="rId31"/>
      <p:bold r:id="rId32"/>
    </p:embeddedFont>
    <p:embeddedFont>
      <p:font typeface="Lat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4" autoAdjust="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211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73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04575"/>
            <a:ext cx="902800" cy="4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0" y="4729150"/>
            <a:ext cx="91440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Copyright © AkaSkills (www.akaskills.com)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Shape 67"/>
          <p:cNvPicPr preferRelativeResize="0"/>
          <p:nvPr/>
        </p:nvPicPr>
        <p:blipFill rotWithShape="1">
          <a:blip r:embed="rId2">
            <a:alphaModFix/>
          </a:blip>
          <a:srcRect l="-1439" t="12650" r="1440" b="-12650"/>
          <a:stretch/>
        </p:blipFill>
        <p:spPr>
          <a:xfrm>
            <a:off x="72571" y="0"/>
            <a:ext cx="9566972" cy="51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9"/>
          <p:cNvSpPr txBox="1">
            <a:spLocks/>
          </p:cNvSpPr>
          <p:nvPr/>
        </p:nvSpPr>
        <p:spPr>
          <a:xfrm>
            <a:off x="311700" y="1970352"/>
            <a:ext cx="8469444" cy="965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IN" dirty="0" smtClean="0">
                <a:solidFill>
                  <a:schemeClr val="bg1"/>
                </a:solidFill>
              </a:rPr>
              <a:t>Working with </a:t>
            </a:r>
            <a:r>
              <a:rPr lang="en-IN" smtClean="0">
                <a:solidFill>
                  <a:schemeClr val="bg1"/>
                </a:solidFill>
              </a:rPr>
              <a:t>Web Tables</a:t>
            </a:r>
            <a:endParaRPr lang="en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89378"/>
            <a:ext cx="8520600" cy="611892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Using Attributes as Predicates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01270"/>
            <a:ext cx="8520600" cy="4152613"/>
          </a:xfrm>
        </p:spPr>
        <p:txBody>
          <a:bodyPr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0000"/>
                </a:solidFill>
              </a:rPr>
              <a:t>If the element is written deep within the HTML </a:t>
            </a:r>
            <a:r>
              <a:rPr lang="en-IN" dirty="0" smtClean="0">
                <a:solidFill>
                  <a:srgbClr val="000000"/>
                </a:solidFill>
              </a:rPr>
              <a:t>code than use </a:t>
            </a:r>
            <a:r>
              <a:rPr lang="en-IN" dirty="0">
                <a:solidFill>
                  <a:srgbClr val="000000"/>
                </a:solidFill>
              </a:rPr>
              <a:t>the table's unique attribute </a:t>
            </a:r>
            <a:r>
              <a:rPr lang="en-IN" dirty="0" smtClean="0">
                <a:solidFill>
                  <a:srgbClr val="000000"/>
                </a:solidFill>
              </a:rPr>
              <a:t>(Such as width</a:t>
            </a:r>
            <a:r>
              <a:rPr lang="en-IN" dirty="0">
                <a:solidFill>
                  <a:srgbClr val="000000"/>
                </a:solidFill>
              </a:rPr>
              <a:t>="270") as the predicate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Attributes are used as predicates by prefixing them with the @ symbol. </a:t>
            </a:r>
            <a:endParaRPr lang="en-IN" dirty="0" smtClean="0">
              <a:solidFill>
                <a:srgbClr val="000000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In the example below, the "New York to Chicago" cell is </a:t>
            </a:r>
            <a:r>
              <a:rPr lang="en-IN" dirty="0" smtClean="0">
                <a:solidFill>
                  <a:srgbClr val="000000"/>
                </a:solidFill>
              </a:rPr>
              <a:t>located </a:t>
            </a:r>
            <a:r>
              <a:rPr lang="en-IN" dirty="0">
                <a:solidFill>
                  <a:srgbClr val="000000"/>
                </a:solidFill>
              </a:rPr>
              <a:t>into </a:t>
            </a:r>
            <a:r>
              <a:rPr lang="en-IN" dirty="0" smtClean="0">
                <a:solidFill>
                  <a:srgbClr val="000000"/>
                </a:solidFill>
              </a:rPr>
              <a:t>Webpage.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0000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0000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0000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Now </a:t>
            </a:r>
            <a:r>
              <a:rPr lang="en-IN" dirty="0">
                <a:solidFill>
                  <a:srgbClr val="000000"/>
                </a:solidFill>
              </a:rPr>
              <a:t>See the "New York to Chicago" cell is located deep into </a:t>
            </a:r>
            <a:r>
              <a:rPr lang="en-IN" dirty="0" smtClean="0">
                <a:solidFill>
                  <a:srgbClr val="000000"/>
                </a:solidFill>
              </a:rPr>
              <a:t>Webpage HTML Code in next slide :- </a:t>
            </a: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219" y="2275150"/>
            <a:ext cx="26860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2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cdn.guru99.com/images/burried_dee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5" y="123753"/>
            <a:ext cx="8889618" cy="473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2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99380"/>
            <a:ext cx="8520600" cy="605017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6253"/>
            <a:ext cx="8520600" cy="4908884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Xpath of </a:t>
            </a:r>
            <a:r>
              <a:rPr lang="en-IN" dirty="0" smtClean="0">
                <a:solidFill>
                  <a:srgbClr val="000000"/>
                </a:solidFill>
              </a:rPr>
              <a:t>Accessing </a:t>
            </a:r>
            <a:r>
              <a:rPr lang="en-IN" dirty="0">
                <a:solidFill>
                  <a:srgbClr val="000000"/>
                </a:solidFill>
              </a:rPr>
              <a:t>"New York to Chicago" cell</a:t>
            </a:r>
            <a:r>
              <a:rPr lang="en-IN" dirty="0" smtClean="0">
                <a:solidFill>
                  <a:srgbClr val="000000"/>
                </a:solidFill>
              </a:rPr>
              <a:t> :-</a:t>
            </a:r>
            <a:endParaRPr lang="en-IN" dirty="0">
              <a:solidFill>
                <a:srgbClr val="000000"/>
              </a:solidFill>
            </a:endParaRPr>
          </a:p>
          <a:p>
            <a:r>
              <a:rPr lang="en-IN" dirty="0" smtClean="0">
                <a:solidFill>
                  <a:srgbClr val="000000"/>
                </a:solidFill>
              </a:rPr>
              <a:t>Using XPath </a:t>
            </a:r>
            <a:r>
              <a:rPr lang="en-IN" dirty="0">
                <a:solidFill>
                  <a:srgbClr val="000000"/>
                </a:solidFill>
              </a:rPr>
              <a:t>code in </a:t>
            </a:r>
            <a:r>
              <a:rPr lang="en-IN" dirty="0" smtClean="0">
                <a:solidFill>
                  <a:srgbClr val="000000"/>
                </a:solidFill>
              </a:rPr>
              <a:t>Java, the </a:t>
            </a:r>
            <a:r>
              <a:rPr lang="en-IN" dirty="0">
                <a:solidFill>
                  <a:srgbClr val="000000"/>
                </a:solidFill>
              </a:rPr>
              <a:t>escape character backward slash </a:t>
            </a:r>
            <a:r>
              <a:rPr lang="en-IN" dirty="0" smtClean="0">
                <a:solidFill>
                  <a:srgbClr val="000000"/>
                </a:solidFill>
              </a:rPr>
              <a:t>“\" </a:t>
            </a:r>
            <a:r>
              <a:rPr lang="en-IN" dirty="0">
                <a:solidFill>
                  <a:srgbClr val="000000"/>
                </a:solidFill>
              </a:rPr>
              <a:t>for the double quotation marks on both sides of "270" so that the string argument of By.xpath() will not be terminated prematurely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endParaRPr lang="en-IN" dirty="0">
              <a:solidFill>
                <a:srgbClr val="000000"/>
              </a:solidFill>
            </a:endParaRPr>
          </a:p>
          <a:p>
            <a:r>
              <a:rPr lang="en-IN" dirty="0" smtClean="0">
                <a:solidFill>
                  <a:srgbClr val="000000"/>
                </a:solidFill>
              </a:rPr>
              <a:t>Now see the code:- </a:t>
            </a: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dirty="0" smtClean="0">
              <a:solidFill>
                <a:srgbClr val="000000"/>
              </a:solidFill>
            </a:endParaRPr>
          </a:p>
          <a:p>
            <a:r>
              <a:rPr lang="en-IN" dirty="0" smtClean="0">
                <a:solidFill>
                  <a:srgbClr val="000000"/>
                </a:solidFill>
              </a:rPr>
              <a:t>Result:- </a:t>
            </a: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065" y="451972"/>
            <a:ext cx="3038475" cy="352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345" y="1402645"/>
            <a:ext cx="3962400" cy="10311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55" y="2496582"/>
            <a:ext cx="4448175" cy="20410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980" y="3136089"/>
            <a:ext cx="24669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990027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Shortcut: Use </a:t>
            </a:r>
            <a:r>
              <a:rPr lang="en-IN" dirty="0" smtClean="0">
                <a:solidFill>
                  <a:srgbClr val="000000"/>
                </a:solidFill>
              </a:rPr>
              <a:t>Firebug for </a:t>
            </a:r>
            <a:r>
              <a:rPr lang="en-IN" dirty="0">
                <a:solidFill>
                  <a:srgbClr val="000000"/>
                </a:solidFill>
              </a:rPr>
              <a:t>Accessing Tables in Selenium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90028"/>
            <a:ext cx="8520600" cy="3836354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If the number or attribute of an element is extremely difficult </a:t>
            </a:r>
            <a:r>
              <a:rPr lang="en-IN" dirty="0" smtClean="0">
                <a:solidFill>
                  <a:srgbClr val="000000"/>
                </a:solidFill>
              </a:rPr>
              <a:t>to access, than XPath generate through Firebug. Such as </a:t>
            </a: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dirty="0" smtClean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</a:rPr>
              <a:t>Use Firebug to obtain the XPath code</a:t>
            </a:r>
            <a:r>
              <a:rPr lang="en-IN" dirty="0"/>
              <a:t>.</a:t>
            </a: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85" y="1684422"/>
            <a:ext cx="2828925" cy="1863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374" y="1340663"/>
            <a:ext cx="5362646" cy="354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99380"/>
            <a:ext cx="8520600" cy="605017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6253"/>
            <a:ext cx="8520600" cy="4908884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Look for the first "table" parent element                                                                                      and delete everything to the left of it.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rgbClr val="000000"/>
                </a:solidFill>
              </a:rPr>
              <a:t>Prefix the remaining portion of the code                                                                    with double forward slash "//" and copy it                                                                                       over to your Web Driver code.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864" y="96253"/>
            <a:ext cx="3733800" cy="12999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94" y="1795119"/>
            <a:ext cx="3867150" cy="310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8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99380"/>
            <a:ext cx="8520600" cy="605017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6253"/>
            <a:ext cx="8520600" cy="4908884"/>
          </a:xfrm>
        </p:spPr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Now See the code with result :- </a:t>
            </a:r>
            <a:endParaRPr lang="en-IN" dirty="0">
              <a:solidFill>
                <a:srgbClr val="000000"/>
              </a:solidFill>
            </a:endParaRPr>
          </a:p>
          <a:p>
            <a:endParaRPr lang="en-IN" dirty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231" y="199380"/>
            <a:ext cx="4255742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1253"/>
            <a:ext cx="8520600" cy="591267"/>
          </a:xfrm>
        </p:spPr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Covered Till Now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70" y="742520"/>
            <a:ext cx="8520600" cy="3863855"/>
          </a:xfrm>
        </p:spPr>
        <p:txBody>
          <a:bodyPr/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</a:rPr>
              <a:t>By.xpath() is commonly used to access table elements</a:t>
            </a:r>
            <a:r>
              <a:rPr lang="en-IN" sz="2000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0000"/>
                </a:solidFill>
              </a:rPr>
              <a:t> Accessing </a:t>
            </a:r>
            <a:r>
              <a:rPr lang="en-IN" sz="2000" dirty="0">
                <a:solidFill>
                  <a:srgbClr val="000000"/>
                </a:solidFill>
              </a:rPr>
              <a:t>Nested Tables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0000"/>
                </a:solidFill>
              </a:rPr>
              <a:t> Using </a:t>
            </a:r>
            <a:r>
              <a:rPr lang="en-IN" sz="2000" dirty="0">
                <a:solidFill>
                  <a:srgbClr val="000000"/>
                </a:solidFill>
              </a:rPr>
              <a:t>Attributes as Predicates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0000"/>
                </a:solidFill>
              </a:rPr>
              <a:t> Use </a:t>
            </a:r>
            <a:r>
              <a:rPr lang="en-IN" sz="2000" dirty="0">
                <a:solidFill>
                  <a:srgbClr val="000000"/>
                </a:solidFill>
              </a:rPr>
              <a:t>Firebug for Accessing Tables in Selenium</a:t>
            </a:r>
          </a:p>
          <a:p>
            <a:pPr marL="342900" indent="-342900"/>
            <a:endParaRPr lang="en-IN" sz="2000" dirty="0">
              <a:solidFill>
                <a:srgbClr val="000000"/>
              </a:solidFill>
            </a:endParaRPr>
          </a:p>
          <a:p>
            <a:pPr>
              <a:buNone/>
            </a:pPr>
            <a:endParaRPr lang="en-IN" sz="2000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6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Introduction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A </a:t>
            </a:r>
            <a:r>
              <a:rPr lang="en-IN" b="1" dirty="0">
                <a:solidFill>
                  <a:srgbClr val="000000"/>
                </a:solidFill>
              </a:rPr>
              <a:t>t</a:t>
            </a:r>
            <a:r>
              <a:rPr lang="en-IN" b="1" dirty="0" smtClean="0">
                <a:solidFill>
                  <a:srgbClr val="000000"/>
                </a:solidFill>
              </a:rPr>
              <a:t>able</a:t>
            </a:r>
            <a:r>
              <a:rPr lang="en-IN" dirty="0">
                <a:solidFill>
                  <a:srgbClr val="000000"/>
                </a:solidFill>
              </a:rPr>
              <a:t> is an arrangement of </a:t>
            </a:r>
            <a:r>
              <a:rPr lang="en-IN" dirty="0" smtClean="0">
                <a:solidFill>
                  <a:srgbClr val="000000"/>
                </a:solidFill>
              </a:rPr>
              <a:t>data like text, numbers, links or images </a:t>
            </a:r>
            <a:r>
              <a:rPr lang="en-IN" dirty="0">
                <a:solidFill>
                  <a:srgbClr val="000000"/>
                </a:solidFill>
              </a:rPr>
              <a:t>in rows and </a:t>
            </a:r>
            <a:r>
              <a:rPr lang="en-IN" dirty="0" smtClean="0">
                <a:solidFill>
                  <a:srgbClr val="000000"/>
                </a:solidFill>
              </a:rPr>
              <a:t>columns.</a:t>
            </a:r>
          </a:p>
          <a:p>
            <a:r>
              <a:rPr lang="en-IN" dirty="0" smtClean="0">
                <a:solidFill>
                  <a:srgbClr val="000000"/>
                </a:solidFill>
              </a:rPr>
              <a:t>Accessing table data by using </a:t>
            </a:r>
            <a:r>
              <a:rPr lang="en-IN" dirty="0">
                <a:solidFill>
                  <a:srgbClr val="000000"/>
                </a:solidFill>
              </a:rPr>
              <a:t>the "By.xpath()" method.</a:t>
            </a:r>
            <a:endParaRPr lang="en-IN" dirty="0" smtClean="0">
              <a:solidFill>
                <a:srgbClr val="000000"/>
              </a:solidFill>
            </a:endParaRPr>
          </a:p>
          <a:p>
            <a:r>
              <a:rPr lang="en-IN" b="1" dirty="0">
                <a:solidFill>
                  <a:srgbClr val="000000"/>
                </a:solidFill>
              </a:rPr>
              <a:t>Reading a </a:t>
            </a:r>
            <a:r>
              <a:rPr lang="en-IN" b="1" dirty="0" smtClean="0">
                <a:solidFill>
                  <a:srgbClr val="000000"/>
                </a:solidFill>
              </a:rPr>
              <a:t>Table</a:t>
            </a:r>
          </a:p>
          <a:p>
            <a:pPr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</a:rPr>
              <a:t>XPath Syntax</a:t>
            </a:r>
          </a:p>
          <a:p>
            <a:pPr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</a:rPr>
              <a:t>Accessing Nested Tables</a:t>
            </a:r>
          </a:p>
          <a:p>
            <a:pPr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</a:rPr>
              <a:t>Using Attributes as Predicates</a:t>
            </a:r>
          </a:p>
          <a:p>
            <a:pPr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</a:rPr>
              <a:t>Shortcut: Use Firebug for Accessing Tables in Selenium</a:t>
            </a:r>
          </a:p>
          <a:p>
            <a:endParaRPr lang="en-IN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91350"/>
            <a:ext cx="8520600" cy="488674"/>
          </a:xfrm>
        </p:spPr>
        <p:txBody>
          <a:bodyPr/>
          <a:lstStyle/>
          <a:p>
            <a:r>
              <a:rPr lang="en-IN" sz="2800" dirty="0" smtClean="0">
                <a:solidFill>
                  <a:srgbClr val="000000"/>
                </a:solidFill>
              </a:rPr>
              <a:t>XPath Syntax</a:t>
            </a: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948" y="948776"/>
            <a:ext cx="8520600" cy="3877605"/>
          </a:xfrm>
        </p:spPr>
        <p:txBody>
          <a:bodyPr/>
          <a:lstStyle/>
          <a:p>
            <a:pPr marL="285750" indent="-285750"/>
            <a:r>
              <a:rPr lang="en-IN" dirty="0">
                <a:solidFill>
                  <a:srgbClr val="000000"/>
                </a:solidFill>
              </a:rPr>
              <a:t>Consider the HTML code </a:t>
            </a:r>
            <a:r>
              <a:rPr lang="en-IN" dirty="0" smtClean="0">
                <a:solidFill>
                  <a:srgbClr val="000000"/>
                </a:solidFill>
              </a:rPr>
              <a:t>here:-</a:t>
            </a: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  <a:p>
            <a:pPr marL="285750" indent="-285750">
              <a:spcAft>
                <a:spcPts val="600"/>
              </a:spcAft>
            </a:pPr>
            <a:r>
              <a:rPr lang="en-IN" dirty="0" smtClean="0">
                <a:solidFill>
                  <a:srgbClr val="000000"/>
                </a:solidFill>
              </a:rPr>
              <a:t>Accessing inner </a:t>
            </a:r>
            <a:r>
              <a:rPr lang="en-IN" dirty="0">
                <a:solidFill>
                  <a:srgbClr val="000000"/>
                </a:solidFill>
              </a:rPr>
              <a:t>text of the cell containing </a:t>
            </a: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the </a:t>
            </a:r>
            <a:r>
              <a:rPr lang="en-IN" dirty="0">
                <a:solidFill>
                  <a:srgbClr val="000000"/>
                </a:solidFill>
              </a:rPr>
              <a:t>text "fourth cell.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10" y="880024"/>
            <a:ext cx="3324225" cy="331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07" y="2887578"/>
            <a:ext cx="20288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01973"/>
            <a:ext cx="8520600" cy="626100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9" y="151254"/>
            <a:ext cx="8708547" cy="466825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 smtClean="0">
                <a:solidFill>
                  <a:srgbClr val="000000"/>
                </a:solidFill>
              </a:rPr>
              <a:t>Set </a:t>
            </a:r>
            <a:r>
              <a:rPr lang="en-IN" b="1" dirty="0">
                <a:solidFill>
                  <a:srgbClr val="000000"/>
                </a:solidFill>
              </a:rPr>
              <a:t>the Parent Element (table</a:t>
            </a:r>
            <a:r>
              <a:rPr lang="en-IN" b="1" dirty="0" smtClean="0">
                <a:solidFill>
                  <a:srgbClr val="000000"/>
                </a:solidFill>
              </a:rPr>
              <a:t>):-</a:t>
            </a:r>
          </a:p>
          <a:p>
            <a:pPr marL="285750" indent="-285750">
              <a:spcAft>
                <a:spcPts val="600"/>
              </a:spcAft>
            </a:pPr>
            <a:r>
              <a:rPr lang="en-IN" dirty="0">
                <a:solidFill>
                  <a:srgbClr val="000000"/>
                </a:solidFill>
              </a:rPr>
              <a:t>XPath locators in </a:t>
            </a:r>
            <a:r>
              <a:rPr lang="en-IN" dirty="0" smtClean="0">
                <a:solidFill>
                  <a:srgbClr val="000000"/>
                </a:solidFill>
              </a:rPr>
              <a:t>Web Driver </a:t>
            </a:r>
            <a:r>
              <a:rPr lang="en-IN" dirty="0">
                <a:solidFill>
                  <a:srgbClr val="000000"/>
                </a:solidFill>
              </a:rPr>
              <a:t>always start with a double forward slash "//" and then followed by the parent element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spcAft>
                <a:spcPts val="600"/>
              </a:spcAft>
            </a:pPr>
            <a:r>
              <a:rPr lang="en-IN" dirty="0" smtClean="0">
                <a:solidFill>
                  <a:srgbClr val="000000"/>
                </a:solidFill>
              </a:rPr>
              <a:t>In the tables </a:t>
            </a:r>
            <a:r>
              <a:rPr lang="en-IN" dirty="0">
                <a:solidFill>
                  <a:srgbClr val="000000"/>
                </a:solidFill>
              </a:rPr>
              <a:t>the parent element should always be the &lt;table&gt; </a:t>
            </a:r>
            <a:r>
              <a:rPr lang="en-IN" dirty="0" smtClean="0">
                <a:solidFill>
                  <a:srgbClr val="000000"/>
                </a:solidFill>
              </a:rPr>
              <a:t>tag.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 smtClean="0">
                <a:solidFill>
                  <a:srgbClr val="000000"/>
                </a:solidFill>
              </a:rPr>
              <a:t>Add </a:t>
            </a:r>
            <a:r>
              <a:rPr lang="en-IN" b="1" dirty="0">
                <a:solidFill>
                  <a:srgbClr val="000000"/>
                </a:solidFill>
              </a:rPr>
              <a:t>the child </a:t>
            </a:r>
            <a:r>
              <a:rPr lang="en-IN" b="1" dirty="0" smtClean="0">
                <a:solidFill>
                  <a:srgbClr val="000000"/>
                </a:solidFill>
              </a:rPr>
              <a:t>elements:-</a:t>
            </a:r>
          </a:p>
          <a:p>
            <a:pPr marL="285750" indent="-285750">
              <a:spcAft>
                <a:spcPts val="600"/>
              </a:spcAft>
            </a:pPr>
            <a:r>
              <a:rPr lang="en-IN" dirty="0" smtClean="0">
                <a:solidFill>
                  <a:srgbClr val="000000"/>
                </a:solidFill>
              </a:rPr>
              <a:t>Child </a:t>
            </a:r>
            <a:r>
              <a:rPr lang="en-IN" dirty="0">
                <a:solidFill>
                  <a:srgbClr val="000000"/>
                </a:solidFill>
              </a:rPr>
              <a:t>elements in XPath are placed to the right of their parent element, separated with one forward slash "/" 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spcAft>
                <a:spcPts val="600"/>
              </a:spcAft>
            </a:pPr>
            <a:r>
              <a:rPr lang="en-IN" dirty="0">
                <a:solidFill>
                  <a:srgbClr val="000000"/>
                </a:solidFill>
              </a:rPr>
              <a:t>In the tables </a:t>
            </a:r>
            <a:r>
              <a:rPr lang="en-IN" dirty="0" smtClean="0">
                <a:solidFill>
                  <a:srgbClr val="000000"/>
                </a:solidFill>
              </a:rPr>
              <a:t>the child element immediately                                                                  </a:t>
            </a:r>
            <a:r>
              <a:rPr lang="en-IN" dirty="0">
                <a:solidFill>
                  <a:srgbClr val="000000"/>
                </a:solidFill>
              </a:rPr>
              <a:t>under </a:t>
            </a:r>
            <a:r>
              <a:rPr lang="en-IN" dirty="0" smtClean="0">
                <a:solidFill>
                  <a:srgbClr val="000000"/>
                </a:solidFill>
              </a:rPr>
              <a:t>parent element &lt;table&gt; tag                                                                                       is </a:t>
            </a:r>
            <a:r>
              <a:rPr lang="en-IN" dirty="0">
                <a:solidFill>
                  <a:srgbClr val="000000"/>
                </a:solidFill>
              </a:rPr>
              <a:t>&lt;</a:t>
            </a:r>
            <a:r>
              <a:rPr lang="en-IN" dirty="0" err="1" smtClean="0">
                <a:solidFill>
                  <a:srgbClr val="000000"/>
                </a:solidFill>
              </a:rPr>
              <a:t>tbody</a:t>
            </a:r>
            <a:r>
              <a:rPr lang="en-IN" dirty="0" smtClean="0">
                <a:solidFill>
                  <a:srgbClr val="000000"/>
                </a:solidFill>
              </a:rPr>
              <a:t>&gt; tag.</a:t>
            </a: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accent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24" y="1496726"/>
            <a:ext cx="1390650" cy="352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976" y="2770231"/>
            <a:ext cx="1857375" cy="1981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351" y="3070269"/>
            <a:ext cx="19526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213130"/>
            <a:ext cx="8520600" cy="461325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0000"/>
                </a:solidFill>
              </a:rPr>
              <a:t>Add </a:t>
            </a:r>
            <a:r>
              <a:rPr lang="en-IN" b="1" dirty="0" smtClean="0">
                <a:solidFill>
                  <a:srgbClr val="000000"/>
                </a:solidFill>
              </a:rPr>
              <a:t>Predicates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000000"/>
                </a:solidFill>
              </a:rPr>
              <a:t>The </a:t>
            </a:r>
            <a:r>
              <a:rPr lang="en-IN" dirty="0">
                <a:solidFill>
                  <a:srgbClr val="000000"/>
                </a:solidFill>
              </a:rPr>
              <a:t>&lt;</a:t>
            </a:r>
            <a:r>
              <a:rPr lang="en-IN" dirty="0" err="1">
                <a:solidFill>
                  <a:srgbClr val="000000"/>
                </a:solidFill>
              </a:rPr>
              <a:t>tbody</a:t>
            </a:r>
            <a:r>
              <a:rPr lang="en-IN" dirty="0">
                <a:solidFill>
                  <a:srgbClr val="000000"/>
                </a:solidFill>
              </a:rPr>
              <a:t>&gt; element contains two &lt;</a:t>
            </a:r>
            <a:r>
              <a:rPr lang="en-IN" dirty="0" err="1">
                <a:solidFill>
                  <a:srgbClr val="000000"/>
                </a:solidFill>
              </a:rPr>
              <a:t>tr</a:t>
            </a:r>
            <a:r>
              <a:rPr lang="en-IN" dirty="0">
                <a:solidFill>
                  <a:srgbClr val="000000"/>
                </a:solidFill>
              </a:rPr>
              <a:t>&gt; </a:t>
            </a:r>
            <a:r>
              <a:rPr lang="en-IN" dirty="0" smtClean="0">
                <a:solidFill>
                  <a:srgbClr val="000000"/>
                </a:solidFill>
              </a:rPr>
              <a:t>tags. These two &lt;</a:t>
            </a:r>
            <a:r>
              <a:rPr lang="en-IN" dirty="0" err="1" smtClean="0">
                <a:solidFill>
                  <a:srgbClr val="000000"/>
                </a:solidFill>
              </a:rPr>
              <a:t>tr</a:t>
            </a:r>
            <a:r>
              <a:rPr lang="en-IN" dirty="0" smtClean="0">
                <a:solidFill>
                  <a:srgbClr val="000000"/>
                </a:solidFill>
              </a:rPr>
              <a:t>&gt; tags are </a:t>
            </a:r>
            <a:r>
              <a:rPr lang="en-IN" b="1" dirty="0" smtClean="0">
                <a:solidFill>
                  <a:srgbClr val="000000"/>
                </a:solidFill>
              </a:rPr>
              <a:t>siblings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Siblings refer to child elements having the same parent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</a:rPr>
              <a:t> </a:t>
            </a:r>
            <a:r>
              <a:rPr lang="en-IN" b="1" dirty="0" smtClean="0">
                <a:solidFill>
                  <a:srgbClr val="000000"/>
                </a:solidFill>
              </a:rPr>
              <a:t>Predicates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smtClean="0">
                <a:solidFill>
                  <a:srgbClr val="000000"/>
                </a:solidFill>
              </a:rPr>
              <a:t>used for distinguish these two &lt;</a:t>
            </a:r>
            <a:r>
              <a:rPr lang="en-IN" dirty="0" err="1" smtClean="0">
                <a:solidFill>
                  <a:srgbClr val="000000"/>
                </a:solidFill>
              </a:rPr>
              <a:t>tr</a:t>
            </a:r>
            <a:r>
              <a:rPr lang="en-IN" dirty="0" smtClean="0">
                <a:solidFill>
                  <a:srgbClr val="000000"/>
                </a:solidFill>
              </a:rPr>
              <a:t>&gt; tags.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Predicates are numbers or HTML attributes enclosed in a pair of square brackets "[ ]" that distinguish a child element from its siblings. 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57" y="2749931"/>
            <a:ext cx="50958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01973"/>
            <a:ext cx="8520600" cy="626100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9" y="151254"/>
            <a:ext cx="8708547" cy="46682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Accessing second &lt;</a:t>
            </a:r>
            <a:r>
              <a:rPr lang="en-IN" dirty="0" err="1">
                <a:solidFill>
                  <a:srgbClr val="000000"/>
                </a:solidFill>
              </a:rPr>
              <a:t>tr</a:t>
            </a:r>
            <a:r>
              <a:rPr lang="en-IN" dirty="0">
                <a:solidFill>
                  <a:srgbClr val="000000"/>
                </a:solidFill>
              </a:rPr>
              <a:t>&gt; tag in </a:t>
            </a:r>
            <a:r>
              <a:rPr lang="en-IN" dirty="0" smtClean="0">
                <a:solidFill>
                  <a:srgbClr val="000000"/>
                </a:solidFill>
              </a:rPr>
              <a:t>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0000"/>
              </a:solidFill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b="1" dirty="0"/>
              <a:t> </a:t>
            </a:r>
            <a:r>
              <a:rPr lang="en-IN" b="1" dirty="0">
                <a:solidFill>
                  <a:srgbClr val="000000"/>
                </a:solidFill>
              </a:rPr>
              <a:t>Add the Succeeding Child Elements Using the Appropriate Predicates</a:t>
            </a:r>
            <a:endParaRPr lang="en-IN" dirty="0">
              <a:solidFill>
                <a:srgbClr val="000000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Accessing second &lt;</a:t>
            </a:r>
            <a:r>
              <a:rPr lang="en-IN" dirty="0" smtClean="0">
                <a:solidFill>
                  <a:srgbClr val="000000"/>
                </a:solidFill>
              </a:rPr>
              <a:t>td&gt; </a:t>
            </a:r>
            <a:r>
              <a:rPr lang="en-IN" dirty="0">
                <a:solidFill>
                  <a:srgbClr val="000000"/>
                </a:solidFill>
              </a:rPr>
              <a:t>tag in table.</a:t>
            </a:r>
          </a:p>
          <a:p>
            <a:pPr>
              <a:buNone/>
            </a:pPr>
            <a:endParaRPr lang="en-IN" dirty="0" smtClean="0">
              <a:solidFill>
                <a:schemeClr val="accent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06" y="671035"/>
            <a:ext cx="2305050" cy="16595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581" y="3918642"/>
            <a:ext cx="21621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91350"/>
            <a:ext cx="8520600" cy="9678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38774"/>
            <a:ext cx="8520600" cy="373010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rgbClr val="000000"/>
                </a:solidFill>
              </a:rPr>
              <a:t>Now See the code :-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rgbClr val="000000"/>
                </a:solidFill>
              </a:rPr>
              <a:t>Result  as:- </a:t>
            </a: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712" y="838774"/>
            <a:ext cx="4438650" cy="167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65" y="2628196"/>
            <a:ext cx="24574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5628"/>
            <a:ext cx="8520600" cy="529389"/>
          </a:xfrm>
        </p:spPr>
        <p:txBody>
          <a:bodyPr/>
          <a:lstStyle/>
          <a:p>
            <a:r>
              <a:rPr lang="en-IN" sz="2800" dirty="0">
                <a:solidFill>
                  <a:srgbClr val="000000"/>
                </a:solidFill>
              </a:rPr>
              <a:t>Accessing Nested Tables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851" y="605017"/>
            <a:ext cx="8722297" cy="396385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Nested tables are tables located within another table. 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976277"/>
            <a:ext cx="3681759" cy="3918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975" y="1911931"/>
            <a:ext cx="2333625" cy="18097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6431737" y="3006332"/>
            <a:ext cx="1189408" cy="495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rot="10800000" flipH="1" flipV="1">
            <a:off x="7539607" y="3253839"/>
            <a:ext cx="15125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chemeClr val="tx1">
                    <a:lumMod val="75000"/>
                  </a:schemeClr>
                </a:solidFill>
                <a:latin typeface="Monotype Corsiva" panose="03010101010201010101" pitchFamily="66" charset="0"/>
              </a:rPr>
              <a:t>We will try to access this cell</a:t>
            </a:r>
            <a:endParaRPr lang="en-IN" sz="2000" dirty="0">
              <a:solidFill>
                <a:schemeClr val="tx1">
                  <a:lumMod val="75000"/>
                </a:schemeClr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56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16878"/>
            <a:ext cx="8520600" cy="151254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6878"/>
            <a:ext cx="8520600" cy="469575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rgbClr val="000000"/>
                </a:solidFill>
              </a:rPr>
              <a:t>Xpath of Accessing Nested table:-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0000"/>
                </a:solidFill>
              </a:rPr>
              <a:t>Now See the code :-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rgbClr val="000000"/>
                </a:solidFill>
              </a:rPr>
              <a:t>Result as:-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6" name="Picture 2" descr="https://cdn.guru99.com/images/image0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314" y="162569"/>
            <a:ext cx="37528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314" y="1570335"/>
            <a:ext cx="4362247" cy="1724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100" y="3174332"/>
            <a:ext cx="22764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396</Words>
  <Application>Microsoft Office PowerPoint</Application>
  <PresentationFormat>On-screen Show (16:9)</PresentationFormat>
  <Paragraphs>88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Montserrat</vt:lpstr>
      <vt:lpstr>Monotype Corsiva</vt:lpstr>
      <vt:lpstr>Roboto</vt:lpstr>
      <vt:lpstr>Wingdings</vt:lpstr>
      <vt:lpstr>Playfair Display</vt:lpstr>
      <vt:lpstr>Arial</vt:lpstr>
      <vt:lpstr>Montserrat Light</vt:lpstr>
      <vt:lpstr>Lato</vt:lpstr>
      <vt:lpstr>Coral</vt:lpstr>
      <vt:lpstr>PowerPoint Presentation</vt:lpstr>
      <vt:lpstr>Introduction</vt:lpstr>
      <vt:lpstr>XPath Syntax</vt:lpstr>
      <vt:lpstr>  </vt:lpstr>
      <vt:lpstr> </vt:lpstr>
      <vt:lpstr>  </vt:lpstr>
      <vt:lpstr>PowerPoint Presentation</vt:lpstr>
      <vt:lpstr>Accessing Nested Tables    </vt:lpstr>
      <vt:lpstr> </vt:lpstr>
      <vt:lpstr>Using Attributes as Predicates </vt:lpstr>
      <vt:lpstr>PowerPoint Presentation</vt:lpstr>
      <vt:lpstr> </vt:lpstr>
      <vt:lpstr>Shortcut: Use Firebug for Accessing Tables in Selenium </vt:lpstr>
      <vt:lpstr> </vt:lpstr>
      <vt:lpstr> </vt:lpstr>
      <vt:lpstr>Covered Till Now   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Vibhav Gupta</dc:creator>
  <cp:lastModifiedBy>Vibhav Gupta</cp:lastModifiedBy>
  <cp:revision>82</cp:revision>
  <dcterms:modified xsi:type="dcterms:W3CDTF">2018-03-10T18:28:41Z</dcterms:modified>
</cp:coreProperties>
</file>