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267" r:id="rId3"/>
    <p:sldId id="268" r:id="rId4"/>
    <p:sldId id="271" r:id="rId5"/>
    <p:sldId id="298" r:id="rId6"/>
    <p:sldId id="299" r:id="rId7"/>
    <p:sldId id="291" r:id="rId8"/>
    <p:sldId id="292" r:id="rId9"/>
    <p:sldId id="293" r:id="rId10"/>
    <p:sldId id="294" r:id="rId11"/>
    <p:sldId id="300" r:id="rId12"/>
    <p:sldId id="301" r:id="rId13"/>
    <p:sldId id="295" r:id="rId14"/>
    <p:sldId id="296" r:id="rId15"/>
    <p:sldId id="266" r:id="rId16"/>
  </p:sldIdLst>
  <p:sldSz cx="9144000" cy="5143500" type="screen16x9"/>
  <p:notesSz cx="6858000" cy="9144000"/>
  <p:embeddedFontLst>
    <p:embeddedFont>
      <p:font typeface="Montserrat" charset="0"/>
      <p:regular r:id="rId18"/>
      <p:bold r:id="rId19"/>
    </p:embeddedFont>
    <p:embeddedFont>
      <p:font typeface="Roboto" charset="0"/>
      <p:regular r:id="rId20"/>
      <p:bold r:id="rId21"/>
      <p:italic r:id="rId22"/>
      <p:boldItalic r:id="rId23"/>
    </p:embeddedFont>
    <p:embeddedFont>
      <p:font typeface="Lato" charset="0"/>
      <p:regular r:id="rId24"/>
      <p:bold r:id="rId25"/>
      <p:italic r:id="rId26"/>
      <p:boldItalic r:id="rId27"/>
    </p:embeddedFont>
    <p:embeddedFont>
      <p:font typeface="Montserrat Light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24" autoAdjust="0"/>
  </p:normalViewPr>
  <p:slideViewPr>
    <p:cSldViewPr snapToGrid="0">
      <p:cViewPr varScale="1">
        <p:scale>
          <a:sx n="97" d="100"/>
          <a:sy n="97" d="100"/>
        </p:scale>
        <p:origin x="-3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11700" y="1894975"/>
            <a:ext cx="8520600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-IN" dirty="0">
                <a:solidFill>
                  <a:schemeClr val="bg1"/>
                </a:solidFill>
              </a:rPr>
              <a:t>XPath in Selenium </a:t>
            </a:r>
            <a:r>
              <a:rPr lang="en-IN" dirty="0" smtClean="0">
                <a:solidFill>
                  <a:schemeClr val="bg1"/>
                </a:solidFill>
              </a:rPr>
              <a:t>Web Driver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7076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81"/>
            <a:ext cx="8520600" cy="4391894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/>
              <a:t>3) Using OR &amp; AND</a:t>
            </a:r>
            <a:r>
              <a:rPr lang="en-US" b="1" dirty="0" smtClean="0"/>
              <a:t>:-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lang="en-US" dirty="0" smtClean="0"/>
              <a:t>In OR </a:t>
            </a:r>
            <a:r>
              <a:rPr lang="en-US" dirty="0" smtClean="0"/>
              <a:t>expression, two conditions are used, any one condition should be true to find the </a:t>
            </a:r>
            <a:r>
              <a:rPr lang="en-US" dirty="0" smtClean="0"/>
              <a:t>element. 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Example:-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1776" y="1200646"/>
            <a:ext cx="4888186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Xpath=//*[@type='submit' OR @name='</a:t>
            </a:r>
            <a:r>
              <a:rPr lang="en-US" b="1" dirty="0" err="1" smtClean="0"/>
              <a:t>btnReset</a:t>
            </a:r>
            <a:r>
              <a:rPr lang="en-US" b="1" dirty="0" smtClean="0"/>
              <a:t>']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032816_0758_XPathinSel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1592826"/>
            <a:ext cx="8750710" cy="32151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7076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81"/>
            <a:ext cx="8520600" cy="4391894"/>
          </a:xfrm>
        </p:spPr>
        <p:txBody>
          <a:bodyPr/>
          <a:lstStyle/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In </a:t>
            </a:r>
            <a:r>
              <a:rPr lang="en-US" dirty="0" smtClean="0">
                <a:solidFill>
                  <a:srgbClr val="000000"/>
                </a:solidFill>
              </a:rPr>
              <a:t>AND expression, two conditions are used, both conditions should be true to find the element. It fails to find element if any one condition is false.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Example:-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81440" y="895846"/>
            <a:ext cx="4888186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Xpath=//input[@type='submit' AND @name='</a:t>
            </a:r>
            <a:r>
              <a:rPr lang="en-US" b="1" dirty="0" err="1" smtClean="0"/>
              <a:t>btnLogin</a:t>
            </a:r>
            <a:r>
              <a:rPr lang="en-US" b="1" dirty="0" smtClean="0"/>
              <a:t>']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032816_0758_XPathinSele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5" y="1158056"/>
            <a:ext cx="8662220" cy="3790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70766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6981"/>
            <a:ext cx="8520600" cy="4391894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4) </a:t>
            </a:r>
            <a:r>
              <a:rPr lang="en-US" b="1" dirty="0" smtClean="0">
                <a:solidFill>
                  <a:srgbClr val="000000"/>
                </a:solidFill>
              </a:rPr>
              <a:t>Start-with function:-</a:t>
            </a:r>
            <a:r>
              <a:rPr lang="en-US" dirty="0" smtClean="0">
                <a:solidFill>
                  <a:srgbClr val="000000"/>
                </a:solidFill>
              </a:rPr>
              <a:t>Start-with function finds the element whose attribute    value changes on refresh or any operation on the webpage.</a:t>
            </a:r>
          </a:p>
          <a:p>
            <a:pPr>
              <a:spcAft>
                <a:spcPts val="0"/>
              </a:spcAft>
              <a:buNone/>
            </a:pPr>
            <a:r>
              <a:rPr lang="en-US" dirty="0" smtClean="0"/>
              <a:t>Example:-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61776" y="984337"/>
            <a:ext cx="4888186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Xpath=//label[starts-with(@</a:t>
            </a:r>
            <a:r>
              <a:rPr lang="en-US" b="1" dirty="0" err="1" smtClean="0"/>
              <a:t>id,'message</a:t>
            </a:r>
            <a:r>
              <a:rPr lang="en-US" b="1" dirty="0" smtClean="0"/>
              <a:t>')]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032816_0758_XPathinSele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288027"/>
            <a:ext cx="9020175" cy="347923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47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55639"/>
            <a:ext cx="8520600" cy="4313236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5) Text</a:t>
            </a:r>
            <a:r>
              <a:rPr lang="en-US" b="1" dirty="0" smtClean="0">
                <a:solidFill>
                  <a:srgbClr val="000000"/>
                </a:solidFill>
              </a:rPr>
              <a:t>():-</a:t>
            </a:r>
            <a:r>
              <a:rPr lang="en-US" dirty="0" smtClean="0">
                <a:solidFill>
                  <a:srgbClr val="000000"/>
                </a:solidFill>
              </a:rPr>
              <a:t>Text function finds </a:t>
            </a:r>
            <a:r>
              <a:rPr lang="en-US" dirty="0" smtClean="0">
                <a:solidFill>
                  <a:srgbClr val="000000"/>
                </a:solidFill>
              </a:rPr>
              <a:t>the element with exact text </a:t>
            </a:r>
            <a:r>
              <a:rPr lang="en-US" dirty="0" smtClean="0">
                <a:solidFill>
                  <a:srgbClr val="000000"/>
                </a:solidFill>
              </a:rPr>
              <a:t>match.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Example:-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91272" y="827020"/>
            <a:ext cx="3678818" cy="3385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Xpath=//td[text()='</a:t>
            </a:r>
            <a:r>
              <a:rPr lang="en-US" sz="1600" b="1" dirty="0" err="1" smtClean="0"/>
              <a:t>UserID</a:t>
            </a:r>
            <a:r>
              <a:rPr lang="en-US" sz="1600" b="1" dirty="0" smtClean="0"/>
              <a:t>']</a:t>
            </a:r>
            <a:endParaRPr kumimoji="0" lang="en-US" sz="28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 descr="032816_0758_XPathinSele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1229032"/>
            <a:ext cx="8603225" cy="35789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46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0000"/>
                </a:solidFill>
              </a:rPr>
              <a:t>XPath</a:t>
            </a:r>
            <a:r>
              <a:rPr lang="en-US" dirty="0" smtClean="0">
                <a:solidFill>
                  <a:srgbClr val="000000"/>
                </a:solidFill>
              </a:rPr>
              <a:t> is required to find an element on the web page as to do an operation on that particular element.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There are two types of </a:t>
            </a:r>
            <a:r>
              <a:rPr lang="en-US" dirty="0" err="1" smtClean="0">
                <a:solidFill>
                  <a:srgbClr val="000000"/>
                </a:solidFill>
              </a:rPr>
              <a:t>XPath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Absolute </a:t>
            </a:r>
            <a:r>
              <a:rPr lang="en-US" b="1" dirty="0" err="1" smtClean="0">
                <a:solidFill>
                  <a:srgbClr val="000000"/>
                </a:solidFill>
              </a:rPr>
              <a:t>XPath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Relative </a:t>
            </a:r>
            <a:r>
              <a:rPr lang="en-US" b="1" dirty="0" smtClean="0">
                <a:solidFill>
                  <a:srgbClr val="000000"/>
                </a:solidFill>
              </a:rPr>
              <a:t>Xpath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err="1" smtClean="0">
                <a:solidFill>
                  <a:srgbClr val="000000"/>
                </a:solidFill>
              </a:rPr>
              <a:t>XPath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expression select nodes or list of nodes on the basis of attributes like ID , Name, </a:t>
            </a:r>
            <a:r>
              <a:rPr lang="en-US" dirty="0" err="1" smtClean="0">
                <a:solidFill>
                  <a:srgbClr val="000000"/>
                </a:solidFill>
              </a:rPr>
              <a:t>Classname</a:t>
            </a:r>
            <a:r>
              <a:rPr lang="en-US" dirty="0" smtClean="0">
                <a:solidFill>
                  <a:srgbClr val="000000"/>
                </a:solidFill>
              </a:rPr>
              <a:t>, etc. from the XML document 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61878"/>
            <a:ext cx="8520600" cy="570640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32518"/>
            <a:ext cx="9144000" cy="422136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</a:rPr>
              <a:t>XPath is defined as </a:t>
            </a:r>
            <a:r>
              <a:rPr lang="en-IN" sz="1600" b="1" dirty="0">
                <a:solidFill>
                  <a:srgbClr val="000000"/>
                </a:solidFill>
              </a:rPr>
              <a:t>XML path</a:t>
            </a:r>
            <a:r>
              <a:rPr lang="en-IN" sz="1600" dirty="0">
                <a:solidFill>
                  <a:srgbClr val="000000"/>
                </a:solidFill>
              </a:rPr>
              <a:t>. </a:t>
            </a:r>
            <a:endParaRPr lang="en-IN" sz="160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IN" sz="1600" dirty="0" smtClean="0">
                <a:solidFill>
                  <a:srgbClr val="000000"/>
                </a:solidFill>
              </a:rPr>
              <a:t>It </a:t>
            </a:r>
            <a:r>
              <a:rPr lang="en-IN" sz="1600" dirty="0">
                <a:solidFill>
                  <a:srgbClr val="000000"/>
                </a:solidFill>
              </a:rPr>
              <a:t>is a syntax or language for finding any element on the web page using XML path expression. </a:t>
            </a:r>
            <a:endParaRPr lang="en-IN" sz="160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IN" sz="1600" dirty="0" smtClean="0">
                <a:solidFill>
                  <a:srgbClr val="000000"/>
                </a:solidFill>
              </a:rPr>
              <a:t>XPath </a:t>
            </a:r>
            <a:r>
              <a:rPr lang="en-IN" sz="1600" dirty="0">
                <a:solidFill>
                  <a:srgbClr val="000000"/>
                </a:solidFill>
              </a:rPr>
              <a:t>is used to find the location of any element on a webpage using HTML DOM structure. </a:t>
            </a:r>
            <a:endParaRPr lang="en-IN" sz="1600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// :</a:t>
            </a:r>
            <a:r>
              <a:rPr lang="en-IN" sz="1600" dirty="0">
                <a:solidFill>
                  <a:srgbClr val="000000"/>
                </a:solidFill>
              </a:rPr>
              <a:t> Select current node.</a:t>
            </a:r>
          </a:p>
          <a:p>
            <a:pPr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Tagname: </a:t>
            </a:r>
            <a:r>
              <a:rPr lang="en-IN" sz="1600" dirty="0">
                <a:solidFill>
                  <a:srgbClr val="000000"/>
                </a:solidFill>
              </a:rPr>
              <a:t>Tagname of the particular node.</a:t>
            </a:r>
          </a:p>
          <a:p>
            <a:pPr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@:</a:t>
            </a:r>
            <a:r>
              <a:rPr lang="en-IN" sz="1600" dirty="0">
                <a:solidFill>
                  <a:srgbClr val="000000"/>
                </a:solidFill>
              </a:rPr>
              <a:t> Select attribute.</a:t>
            </a:r>
          </a:p>
          <a:p>
            <a:pPr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Attribute:</a:t>
            </a:r>
            <a:r>
              <a:rPr lang="en-IN" sz="1600" dirty="0">
                <a:solidFill>
                  <a:srgbClr val="000000"/>
                </a:solidFill>
              </a:rPr>
              <a:t> Attribute name of the node.</a:t>
            </a:r>
          </a:p>
          <a:p>
            <a:pPr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Value:</a:t>
            </a:r>
            <a:r>
              <a:rPr lang="en-IN" sz="1600" dirty="0">
                <a:solidFill>
                  <a:srgbClr val="000000"/>
                </a:solidFill>
              </a:rPr>
              <a:t> Value of the attribute.</a:t>
            </a:r>
          </a:p>
          <a:p>
            <a:pPr>
              <a:spcAft>
                <a:spcPts val="0"/>
              </a:spcAft>
            </a:pPr>
            <a:endParaRPr lang="en-IN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598" y="2084408"/>
            <a:ext cx="5410773" cy="2535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311700" y="68752"/>
            <a:ext cx="8520600" cy="55001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Xpath Locators</a:t>
            </a:r>
            <a:br>
              <a:rPr lang="en-IN" dirty="0" smtClean="0">
                <a:solidFill>
                  <a:srgbClr val="000000"/>
                </a:solidFill>
              </a:rPr>
            </a:b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2" y="1017528"/>
            <a:ext cx="8754357" cy="3774478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88260582"/>
              </p:ext>
            </p:extLst>
          </p:nvPr>
        </p:nvGraphicFramePr>
        <p:xfrm>
          <a:off x="77942" y="735644"/>
          <a:ext cx="8914804" cy="4056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7457"/>
                <a:gridCol w="4447347"/>
              </a:tblGrid>
              <a:tr h="486959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XPath Locators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chemeClr val="bg1"/>
                          </a:solidFill>
                          <a:effectLst/>
                        </a:rPr>
                        <a:t>Find different elements on web page</a:t>
                      </a:r>
                      <a:endParaRPr lang="en-IN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</a:tr>
              <a:tr h="48695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To find the element by ID of the element</a:t>
                      </a:r>
                    </a:p>
                  </a:txBody>
                  <a:tcPr marL="60960" marR="60960" marT="60960" marB="60960"/>
                </a:tc>
              </a:tr>
              <a:tr h="48695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Classname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To find the element by Classname of the element</a:t>
                      </a:r>
                    </a:p>
                  </a:txBody>
                  <a:tcPr marL="60960" marR="60960" marT="60960" marB="60960"/>
                </a:tc>
              </a:tr>
              <a:tr h="486959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To find the element by name of the element</a:t>
                      </a:r>
                    </a:p>
                  </a:txBody>
                  <a:tcPr marL="60960" marR="60960" marT="60960" marB="60960"/>
                </a:tc>
              </a:tr>
              <a:tr h="514845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Link text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To find the element by text of the link</a:t>
                      </a:r>
                    </a:p>
                  </a:txBody>
                  <a:tcPr marL="60960" marR="60960" marT="60960" marB="60960"/>
                </a:tc>
              </a:tr>
              <a:tr h="796841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XPath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XPath required for finding the dynamic element and traverse between various elements of the web page</a:t>
                      </a:r>
                    </a:p>
                  </a:txBody>
                  <a:tcPr marL="60960" marR="60960" marT="60960" marB="60960"/>
                </a:tc>
              </a:tr>
              <a:tr h="79684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CSS path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CSS path also locates elements having no name, class or ID.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5628"/>
            <a:ext cx="8520600" cy="591266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Types of X-path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70" y="522514"/>
            <a:ext cx="8520600" cy="4156365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AutoNum type="arabicParenR"/>
            </a:pPr>
            <a:r>
              <a:rPr lang="en-IN" b="1" dirty="0" smtClean="0">
                <a:solidFill>
                  <a:srgbClr val="000000"/>
                </a:solidFill>
              </a:rPr>
              <a:t>Absolute </a:t>
            </a:r>
            <a:r>
              <a:rPr lang="en-IN" b="1" dirty="0">
                <a:solidFill>
                  <a:srgbClr val="000000"/>
                </a:solidFill>
              </a:rPr>
              <a:t>XPath </a:t>
            </a:r>
            <a:r>
              <a:rPr lang="en-IN" dirty="0" smtClean="0">
                <a:solidFill>
                  <a:srgbClr val="000000"/>
                </a:solidFill>
              </a:rPr>
              <a:t>:-</a:t>
            </a: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It uses Complete path from the Root Element to the desire element</a:t>
            </a:r>
            <a:r>
              <a:rPr lang="en-IN" sz="1600" dirty="0" smtClean="0">
                <a:solidFill>
                  <a:srgbClr val="000000"/>
                </a:solidFill>
              </a:rPr>
              <a:t>, but </a:t>
            </a:r>
            <a:r>
              <a:rPr lang="en-IN" sz="1600" dirty="0">
                <a:solidFill>
                  <a:srgbClr val="000000"/>
                </a:solidFill>
              </a:rPr>
              <a:t>the </a:t>
            </a:r>
            <a:r>
              <a:rPr lang="en-IN" sz="1600" dirty="0" smtClean="0">
                <a:solidFill>
                  <a:srgbClr val="000000"/>
                </a:solidFill>
              </a:rPr>
              <a:t>drawback </a:t>
            </a:r>
            <a:r>
              <a:rPr lang="en-IN" sz="1600" dirty="0">
                <a:solidFill>
                  <a:srgbClr val="000000"/>
                </a:solidFill>
              </a:rPr>
              <a:t>of the absolute XPath is that if there are any changes made in the path of the element then that XPath gets failed.</a:t>
            </a:r>
          </a:p>
          <a:p>
            <a:pPr>
              <a:spcAft>
                <a:spcPts val="0"/>
              </a:spcAft>
            </a:pPr>
            <a:r>
              <a:rPr lang="en-IN" sz="1600" dirty="0">
                <a:solidFill>
                  <a:srgbClr val="000000"/>
                </a:solidFill>
              </a:rPr>
              <a:t>The key characteristic of XPath is that it begins with the single forward slash</a:t>
            </a:r>
            <a:r>
              <a:rPr lang="en-IN" sz="1600" dirty="0" smtClean="0">
                <a:solidFill>
                  <a:srgbClr val="000000"/>
                </a:solidFill>
              </a:rPr>
              <a:t>(/).</a:t>
            </a:r>
          </a:p>
          <a:p>
            <a:pPr>
              <a:spcAft>
                <a:spcPts val="0"/>
              </a:spcAft>
              <a:buNone/>
            </a:pPr>
            <a:r>
              <a:rPr lang="en-IN" sz="1600" dirty="0" smtClean="0">
                <a:solidFill>
                  <a:srgbClr val="000000"/>
                </a:solidFill>
              </a:rPr>
              <a:t>Example</a:t>
            </a:r>
            <a:r>
              <a:rPr lang="en-IN" sz="1600" dirty="0">
                <a:solidFill>
                  <a:srgbClr val="000000"/>
                </a:solidFill>
              </a:rPr>
              <a:t>:-</a:t>
            </a:r>
            <a:endParaRPr lang="en-IN" sz="1400" dirty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endParaRPr lang="en-IN" sz="16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9" y="2384687"/>
            <a:ext cx="8140091" cy="244169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30659" y="2076910"/>
            <a:ext cx="7817088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343434"/>
                </a:solidFill>
                <a:effectLst/>
                <a:latin typeface="Monaco"/>
              </a:rPr>
              <a:t>html/body/div[1]/section/div[1]/div/div/div/div[1]/div/div/div/div/div[3]/div[1]/div/h4[1]/b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75628"/>
            <a:ext cx="8520600" cy="68751"/>
          </a:xfrm>
        </p:spPr>
        <p:txBody>
          <a:bodyPr/>
          <a:lstStyle/>
          <a:p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070" y="0"/>
            <a:ext cx="8520600" cy="4678879"/>
          </a:xfrm>
        </p:spPr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2)  </a:t>
            </a:r>
            <a:r>
              <a:rPr lang="en-IN" b="1" dirty="0" smtClean="0">
                <a:solidFill>
                  <a:srgbClr val="000000"/>
                </a:solidFill>
              </a:rPr>
              <a:t>Relative XPath</a:t>
            </a:r>
            <a:r>
              <a:rPr lang="en-IN" b="1" dirty="0">
                <a:solidFill>
                  <a:srgbClr val="000000"/>
                </a:solidFill>
              </a:rPr>
              <a:t>:-</a:t>
            </a:r>
            <a:endParaRPr lang="en-IN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en-US" sz="1600" dirty="0" smtClean="0">
                <a:solidFill>
                  <a:srgbClr val="000000"/>
                </a:solidFill>
              </a:rPr>
              <a:t>It can simply start by referencing the desire element and go from there.</a:t>
            </a:r>
          </a:p>
          <a:p>
            <a:pPr>
              <a:spcAft>
                <a:spcPts val="0"/>
              </a:spcAft>
            </a:pPr>
            <a:r>
              <a:rPr lang="en-IN" sz="1600" dirty="0" smtClean="0">
                <a:solidFill>
                  <a:srgbClr val="000000"/>
                </a:solidFill>
              </a:rPr>
              <a:t>The </a:t>
            </a:r>
            <a:r>
              <a:rPr lang="en-IN" sz="1600" dirty="0">
                <a:solidFill>
                  <a:srgbClr val="000000"/>
                </a:solidFill>
              </a:rPr>
              <a:t>key characteristic of XPath is that it begins with the </a:t>
            </a:r>
            <a:r>
              <a:rPr lang="en-IN" sz="1600" dirty="0" smtClean="0">
                <a:solidFill>
                  <a:srgbClr val="000000"/>
                </a:solidFill>
              </a:rPr>
              <a:t>Double </a:t>
            </a:r>
            <a:r>
              <a:rPr lang="en-IN" sz="1600" dirty="0">
                <a:solidFill>
                  <a:srgbClr val="000000"/>
                </a:solidFill>
              </a:rPr>
              <a:t>forward </a:t>
            </a:r>
            <a:r>
              <a:rPr lang="en-IN" sz="1600" dirty="0" smtClean="0">
                <a:solidFill>
                  <a:srgbClr val="000000"/>
                </a:solidFill>
              </a:rPr>
              <a:t>slash.</a:t>
            </a:r>
            <a:endParaRPr lang="en-IN" sz="1600" dirty="0" smtClean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sz="1600" dirty="0">
                <a:solidFill>
                  <a:srgbClr val="000000"/>
                </a:solidFill>
              </a:rPr>
              <a:t>Example:-</a:t>
            </a:r>
            <a:endParaRPr lang="en-IN" sz="1400" dirty="0">
              <a:solidFill>
                <a:schemeClr val="accent2"/>
              </a:solidFill>
            </a:endParaRPr>
          </a:p>
          <a:p>
            <a:pPr>
              <a:spcAft>
                <a:spcPts val="0"/>
              </a:spcAft>
            </a:pPr>
            <a:endParaRPr lang="en-IN" sz="1600" dirty="0">
              <a:solidFill>
                <a:schemeClr val="accent2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43789" y="1013834"/>
            <a:ext cx="5630779" cy="33855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Relative </a:t>
            </a:r>
            <a:r>
              <a:rPr kumimoji="0" lang="en-US" sz="16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xpath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: //*[@class='featured-box']//*[text()='Testing']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00" y="1388788"/>
            <a:ext cx="7803707" cy="35889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122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1"/>
            <a:ext cx="8520600" cy="106188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Difference between single ‘/’ or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double ‘//’</a:t>
            </a:r>
            <a:r>
              <a:rPr lang="en-US" sz="3600" b="0" dirty="0" smtClean="0"/>
              <a:t/>
            </a:r>
            <a:br>
              <a:rPr lang="en-US" sz="3600" b="0" dirty="0" smtClean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09368"/>
            <a:ext cx="8520600" cy="3359507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 single slash at the start of Xpath instructs </a:t>
            </a:r>
            <a:r>
              <a:rPr lang="en-US" dirty="0" err="1" smtClean="0">
                <a:solidFill>
                  <a:srgbClr val="000000"/>
                </a:solidFill>
              </a:rPr>
              <a:t>XPath</a:t>
            </a:r>
            <a:r>
              <a:rPr lang="en-US" dirty="0" smtClean="0">
                <a:solidFill>
                  <a:srgbClr val="000000"/>
                </a:solidFill>
              </a:rPr>
              <a:t> engine to look for element starting from root node which means to look for the element immediately inside its parent element.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 double slash at the start of Xpath instructs </a:t>
            </a:r>
            <a:r>
              <a:rPr lang="en-US" dirty="0" err="1" smtClean="0">
                <a:solidFill>
                  <a:srgbClr val="000000"/>
                </a:solidFill>
              </a:rPr>
              <a:t>XPath</a:t>
            </a:r>
            <a:r>
              <a:rPr lang="en-US" dirty="0" smtClean="0">
                <a:solidFill>
                  <a:srgbClr val="000000"/>
                </a:solidFill>
              </a:rPr>
              <a:t> engine to search look for matching element anywhere in the XML document which means to look for any child or any grand-child element inside the parent element.</a:t>
            </a: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5002"/>
            <a:ext cx="8520600" cy="488138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XPath </a:t>
            </a:r>
            <a:r>
              <a:rPr lang="en-IN" sz="2800" dirty="0" smtClean="0">
                <a:solidFill>
                  <a:srgbClr val="000000"/>
                </a:solidFill>
              </a:rPr>
              <a:t>axes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543140"/>
            <a:ext cx="8520600" cy="4317618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XPath </a:t>
            </a:r>
            <a:r>
              <a:rPr lang="en-IN" dirty="0">
                <a:solidFill>
                  <a:srgbClr val="000000"/>
                </a:solidFill>
              </a:rPr>
              <a:t>axes search different nodes in XML document from current context node.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XPath axes methods are used to find those elements, which dynamically change on refresh or any other operations. 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XPath  axes methods are:-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Ancestor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</a:rPr>
              <a:t>Child </a:t>
            </a: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Preceding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Following-sibling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Parent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Self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</a:rPr>
              <a:t>Descendant</a:t>
            </a: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3128"/>
            <a:ext cx="8520600" cy="565466"/>
          </a:xfrm>
        </p:spPr>
        <p:txBody>
          <a:bodyPr/>
          <a:lstStyle/>
          <a:p>
            <a:r>
              <a:rPr lang="en-US" sz="2800" dirty="0" smtClean="0">
                <a:solidFill>
                  <a:srgbClr val="000000"/>
                </a:solidFill>
              </a:rPr>
              <a:t>Using </a:t>
            </a:r>
            <a:r>
              <a:rPr lang="en-US" sz="2800" dirty="0" smtClean="0">
                <a:solidFill>
                  <a:srgbClr val="000000"/>
                </a:solidFill>
              </a:rPr>
              <a:t>Xpath in </a:t>
            </a:r>
            <a:r>
              <a:rPr lang="en-US" sz="2800" dirty="0" smtClean="0">
                <a:solidFill>
                  <a:srgbClr val="000000"/>
                </a:solidFill>
              </a:rPr>
              <a:t>Selenium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80102"/>
            <a:ext cx="8527500" cy="4237703"/>
          </a:xfrm>
        </p:spPr>
        <p:txBody>
          <a:bodyPr/>
          <a:lstStyle/>
          <a:p>
            <a:pPr marL="342900" indent="-342900">
              <a:spcAft>
                <a:spcPts val="0"/>
              </a:spcAft>
              <a:buAutoNum type="arabicParenR"/>
            </a:pPr>
            <a:r>
              <a:rPr lang="en-US" b="1" dirty="0" smtClean="0"/>
              <a:t>Basic </a:t>
            </a:r>
            <a:r>
              <a:rPr lang="en-US" b="1" dirty="0" err="1" smtClean="0"/>
              <a:t>XPath</a:t>
            </a:r>
            <a:r>
              <a:rPr lang="en-US" b="1" dirty="0" smtClean="0"/>
              <a:t>:-</a:t>
            </a:r>
            <a:r>
              <a:rPr lang="en-US" dirty="0" err="1" smtClean="0"/>
              <a:t>XPath</a:t>
            </a:r>
            <a:r>
              <a:rPr lang="en-US" dirty="0" smtClean="0"/>
              <a:t> expression select nodes or list of nodes on the basis of attributes like </a:t>
            </a:r>
            <a:r>
              <a:rPr lang="en-US" b="1" dirty="0" smtClean="0"/>
              <a:t>ID , Name, </a:t>
            </a:r>
            <a:r>
              <a:rPr lang="en-US" b="1" dirty="0" err="1" smtClean="0"/>
              <a:t>Classname</a:t>
            </a:r>
            <a:r>
              <a:rPr lang="en-US" b="1" dirty="0" smtClean="0"/>
              <a:t> </a:t>
            </a:r>
            <a:r>
              <a:rPr lang="en-US" dirty="0" smtClean="0"/>
              <a:t>etc.</a:t>
            </a:r>
          </a:p>
          <a:p>
            <a:pPr marL="342900" indent="-342900">
              <a:spcAft>
                <a:spcPts val="0"/>
              </a:spcAft>
              <a:buNone/>
            </a:pPr>
            <a:r>
              <a:rPr lang="en-US" dirty="0" smtClean="0"/>
              <a:t>Example</a:t>
            </a:r>
            <a:r>
              <a:rPr lang="en-US" dirty="0" smtClean="0"/>
              <a:t>:-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561776" y="1289138"/>
            <a:ext cx="2734921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Xpath=//input[@name='</a:t>
            </a:r>
            <a:r>
              <a:rPr lang="en-US" b="1" dirty="0" err="1" smtClean="0"/>
              <a:t>uid</a:t>
            </a:r>
            <a:r>
              <a:rPr lang="en-US" b="1" dirty="0" smtClean="0"/>
              <a:t>']</a:t>
            </a:r>
            <a:r>
              <a:rPr kumimoji="0" lang="en-US" sz="800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032816_0758_XPathinSel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651820"/>
            <a:ext cx="9048750" cy="31392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45719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216310"/>
            <a:ext cx="8520600" cy="435256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2) Contains() </a:t>
            </a:r>
            <a:r>
              <a:rPr lang="en-US" dirty="0" smtClean="0"/>
              <a:t>:-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It is used when the value of any attribute changes </a:t>
            </a:r>
            <a:r>
              <a:rPr lang="en-US" dirty="0" smtClean="0">
                <a:solidFill>
                  <a:srgbClr val="000000"/>
                </a:solidFill>
              </a:rPr>
              <a:t>dynamically.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>Example:-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69930" y="836854"/>
            <a:ext cx="3049553" cy="30777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smtClean="0"/>
              <a:t>Xpath=.//*[contains(@</a:t>
            </a:r>
            <a:r>
              <a:rPr lang="en-US" b="1" dirty="0" err="1" smtClean="0"/>
              <a:t>name,'btn</a:t>
            </a:r>
            <a:r>
              <a:rPr lang="en-US" b="1" dirty="0" smtClean="0"/>
              <a:t>')]</a:t>
            </a: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032816_0758_XPathinSel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1" y="1219200"/>
            <a:ext cx="8742566" cy="37585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505</Words>
  <Application>Microsoft Office PowerPoint</Application>
  <PresentationFormat>On-screen Show (16:9)</PresentationFormat>
  <Paragraphs>82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Montserrat</vt:lpstr>
      <vt:lpstr>Roboto</vt:lpstr>
      <vt:lpstr>Monaco</vt:lpstr>
      <vt:lpstr>Wingdings</vt:lpstr>
      <vt:lpstr>Lato</vt:lpstr>
      <vt:lpstr>Montserrat Light</vt:lpstr>
      <vt:lpstr>Playfair Display</vt:lpstr>
      <vt:lpstr>Coral</vt:lpstr>
      <vt:lpstr>Slide 1</vt:lpstr>
      <vt:lpstr>Introduction</vt:lpstr>
      <vt:lpstr>Xpath Locators </vt:lpstr>
      <vt:lpstr>Types of X-path</vt:lpstr>
      <vt:lpstr>Slide 5</vt:lpstr>
      <vt:lpstr>Difference between single ‘/’ or  double ‘//’ </vt:lpstr>
      <vt:lpstr>XPath axes </vt:lpstr>
      <vt:lpstr>Using Xpath in Selenium    </vt:lpstr>
      <vt:lpstr>  </vt:lpstr>
      <vt:lpstr>  </vt:lpstr>
      <vt:lpstr>  </vt:lpstr>
      <vt:lpstr>  </vt:lpstr>
      <vt:lpstr>   </vt:lpstr>
      <vt:lpstr>Covered Till Now   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</cp:lastModifiedBy>
  <cp:revision>75</cp:revision>
  <dcterms:modified xsi:type="dcterms:W3CDTF">2018-03-11T11:47:59Z</dcterms:modified>
</cp:coreProperties>
</file>