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90" r:id="rId2"/>
    <p:sldId id="267" r:id="rId3"/>
    <p:sldId id="271" r:id="rId4"/>
    <p:sldId id="301" r:id="rId5"/>
    <p:sldId id="298" r:id="rId6"/>
    <p:sldId id="302" r:id="rId7"/>
    <p:sldId id="303" r:id="rId8"/>
    <p:sldId id="304" r:id="rId9"/>
    <p:sldId id="305" r:id="rId10"/>
    <p:sldId id="296" r:id="rId11"/>
    <p:sldId id="266" r:id="rId12"/>
  </p:sldIdLst>
  <p:sldSz cx="9144000" cy="5143500" type="screen16x9"/>
  <p:notesSz cx="6858000" cy="9144000"/>
  <p:embeddedFontLst>
    <p:embeddedFont>
      <p:font typeface="Montserrat" charset="0"/>
      <p:regular r:id="rId14"/>
      <p:bold r:id="rId15"/>
    </p:embeddedFont>
    <p:embeddedFont>
      <p:font typeface="Roboto" charset="0"/>
      <p:regular r:id="rId16"/>
      <p:bold r:id="rId17"/>
      <p:italic r:id="rId18"/>
      <p:boldItalic r:id="rId19"/>
    </p:embeddedFont>
    <p:embeddedFont>
      <p:font typeface="Lato" charset="0"/>
      <p:regular r:id="rId20"/>
      <p:bold r:id="rId21"/>
      <p:italic r:id="rId22"/>
      <p:boldItalic r:id="rId23"/>
    </p:embeddedFont>
    <p:embeddedFont>
      <p:font typeface="Montserrat Light"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24" autoAdjust="0"/>
  </p:normalViewPr>
  <p:slideViewPr>
    <p:cSldViewPr snapToGrid="0">
      <p:cViewPr varScale="1">
        <p:scale>
          <a:sx n="97" d="100"/>
          <a:sy n="97" d="100"/>
        </p:scale>
        <p:origin x="-384" y="-10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xmlns="" val="30942116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972738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pic>
        <p:nvPicPr>
          <p:cNvPr id="24" name="Shape 24"/>
          <p:cNvPicPr preferRelativeResize="0"/>
          <p:nvPr/>
        </p:nvPicPr>
        <p:blipFill>
          <a:blip r:embed="rId2">
            <a:alphaModFix/>
          </a:blip>
          <a:stretch>
            <a:fillRect/>
          </a:stretch>
        </p:blipFill>
        <p:spPr>
          <a:xfrm>
            <a:off x="8050700" y="204575"/>
            <a:ext cx="902800" cy="4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4" name="Shape 44"/>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5" name="Shape 4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9" name="Shape 4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3" name="Shape 53"/>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Montserrat"/>
              <a:buNone/>
              <a:defRPr sz="3200" b="1">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pPr lvl="0" algn="r">
                <a:spcBef>
                  <a:spcPts val="0"/>
                </a:spcBef>
                <a:buNone/>
              </a:pPr>
              <a:t>‹#›</a:t>
            </a:fld>
            <a:endParaRPr lang="en" sz="1000">
              <a:solidFill>
                <a:schemeClr val="dk2"/>
              </a:solidFill>
              <a:latin typeface="Lato"/>
              <a:ea typeface="Lato"/>
              <a:cs typeface="Lato"/>
              <a:sym typeface="Lato"/>
            </a:endParaRPr>
          </a:p>
        </p:txBody>
      </p:sp>
      <p:sp>
        <p:nvSpPr>
          <p:cNvPr id="9" name="Shape 9"/>
          <p:cNvSpPr txBox="1"/>
          <p:nvPr/>
        </p:nvSpPr>
        <p:spPr>
          <a:xfrm>
            <a:off x="0" y="4729150"/>
            <a:ext cx="9144000" cy="297300"/>
          </a:xfrm>
          <a:prstGeom prst="rect">
            <a:avLst/>
          </a:prstGeom>
          <a:noFill/>
          <a:ln>
            <a:noFill/>
          </a:ln>
        </p:spPr>
        <p:txBody>
          <a:bodyPr lIns="91425" tIns="91425" rIns="91425" bIns="91425" anchor="t" anchorCtr="0">
            <a:noAutofit/>
          </a:bodyPr>
          <a:lstStyle/>
          <a:p>
            <a:pPr lvl="0" algn="ctr">
              <a:spcBef>
                <a:spcPts val="0"/>
              </a:spcBef>
              <a:buNone/>
            </a:pPr>
            <a:r>
              <a:rPr lang="en" sz="1000">
                <a:latin typeface="Montserrat Light"/>
                <a:ea typeface="Montserrat Light"/>
                <a:cs typeface="Montserrat Light"/>
                <a:sym typeface="Montserrat Light"/>
              </a:rPr>
              <a:t>Copyright © AkaSkills (www.akaskills.com) All Rights Reserved</a:t>
            </a: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Shape 67"/>
          <p:cNvPicPr preferRelativeResize="0"/>
          <p:nvPr/>
        </p:nvPicPr>
        <p:blipFill rotWithShape="1">
          <a:blip r:embed="rId2">
            <a:alphaModFix/>
          </a:blip>
          <a:srcRect l="-1439" t="12650" r="1440" b="-12650"/>
          <a:stretch/>
        </p:blipFill>
        <p:spPr>
          <a:xfrm>
            <a:off x="72571" y="0"/>
            <a:ext cx="9566972" cy="5150525"/>
          </a:xfrm>
          <a:prstGeom prst="rect">
            <a:avLst/>
          </a:prstGeom>
          <a:noFill/>
          <a:ln>
            <a:noFill/>
          </a:ln>
        </p:spPr>
      </p:pic>
      <p:sp>
        <p:nvSpPr>
          <p:cNvPr id="4" name="Shape 69"/>
          <p:cNvSpPr txBox="1">
            <a:spLocks/>
          </p:cNvSpPr>
          <p:nvPr/>
        </p:nvSpPr>
        <p:spPr>
          <a:xfrm>
            <a:off x="311700" y="1901600"/>
            <a:ext cx="8469444" cy="965700"/>
          </a:xfrm>
          <a:prstGeom prst="rect">
            <a:avLst/>
          </a:prstGeom>
          <a:gradFill>
            <a:gsLst>
              <a:gs pos="0">
                <a:srgbClr val="696969"/>
              </a:gs>
              <a:gs pos="100000">
                <a:srgbClr val="1D1D1D"/>
              </a:gs>
            </a:gsLst>
            <a:lin ang="5400012" scaled="0"/>
          </a:gra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Montserrat"/>
              <a:buNone/>
              <a:defRPr sz="3200" b="1" i="0" u="none" strike="noStrike" cap="none">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r>
              <a:rPr lang="en" dirty="0" smtClean="0">
                <a:solidFill>
                  <a:schemeClr val="lt1"/>
                </a:solidFill>
                <a:latin typeface="Montserrat" charset="0"/>
              </a:rPr>
              <a:t>Working with Java </a:t>
            </a:r>
            <a:r>
              <a:rPr lang="en" smtClean="0">
                <a:solidFill>
                  <a:schemeClr val="lt1"/>
                </a:solidFill>
                <a:latin typeface="Montserrat" charset="0"/>
              </a:rPr>
              <a:t>Script Executor </a:t>
            </a:r>
            <a:endParaRPr lang="en" dirty="0">
              <a:solidFill>
                <a:schemeClr val="lt1"/>
              </a:solidFill>
              <a:latin typeface="Montserrat" charset="0"/>
            </a:endParaRPr>
          </a:p>
        </p:txBody>
      </p:sp>
    </p:spTree>
    <p:extLst>
      <p:ext uri="{BB962C8B-B14F-4D97-AF65-F5344CB8AC3E}">
        <p14:creationId xmlns:p14="http://schemas.microsoft.com/office/powerpoint/2010/main" xmlns="" val="781748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solidFill>
                  <a:schemeClr val="accent2"/>
                </a:solidFill>
              </a:rPr>
              <a:t>Covered Till Now</a:t>
            </a: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r>
              <a:rPr lang="en-US" dirty="0" err="1" smtClean="0">
                <a:solidFill>
                  <a:srgbClr val="000000"/>
                </a:solidFill>
              </a:rPr>
              <a:t>JavaScriptExecutor</a:t>
            </a:r>
            <a:r>
              <a:rPr lang="en-US" dirty="0" smtClean="0">
                <a:solidFill>
                  <a:srgbClr val="000000"/>
                </a:solidFill>
              </a:rPr>
              <a:t> is used when Selenium </a:t>
            </a:r>
            <a:r>
              <a:rPr lang="en-US" dirty="0" err="1" smtClean="0">
                <a:solidFill>
                  <a:srgbClr val="000000"/>
                </a:solidFill>
              </a:rPr>
              <a:t>Webdriver</a:t>
            </a:r>
            <a:r>
              <a:rPr lang="en-US" dirty="0" smtClean="0">
                <a:solidFill>
                  <a:srgbClr val="000000"/>
                </a:solidFill>
              </a:rPr>
              <a:t> fails to click on any element due to some issue.</a:t>
            </a:r>
          </a:p>
          <a:p>
            <a:r>
              <a:rPr lang="en-US" dirty="0" err="1" smtClean="0">
                <a:solidFill>
                  <a:srgbClr val="000000"/>
                </a:solidFill>
              </a:rPr>
              <a:t>JavaScriptExecutor</a:t>
            </a:r>
            <a:r>
              <a:rPr lang="en-US" dirty="0" smtClean="0">
                <a:solidFill>
                  <a:srgbClr val="000000"/>
                </a:solidFill>
              </a:rPr>
              <a:t> provides two methods "</a:t>
            </a:r>
            <a:r>
              <a:rPr lang="en-US" dirty="0" err="1" smtClean="0">
                <a:solidFill>
                  <a:srgbClr val="000000"/>
                </a:solidFill>
              </a:rPr>
              <a:t>executescript</a:t>
            </a:r>
            <a:r>
              <a:rPr lang="en-US" dirty="0" smtClean="0">
                <a:solidFill>
                  <a:srgbClr val="000000"/>
                </a:solidFill>
              </a:rPr>
              <a:t>" &amp; "</a:t>
            </a:r>
            <a:r>
              <a:rPr lang="en-US" dirty="0" err="1" smtClean="0">
                <a:solidFill>
                  <a:srgbClr val="000000"/>
                </a:solidFill>
              </a:rPr>
              <a:t>executeAsyncScript</a:t>
            </a:r>
            <a:r>
              <a:rPr lang="en-US" dirty="0" smtClean="0">
                <a:solidFill>
                  <a:srgbClr val="000000"/>
                </a:solidFill>
              </a:rPr>
              <a:t>" to handle.</a:t>
            </a:r>
          </a:p>
          <a:p>
            <a:r>
              <a:rPr lang="en-US" dirty="0" smtClean="0">
                <a:solidFill>
                  <a:srgbClr val="000000"/>
                </a:solidFill>
              </a:rPr>
              <a:t>Executed the JavaScript using Selenium </a:t>
            </a:r>
            <a:r>
              <a:rPr lang="en-US" dirty="0" err="1" smtClean="0">
                <a:solidFill>
                  <a:srgbClr val="000000"/>
                </a:solidFill>
              </a:rPr>
              <a:t>Webdriver</a:t>
            </a:r>
            <a:r>
              <a:rPr lang="en-US" dirty="0" smtClean="0">
                <a:solidFill>
                  <a:srgbClr val="000000"/>
                </a:solidFill>
              </a:rPr>
              <a:t>..</a:t>
            </a:r>
            <a:endParaRPr lang="en-US" dirty="0" smtClean="0">
              <a:solidFill>
                <a:srgbClr val="000000"/>
              </a:solidFill>
            </a:endParaRPr>
          </a:p>
          <a:p>
            <a:r>
              <a:rPr lang="en-US" dirty="0" smtClean="0">
                <a:solidFill>
                  <a:srgbClr val="000000"/>
                </a:solidFill>
              </a:rPr>
              <a:t>Scrolled down the window using </a:t>
            </a:r>
            <a:r>
              <a:rPr lang="en-US" dirty="0" err="1" smtClean="0">
                <a:solidFill>
                  <a:srgbClr val="000000"/>
                </a:solidFill>
              </a:rPr>
              <a:t>JavaScriptExecutor</a:t>
            </a:r>
            <a:r>
              <a:rPr lang="en-US" dirty="0" smtClean="0">
                <a:solidFill>
                  <a:srgbClr val="000000"/>
                </a:solidFill>
              </a:rPr>
              <a:t>.</a:t>
            </a:r>
          </a:p>
          <a:p>
            <a:pPr>
              <a:buNone/>
            </a:pPr>
            <a:endParaRPr lang="en-IN" dirty="0">
              <a:solidFill>
                <a:schemeClr val="accent2"/>
              </a:solidFill>
            </a:endParaRPr>
          </a:p>
        </p:txBody>
      </p:sp>
    </p:spTree>
    <p:extLst>
      <p:ext uri="{BB962C8B-B14F-4D97-AF65-F5344CB8AC3E}">
        <p14:creationId xmlns:p14="http://schemas.microsoft.com/office/powerpoint/2010/main" xmlns="" val="3357179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8C8C8C"/>
            </a:gs>
            <a:gs pos="100000">
              <a:srgbClr val="404040"/>
            </a:gs>
          </a:gsLst>
          <a:path path="circle">
            <a:fillToRect l="50000" t="50000" r="50000" b="50000"/>
          </a:path>
          <a:tileRect/>
        </a:gra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90250" y="526350"/>
            <a:ext cx="8196600" cy="40908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7988"/>
            <a:ext cx="8520600" cy="471948"/>
          </a:xfrm>
        </p:spPr>
        <p:txBody>
          <a:bodyPr/>
          <a:lstStyle/>
          <a:p>
            <a:r>
              <a:rPr lang="en-IN" dirty="0" smtClean="0">
                <a:solidFill>
                  <a:srgbClr val="000000"/>
                </a:solidFill>
              </a:rPr>
              <a:t>Introduction</a:t>
            </a:r>
            <a:endParaRPr lang="en-IN" dirty="0">
              <a:solidFill>
                <a:srgbClr val="000000"/>
              </a:solidFill>
            </a:endParaRPr>
          </a:p>
        </p:txBody>
      </p:sp>
      <p:sp>
        <p:nvSpPr>
          <p:cNvPr id="3" name="Text Placeholder 2"/>
          <p:cNvSpPr>
            <a:spLocks noGrp="1"/>
          </p:cNvSpPr>
          <p:nvPr>
            <p:ph type="body" idx="1"/>
          </p:nvPr>
        </p:nvSpPr>
        <p:spPr>
          <a:xfrm>
            <a:off x="311700" y="619432"/>
            <a:ext cx="8520600" cy="4345858"/>
          </a:xfrm>
        </p:spPr>
        <p:txBody>
          <a:bodyPr/>
          <a:lstStyle/>
          <a:p>
            <a:pPr>
              <a:spcAft>
                <a:spcPts val="600"/>
              </a:spcAft>
            </a:pPr>
            <a:r>
              <a:rPr lang="en-US" sz="1600" dirty="0" err="1" smtClean="0">
                <a:solidFill>
                  <a:srgbClr val="000000"/>
                </a:solidFill>
              </a:rPr>
              <a:t>JavaScriptExecutor</a:t>
            </a:r>
            <a:r>
              <a:rPr lang="en-US" sz="1600" dirty="0" smtClean="0">
                <a:solidFill>
                  <a:srgbClr val="000000"/>
                </a:solidFill>
              </a:rPr>
              <a:t> is an Interface that helps to execute JavaScript through Selenium </a:t>
            </a:r>
            <a:r>
              <a:rPr lang="en-US" sz="1600" dirty="0" err="1" smtClean="0">
                <a:solidFill>
                  <a:srgbClr val="000000"/>
                </a:solidFill>
              </a:rPr>
              <a:t>Webdriver</a:t>
            </a:r>
            <a:r>
              <a:rPr lang="en-US" sz="1600" dirty="0" smtClean="0">
                <a:solidFill>
                  <a:srgbClr val="000000"/>
                </a:solidFill>
              </a:rPr>
              <a:t>.</a:t>
            </a:r>
          </a:p>
          <a:p>
            <a:pPr>
              <a:spcAft>
                <a:spcPts val="600"/>
              </a:spcAft>
            </a:pPr>
            <a:r>
              <a:rPr lang="en-US" sz="1600" dirty="0" err="1" smtClean="0">
                <a:solidFill>
                  <a:srgbClr val="000000"/>
                </a:solidFill>
              </a:rPr>
              <a:t>JavaScriptExecutor</a:t>
            </a:r>
            <a:r>
              <a:rPr lang="en-US" sz="1600" dirty="0" smtClean="0">
                <a:solidFill>
                  <a:srgbClr val="000000"/>
                </a:solidFill>
              </a:rPr>
              <a:t> provides two methods </a:t>
            </a:r>
            <a:r>
              <a:rPr lang="en-US" sz="1600" dirty="0" smtClean="0">
                <a:solidFill>
                  <a:srgbClr val="000000"/>
                </a:solidFill>
              </a:rPr>
              <a:t>to </a:t>
            </a:r>
            <a:r>
              <a:rPr lang="en-US" sz="1600" dirty="0" smtClean="0">
                <a:solidFill>
                  <a:srgbClr val="000000"/>
                </a:solidFill>
              </a:rPr>
              <a:t>run </a:t>
            </a:r>
            <a:r>
              <a:rPr lang="en-US" sz="1600" dirty="0" err="1" smtClean="0">
                <a:solidFill>
                  <a:srgbClr val="000000"/>
                </a:solidFill>
              </a:rPr>
              <a:t>javascript</a:t>
            </a:r>
            <a:r>
              <a:rPr lang="en-US" sz="1600" dirty="0" smtClean="0">
                <a:solidFill>
                  <a:srgbClr val="000000"/>
                </a:solidFill>
              </a:rPr>
              <a:t> on the selected window or current </a:t>
            </a:r>
            <a:r>
              <a:rPr lang="en-US" sz="1600" dirty="0" smtClean="0">
                <a:solidFill>
                  <a:srgbClr val="000000"/>
                </a:solidFill>
              </a:rPr>
              <a:t>page are:- </a:t>
            </a:r>
          </a:p>
          <a:p>
            <a:pPr>
              <a:spcAft>
                <a:spcPts val="600"/>
              </a:spcAft>
              <a:buNone/>
            </a:pPr>
            <a:r>
              <a:rPr lang="en-US" sz="1600" b="1" dirty="0" smtClean="0">
                <a:solidFill>
                  <a:srgbClr val="000000"/>
                </a:solidFill>
              </a:rPr>
              <a:t>1) </a:t>
            </a:r>
            <a:r>
              <a:rPr lang="en-US" sz="1600" b="1" dirty="0" err="1" smtClean="0">
                <a:solidFill>
                  <a:srgbClr val="000000"/>
                </a:solidFill>
              </a:rPr>
              <a:t>executeAsyncScript</a:t>
            </a:r>
            <a:r>
              <a:rPr lang="en-US" sz="1600" b="1" dirty="0" smtClean="0">
                <a:solidFill>
                  <a:srgbClr val="000000"/>
                </a:solidFill>
              </a:rPr>
              <a:t>:</a:t>
            </a:r>
            <a:r>
              <a:rPr lang="en-US" sz="1600" b="1" dirty="0" smtClean="0">
                <a:solidFill>
                  <a:srgbClr val="000000"/>
                </a:solidFill>
              </a:rPr>
              <a:t>-</a:t>
            </a:r>
            <a:r>
              <a:rPr lang="en-US" sz="1600" dirty="0" smtClean="0">
                <a:solidFill>
                  <a:srgbClr val="000000"/>
                </a:solidFill>
              </a:rPr>
              <a:t>This </a:t>
            </a:r>
            <a:r>
              <a:rPr lang="en-US" sz="1600" dirty="0" smtClean="0">
                <a:solidFill>
                  <a:srgbClr val="000000"/>
                </a:solidFill>
              </a:rPr>
              <a:t>function will execute an asynchronous piece of JavaScript in the context of the currently selected frame or window in Selenium. The JS so executed is single-threaded with a various callback function which runs synchronously</a:t>
            </a:r>
            <a:r>
              <a:rPr lang="en-US" sz="1600" dirty="0" smtClean="0">
                <a:solidFill>
                  <a:srgbClr val="000000"/>
                </a:solidFill>
              </a:rPr>
              <a:t>.</a:t>
            </a:r>
          </a:p>
          <a:p>
            <a:pPr>
              <a:spcAft>
                <a:spcPts val="0"/>
              </a:spcAft>
              <a:buNone/>
            </a:pPr>
            <a:r>
              <a:rPr lang="en-US" sz="1600" b="1" dirty="0" smtClean="0">
                <a:solidFill>
                  <a:srgbClr val="000000"/>
                </a:solidFill>
              </a:rPr>
              <a:t>2) </a:t>
            </a:r>
            <a:r>
              <a:rPr lang="en-US" sz="1600" b="1" dirty="0" err="1" smtClean="0">
                <a:solidFill>
                  <a:srgbClr val="000000"/>
                </a:solidFill>
              </a:rPr>
              <a:t>executeScript</a:t>
            </a:r>
            <a:r>
              <a:rPr lang="en-US" sz="1600" b="1" dirty="0" smtClean="0">
                <a:solidFill>
                  <a:srgbClr val="000000"/>
                </a:solidFill>
              </a:rPr>
              <a:t>:-</a:t>
            </a:r>
            <a:r>
              <a:rPr lang="en-US" sz="1600" dirty="0" smtClean="0">
                <a:solidFill>
                  <a:srgbClr val="000000"/>
                </a:solidFill>
              </a:rPr>
              <a:t>This </a:t>
            </a:r>
            <a:r>
              <a:rPr lang="en-US" sz="1600" dirty="0" smtClean="0">
                <a:solidFill>
                  <a:srgbClr val="000000"/>
                </a:solidFill>
              </a:rPr>
              <a:t>method executes JavaScript in the context of the currently selected frame or window in Selenium. The script used in this method runs in the body of an anonymous function (a function without a name). We can also pass complicated arguments to it</a:t>
            </a:r>
            <a:r>
              <a:rPr lang="en-US" sz="1600" dirty="0" smtClean="0">
                <a:solidFill>
                  <a:srgbClr val="000000"/>
                </a:solidFill>
              </a:rPr>
              <a:t>.                                                                                          </a:t>
            </a:r>
            <a:r>
              <a:rPr lang="en-US" sz="1600" b="1" dirty="0" smtClean="0">
                <a:solidFill>
                  <a:srgbClr val="000000"/>
                </a:solidFill>
              </a:rPr>
              <a:t>where :- </a:t>
            </a:r>
          </a:p>
          <a:p>
            <a:pPr>
              <a:spcAft>
                <a:spcPts val="0"/>
              </a:spcAft>
              <a:buNone/>
            </a:pPr>
            <a:r>
              <a:rPr lang="en-US" sz="1600" dirty="0" smtClean="0">
                <a:solidFill>
                  <a:srgbClr val="000000"/>
                </a:solidFill>
              </a:rPr>
              <a:t>                                                                       </a:t>
            </a:r>
            <a:r>
              <a:rPr lang="en-US" sz="1600" b="1" dirty="0" smtClean="0">
                <a:solidFill>
                  <a:srgbClr val="000000"/>
                </a:solidFill>
              </a:rPr>
              <a:t>Script –</a:t>
            </a:r>
            <a:r>
              <a:rPr lang="en-US" sz="1600" dirty="0" smtClean="0">
                <a:solidFill>
                  <a:srgbClr val="000000"/>
                </a:solidFill>
              </a:rPr>
              <a:t>This </a:t>
            </a:r>
            <a:r>
              <a:rPr lang="en-US" sz="1600" dirty="0" smtClean="0">
                <a:solidFill>
                  <a:srgbClr val="000000"/>
                </a:solidFill>
              </a:rPr>
              <a:t>is the JavaScript that needs to execute.</a:t>
            </a:r>
          </a:p>
          <a:p>
            <a:pPr>
              <a:spcAft>
                <a:spcPts val="0"/>
              </a:spcAft>
              <a:buNone/>
            </a:pPr>
            <a:r>
              <a:rPr lang="en-US" sz="1600" dirty="0" smtClean="0">
                <a:solidFill>
                  <a:srgbClr val="000000"/>
                </a:solidFill>
              </a:rPr>
              <a:t> </a:t>
            </a:r>
            <a:r>
              <a:rPr lang="en-US" sz="1600" dirty="0" smtClean="0">
                <a:solidFill>
                  <a:srgbClr val="000000"/>
                </a:solidFill>
              </a:rPr>
              <a:t>                                                                      </a:t>
            </a:r>
            <a:r>
              <a:rPr lang="en-US" sz="1600" b="1" dirty="0" smtClean="0">
                <a:solidFill>
                  <a:srgbClr val="000000"/>
                </a:solidFill>
              </a:rPr>
              <a:t>Arguments </a:t>
            </a:r>
            <a:r>
              <a:rPr lang="en-US" sz="1600" b="1" dirty="0" smtClean="0">
                <a:solidFill>
                  <a:srgbClr val="000000"/>
                </a:solidFill>
              </a:rPr>
              <a:t>– </a:t>
            </a:r>
            <a:r>
              <a:rPr lang="en-US" sz="1600" dirty="0" smtClean="0">
                <a:solidFill>
                  <a:srgbClr val="000000"/>
                </a:solidFill>
              </a:rPr>
              <a:t>It is the arguments to the script. </a:t>
            </a:r>
            <a:endParaRPr lang="en-US" sz="1600" dirty="0" smtClean="0">
              <a:solidFill>
                <a:srgbClr val="000000"/>
              </a:solidFill>
            </a:endParaRPr>
          </a:p>
          <a:p>
            <a:pPr>
              <a:spcAft>
                <a:spcPts val="0"/>
              </a:spcAft>
              <a:buNone/>
            </a:pPr>
            <a:r>
              <a:rPr lang="en-US" sz="1600" dirty="0" smtClean="0">
                <a:solidFill>
                  <a:srgbClr val="000000"/>
                </a:solidFill>
              </a:rPr>
              <a:t>                                                                                               It's optional</a:t>
            </a:r>
            <a:r>
              <a:rPr lang="en-US" sz="1600" dirty="0" smtClean="0">
                <a:solidFill>
                  <a:srgbClr val="000000"/>
                </a:solidFill>
              </a:rPr>
              <a:t>.</a:t>
            </a:r>
          </a:p>
          <a:p>
            <a:pPr>
              <a:spcAft>
                <a:spcPts val="600"/>
              </a:spcAft>
              <a:buNone/>
            </a:pPr>
            <a:endParaRPr lang="en-US" sz="1600" dirty="0" smtClean="0">
              <a:solidFill>
                <a:srgbClr val="000000"/>
              </a:solidFill>
            </a:endParaRPr>
          </a:p>
          <a:p>
            <a:pPr marL="342900" indent="-342900">
              <a:buAutoNum type="arabicParenR"/>
            </a:pPr>
            <a:endParaRPr lang="en-US" sz="1600" dirty="0" smtClean="0">
              <a:solidFill>
                <a:srgbClr val="000000"/>
              </a:solidFill>
            </a:endParaRPr>
          </a:p>
          <a:p>
            <a:endParaRPr lang="en-US" sz="1600" dirty="0">
              <a:solidFill>
                <a:srgbClr val="000000"/>
              </a:solidFill>
            </a:endParaRPr>
          </a:p>
        </p:txBody>
      </p:sp>
      <p:sp>
        <p:nvSpPr>
          <p:cNvPr id="10241" name="Rectangle 1"/>
          <p:cNvSpPr>
            <a:spLocks noChangeArrowheads="1"/>
          </p:cNvSpPr>
          <p:nvPr/>
        </p:nvSpPr>
        <p:spPr bwMode="auto">
          <a:xfrm>
            <a:off x="127820" y="3972232"/>
            <a:ext cx="3824748" cy="646331"/>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effectLst/>
                <a:latin typeface="Monaco"/>
                <a:cs typeface="Arial" pitchFamily="34" charset="0"/>
              </a:rPr>
              <a:t>JavascriptExecutor</a:t>
            </a:r>
            <a:r>
              <a:rPr kumimoji="0" lang="en-US" sz="1800" b="1" i="0" u="none" strike="noStrike" cap="none" normalizeH="0" baseline="0" dirty="0" smtClean="0">
                <a:ln>
                  <a:noFill/>
                </a:ln>
                <a:effectLst/>
                <a:latin typeface="Monaco"/>
                <a:cs typeface="Arial" pitchFamily="34" charset="0"/>
              </a:rPr>
              <a:t> </a:t>
            </a:r>
            <a:r>
              <a:rPr kumimoji="0" lang="en-US" sz="1800" b="1" i="0" u="none" strike="noStrike" cap="none" normalizeH="0" baseline="0" dirty="0" err="1" smtClean="0">
                <a:ln>
                  <a:noFill/>
                </a:ln>
                <a:effectLst/>
                <a:latin typeface="Monaco"/>
                <a:cs typeface="Arial" pitchFamily="34" charset="0"/>
              </a:rPr>
              <a:t>js</a:t>
            </a:r>
            <a:r>
              <a:rPr kumimoji="0" lang="en-US" sz="1800" b="1" i="0" u="none" strike="noStrike" cap="none" normalizeH="0" baseline="0" dirty="0" smtClean="0">
                <a:ln>
                  <a:noFill/>
                </a:ln>
                <a:effectLst/>
                <a:latin typeface="Monaco"/>
                <a:cs typeface="Arial" pitchFamily="34" charset="0"/>
              </a:rPr>
              <a:t> = (</a:t>
            </a:r>
            <a:r>
              <a:rPr kumimoji="0" lang="en-US" sz="1800" b="1" i="0" u="none" strike="noStrike" cap="none" normalizeH="0" baseline="0" dirty="0" err="1" smtClean="0">
                <a:ln>
                  <a:noFill/>
                </a:ln>
                <a:effectLst/>
                <a:latin typeface="Monaco"/>
                <a:cs typeface="Arial" pitchFamily="34" charset="0"/>
              </a:rPr>
              <a:t>JavascriptExecutor</a:t>
            </a:r>
            <a:r>
              <a:rPr kumimoji="0" lang="en-US" sz="1800" b="1" i="0" u="none" strike="noStrike" cap="none" normalizeH="0" baseline="0" dirty="0" smtClean="0">
                <a:ln>
                  <a:noFill/>
                </a:ln>
                <a:effectLst/>
                <a:latin typeface="Monaco"/>
                <a:cs typeface="Arial" pitchFamily="34" charset="0"/>
              </a:rPr>
              <a:t>) driver; </a:t>
            </a:r>
            <a:r>
              <a:rPr kumimoji="0" lang="en-US" sz="1800" b="1" i="0" u="none" strike="noStrike" cap="none" normalizeH="0" baseline="0" dirty="0" err="1" smtClean="0">
                <a:ln>
                  <a:noFill/>
                </a:ln>
                <a:effectLst/>
                <a:latin typeface="Monaco"/>
                <a:cs typeface="Arial" pitchFamily="34" charset="0"/>
              </a:rPr>
              <a:t>js.executeScript</a:t>
            </a:r>
            <a:r>
              <a:rPr kumimoji="0" lang="en-US" sz="1800" b="1" i="0" u="none" strike="noStrike" cap="none" normalizeH="0" baseline="0" dirty="0" smtClean="0">
                <a:ln>
                  <a:noFill/>
                </a:ln>
                <a:effectLst/>
                <a:latin typeface="Monaco"/>
                <a:cs typeface="Arial" pitchFamily="34" charset="0"/>
              </a:rPr>
              <a:t>(</a:t>
            </a:r>
            <a:r>
              <a:rPr kumimoji="0" lang="en-US" sz="1800" b="1" i="0" u="none" strike="noStrike" cap="none" normalizeH="0" baseline="0" dirty="0" err="1" smtClean="0">
                <a:ln>
                  <a:noFill/>
                </a:ln>
                <a:effectLst/>
                <a:latin typeface="Monaco"/>
                <a:cs typeface="Arial" pitchFamily="34" charset="0"/>
              </a:rPr>
              <a:t>Script,Arguments</a:t>
            </a:r>
            <a:r>
              <a:rPr kumimoji="0" lang="en-US" sz="1800" b="1" i="0" u="none" strike="noStrike" cap="none" normalizeH="0" baseline="0" dirty="0" smtClean="0">
                <a:ln>
                  <a:noFill/>
                </a:ln>
                <a:effectLst/>
                <a:latin typeface="Monaco"/>
                <a:cs typeface="Arial" pitchFamily="34" charset="0"/>
              </a:rPr>
              <a:t>); </a:t>
            </a:r>
            <a:endParaRPr kumimoji="0" lang="en-US" sz="4400" b="1" i="0" u="none" strike="noStrike" cap="none" normalizeH="0" baseline="0" dirty="0" smtClean="0">
              <a:ln>
                <a:noFill/>
              </a:ln>
              <a:effectLst/>
              <a:latin typeface="Monaco"/>
              <a:cs typeface="Arial" pitchFamily="34" charset="0"/>
            </a:endParaRPr>
          </a:p>
        </p:txBody>
      </p:sp>
    </p:spTree>
    <p:extLst>
      <p:ext uri="{BB962C8B-B14F-4D97-AF65-F5344CB8AC3E}">
        <p14:creationId xmlns:p14="http://schemas.microsoft.com/office/powerpoint/2010/main" xmlns="" val="1173449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7988"/>
            <a:ext cx="8520600" cy="835742"/>
          </a:xfrm>
        </p:spPr>
        <p:txBody>
          <a:bodyPr/>
          <a:lstStyle/>
          <a:p>
            <a:r>
              <a:rPr lang="en-US" sz="2400" dirty="0" smtClean="0">
                <a:solidFill>
                  <a:srgbClr val="000000"/>
                </a:solidFill>
              </a:rPr>
              <a:t>A sleep </a:t>
            </a:r>
            <a:r>
              <a:rPr lang="en-US" sz="2400" dirty="0" smtClean="0">
                <a:solidFill>
                  <a:srgbClr val="000000"/>
                </a:solidFill>
              </a:rPr>
              <a:t>in the browser under </a:t>
            </a:r>
            <a:r>
              <a:rPr lang="en-US" sz="2400" dirty="0" smtClean="0">
                <a:solidFill>
                  <a:srgbClr val="000000"/>
                </a:solidFill>
              </a:rPr>
              <a:t>test operation performed </a:t>
            </a:r>
            <a:r>
              <a:rPr lang="en-US" sz="2400" dirty="0" smtClean="0">
                <a:solidFill>
                  <a:srgbClr val="000000"/>
                </a:solidFill>
              </a:rPr>
              <a:t>by </a:t>
            </a:r>
            <a:r>
              <a:rPr lang="en-US" sz="2400" dirty="0" smtClean="0">
                <a:solidFill>
                  <a:srgbClr val="000000"/>
                </a:solidFill>
              </a:rPr>
              <a:t>”</a:t>
            </a:r>
            <a:r>
              <a:rPr lang="en-US" sz="2400" dirty="0" err="1" smtClean="0">
                <a:solidFill>
                  <a:srgbClr val="000000"/>
                </a:solidFill>
              </a:rPr>
              <a:t>executeAsyncScript</a:t>
            </a:r>
            <a:r>
              <a:rPr lang="en-US" sz="2400" dirty="0" smtClean="0">
                <a:solidFill>
                  <a:srgbClr val="000000"/>
                </a:solidFill>
              </a:rPr>
              <a:t>” Method</a:t>
            </a:r>
            <a:r>
              <a:rPr lang="en-US" sz="2800" dirty="0" smtClean="0"/>
              <a:t/>
            </a:r>
            <a:br>
              <a:rPr lang="en-US" sz="2800" dirty="0" smtClean="0"/>
            </a:br>
            <a:endParaRPr lang="en-IN" sz="2800" dirty="0">
              <a:solidFill>
                <a:srgbClr val="000000"/>
              </a:solidFill>
            </a:endParaRPr>
          </a:p>
        </p:txBody>
      </p:sp>
      <p:sp>
        <p:nvSpPr>
          <p:cNvPr id="3" name="Text Placeholder 2"/>
          <p:cNvSpPr>
            <a:spLocks noGrp="1"/>
          </p:cNvSpPr>
          <p:nvPr>
            <p:ph type="body" idx="1"/>
          </p:nvPr>
        </p:nvSpPr>
        <p:spPr>
          <a:xfrm>
            <a:off x="235974" y="973394"/>
            <a:ext cx="8596326" cy="3775587"/>
          </a:xfrm>
        </p:spPr>
        <p:txBody>
          <a:bodyPr/>
          <a:lstStyle/>
          <a:p>
            <a:pPr>
              <a:buNone/>
            </a:pPr>
            <a:r>
              <a:rPr lang="en-US" b="1" dirty="0" smtClean="0">
                <a:solidFill>
                  <a:srgbClr val="000000"/>
                </a:solidFill>
              </a:rPr>
              <a:t>Step 1)</a:t>
            </a:r>
            <a:r>
              <a:rPr lang="en-US" dirty="0" smtClean="0">
                <a:solidFill>
                  <a:srgbClr val="000000"/>
                </a:solidFill>
              </a:rPr>
              <a:t> Capture the start time before waiting for 5 seconds ( 5000 milliseconds) by using </a:t>
            </a:r>
            <a:r>
              <a:rPr lang="en-US" dirty="0" err="1" smtClean="0">
                <a:solidFill>
                  <a:srgbClr val="000000"/>
                </a:solidFill>
              </a:rPr>
              <a:t>executeAsyncScript</a:t>
            </a:r>
            <a:r>
              <a:rPr lang="en-US" dirty="0" smtClean="0">
                <a:solidFill>
                  <a:srgbClr val="000000"/>
                </a:solidFill>
              </a:rPr>
              <a:t>() method.</a:t>
            </a:r>
          </a:p>
          <a:p>
            <a:pPr>
              <a:buNone/>
            </a:pPr>
            <a:r>
              <a:rPr lang="en-US" b="1" dirty="0" smtClean="0">
                <a:solidFill>
                  <a:srgbClr val="000000"/>
                </a:solidFill>
              </a:rPr>
              <a:t>Step 2)</a:t>
            </a:r>
            <a:r>
              <a:rPr lang="en-US" dirty="0" smtClean="0">
                <a:solidFill>
                  <a:srgbClr val="000000"/>
                </a:solidFill>
              </a:rPr>
              <a:t> </a:t>
            </a:r>
            <a:r>
              <a:rPr lang="en-US" dirty="0" smtClean="0">
                <a:solidFill>
                  <a:srgbClr val="000000"/>
                </a:solidFill>
              </a:rPr>
              <a:t>Use </a:t>
            </a:r>
            <a:r>
              <a:rPr lang="en-US" dirty="0" err="1" smtClean="0">
                <a:solidFill>
                  <a:srgbClr val="000000"/>
                </a:solidFill>
              </a:rPr>
              <a:t>executeAsyncScript</a:t>
            </a:r>
            <a:r>
              <a:rPr lang="en-US" dirty="0" smtClean="0">
                <a:solidFill>
                  <a:srgbClr val="000000"/>
                </a:solidFill>
              </a:rPr>
              <a:t>() to wait 5 seconds.</a:t>
            </a:r>
          </a:p>
          <a:p>
            <a:pPr>
              <a:buNone/>
            </a:pPr>
            <a:r>
              <a:rPr lang="en-US" b="1" dirty="0" smtClean="0">
                <a:solidFill>
                  <a:srgbClr val="000000"/>
                </a:solidFill>
              </a:rPr>
              <a:t>Step 3)</a:t>
            </a:r>
            <a:r>
              <a:rPr lang="en-US" dirty="0" smtClean="0">
                <a:solidFill>
                  <a:srgbClr val="000000"/>
                </a:solidFill>
              </a:rPr>
              <a:t> </a:t>
            </a:r>
            <a:r>
              <a:rPr lang="en-US" dirty="0" smtClean="0">
                <a:solidFill>
                  <a:srgbClr val="000000"/>
                </a:solidFill>
              </a:rPr>
              <a:t>Get </a:t>
            </a:r>
            <a:r>
              <a:rPr lang="en-US" dirty="0" smtClean="0">
                <a:solidFill>
                  <a:srgbClr val="000000"/>
                </a:solidFill>
              </a:rPr>
              <a:t>the current time.</a:t>
            </a:r>
          </a:p>
          <a:p>
            <a:pPr>
              <a:buNone/>
            </a:pPr>
            <a:r>
              <a:rPr lang="en-US" b="1" dirty="0" smtClean="0">
                <a:solidFill>
                  <a:srgbClr val="000000"/>
                </a:solidFill>
              </a:rPr>
              <a:t>Step 4) </a:t>
            </a:r>
            <a:r>
              <a:rPr lang="en-US" dirty="0" smtClean="0">
                <a:solidFill>
                  <a:srgbClr val="000000"/>
                </a:solidFill>
              </a:rPr>
              <a:t>Subtract (current time – start time) = passed time.</a:t>
            </a:r>
          </a:p>
          <a:p>
            <a:pPr>
              <a:buNone/>
            </a:pPr>
            <a:r>
              <a:rPr lang="en-US" b="1" dirty="0" smtClean="0">
                <a:solidFill>
                  <a:srgbClr val="000000"/>
                </a:solidFill>
              </a:rPr>
              <a:t>Step 5)</a:t>
            </a:r>
            <a:r>
              <a:rPr lang="en-US" dirty="0" smtClean="0">
                <a:solidFill>
                  <a:srgbClr val="000000"/>
                </a:solidFill>
              </a:rPr>
              <a:t> Verify the output it should display </a:t>
            </a:r>
            <a:r>
              <a:rPr lang="en-US" dirty="0" smtClean="0">
                <a:solidFill>
                  <a:srgbClr val="000000"/>
                </a:solidFill>
              </a:rPr>
              <a:t>more </a:t>
            </a:r>
            <a:r>
              <a:rPr lang="en-US" dirty="0" smtClean="0">
                <a:solidFill>
                  <a:srgbClr val="000000"/>
                </a:solidFill>
              </a:rPr>
              <a:t>than 5000 </a:t>
            </a:r>
            <a:r>
              <a:rPr lang="en-US" dirty="0" smtClean="0">
                <a:solidFill>
                  <a:srgbClr val="000000"/>
                </a:solidFill>
              </a:rPr>
              <a:t>milliseconds.</a:t>
            </a:r>
            <a:endParaRPr lang="en-US" dirty="0">
              <a:solidFill>
                <a:srgbClr val="000000"/>
              </a:solidFill>
            </a:endParaRPr>
          </a:p>
        </p:txBody>
      </p:sp>
    </p:spTree>
    <p:extLst>
      <p:ext uri="{BB962C8B-B14F-4D97-AF65-F5344CB8AC3E}">
        <p14:creationId xmlns:p14="http://schemas.microsoft.com/office/powerpoint/2010/main" xmlns="" val="2105343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11700" y="0"/>
            <a:ext cx="8520600" cy="137652"/>
          </a:xfrm>
        </p:spPr>
        <p:txBody>
          <a:bodyPr/>
          <a:lstStyle/>
          <a:p>
            <a:endParaRPr lang="en-IN" sz="2800" dirty="0">
              <a:solidFill>
                <a:srgbClr val="000000"/>
              </a:solidFill>
            </a:endParaRPr>
          </a:p>
        </p:txBody>
      </p:sp>
      <p:sp>
        <p:nvSpPr>
          <p:cNvPr id="3" name="Text Placeholder 2"/>
          <p:cNvSpPr>
            <a:spLocks noGrp="1"/>
          </p:cNvSpPr>
          <p:nvPr>
            <p:ph type="body" idx="1"/>
          </p:nvPr>
        </p:nvSpPr>
        <p:spPr>
          <a:xfrm>
            <a:off x="311700" y="117987"/>
            <a:ext cx="8520600" cy="4630994"/>
          </a:xfrm>
        </p:spPr>
        <p:txBody>
          <a:bodyPr/>
          <a:lstStyle/>
          <a:p>
            <a:pPr>
              <a:buNone/>
            </a:pPr>
            <a:r>
              <a:rPr lang="en-IN" dirty="0" smtClean="0">
                <a:solidFill>
                  <a:schemeClr val="accent2"/>
                </a:solidFill>
              </a:rPr>
              <a:t>Now See the code here:-</a:t>
            </a:r>
            <a:r>
              <a:rPr lang="en-IN" dirty="0">
                <a:solidFill>
                  <a:schemeClr val="accent2"/>
                </a:solidFill>
              </a:rPr>
              <a:t>	</a:t>
            </a:r>
          </a:p>
          <a:p>
            <a:pPr>
              <a:buNone/>
            </a:pPr>
            <a:endParaRPr lang="en-IN" dirty="0">
              <a:solidFill>
                <a:srgbClr val="000000"/>
              </a:solidFill>
            </a:endParaRPr>
          </a:p>
        </p:txBody>
      </p:sp>
      <p:sp>
        <p:nvSpPr>
          <p:cNvPr id="5" name="Rectangle 1"/>
          <p:cNvSpPr>
            <a:spLocks noChangeArrowheads="1"/>
          </p:cNvSpPr>
          <p:nvPr/>
        </p:nvSpPr>
        <p:spPr bwMode="auto">
          <a:xfrm>
            <a:off x="329004" y="511277"/>
            <a:ext cx="7861268" cy="4154984"/>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b="1" dirty="0" smtClean="0">
                <a:latin typeface="Monaco"/>
              </a:rPr>
              <a:t> </a:t>
            </a:r>
            <a:r>
              <a:rPr lang="en-US" sz="1800" b="1" dirty="0" smtClean="0">
                <a:latin typeface="Monaco"/>
              </a:rPr>
              <a:t> import </a:t>
            </a:r>
            <a:r>
              <a:rPr lang="en-US" sz="1800" b="1" dirty="0" err="1" smtClean="0">
                <a:latin typeface="Monaco"/>
              </a:rPr>
              <a:t>java.util.concurrent.TimeUnit</a:t>
            </a:r>
            <a:r>
              <a:rPr lang="en-US" sz="1800" b="1" dirty="0" smtClean="0">
                <a:latin typeface="Monaco"/>
              </a:rPr>
              <a:t>; </a:t>
            </a:r>
            <a:endParaRPr lang="en-US" sz="1800" b="1" dirty="0" smtClean="0">
              <a:latin typeface="Monaco"/>
            </a:endParaRPr>
          </a:p>
          <a:p>
            <a:r>
              <a:rPr lang="en-US" sz="1800" b="1" dirty="0" smtClean="0">
                <a:latin typeface="Monaco"/>
              </a:rPr>
              <a:t>import </a:t>
            </a:r>
            <a:r>
              <a:rPr lang="en-US" sz="1800" b="1" dirty="0" err="1" smtClean="0">
                <a:latin typeface="Monaco"/>
              </a:rPr>
              <a:t>org.openqa.selenium.JavascriptExecutor</a:t>
            </a:r>
            <a:r>
              <a:rPr lang="en-US" sz="1800" b="1" dirty="0" smtClean="0">
                <a:latin typeface="Monaco"/>
              </a:rPr>
              <a:t>;</a:t>
            </a:r>
          </a:p>
          <a:p>
            <a:r>
              <a:rPr lang="en-US" sz="1800" b="1" dirty="0" smtClean="0">
                <a:latin typeface="Monaco"/>
              </a:rPr>
              <a:t> </a:t>
            </a:r>
            <a:r>
              <a:rPr lang="en-US" sz="1800" b="1" dirty="0" smtClean="0">
                <a:latin typeface="Monaco"/>
              </a:rPr>
              <a:t>import </a:t>
            </a:r>
            <a:r>
              <a:rPr lang="en-US" sz="1800" b="1" dirty="0" err="1" smtClean="0">
                <a:latin typeface="Monaco"/>
              </a:rPr>
              <a:t>org.openqa.selenium.WebDriver</a:t>
            </a:r>
            <a:r>
              <a:rPr lang="en-US" sz="1800" b="1" dirty="0" smtClean="0">
                <a:latin typeface="Monaco"/>
              </a:rPr>
              <a:t>;</a:t>
            </a:r>
          </a:p>
          <a:p>
            <a:r>
              <a:rPr lang="en-US" sz="1800" b="1" dirty="0" smtClean="0">
                <a:latin typeface="Monaco"/>
              </a:rPr>
              <a:t> </a:t>
            </a:r>
            <a:r>
              <a:rPr lang="en-US" sz="1800" b="1" dirty="0" smtClean="0">
                <a:latin typeface="Monaco"/>
              </a:rPr>
              <a:t>import </a:t>
            </a:r>
            <a:r>
              <a:rPr lang="en-US" sz="1800" b="1" dirty="0" err="1" smtClean="0">
                <a:latin typeface="Monaco"/>
              </a:rPr>
              <a:t>org.openqa.selenium.firefox.FirefoxDriver</a:t>
            </a:r>
            <a:r>
              <a:rPr lang="en-US" sz="1800" b="1" dirty="0" smtClean="0">
                <a:latin typeface="Monaco"/>
              </a:rPr>
              <a:t>; </a:t>
            </a:r>
            <a:endParaRPr lang="en-US" sz="1800" b="1" dirty="0" smtClean="0">
              <a:latin typeface="Monaco"/>
            </a:endParaRPr>
          </a:p>
          <a:p>
            <a:r>
              <a:rPr lang="en-US" sz="1800" b="1" dirty="0" smtClean="0">
                <a:latin typeface="Monaco"/>
              </a:rPr>
              <a:t>import </a:t>
            </a:r>
            <a:r>
              <a:rPr lang="en-US" sz="1800" b="1" dirty="0" err="1" smtClean="0">
                <a:latin typeface="Monaco"/>
              </a:rPr>
              <a:t>org.testng.annotations.Test</a:t>
            </a:r>
            <a:r>
              <a:rPr lang="en-US" sz="1800" b="1" dirty="0" smtClean="0">
                <a:latin typeface="Monaco"/>
              </a:rPr>
              <a:t>; </a:t>
            </a:r>
            <a:endParaRPr lang="en-US" sz="1800" b="1" dirty="0" smtClean="0">
              <a:latin typeface="Monaco"/>
            </a:endParaRPr>
          </a:p>
          <a:p>
            <a:r>
              <a:rPr lang="en-US" sz="1800" b="1" dirty="0" smtClean="0">
                <a:latin typeface="Monaco"/>
              </a:rPr>
              <a:t>public </a:t>
            </a:r>
            <a:r>
              <a:rPr lang="en-US" sz="1800" b="1" dirty="0" smtClean="0">
                <a:latin typeface="Monaco"/>
              </a:rPr>
              <a:t>class </a:t>
            </a:r>
            <a:r>
              <a:rPr lang="en-US" sz="1800" b="1" dirty="0" err="1" smtClean="0">
                <a:latin typeface="Monaco"/>
              </a:rPr>
              <a:t>JavaSE_Test</a:t>
            </a:r>
            <a:r>
              <a:rPr lang="en-US" sz="1800" b="1" dirty="0" smtClean="0">
                <a:latin typeface="Monaco"/>
              </a:rPr>
              <a:t> { </a:t>
            </a:r>
            <a:endParaRPr lang="en-US" sz="1800" b="1" dirty="0" smtClean="0">
              <a:latin typeface="Monaco"/>
            </a:endParaRPr>
          </a:p>
          <a:p>
            <a:r>
              <a:rPr lang="en-US" sz="1800" b="1" dirty="0" smtClean="0">
                <a:latin typeface="Monaco"/>
              </a:rPr>
              <a:t>@</a:t>
            </a:r>
            <a:r>
              <a:rPr lang="en-US" sz="1800" b="1" dirty="0" smtClean="0">
                <a:latin typeface="Monaco"/>
              </a:rPr>
              <a:t>Test </a:t>
            </a:r>
            <a:endParaRPr lang="en-US" sz="1800" b="1" dirty="0" smtClean="0">
              <a:latin typeface="Monaco"/>
            </a:endParaRPr>
          </a:p>
          <a:p>
            <a:r>
              <a:rPr lang="en-US" sz="1800" b="1" dirty="0" smtClean="0">
                <a:latin typeface="Monaco"/>
              </a:rPr>
              <a:t>public </a:t>
            </a:r>
            <a:r>
              <a:rPr lang="en-US" sz="1800" b="1" dirty="0" smtClean="0">
                <a:latin typeface="Monaco"/>
              </a:rPr>
              <a:t>void Login() </a:t>
            </a:r>
            <a:r>
              <a:rPr lang="en-US" sz="1800" b="1" dirty="0" smtClean="0">
                <a:latin typeface="Monaco"/>
              </a:rPr>
              <a:t>{ </a:t>
            </a:r>
          </a:p>
          <a:p>
            <a:r>
              <a:rPr lang="en-US" sz="1800" b="1" dirty="0" smtClean="0">
                <a:latin typeface="Monaco"/>
              </a:rPr>
              <a:t>WebDriver </a:t>
            </a:r>
            <a:r>
              <a:rPr lang="en-US" sz="1800" b="1" dirty="0" smtClean="0">
                <a:latin typeface="Monaco"/>
              </a:rPr>
              <a:t>driver= new </a:t>
            </a:r>
            <a:r>
              <a:rPr lang="en-US" sz="1800" b="1" dirty="0" err="1" smtClean="0">
                <a:latin typeface="Monaco"/>
              </a:rPr>
              <a:t>FirefoxDriver</a:t>
            </a:r>
            <a:r>
              <a:rPr lang="en-US" sz="1800" b="1" dirty="0" smtClean="0">
                <a:latin typeface="Monaco"/>
              </a:rPr>
              <a:t>(); </a:t>
            </a:r>
            <a:endParaRPr lang="en-US" sz="1800" b="1" dirty="0" smtClean="0">
              <a:latin typeface="Monaco"/>
            </a:endParaRPr>
          </a:p>
          <a:p>
            <a:r>
              <a:rPr lang="en-US" sz="1800" b="1" dirty="0" smtClean="0">
                <a:latin typeface="Monaco"/>
              </a:rPr>
              <a:t>//</a:t>
            </a:r>
            <a:r>
              <a:rPr lang="en-US" sz="1800" b="1" dirty="0" smtClean="0">
                <a:latin typeface="Monaco"/>
              </a:rPr>
              <a:t>Creating the </a:t>
            </a:r>
            <a:r>
              <a:rPr lang="en-US" sz="1800" b="1" dirty="0" err="1" smtClean="0">
                <a:latin typeface="Monaco"/>
              </a:rPr>
              <a:t>JavascriptExecutor</a:t>
            </a:r>
            <a:r>
              <a:rPr lang="en-US" sz="1800" b="1" dirty="0" smtClean="0">
                <a:latin typeface="Monaco"/>
              </a:rPr>
              <a:t> interface object by Type casting </a:t>
            </a:r>
            <a:endParaRPr lang="en-US" sz="1800" b="1" dirty="0" smtClean="0">
              <a:latin typeface="Monaco"/>
            </a:endParaRPr>
          </a:p>
          <a:p>
            <a:r>
              <a:rPr lang="en-US" sz="1800" b="1" dirty="0" err="1" smtClean="0">
                <a:latin typeface="Monaco"/>
              </a:rPr>
              <a:t>JavascriptExecutor</a:t>
            </a:r>
            <a:r>
              <a:rPr lang="en-US" sz="1800" b="1" dirty="0" smtClean="0">
                <a:latin typeface="Monaco"/>
              </a:rPr>
              <a:t> </a:t>
            </a:r>
            <a:r>
              <a:rPr lang="en-US" sz="1800" b="1" dirty="0" err="1" smtClean="0">
                <a:latin typeface="Monaco"/>
              </a:rPr>
              <a:t>js</a:t>
            </a:r>
            <a:r>
              <a:rPr lang="en-US" sz="1800" b="1" dirty="0" smtClean="0">
                <a:latin typeface="Monaco"/>
              </a:rPr>
              <a:t> = (</a:t>
            </a:r>
            <a:r>
              <a:rPr lang="en-US" sz="1800" b="1" dirty="0" err="1" smtClean="0">
                <a:latin typeface="Monaco"/>
              </a:rPr>
              <a:t>JavascriptExecutor</a:t>
            </a:r>
            <a:r>
              <a:rPr lang="en-US" sz="1800" b="1" dirty="0" smtClean="0">
                <a:latin typeface="Monaco"/>
              </a:rPr>
              <a:t>)driver</a:t>
            </a:r>
            <a:r>
              <a:rPr lang="en-US" sz="1800" b="1" dirty="0" smtClean="0">
                <a:latin typeface="Monaco"/>
              </a:rPr>
              <a:t>;</a:t>
            </a:r>
          </a:p>
          <a:p>
            <a:r>
              <a:rPr lang="en-US" sz="1800" b="1" dirty="0" smtClean="0">
                <a:latin typeface="Monaco"/>
              </a:rPr>
              <a:t> </a:t>
            </a:r>
            <a:r>
              <a:rPr lang="en-US" sz="1600" b="1" dirty="0" smtClean="0">
                <a:latin typeface="Monaco"/>
              </a:rPr>
              <a:t>//Launching the Site. </a:t>
            </a:r>
            <a:endParaRPr lang="en-US" sz="1600" b="1" dirty="0" smtClean="0">
              <a:latin typeface="Monaco"/>
            </a:endParaRPr>
          </a:p>
          <a:p>
            <a:r>
              <a:rPr lang="en-US" sz="1600" b="1" dirty="0" err="1" smtClean="0">
                <a:latin typeface="Monaco"/>
              </a:rPr>
              <a:t>driver.get</a:t>
            </a:r>
            <a:r>
              <a:rPr lang="en-US" sz="1600" b="1" dirty="0" smtClean="0">
                <a:latin typeface="Monaco"/>
              </a:rPr>
              <a:t>(URL); </a:t>
            </a:r>
          </a:p>
          <a:p>
            <a:r>
              <a:rPr lang="en-US" sz="1600" b="1" dirty="0" smtClean="0">
                <a:latin typeface="Monaco"/>
              </a:rPr>
              <a:t>//</a:t>
            </a:r>
            <a:r>
              <a:rPr lang="en-US" sz="1600" b="1" dirty="0" smtClean="0">
                <a:latin typeface="Monaco"/>
              </a:rPr>
              <a:t>Maximize window </a:t>
            </a:r>
            <a:endParaRPr lang="en-US" sz="1600" b="1" dirty="0" smtClean="0">
              <a:latin typeface="Monaco"/>
            </a:endParaRPr>
          </a:p>
          <a:p>
            <a:r>
              <a:rPr lang="en-US" sz="1600" b="1" dirty="0" err="1" smtClean="0">
                <a:latin typeface="Monaco"/>
              </a:rPr>
              <a:t>driver.manage</a:t>
            </a:r>
            <a:r>
              <a:rPr lang="en-US" sz="1600" b="1" dirty="0" smtClean="0">
                <a:latin typeface="Monaco"/>
              </a:rPr>
              <a:t>().window().maximize(); </a:t>
            </a:r>
            <a:endParaRPr kumimoji="0" lang="en-US" sz="1600" b="1" i="0" u="none" strike="noStrike" cap="none" normalizeH="0" baseline="0" dirty="0" smtClean="0">
              <a:ln>
                <a:noFill/>
              </a:ln>
              <a:effectLst/>
              <a:latin typeface="Monaco"/>
              <a:cs typeface="Arial" pitchFamily="34" charset="0"/>
            </a:endParaRPr>
          </a:p>
        </p:txBody>
      </p:sp>
    </p:spTree>
    <p:extLst>
      <p:ext uri="{BB962C8B-B14F-4D97-AF65-F5344CB8AC3E}">
        <p14:creationId xmlns:p14="http://schemas.microsoft.com/office/powerpoint/2010/main" xmlns="" val="210534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11700" y="0"/>
            <a:ext cx="8520600" cy="137652"/>
          </a:xfrm>
        </p:spPr>
        <p:txBody>
          <a:bodyPr/>
          <a:lstStyle/>
          <a:p>
            <a:endParaRPr lang="en-IN" sz="2800" dirty="0">
              <a:solidFill>
                <a:srgbClr val="000000"/>
              </a:solidFill>
            </a:endParaRPr>
          </a:p>
        </p:txBody>
      </p:sp>
      <p:sp>
        <p:nvSpPr>
          <p:cNvPr id="3" name="Text Placeholder 2"/>
          <p:cNvSpPr>
            <a:spLocks noGrp="1"/>
          </p:cNvSpPr>
          <p:nvPr>
            <p:ph type="body" idx="1"/>
          </p:nvPr>
        </p:nvSpPr>
        <p:spPr>
          <a:xfrm>
            <a:off x="311700" y="117987"/>
            <a:ext cx="8520600" cy="4630994"/>
          </a:xfrm>
        </p:spPr>
        <p:txBody>
          <a:bodyPr/>
          <a:lstStyle/>
          <a:p>
            <a:pPr>
              <a:buNone/>
            </a:pPr>
            <a:r>
              <a:rPr lang="en-IN" dirty="0">
                <a:solidFill>
                  <a:schemeClr val="accent2"/>
                </a:solidFill>
              </a:rPr>
              <a:t>	</a:t>
            </a:r>
          </a:p>
          <a:p>
            <a:pPr>
              <a:buNone/>
            </a:pPr>
            <a:endParaRPr lang="en-IN" dirty="0">
              <a:solidFill>
                <a:srgbClr val="000000"/>
              </a:solidFill>
            </a:endParaRPr>
          </a:p>
        </p:txBody>
      </p:sp>
      <p:sp>
        <p:nvSpPr>
          <p:cNvPr id="5" name="Rectangle 1"/>
          <p:cNvSpPr>
            <a:spLocks noChangeArrowheads="1"/>
          </p:cNvSpPr>
          <p:nvPr/>
        </p:nvSpPr>
        <p:spPr bwMode="auto">
          <a:xfrm>
            <a:off x="348667" y="432619"/>
            <a:ext cx="7723616" cy="2862322"/>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b="1" dirty="0" smtClean="0">
                <a:latin typeface="Monaco"/>
              </a:rPr>
              <a:t> </a:t>
            </a:r>
            <a:r>
              <a:rPr lang="en-US" sz="1800" b="1" dirty="0" smtClean="0">
                <a:latin typeface="Monaco"/>
              </a:rPr>
              <a:t> //</a:t>
            </a:r>
            <a:r>
              <a:rPr lang="en-US" sz="1800" b="1" dirty="0" smtClean="0">
                <a:latin typeface="Monaco"/>
              </a:rPr>
              <a:t>Set the Script Timeout to 20 seconds </a:t>
            </a:r>
            <a:endParaRPr lang="en-US" sz="1800" b="1" dirty="0" smtClean="0">
              <a:latin typeface="Monaco"/>
            </a:endParaRPr>
          </a:p>
          <a:p>
            <a:r>
              <a:rPr lang="en-US" sz="1800" b="1" dirty="0" err="1" smtClean="0">
                <a:latin typeface="Monaco"/>
              </a:rPr>
              <a:t>driver.manage</a:t>
            </a:r>
            <a:r>
              <a:rPr lang="en-US" sz="1800" b="1" dirty="0" smtClean="0">
                <a:latin typeface="Monaco"/>
              </a:rPr>
              <a:t>().timeouts().</a:t>
            </a:r>
            <a:r>
              <a:rPr lang="en-US" sz="1800" b="1" dirty="0" err="1" smtClean="0">
                <a:latin typeface="Monaco"/>
              </a:rPr>
              <a:t>setScriptTimeout</a:t>
            </a:r>
            <a:r>
              <a:rPr lang="en-US" sz="1800" b="1" dirty="0" smtClean="0">
                <a:latin typeface="Monaco"/>
              </a:rPr>
              <a:t>(20, </a:t>
            </a:r>
            <a:r>
              <a:rPr lang="en-US" sz="1800" b="1" dirty="0" err="1" smtClean="0">
                <a:latin typeface="Monaco"/>
              </a:rPr>
              <a:t>TimeUnit.SECONDS</a:t>
            </a:r>
            <a:r>
              <a:rPr lang="en-US" sz="1800" b="1" dirty="0" smtClean="0">
                <a:latin typeface="Monaco"/>
              </a:rPr>
              <a:t>); </a:t>
            </a:r>
            <a:endParaRPr lang="en-US" sz="1800" b="1" dirty="0" smtClean="0">
              <a:latin typeface="Monaco"/>
            </a:endParaRPr>
          </a:p>
          <a:p>
            <a:r>
              <a:rPr lang="en-US" sz="1800" b="1" dirty="0" smtClean="0">
                <a:latin typeface="Monaco"/>
              </a:rPr>
              <a:t>//</a:t>
            </a:r>
            <a:r>
              <a:rPr lang="en-US" sz="1800" b="1" dirty="0" smtClean="0">
                <a:latin typeface="Monaco"/>
              </a:rPr>
              <a:t>Declare and set the start time </a:t>
            </a:r>
            <a:endParaRPr lang="en-US" sz="1800" b="1" dirty="0" smtClean="0">
              <a:latin typeface="Monaco"/>
            </a:endParaRPr>
          </a:p>
          <a:p>
            <a:r>
              <a:rPr lang="en-US" sz="1800" b="1" dirty="0" smtClean="0">
                <a:latin typeface="Monaco"/>
              </a:rPr>
              <a:t>long </a:t>
            </a:r>
            <a:r>
              <a:rPr lang="en-US" sz="1800" b="1" dirty="0" err="1" smtClean="0">
                <a:latin typeface="Monaco"/>
              </a:rPr>
              <a:t>start_time</a:t>
            </a:r>
            <a:r>
              <a:rPr lang="en-US" sz="1800" b="1" dirty="0" smtClean="0">
                <a:latin typeface="Monaco"/>
              </a:rPr>
              <a:t> = </a:t>
            </a:r>
            <a:r>
              <a:rPr lang="en-US" sz="1800" b="1" dirty="0" err="1" smtClean="0">
                <a:latin typeface="Monaco"/>
              </a:rPr>
              <a:t>System.currentTimeMillis</a:t>
            </a:r>
            <a:r>
              <a:rPr lang="en-US" sz="1800" b="1" dirty="0" smtClean="0">
                <a:latin typeface="Monaco"/>
              </a:rPr>
              <a:t>(); </a:t>
            </a:r>
            <a:endParaRPr lang="en-US" sz="1800" b="1" dirty="0" smtClean="0">
              <a:latin typeface="Monaco"/>
            </a:endParaRPr>
          </a:p>
          <a:p>
            <a:r>
              <a:rPr lang="en-US" sz="1800" b="1" dirty="0" smtClean="0">
                <a:latin typeface="Monaco"/>
              </a:rPr>
              <a:t>//</a:t>
            </a:r>
            <a:r>
              <a:rPr lang="en-US" sz="1800" b="1" dirty="0" smtClean="0">
                <a:latin typeface="Monaco"/>
              </a:rPr>
              <a:t>Call </a:t>
            </a:r>
            <a:r>
              <a:rPr lang="en-US" sz="1800" b="1" dirty="0" err="1" smtClean="0">
                <a:latin typeface="Monaco"/>
              </a:rPr>
              <a:t>executeAsyncScript</a:t>
            </a:r>
            <a:r>
              <a:rPr lang="en-US" sz="1800" b="1" dirty="0" smtClean="0">
                <a:latin typeface="Monaco"/>
              </a:rPr>
              <a:t>() method to wait for 5 seconds </a:t>
            </a:r>
            <a:r>
              <a:rPr lang="en-US" sz="1800" b="1" dirty="0" err="1" smtClean="0">
                <a:latin typeface="Monaco"/>
              </a:rPr>
              <a:t>js.executeAsyncScript</a:t>
            </a:r>
            <a:r>
              <a:rPr lang="en-US" sz="1800" b="1" dirty="0" smtClean="0">
                <a:latin typeface="Monaco"/>
              </a:rPr>
              <a:t>("</a:t>
            </a:r>
            <a:r>
              <a:rPr lang="en-US" sz="1800" b="1" dirty="0" err="1" smtClean="0">
                <a:latin typeface="Monaco"/>
              </a:rPr>
              <a:t>window.setTimeout</a:t>
            </a:r>
            <a:r>
              <a:rPr lang="en-US" sz="1800" b="1" dirty="0" smtClean="0">
                <a:latin typeface="Monaco"/>
              </a:rPr>
              <a:t>(arguments[</a:t>
            </a:r>
            <a:r>
              <a:rPr lang="en-US" sz="1800" b="1" dirty="0" err="1" smtClean="0">
                <a:latin typeface="Monaco"/>
              </a:rPr>
              <a:t>arguments.length</a:t>
            </a:r>
            <a:r>
              <a:rPr lang="en-US" sz="1800" b="1" dirty="0" smtClean="0">
                <a:latin typeface="Monaco"/>
              </a:rPr>
              <a:t> - 1], 5000</a:t>
            </a:r>
            <a:r>
              <a:rPr lang="en-US" sz="1800" b="1" dirty="0" smtClean="0">
                <a:latin typeface="Monaco"/>
              </a:rPr>
              <a:t>);");</a:t>
            </a:r>
          </a:p>
          <a:p>
            <a:r>
              <a:rPr lang="en-US" sz="1800" b="1" dirty="0" smtClean="0">
                <a:latin typeface="Monaco"/>
              </a:rPr>
              <a:t> </a:t>
            </a:r>
            <a:r>
              <a:rPr lang="en-US" sz="1800" b="1" dirty="0" smtClean="0">
                <a:latin typeface="Monaco"/>
              </a:rPr>
              <a:t>//Get the difference (</a:t>
            </a:r>
            <a:r>
              <a:rPr lang="en-US" sz="1800" b="1" dirty="0" err="1" smtClean="0">
                <a:latin typeface="Monaco"/>
              </a:rPr>
              <a:t>currentTime</a:t>
            </a:r>
            <a:r>
              <a:rPr lang="en-US" sz="1800" b="1" dirty="0" smtClean="0">
                <a:latin typeface="Monaco"/>
              </a:rPr>
              <a:t> - </a:t>
            </a:r>
            <a:r>
              <a:rPr lang="en-US" sz="1800" b="1" dirty="0" err="1" smtClean="0">
                <a:latin typeface="Monaco"/>
              </a:rPr>
              <a:t>startTime</a:t>
            </a:r>
            <a:r>
              <a:rPr lang="en-US" sz="1800" b="1" dirty="0" smtClean="0">
                <a:latin typeface="Monaco"/>
              </a:rPr>
              <a:t>) of times. </a:t>
            </a:r>
            <a:r>
              <a:rPr lang="en-US" sz="1800" b="1" dirty="0" err="1" smtClean="0">
                <a:latin typeface="Monaco"/>
              </a:rPr>
              <a:t>System.out.println</a:t>
            </a:r>
            <a:r>
              <a:rPr lang="en-US" sz="1800" b="1" dirty="0" smtClean="0">
                <a:latin typeface="Monaco"/>
              </a:rPr>
              <a:t>("Passed time: " + (</a:t>
            </a:r>
            <a:r>
              <a:rPr lang="en-US" sz="1800" b="1" dirty="0" err="1" smtClean="0">
                <a:latin typeface="Monaco"/>
              </a:rPr>
              <a:t>System.currentTimeMillis</a:t>
            </a:r>
            <a:r>
              <a:rPr lang="en-US" sz="1800" b="1" dirty="0" smtClean="0">
                <a:latin typeface="Monaco"/>
              </a:rPr>
              <a:t>() - </a:t>
            </a:r>
            <a:r>
              <a:rPr lang="en-US" sz="1800" b="1" dirty="0" err="1" smtClean="0">
                <a:latin typeface="Monaco"/>
              </a:rPr>
              <a:t>start_time</a:t>
            </a:r>
            <a:r>
              <a:rPr lang="en-US" sz="1800" b="1" dirty="0" smtClean="0">
                <a:latin typeface="Monaco"/>
              </a:rPr>
              <a:t>)); </a:t>
            </a:r>
            <a:endParaRPr lang="en-US" sz="1800" b="1" dirty="0" smtClean="0">
              <a:latin typeface="Monaco"/>
            </a:endParaRPr>
          </a:p>
          <a:p>
            <a:r>
              <a:rPr lang="en-US" sz="1800" b="1" dirty="0" smtClean="0">
                <a:latin typeface="Monaco"/>
              </a:rPr>
              <a:t>}    </a:t>
            </a:r>
          </a:p>
          <a:p>
            <a:r>
              <a:rPr lang="en-US" sz="1800" b="1" dirty="0" smtClean="0">
                <a:latin typeface="Monaco"/>
              </a:rPr>
              <a:t>} </a:t>
            </a:r>
            <a:r>
              <a:rPr lang="en-US" sz="1100" b="1" dirty="0" smtClean="0">
                <a:latin typeface="Monaco"/>
              </a:rPr>
              <a:t> </a:t>
            </a:r>
            <a:endParaRPr kumimoji="0" lang="en-US" sz="1600" b="1" i="0" u="none" strike="noStrike" cap="none" normalizeH="0" baseline="0" dirty="0" smtClean="0">
              <a:ln>
                <a:noFill/>
              </a:ln>
              <a:effectLst/>
              <a:latin typeface="Monaco"/>
              <a:cs typeface="Arial" pitchFamily="34" charset="0"/>
            </a:endParaRPr>
          </a:p>
        </p:txBody>
      </p:sp>
    </p:spTree>
    <p:extLst>
      <p:ext uri="{BB962C8B-B14F-4D97-AF65-F5344CB8AC3E}">
        <p14:creationId xmlns:p14="http://schemas.microsoft.com/office/powerpoint/2010/main" xmlns="" val="210534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11700" y="0"/>
            <a:ext cx="8520600" cy="137652"/>
          </a:xfrm>
        </p:spPr>
        <p:txBody>
          <a:bodyPr/>
          <a:lstStyle/>
          <a:p>
            <a:endParaRPr lang="en-IN" sz="2800" dirty="0">
              <a:solidFill>
                <a:srgbClr val="000000"/>
              </a:solidFill>
            </a:endParaRPr>
          </a:p>
        </p:txBody>
      </p:sp>
      <p:sp>
        <p:nvSpPr>
          <p:cNvPr id="3" name="Text Placeholder 2"/>
          <p:cNvSpPr>
            <a:spLocks noGrp="1"/>
          </p:cNvSpPr>
          <p:nvPr>
            <p:ph type="body" idx="1"/>
          </p:nvPr>
        </p:nvSpPr>
        <p:spPr>
          <a:xfrm>
            <a:off x="311700" y="117987"/>
            <a:ext cx="8520600" cy="4630994"/>
          </a:xfrm>
        </p:spPr>
        <p:txBody>
          <a:bodyPr/>
          <a:lstStyle/>
          <a:p>
            <a:pPr>
              <a:buNone/>
            </a:pPr>
            <a:r>
              <a:rPr lang="en-IN" b="1" dirty="0" smtClean="0">
                <a:solidFill>
                  <a:schemeClr val="accent2"/>
                </a:solidFill>
              </a:rPr>
              <a:t>OUTPUT:-</a:t>
            </a:r>
            <a:r>
              <a:rPr lang="en-IN" dirty="0">
                <a:solidFill>
                  <a:schemeClr val="accent2"/>
                </a:solidFill>
              </a:rPr>
              <a:t>	</a:t>
            </a:r>
          </a:p>
          <a:p>
            <a:pPr>
              <a:buNone/>
            </a:pPr>
            <a:endParaRPr lang="en-IN" dirty="0">
              <a:solidFill>
                <a:srgbClr val="000000"/>
              </a:solidFill>
            </a:endParaRPr>
          </a:p>
        </p:txBody>
      </p:sp>
      <p:sp>
        <p:nvSpPr>
          <p:cNvPr id="6" name="Rectangle 1"/>
          <p:cNvSpPr>
            <a:spLocks noChangeArrowheads="1"/>
          </p:cNvSpPr>
          <p:nvPr/>
        </p:nvSpPr>
        <p:spPr bwMode="auto">
          <a:xfrm>
            <a:off x="510899" y="791496"/>
            <a:ext cx="7723616" cy="3477875"/>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b="1" dirty="0" smtClean="0">
                <a:latin typeface="Monaco"/>
              </a:rPr>
              <a:t> </a:t>
            </a:r>
            <a:r>
              <a:rPr lang="en-US" sz="2000" b="1" dirty="0" err="1" smtClean="0">
                <a:latin typeface="Monaco"/>
              </a:rPr>
              <a:t>TestNG</a:t>
            </a:r>
            <a:r>
              <a:rPr lang="en-US" sz="2000" b="1" dirty="0" smtClean="0">
                <a:latin typeface="Monaco"/>
              </a:rPr>
              <a:t>] </a:t>
            </a:r>
            <a:r>
              <a:rPr lang="en-US" sz="2000" b="1" dirty="0" smtClean="0">
                <a:latin typeface="Monaco"/>
              </a:rPr>
              <a:t>Running:</a:t>
            </a:r>
          </a:p>
          <a:p>
            <a:r>
              <a:rPr lang="en-US" sz="2000" b="1" dirty="0" smtClean="0">
                <a:latin typeface="Monaco"/>
              </a:rPr>
              <a:t>C</a:t>
            </a:r>
            <a:r>
              <a:rPr lang="en-US" sz="2000" b="1" dirty="0" smtClean="0">
                <a:latin typeface="Monaco"/>
              </a:rPr>
              <a:t>:\</a:t>
            </a:r>
            <a:r>
              <a:rPr lang="en-US" sz="2000" b="1" dirty="0" smtClean="0">
                <a:latin typeface="Monaco"/>
              </a:rPr>
              <a:t>Users\gaur\AppData\Local\Temp\testng-eclipse-387352559\testng-customsuite.xml</a:t>
            </a:r>
            <a:endParaRPr lang="en-US" sz="2000" b="1" dirty="0" smtClean="0">
              <a:latin typeface="Monaco"/>
            </a:endParaRPr>
          </a:p>
          <a:p>
            <a:r>
              <a:rPr lang="en-US" sz="2000" b="1" dirty="0" smtClean="0">
                <a:latin typeface="Monaco"/>
              </a:rPr>
              <a:t>log4j:WARN No </a:t>
            </a:r>
            <a:r>
              <a:rPr lang="en-US" sz="2000" b="1" dirty="0" err="1" smtClean="0">
                <a:latin typeface="Monaco"/>
              </a:rPr>
              <a:t>appenders</a:t>
            </a:r>
            <a:r>
              <a:rPr lang="en-US" sz="2000" b="1" dirty="0" smtClean="0">
                <a:latin typeface="Monaco"/>
              </a:rPr>
              <a:t> could be found for logger (</a:t>
            </a:r>
            <a:r>
              <a:rPr lang="en-US" sz="2000" b="1" dirty="0" err="1" smtClean="0">
                <a:latin typeface="Monaco"/>
              </a:rPr>
              <a:t>org.apache.http.client.protocol.RequestAddCookies</a:t>
            </a:r>
            <a:r>
              <a:rPr lang="en-US" sz="2000" b="1" dirty="0" smtClean="0">
                <a:latin typeface="Monaco"/>
              </a:rPr>
              <a:t>).</a:t>
            </a:r>
          </a:p>
          <a:p>
            <a:r>
              <a:rPr lang="en-US" sz="2000" b="1" dirty="0" smtClean="0">
                <a:latin typeface="Monaco"/>
              </a:rPr>
              <a:t>log4j:WARN Please initialize the log4j system properly.</a:t>
            </a:r>
          </a:p>
          <a:p>
            <a:r>
              <a:rPr lang="en-US" sz="2000" b="1" dirty="0" smtClean="0">
                <a:latin typeface="Monaco"/>
              </a:rPr>
              <a:t>log4j:WARN See http://logging.apache.org/log4j/1.2/faq.html#noconfig for more info.</a:t>
            </a:r>
          </a:p>
          <a:p>
            <a:r>
              <a:rPr lang="en-US" sz="2000" b="1" dirty="0" smtClean="0">
                <a:latin typeface="Monaco"/>
              </a:rPr>
              <a:t>Passed time: 5022</a:t>
            </a:r>
          </a:p>
          <a:p>
            <a:r>
              <a:rPr lang="en-US" sz="2000" b="1" dirty="0" smtClean="0">
                <a:latin typeface="Monaco"/>
              </a:rPr>
              <a:t>PASSED: Login</a:t>
            </a:r>
          </a:p>
          <a:p>
            <a:r>
              <a:rPr lang="en-US" sz="2000" b="1" dirty="0" smtClean="0">
                <a:latin typeface="Monaco"/>
              </a:rPr>
              <a:t>===============================================</a:t>
            </a:r>
          </a:p>
          <a:p>
            <a:r>
              <a:rPr lang="en-US" sz="2000" b="1" dirty="0" smtClean="0">
                <a:latin typeface="Monaco"/>
              </a:rPr>
              <a:t>Default test</a:t>
            </a:r>
          </a:p>
          <a:p>
            <a:r>
              <a:rPr lang="en-US" sz="2000" b="1" dirty="0" smtClean="0">
                <a:latin typeface="Monaco"/>
              </a:rPr>
              <a:t>Tests run: 1, Failures: 0, Skips: 0</a:t>
            </a:r>
          </a:p>
          <a:p>
            <a:r>
              <a:rPr lang="en-US" sz="2000" b="1" dirty="0" smtClean="0">
                <a:latin typeface="Monaco"/>
              </a:rPr>
              <a:t>===============================================</a:t>
            </a:r>
            <a:endParaRPr lang="en-US" sz="2000" b="1" dirty="0">
              <a:latin typeface="Monaco"/>
            </a:endParaRPr>
          </a:p>
        </p:txBody>
      </p:sp>
    </p:spTree>
    <p:extLst>
      <p:ext uri="{BB962C8B-B14F-4D97-AF65-F5344CB8AC3E}">
        <p14:creationId xmlns:p14="http://schemas.microsoft.com/office/powerpoint/2010/main" xmlns="" val="2105343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90" y="127820"/>
            <a:ext cx="7737987" cy="835742"/>
          </a:xfrm>
        </p:spPr>
        <p:txBody>
          <a:bodyPr/>
          <a:lstStyle/>
          <a:p>
            <a:r>
              <a:rPr lang="en-US" sz="2400" dirty="0" smtClean="0">
                <a:solidFill>
                  <a:srgbClr val="000000"/>
                </a:solidFill>
              </a:rPr>
              <a:t>Scroll Down</a:t>
            </a:r>
            <a:r>
              <a:rPr lang="en-US" sz="2400" b="0" dirty="0" smtClean="0"/>
              <a:t> </a:t>
            </a:r>
            <a:r>
              <a:rPr lang="en-US" sz="2400" dirty="0" smtClean="0">
                <a:solidFill>
                  <a:srgbClr val="000000"/>
                </a:solidFill>
              </a:rPr>
              <a:t>operation performed by</a:t>
            </a:r>
            <a:br>
              <a:rPr lang="en-US" sz="2400" dirty="0" smtClean="0">
                <a:solidFill>
                  <a:srgbClr val="000000"/>
                </a:solidFill>
              </a:rPr>
            </a:br>
            <a:r>
              <a:rPr lang="en-US" sz="2400" dirty="0" smtClean="0">
                <a:solidFill>
                  <a:srgbClr val="000000"/>
                </a:solidFill>
              </a:rPr>
              <a:t> </a:t>
            </a:r>
            <a:r>
              <a:rPr lang="en-US" sz="2400" dirty="0" smtClean="0">
                <a:solidFill>
                  <a:srgbClr val="000000"/>
                </a:solidFill>
              </a:rPr>
              <a:t>”</a:t>
            </a:r>
            <a:r>
              <a:rPr lang="en-US" sz="2400" dirty="0" err="1" smtClean="0">
                <a:solidFill>
                  <a:srgbClr val="000000"/>
                </a:solidFill>
              </a:rPr>
              <a:t>executeScript</a:t>
            </a:r>
            <a:r>
              <a:rPr lang="en-US" sz="2400" dirty="0" smtClean="0">
                <a:solidFill>
                  <a:srgbClr val="000000"/>
                </a:solidFill>
              </a:rPr>
              <a:t>” Method</a:t>
            </a:r>
            <a:r>
              <a:rPr lang="en-US" sz="2800" dirty="0" smtClean="0"/>
              <a:t/>
            </a:r>
            <a:br>
              <a:rPr lang="en-US" sz="2800" dirty="0" smtClean="0"/>
            </a:br>
            <a:endParaRPr lang="en-IN" sz="2800" dirty="0">
              <a:solidFill>
                <a:srgbClr val="000000"/>
              </a:solidFill>
            </a:endParaRPr>
          </a:p>
        </p:txBody>
      </p:sp>
      <p:sp>
        <p:nvSpPr>
          <p:cNvPr id="3" name="Text Placeholder 2"/>
          <p:cNvSpPr>
            <a:spLocks noGrp="1"/>
          </p:cNvSpPr>
          <p:nvPr>
            <p:ph type="body" idx="1"/>
          </p:nvPr>
        </p:nvSpPr>
        <p:spPr>
          <a:xfrm>
            <a:off x="235974" y="973394"/>
            <a:ext cx="8596326" cy="3775587"/>
          </a:xfrm>
        </p:spPr>
        <p:txBody>
          <a:bodyPr/>
          <a:lstStyle/>
          <a:p>
            <a:pPr>
              <a:buNone/>
            </a:pPr>
            <a:r>
              <a:rPr lang="en-US" b="1" dirty="0" smtClean="0">
                <a:solidFill>
                  <a:srgbClr val="000000"/>
                </a:solidFill>
              </a:rPr>
              <a:t>Step 1)</a:t>
            </a:r>
            <a:r>
              <a:rPr lang="en-US" dirty="0" smtClean="0">
                <a:solidFill>
                  <a:srgbClr val="000000"/>
                </a:solidFill>
              </a:rPr>
              <a:t> </a:t>
            </a:r>
            <a:r>
              <a:rPr lang="en-US" dirty="0" smtClean="0"/>
              <a:t> </a:t>
            </a:r>
            <a:r>
              <a:rPr lang="en-US" dirty="0" smtClean="0">
                <a:solidFill>
                  <a:srgbClr val="000000"/>
                </a:solidFill>
              </a:rPr>
              <a:t>Launch the </a:t>
            </a:r>
            <a:r>
              <a:rPr lang="en-US" dirty="0" smtClean="0">
                <a:solidFill>
                  <a:srgbClr val="000000"/>
                </a:solidFill>
              </a:rPr>
              <a:t>site.</a:t>
            </a:r>
            <a:endParaRPr lang="en-US" dirty="0" smtClean="0">
              <a:solidFill>
                <a:srgbClr val="000000"/>
              </a:solidFill>
            </a:endParaRPr>
          </a:p>
          <a:p>
            <a:pPr>
              <a:buNone/>
            </a:pPr>
            <a:r>
              <a:rPr lang="en-US" b="1" dirty="0" smtClean="0">
                <a:solidFill>
                  <a:srgbClr val="000000"/>
                </a:solidFill>
              </a:rPr>
              <a:t>Step 2)</a:t>
            </a:r>
            <a:r>
              <a:rPr lang="en-US" dirty="0" smtClean="0">
                <a:solidFill>
                  <a:srgbClr val="000000"/>
                </a:solidFill>
              </a:rPr>
              <a:t> Scroll down by 600 </a:t>
            </a:r>
            <a:r>
              <a:rPr lang="en-US" dirty="0" smtClean="0">
                <a:solidFill>
                  <a:srgbClr val="000000"/>
                </a:solidFill>
              </a:rPr>
              <a:t>pixel.</a:t>
            </a:r>
          </a:p>
          <a:p>
            <a:pPr>
              <a:buNone/>
            </a:pPr>
            <a:r>
              <a:rPr lang="en-US" dirty="0" smtClean="0">
                <a:solidFill>
                  <a:srgbClr val="000000"/>
                </a:solidFill>
              </a:rPr>
              <a:t>Now see the code here:- </a:t>
            </a:r>
            <a:endParaRPr lang="en-US" dirty="0" smtClean="0">
              <a:solidFill>
                <a:srgbClr val="000000"/>
              </a:solidFill>
            </a:endParaRPr>
          </a:p>
          <a:p>
            <a:pPr>
              <a:buNone/>
            </a:pPr>
            <a:endParaRPr lang="en-US" dirty="0">
              <a:solidFill>
                <a:srgbClr val="000000"/>
              </a:solidFill>
            </a:endParaRPr>
          </a:p>
        </p:txBody>
      </p:sp>
      <p:sp>
        <p:nvSpPr>
          <p:cNvPr id="4" name="Rectangle 1"/>
          <p:cNvSpPr>
            <a:spLocks noChangeArrowheads="1"/>
          </p:cNvSpPr>
          <p:nvPr/>
        </p:nvSpPr>
        <p:spPr bwMode="auto">
          <a:xfrm>
            <a:off x="338835" y="1936955"/>
            <a:ext cx="7723616" cy="2862322"/>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b="1" dirty="0" smtClean="0">
                <a:latin typeface="Monaco"/>
              </a:rPr>
              <a:t>import </a:t>
            </a:r>
            <a:r>
              <a:rPr lang="en-US" sz="1800" b="1" dirty="0" err="1" smtClean="0">
                <a:latin typeface="Monaco"/>
              </a:rPr>
              <a:t>org.openqa.selenium.JavascriptExecutor</a:t>
            </a:r>
            <a:r>
              <a:rPr lang="en-US" sz="1800" b="1" dirty="0" smtClean="0">
                <a:latin typeface="Monaco"/>
              </a:rPr>
              <a:t>; </a:t>
            </a:r>
            <a:endParaRPr lang="en-US" sz="1800" b="1" dirty="0" smtClean="0">
              <a:latin typeface="Monaco"/>
            </a:endParaRPr>
          </a:p>
          <a:p>
            <a:r>
              <a:rPr lang="en-US" sz="1800" b="1" dirty="0" smtClean="0">
                <a:latin typeface="Monaco"/>
              </a:rPr>
              <a:t>import </a:t>
            </a:r>
            <a:r>
              <a:rPr lang="en-US" sz="1800" b="1" dirty="0" err="1" smtClean="0">
                <a:latin typeface="Monaco"/>
              </a:rPr>
              <a:t>org.openqa.selenium.WebDriver</a:t>
            </a:r>
            <a:r>
              <a:rPr lang="en-US" sz="1800" b="1" dirty="0" smtClean="0">
                <a:latin typeface="Monaco"/>
              </a:rPr>
              <a:t>;</a:t>
            </a:r>
          </a:p>
          <a:p>
            <a:r>
              <a:rPr lang="en-US" sz="1800" b="1" dirty="0" smtClean="0">
                <a:latin typeface="Monaco"/>
              </a:rPr>
              <a:t> </a:t>
            </a:r>
            <a:r>
              <a:rPr lang="en-US" sz="1800" b="1" dirty="0" smtClean="0">
                <a:latin typeface="Monaco"/>
              </a:rPr>
              <a:t>import </a:t>
            </a:r>
            <a:r>
              <a:rPr lang="en-US" sz="1800" b="1" dirty="0" err="1" smtClean="0">
                <a:latin typeface="Monaco"/>
              </a:rPr>
              <a:t>org.openqa.selenium.firefox.FirefoxDriver</a:t>
            </a:r>
            <a:r>
              <a:rPr lang="en-US" sz="1800" b="1" dirty="0" smtClean="0">
                <a:latin typeface="Monaco"/>
              </a:rPr>
              <a:t>;</a:t>
            </a:r>
          </a:p>
          <a:p>
            <a:r>
              <a:rPr lang="en-US" sz="1800" b="1" dirty="0" smtClean="0">
                <a:latin typeface="Monaco"/>
              </a:rPr>
              <a:t> </a:t>
            </a:r>
            <a:r>
              <a:rPr lang="en-US" sz="1800" b="1" dirty="0" smtClean="0">
                <a:latin typeface="Monaco"/>
              </a:rPr>
              <a:t>import </a:t>
            </a:r>
            <a:r>
              <a:rPr lang="en-US" sz="1800" b="1" dirty="0" err="1" smtClean="0">
                <a:latin typeface="Monaco"/>
              </a:rPr>
              <a:t>org.testng.annotations.Test</a:t>
            </a:r>
            <a:r>
              <a:rPr lang="en-US" sz="1800" b="1" dirty="0" smtClean="0">
                <a:latin typeface="Monaco"/>
              </a:rPr>
              <a:t>; </a:t>
            </a:r>
            <a:endParaRPr lang="en-US" sz="1800" b="1" dirty="0" smtClean="0">
              <a:latin typeface="Monaco"/>
            </a:endParaRPr>
          </a:p>
          <a:p>
            <a:r>
              <a:rPr lang="en-US" sz="1800" b="1" dirty="0" smtClean="0">
                <a:latin typeface="Monaco"/>
              </a:rPr>
              <a:t>public </a:t>
            </a:r>
            <a:r>
              <a:rPr lang="en-US" sz="1800" b="1" dirty="0" smtClean="0">
                <a:latin typeface="Monaco"/>
              </a:rPr>
              <a:t>class </a:t>
            </a:r>
            <a:r>
              <a:rPr lang="en-US" sz="1800" b="1" dirty="0" err="1" smtClean="0">
                <a:latin typeface="Monaco"/>
              </a:rPr>
              <a:t>JavaSE_Test</a:t>
            </a:r>
            <a:r>
              <a:rPr lang="en-US" sz="1800" b="1" dirty="0" smtClean="0">
                <a:latin typeface="Monaco"/>
              </a:rPr>
              <a:t> </a:t>
            </a:r>
            <a:endParaRPr lang="en-US" sz="1800" b="1" dirty="0" smtClean="0">
              <a:latin typeface="Monaco"/>
            </a:endParaRPr>
          </a:p>
          <a:p>
            <a:r>
              <a:rPr lang="en-US" sz="1800" b="1" dirty="0" smtClean="0">
                <a:latin typeface="Monaco"/>
              </a:rPr>
              <a:t>{ </a:t>
            </a:r>
          </a:p>
          <a:p>
            <a:r>
              <a:rPr lang="en-US" sz="1800" b="1" dirty="0" smtClean="0">
                <a:latin typeface="Monaco"/>
              </a:rPr>
              <a:t>@Test</a:t>
            </a:r>
          </a:p>
          <a:p>
            <a:r>
              <a:rPr lang="en-US" sz="1800" b="1" dirty="0" smtClean="0">
                <a:latin typeface="Monaco"/>
              </a:rPr>
              <a:t> </a:t>
            </a:r>
            <a:r>
              <a:rPr lang="en-US" sz="1800" b="1" dirty="0" smtClean="0">
                <a:latin typeface="Monaco"/>
              </a:rPr>
              <a:t>public void Login() </a:t>
            </a:r>
            <a:endParaRPr lang="en-US" sz="1800" b="1" dirty="0" smtClean="0">
              <a:latin typeface="Monaco"/>
            </a:endParaRPr>
          </a:p>
          <a:p>
            <a:r>
              <a:rPr lang="en-US" sz="1800" b="1" dirty="0" smtClean="0">
                <a:latin typeface="Monaco"/>
              </a:rPr>
              <a:t>{ </a:t>
            </a:r>
          </a:p>
          <a:p>
            <a:r>
              <a:rPr lang="en-US" sz="1800" b="1" dirty="0" smtClean="0">
                <a:latin typeface="Monaco"/>
              </a:rPr>
              <a:t>WebDriver </a:t>
            </a:r>
            <a:r>
              <a:rPr lang="en-US" sz="1800" b="1" dirty="0" smtClean="0">
                <a:latin typeface="Monaco"/>
              </a:rPr>
              <a:t>driver= new </a:t>
            </a:r>
            <a:r>
              <a:rPr lang="en-US" sz="1800" b="1" dirty="0" err="1" smtClean="0">
                <a:latin typeface="Monaco"/>
              </a:rPr>
              <a:t>FirefoxDriver</a:t>
            </a:r>
            <a:r>
              <a:rPr lang="en-US" sz="1800" b="1" dirty="0" smtClean="0">
                <a:latin typeface="Monaco"/>
              </a:rPr>
              <a:t>();</a:t>
            </a:r>
            <a:endParaRPr kumimoji="0" lang="en-US" sz="1600" b="1" i="0" u="none" strike="noStrike" cap="none" normalizeH="0" baseline="0" dirty="0" smtClean="0">
              <a:ln>
                <a:noFill/>
              </a:ln>
              <a:effectLst/>
              <a:latin typeface="Monaco"/>
              <a:cs typeface="Arial" pitchFamily="34" charset="0"/>
            </a:endParaRPr>
          </a:p>
        </p:txBody>
      </p:sp>
    </p:spTree>
    <p:extLst>
      <p:ext uri="{BB962C8B-B14F-4D97-AF65-F5344CB8AC3E}">
        <p14:creationId xmlns:p14="http://schemas.microsoft.com/office/powerpoint/2010/main" xmlns="" val="2105343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11700" y="0"/>
            <a:ext cx="8520600" cy="137652"/>
          </a:xfrm>
        </p:spPr>
        <p:txBody>
          <a:bodyPr/>
          <a:lstStyle/>
          <a:p>
            <a:endParaRPr lang="en-IN" sz="2800" dirty="0">
              <a:solidFill>
                <a:srgbClr val="000000"/>
              </a:solidFill>
            </a:endParaRPr>
          </a:p>
        </p:txBody>
      </p:sp>
      <p:sp>
        <p:nvSpPr>
          <p:cNvPr id="3" name="Text Placeholder 2"/>
          <p:cNvSpPr>
            <a:spLocks noGrp="1"/>
          </p:cNvSpPr>
          <p:nvPr>
            <p:ph type="body" idx="1"/>
          </p:nvPr>
        </p:nvSpPr>
        <p:spPr>
          <a:xfrm>
            <a:off x="311700" y="117987"/>
            <a:ext cx="8520600" cy="4630994"/>
          </a:xfrm>
        </p:spPr>
        <p:txBody>
          <a:bodyPr/>
          <a:lstStyle/>
          <a:p>
            <a:pPr>
              <a:buNone/>
            </a:pPr>
            <a:r>
              <a:rPr lang="en-IN" dirty="0">
                <a:solidFill>
                  <a:schemeClr val="accent2"/>
                </a:solidFill>
              </a:rPr>
              <a:t>	</a:t>
            </a:r>
          </a:p>
          <a:p>
            <a:pPr>
              <a:buNone/>
            </a:pPr>
            <a:endParaRPr lang="en-IN" dirty="0">
              <a:solidFill>
                <a:srgbClr val="000000"/>
              </a:solidFill>
            </a:endParaRPr>
          </a:p>
        </p:txBody>
      </p:sp>
      <p:sp>
        <p:nvSpPr>
          <p:cNvPr id="5" name="Rectangle 1"/>
          <p:cNvSpPr>
            <a:spLocks noChangeArrowheads="1"/>
          </p:cNvSpPr>
          <p:nvPr/>
        </p:nvSpPr>
        <p:spPr bwMode="auto">
          <a:xfrm>
            <a:off x="348667" y="432619"/>
            <a:ext cx="7723616" cy="2862322"/>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b="1" dirty="0" smtClean="0">
                <a:latin typeface="Monaco"/>
              </a:rPr>
              <a:t>//Creating the </a:t>
            </a:r>
            <a:r>
              <a:rPr lang="en-US" sz="1800" b="1" dirty="0" err="1" smtClean="0">
                <a:latin typeface="Monaco"/>
              </a:rPr>
              <a:t>JavascriptExecutor</a:t>
            </a:r>
            <a:r>
              <a:rPr lang="en-US" sz="1800" b="1" dirty="0" smtClean="0">
                <a:latin typeface="Monaco"/>
              </a:rPr>
              <a:t> interface object by Type casting </a:t>
            </a:r>
            <a:endParaRPr lang="en-US" sz="1800" b="1" dirty="0" smtClean="0">
              <a:latin typeface="Monaco"/>
            </a:endParaRPr>
          </a:p>
          <a:p>
            <a:r>
              <a:rPr lang="en-US" sz="1800" b="1" dirty="0" err="1" smtClean="0">
                <a:latin typeface="Monaco"/>
              </a:rPr>
              <a:t>JavascriptExecutor</a:t>
            </a:r>
            <a:r>
              <a:rPr lang="en-US" sz="1800" b="1" dirty="0" smtClean="0">
                <a:latin typeface="Monaco"/>
              </a:rPr>
              <a:t> </a:t>
            </a:r>
            <a:r>
              <a:rPr lang="en-US" sz="1800" b="1" dirty="0" err="1" smtClean="0">
                <a:latin typeface="Monaco"/>
              </a:rPr>
              <a:t>js</a:t>
            </a:r>
            <a:r>
              <a:rPr lang="en-US" sz="1800" b="1" dirty="0" smtClean="0">
                <a:latin typeface="Monaco"/>
              </a:rPr>
              <a:t> = (</a:t>
            </a:r>
            <a:r>
              <a:rPr lang="en-US" sz="1800" b="1" dirty="0" err="1" smtClean="0">
                <a:latin typeface="Monaco"/>
              </a:rPr>
              <a:t>JavascriptExecutor</a:t>
            </a:r>
            <a:r>
              <a:rPr lang="en-US" sz="1800" b="1" dirty="0" smtClean="0">
                <a:latin typeface="Monaco"/>
              </a:rPr>
              <a:t>)driver; </a:t>
            </a:r>
            <a:endParaRPr lang="en-US" sz="1800" b="1" dirty="0" smtClean="0">
              <a:latin typeface="Monaco"/>
            </a:endParaRPr>
          </a:p>
          <a:p>
            <a:r>
              <a:rPr lang="en-US" sz="1800" b="1" dirty="0" smtClean="0">
                <a:latin typeface="Monaco"/>
              </a:rPr>
              <a:t>//</a:t>
            </a:r>
            <a:r>
              <a:rPr lang="en-US" sz="1800" b="1" dirty="0" smtClean="0">
                <a:latin typeface="Monaco"/>
              </a:rPr>
              <a:t>Launching the Site. </a:t>
            </a:r>
            <a:endParaRPr lang="en-US" sz="1800" b="1" dirty="0" smtClean="0">
              <a:latin typeface="Monaco"/>
            </a:endParaRPr>
          </a:p>
          <a:p>
            <a:r>
              <a:rPr lang="en-US" sz="1800" b="1" dirty="0" err="1" smtClean="0">
                <a:latin typeface="Monaco"/>
              </a:rPr>
              <a:t>driver.get</a:t>
            </a:r>
            <a:r>
              <a:rPr lang="en-US" sz="1800" b="1" dirty="0" smtClean="0">
                <a:latin typeface="Monaco"/>
              </a:rPr>
              <a:t>("http://moneyboats.com/"); </a:t>
            </a:r>
            <a:endParaRPr lang="en-US" sz="1800" b="1" dirty="0" smtClean="0">
              <a:latin typeface="Monaco"/>
            </a:endParaRPr>
          </a:p>
          <a:p>
            <a:r>
              <a:rPr lang="en-US" sz="1800" b="1" dirty="0" smtClean="0">
                <a:latin typeface="Monaco"/>
              </a:rPr>
              <a:t>//</a:t>
            </a:r>
            <a:r>
              <a:rPr lang="en-US" sz="1800" b="1" dirty="0" smtClean="0">
                <a:latin typeface="Monaco"/>
              </a:rPr>
              <a:t>Maximize window </a:t>
            </a:r>
            <a:endParaRPr lang="en-US" sz="1800" b="1" dirty="0" smtClean="0">
              <a:latin typeface="Monaco"/>
            </a:endParaRPr>
          </a:p>
          <a:p>
            <a:r>
              <a:rPr lang="en-US" sz="1800" b="1" dirty="0" err="1" smtClean="0">
                <a:latin typeface="Monaco"/>
              </a:rPr>
              <a:t>driver.manage</a:t>
            </a:r>
            <a:r>
              <a:rPr lang="en-US" sz="1800" b="1" dirty="0" smtClean="0">
                <a:latin typeface="Monaco"/>
              </a:rPr>
              <a:t>().window().maximize(); </a:t>
            </a:r>
            <a:endParaRPr lang="en-US" sz="1800" b="1" dirty="0" smtClean="0">
              <a:latin typeface="Monaco"/>
            </a:endParaRPr>
          </a:p>
          <a:p>
            <a:r>
              <a:rPr lang="en-US" sz="1800" b="1" dirty="0" smtClean="0">
                <a:latin typeface="Monaco"/>
              </a:rPr>
              <a:t>//</a:t>
            </a:r>
            <a:r>
              <a:rPr lang="en-US" sz="1800" b="1" dirty="0" smtClean="0">
                <a:latin typeface="Monaco"/>
              </a:rPr>
              <a:t>Vertical scroll down by 600 pixels </a:t>
            </a:r>
            <a:endParaRPr lang="en-US" sz="1800" b="1" dirty="0" smtClean="0">
              <a:latin typeface="Monaco"/>
            </a:endParaRPr>
          </a:p>
          <a:p>
            <a:r>
              <a:rPr lang="en-US" sz="1800" b="1" dirty="0" err="1" smtClean="0">
                <a:latin typeface="Monaco"/>
              </a:rPr>
              <a:t>js.executeScript</a:t>
            </a:r>
            <a:r>
              <a:rPr lang="en-US" sz="1800" b="1" dirty="0" smtClean="0">
                <a:latin typeface="Monaco"/>
              </a:rPr>
              <a:t>("</a:t>
            </a:r>
            <a:r>
              <a:rPr lang="en-US" sz="1800" b="1" dirty="0" err="1" smtClean="0">
                <a:latin typeface="Monaco"/>
              </a:rPr>
              <a:t>window.scrollBy</a:t>
            </a:r>
            <a:r>
              <a:rPr lang="en-US" sz="1800" b="1" dirty="0" smtClean="0">
                <a:latin typeface="Monaco"/>
              </a:rPr>
              <a:t>(0,600</a:t>
            </a:r>
            <a:r>
              <a:rPr lang="en-US" sz="1800" b="1" dirty="0" smtClean="0">
                <a:latin typeface="Monaco"/>
              </a:rPr>
              <a:t>)");</a:t>
            </a:r>
          </a:p>
          <a:p>
            <a:r>
              <a:rPr lang="en-US" sz="1800" b="1" dirty="0" smtClean="0">
                <a:latin typeface="Monaco"/>
              </a:rPr>
              <a:t> </a:t>
            </a:r>
            <a:r>
              <a:rPr lang="en-US" sz="1800" b="1" dirty="0" smtClean="0">
                <a:latin typeface="Monaco"/>
              </a:rPr>
              <a:t>} </a:t>
            </a:r>
            <a:endParaRPr lang="en-US" sz="1800" b="1" dirty="0" smtClean="0">
              <a:latin typeface="Monaco"/>
            </a:endParaRPr>
          </a:p>
          <a:p>
            <a:r>
              <a:rPr lang="en-US" sz="1800" b="1" dirty="0" smtClean="0">
                <a:latin typeface="Monaco"/>
              </a:rPr>
              <a:t>}</a:t>
            </a:r>
            <a:endParaRPr kumimoji="0" lang="en-US" sz="1600" b="1" i="0" u="none" strike="noStrike" cap="none" normalizeH="0" baseline="0" dirty="0" smtClean="0">
              <a:ln>
                <a:noFill/>
              </a:ln>
              <a:effectLst/>
              <a:latin typeface="Monaco"/>
              <a:cs typeface="Arial" pitchFamily="34" charset="0"/>
            </a:endParaRPr>
          </a:p>
        </p:txBody>
      </p:sp>
    </p:spTree>
    <p:extLst>
      <p:ext uri="{BB962C8B-B14F-4D97-AF65-F5344CB8AC3E}">
        <p14:creationId xmlns:p14="http://schemas.microsoft.com/office/powerpoint/2010/main" xmlns="" val="2105343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11700" y="0"/>
            <a:ext cx="8520600" cy="137652"/>
          </a:xfrm>
        </p:spPr>
        <p:txBody>
          <a:bodyPr/>
          <a:lstStyle/>
          <a:p>
            <a:endParaRPr lang="en-IN" sz="2800" dirty="0">
              <a:solidFill>
                <a:srgbClr val="000000"/>
              </a:solidFill>
            </a:endParaRPr>
          </a:p>
        </p:txBody>
      </p:sp>
      <p:sp>
        <p:nvSpPr>
          <p:cNvPr id="3" name="Text Placeholder 2"/>
          <p:cNvSpPr>
            <a:spLocks noGrp="1"/>
          </p:cNvSpPr>
          <p:nvPr>
            <p:ph type="body" idx="1"/>
          </p:nvPr>
        </p:nvSpPr>
        <p:spPr>
          <a:xfrm>
            <a:off x="311700" y="117987"/>
            <a:ext cx="8520600" cy="4630994"/>
          </a:xfrm>
        </p:spPr>
        <p:txBody>
          <a:bodyPr/>
          <a:lstStyle/>
          <a:p>
            <a:pPr>
              <a:buNone/>
            </a:pPr>
            <a:r>
              <a:rPr lang="en-IN" b="1" dirty="0" smtClean="0">
                <a:solidFill>
                  <a:schemeClr val="accent2"/>
                </a:solidFill>
              </a:rPr>
              <a:t>OUTPUT:-</a:t>
            </a:r>
            <a:r>
              <a:rPr lang="en-IN" dirty="0">
                <a:solidFill>
                  <a:schemeClr val="accent2"/>
                </a:solidFill>
              </a:rPr>
              <a:t>	</a:t>
            </a:r>
          </a:p>
          <a:p>
            <a:pPr>
              <a:buNone/>
            </a:pPr>
            <a:endParaRPr lang="en-IN" dirty="0">
              <a:solidFill>
                <a:srgbClr val="000000"/>
              </a:solidFill>
            </a:endParaRPr>
          </a:p>
        </p:txBody>
      </p:sp>
      <p:pic>
        <p:nvPicPr>
          <p:cNvPr id="7" name="Picture 6" descr="061516_1127_ExecuteJava6.png"/>
          <p:cNvPicPr>
            <a:picLocks noChangeAspect="1"/>
          </p:cNvPicPr>
          <p:nvPr/>
        </p:nvPicPr>
        <p:blipFill>
          <a:blip r:embed="rId2"/>
          <a:stretch>
            <a:fillRect/>
          </a:stretch>
        </p:blipFill>
        <p:spPr>
          <a:xfrm>
            <a:off x="1767674" y="255638"/>
            <a:ext cx="5608651" cy="4473678"/>
          </a:xfrm>
          <a:prstGeom prst="rect">
            <a:avLst/>
          </a:prstGeom>
        </p:spPr>
      </p:pic>
    </p:spTree>
    <p:extLst>
      <p:ext uri="{BB962C8B-B14F-4D97-AF65-F5344CB8AC3E}">
        <p14:creationId xmlns:p14="http://schemas.microsoft.com/office/powerpoint/2010/main" xmlns="" val="2105343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182</Words>
  <Application>Microsoft Office PowerPoint</Application>
  <PresentationFormat>On-screen Show (16:9)</PresentationFormat>
  <Paragraphs>86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Montserrat</vt:lpstr>
      <vt:lpstr>Roboto</vt:lpstr>
      <vt:lpstr>Monaco</vt:lpstr>
      <vt:lpstr>Lato</vt:lpstr>
      <vt:lpstr>Montserrat Light</vt:lpstr>
      <vt:lpstr>Playfair Display</vt:lpstr>
      <vt:lpstr>Coral</vt:lpstr>
      <vt:lpstr>Slide 1</vt:lpstr>
      <vt:lpstr>Introduction</vt:lpstr>
      <vt:lpstr>A sleep in the browser under test operation performed by ”executeAsyncScript” Method </vt:lpstr>
      <vt:lpstr>Slide 4</vt:lpstr>
      <vt:lpstr>Slide 5</vt:lpstr>
      <vt:lpstr>Slide 6</vt:lpstr>
      <vt:lpstr>Scroll Down operation performed by  ”executeScript” Method </vt:lpstr>
      <vt:lpstr>Slide 8</vt:lpstr>
      <vt:lpstr>Slide 9</vt:lpstr>
      <vt:lpstr>Covered Till Now   </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vipul</dc:creator>
  <cp:lastModifiedBy>Vibhav</cp:lastModifiedBy>
  <cp:revision>84</cp:revision>
  <dcterms:modified xsi:type="dcterms:W3CDTF">2018-03-27T10:19:37Z</dcterms:modified>
</cp:coreProperties>
</file>