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58" r:id="rId4"/>
    <p:sldId id="257"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10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naslov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84062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vertikaln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69610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n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00697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006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43023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41331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lomka">
    <p:spTree>
      <p:nvGrpSpPr>
        <p:cNvPr id="1" name=""/>
        <p:cNvGrpSpPr/>
        <p:nvPr/>
      </p:nvGrpSpPr>
      <p:grpSpPr>
        <a:xfrm>
          <a:off x="0" y="0"/>
          <a:ext cx="0" cy="0"/>
          <a:chOff x="0" y="0"/>
          <a:chExt cx="0" cy="0"/>
        </a:xfrm>
      </p:grpSpPr>
      <p:sp>
        <p:nvSpPr>
          <p:cNvPr id="2" name="Title 1"/>
          <p:cNvSpPr>
            <a:spLocks noGrp="1"/>
          </p:cNvSpPr>
          <p:nvPr>
            <p:ph type="title"/>
          </p:nvPr>
        </p:nvSpPr>
        <p:spPr>
          <a:xfrm>
            <a:off x="1638300" y="1366839"/>
            <a:ext cx="6872288" cy="2852737"/>
          </a:xfrm>
        </p:spPr>
        <p:txBody>
          <a:bodyPr anchor="b"/>
          <a:lstStyle>
            <a:lvl1pPr algn="l">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1638300" y="4246564"/>
            <a:ext cx="6872288"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70871A-492A-4CAC-ADF5-F0866DB31B51}"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57363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aslov i 2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3889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3889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70871A-492A-4CAC-ADF5-F0866DB31B51}"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81617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eđenje">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248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248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70871A-492A-4CAC-ADF5-F0866DB31B51}" type="datetimeFigureOut">
              <a:rPr lang="en-US" smtClean="0"/>
              <a:t>12/13/2015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46926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70871A-492A-4CAC-ADF5-F0866DB31B51}" type="datetimeFigureOut">
              <a:rPr lang="en-US" smtClean="0"/>
              <a:t>12/13/2015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18385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0871A-492A-4CAC-ADF5-F0866DB31B51}" type="datetimeFigureOut">
              <a:rPr lang="en-US" smtClean="0"/>
              <a:t>12/13/2015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41557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a opisom slik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7"/>
            <a:ext cx="4629150" cy="46894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6675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0871A-492A-4CAC-ADF5-F0866DB31B51}"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82985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a opisom slik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1184277"/>
            <a:ext cx="4629150" cy="44799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606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0871A-492A-4CAC-ADF5-F0866DB31B51}"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218423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bs-Latn-BA" smtClean="0"/>
              <a:t>Kliknite da biste uredili stilove prototipa naslova</a:t>
            </a:r>
            <a:endParaRPr lang="en-US" dirty="0"/>
          </a:p>
        </p:txBody>
      </p:sp>
      <p:sp>
        <p:nvSpPr>
          <p:cNvPr id="3" name="Text Placeholder 2"/>
          <p:cNvSpPr>
            <a:spLocks noGrp="1"/>
          </p:cNvSpPr>
          <p:nvPr>
            <p:ph type="body" idx="1"/>
          </p:nvPr>
        </p:nvSpPr>
        <p:spPr>
          <a:xfrm>
            <a:off x="628650" y="1825625"/>
            <a:ext cx="7886700" cy="3876675"/>
          </a:xfrm>
          <a:prstGeom prst="rect">
            <a:avLst/>
          </a:prstGeom>
        </p:spPr>
        <p:txBody>
          <a:bodyPr vert="horz" lIns="91440" tIns="45720" rIns="91440" bIns="45720" rtlCol="0">
            <a:normAutofit/>
          </a:bodyPr>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4" name="Date Placeholder 3"/>
          <p:cNvSpPr>
            <a:spLocks noGrp="1"/>
          </p:cNvSpPr>
          <p:nvPr>
            <p:ph type="dt" sz="half" idx="2"/>
          </p:nvPr>
        </p:nvSpPr>
        <p:spPr>
          <a:xfrm>
            <a:off x="247650" y="6356351"/>
            <a:ext cx="2057400" cy="365125"/>
          </a:xfrm>
          <a:prstGeom prst="rect">
            <a:avLst/>
          </a:prstGeom>
        </p:spPr>
        <p:txBody>
          <a:bodyPr vert="horz" lIns="91440" tIns="45720" rIns="91440" bIns="45720" rtlCol="0" anchor="ctr"/>
          <a:lstStyle>
            <a:lvl1pPr algn="l">
              <a:defRPr sz="1200">
                <a:solidFill>
                  <a:schemeClr val="bg1"/>
                </a:solidFill>
              </a:defRPr>
            </a:lvl1pPr>
          </a:lstStyle>
          <a:p>
            <a:fld id="{F570871A-492A-4CAC-ADF5-F0866DB31B51}" type="datetimeFigureOut">
              <a:rPr lang="en-US" smtClean="0"/>
              <a:pPr/>
              <a:t>12/13/2015</a:t>
            </a:fld>
            <a:endParaRPr lang="en-US"/>
          </a:p>
        </p:txBody>
      </p:sp>
      <p:sp>
        <p:nvSpPr>
          <p:cNvPr id="5" name="Footer Placeholder 4"/>
          <p:cNvSpPr>
            <a:spLocks noGrp="1"/>
          </p:cNvSpPr>
          <p:nvPr>
            <p:ph type="ftr" sz="quarter" idx="3"/>
          </p:nvPr>
        </p:nvSpPr>
        <p:spPr>
          <a:xfrm>
            <a:off x="2552699" y="6356350"/>
            <a:ext cx="30861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6965950" y="6356350"/>
            <a:ext cx="2057400" cy="365125"/>
          </a:xfrm>
          <a:prstGeom prst="rect">
            <a:avLst/>
          </a:prstGeom>
        </p:spPr>
        <p:txBody>
          <a:bodyPr vert="horz" lIns="91440" tIns="45720" rIns="91440" bIns="45720" rtlCol="0" anchor="ctr"/>
          <a:lstStyle>
            <a:lvl1pPr algn="r">
              <a:defRPr sz="1200">
                <a:solidFill>
                  <a:schemeClr val="bg1"/>
                </a:solidFill>
              </a:defRPr>
            </a:lvl1pPr>
          </a:lstStyle>
          <a:p>
            <a:fld id="{570B7371-373E-4D93-A138-879E0635481B}" type="slidenum">
              <a:rPr lang="en-US" smtClean="0"/>
              <a:pPr/>
              <a:t>‹#›</a:t>
            </a:fld>
            <a:endParaRPr lang="en-US"/>
          </a:p>
        </p:txBody>
      </p:sp>
      <p:pic>
        <p:nvPicPr>
          <p:cNvPr id="7" name="Picture 6"/>
          <p:cNvPicPr>
            <a:picLocks noChangeAspect="1"/>
          </p:cNvPicPr>
          <p:nvPr/>
        </p:nvPicPr>
        <p:blipFill>
          <a:blip r:embed="rId14"/>
          <a:stretch>
            <a:fillRect/>
          </a:stretch>
        </p:blipFill>
        <p:spPr>
          <a:xfrm rot="16200000">
            <a:off x="-1024113" y="5332238"/>
            <a:ext cx="1695700" cy="352527"/>
          </a:xfrm>
          <a:prstGeom prst="rect">
            <a:avLst/>
          </a:prstGeom>
        </p:spPr>
      </p:pic>
    </p:spTree>
    <p:extLst>
      <p:ext uri="{BB962C8B-B14F-4D97-AF65-F5344CB8AC3E}">
        <p14:creationId xmlns:p14="http://schemas.microsoft.com/office/powerpoint/2010/main" val="4110833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92369"/>
            <a:ext cx="9144000" cy="2930769"/>
          </a:xfrm>
        </p:spPr>
        <p:txBody>
          <a:bodyPr anchor="ctr">
            <a:normAutofit fontScale="90000"/>
          </a:bodyPr>
          <a:lstStyle/>
          <a:p>
            <a:r>
              <a:rPr lang="en-US" b="0" spc="300" dirty="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latin typeface="Arial" pitchFamily="34" charset="0"/>
                <a:cs typeface="Arial" pitchFamily="34" charset="0"/>
              </a:rPr>
              <a:t>Toast </a:t>
            </a:r>
            <a:r>
              <a:rPr lang="en-US" b="0" spc="300" dirty="0" smtClean="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latin typeface="Arial" pitchFamily="34" charset="0"/>
                <a:cs typeface="Arial" pitchFamily="34" charset="0"/>
              </a:rPr>
              <a:t>message</a:t>
            </a:r>
            <a:br>
              <a:rPr lang="en-US" b="0" spc="300" dirty="0" smtClean="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latin typeface="Arial" pitchFamily="34" charset="0"/>
                <a:cs typeface="Arial" pitchFamily="34" charset="0"/>
              </a:rPr>
            </a:br>
            <a:r>
              <a:rPr lang="en-US" b="0" spc="300" dirty="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latin typeface="Arial" pitchFamily="34" charset="0"/>
                <a:cs typeface="Arial" pitchFamily="34" charset="0"/>
              </a:rPr>
              <a:t>&amp;</a:t>
            </a:r>
            <a:r>
              <a:rPr lang="en-US" b="0" spc="300" dirty="0" smtClean="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latin typeface="Arial" pitchFamily="34" charset="0"/>
                <a:cs typeface="Arial" pitchFamily="34" charset="0"/>
              </a:rPr>
              <a:t/>
            </a:r>
            <a:br>
              <a:rPr lang="en-US" b="0" spc="300" dirty="0" smtClean="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latin typeface="Arial" pitchFamily="34" charset="0"/>
                <a:cs typeface="Arial" pitchFamily="34" charset="0"/>
              </a:rPr>
            </a:br>
            <a:r>
              <a:rPr lang="en-US" b="0" spc="300" dirty="0" smtClean="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latin typeface="Arial" pitchFamily="34" charset="0"/>
                <a:cs typeface="Arial" pitchFamily="34" charset="0"/>
              </a:rPr>
              <a:t>Event Listener</a:t>
            </a:r>
            <a:br>
              <a:rPr lang="en-US" b="0" spc="300" dirty="0" smtClean="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latin typeface="Arial" pitchFamily="34" charset="0"/>
                <a:cs typeface="Arial" pitchFamily="34" charset="0"/>
              </a:rPr>
            </a:br>
            <a:r>
              <a:rPr lang="en-US" b="0" spc="300" dirty="0" smtClean="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latin typeface="Arial" pitchFamily="34" charset="0"/>
                <a:cs typeface="Arial" pitchFamily="34" charset="0"/>
              </a:rPr>
              <a:t>in Android</a:t>
            </a:r>
            <a:endParaRPr lang="en-US" b="0" spc="300" dirty="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latin typeface="Arial" pitchFamily="34" charset="0"/>
              <a:cs typeface="Arial" pitchFamily="34" charset="0"/>
            </a:endParaRPr>
          </a:p>
        </p:txBody>
      </p:sp>
      <p:sp>
        <p:nvSpPr>
          <p:cNvPr id="3" name="Subtitle 2"/>
          <p:cNvSpPr>
            <a:spLocks noGrp="1"/>
          </p:cNvSpPr>
          <p:nvPr>
            <p:ph type="subTitle" idx="1"/>
          </p:nvPr>
        </p:nvSpPr>
        <p:spPr>
          <a:xfrm>
            <a:off x="6295292" y="5032254"/>
            <a:ext cx="2731476" cy="547932"/>
          </a:xfrm>
        </p:spPr>
        <p:txBody>
          <a:bodyPr>
            <a:normAutofit/>
          </a:bodyPr>
          <a:lstStyle/>
          <a:p>
            <a:pPr algn="r"/>
            <a:r>
              <a:rPr lang="en-US" dirty="0" smtClean="0">
                <a:latin typeface="Arial" pitchFamily="34" charset="0"/>
                <a:cs typeface="Arial" pitchFamily="34" charset="0"/>
              </a:rPr>
              <a:t>By </a:t>
            </a:r>
            <a:r>
              <a:rPr lang="en-US" dirty="0" err="1" smtClean="0">
                <a:latin typeface="Arial" pitchFamily="34" charset="0"/>
                <a:cs typeface="Arial" pitchFamily="34" charset="0"/>
              </a:rPr>
              <a:t>Vimal</a:t>
            </a:r>
            <a:r>
              <a:rPr lang="en-US" dirty="0" smtClean="0">
                <a:latin typeface="Arial" pitchFamily="34" charset="0"/>
                <a:cs typeface="Arial" pitchFamily="34" charset="0"/>
              </a:rPr>
              <a:t> </a:t>
            </a:r>
            <a:r>
              <a:rPr lang="en-US" dirty="0" err="1" smtClean="0">
                <a:latin typeface="Arial" pitchFamily="34" charset="0"/>
                <a:cs typeface="Arial" pitchFamily="34" charset="0"/>
              </a:rPr>
              <a:t>Rajpara</a:t>
            </a:r>
            <a:endParaRPr lang="en-US" dirty="0">
              <a:latin typeface="Arial" pitchFamily="34" charset="0"/>
              <a:cs typeface="Arial" pitchFamily="34" charset="0"/>
            </a:endParaRPr>
          </a:p>
        </p:txBody>
      </p:sp>
    </p:spTree>
    <p:extLst>
      <p:ext uri="{BB962C8B-B14F-4D97-AF65-F5344CB8AC3E}">
        <p14:creationId xmlns:p14="http://schemas.microsoft.com/office/powerpoint/2010/main" val="3893195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0288"/>
          </a:xfrm>
        </p:spPr>
        <p:txBody>
          <a:bodyPr/>
          <a:lstStyle/>
          <a:p>
            <a:r>
              <a:rPr lang="en-US" dirty="0"/>
              <a:t>Event Listeners</a:t>
            </a:r>
            <a:endParaRPr lang="en-US" dirty="0"/>
          </a:p>
        </p:txBody>
      </p:sp>
      <p:sp>
        <p:nvSpPr>
          <p:cNvPr id="3" name="Content Placeholder 2"/>
          <p:cNvSpPr>
            <a:spLocks noGrp="1"/>
          </p:cNvSpPr>
          <p:nvPr>
            <p:ph idx="1"/>
          </p:nvPr>
        </p:nvSpPr>
        <p:spPr>
          <a:xfrm>
            <a:off x="628650" y="1770185"/>
            <a:ext cx="7886700" cy="3932115"/>
          </a:xfrm>
        </p:spPr>
        <p:txBody>
          <a:bodyPr/>
          <a:lstStyle/>
          <a:p>
            <a:r>
              <a:rPr lang="en-US" dirty="0"/>
              <a:t> An event listener is an interface in the View class that contains a single callback </a:t>
            </a:r>
            <a:r>
              <a:rPr lang="en-US" dirty="0" smtClean="0"/>
              <a:t>method.</a:t>
            </a:r>
          </a:p>
          <a:p>
            <a:r>
              <a:rPr lang="en-US" dirty="0" smtClean="0"/>
              <a:t>These </a:t>
            </a:r>
            <a:r>
              <a:rPr lang="en-US" dirty="0"/>
              <a:t>methods will be called by the Android framework when the View to which the listener has been registered is triggered by user interaction with the item in the UI</a:t>
            </a:r>
            <a:r>
              <a:rPr lang="en-US" dirty="0" smtClean="0"/>
              <a:t>.</a:t>
            </a:r>
            <a:endParaRPr lang="en-US" noProof="1"/>
          </a:p>
        </p:txBody>
      </p:sp>
    </p:spTree>
    <p:extLst>
      <p:ext uri="{BB962C8B-B14F-4D97-AF65-F5344CB8AC3E}">
        <p14:creationId xmlns:p14="http://schemas.microsoft.com/office/powerpoint/2010/main" val="879734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0288"/>
          </a:xfrm>
        </p:spPr>
        <p:txBody>
          <a:bodyPr/>
          <a:lstStyle/>
          <a:p>
            <a:r>
              <a:rPr lang="en-US" dirty="0"/>
              <a:t>Event Listeners Registration</a:t>
            </a:r>
            <a:endParaRPr lang="en-US" dirty="0"/>
          </a:p>
        </p:txBody>
      </p:sp>
      <p:sp>
        <p:nvSpPr>
          <p:cNvPr id="3" name="Content Placeholder 2"/>
          <p:cNvSpPr>
            <a:spLocks noGrp="1"/>
          </p:cNvSpPr>
          <p:nvPr>
            <p:ph idx="1"/>
          </p:nvPr>
        </p:nvSpPr>
        <p:spPr>
          <a:xfrm>
            <a:off x="628650" y="1735015"/>
            <a:ext cx="7886700" cy="3967285"/>
          </a:xfrm>
        </p:spPr>
        <p:txBody>
          <a:bodyPr/>
          <a:lstStyle/>
          <a:p>
            <a:r>
              <a:rPr lang="en-US" dirty="0" smtClean="0"/>
              <a:t>Event </a:t>
            </a:r>
            <a:r>
              <a:rPr lang="en-US" dirty="0"/>
              <a:t>Registration is the process by which an Event Handler gets registered with an Event Listener so that the handler is called when the Event Listener fires the event.</a:t>
            </a:r>
            <a:endParaRPr lang="en-US" noProof="1"/>
          </a:p>
        </p:txBody>
      </p:sp>
    </p:spTree>
    <p:extLst>
      <p:ext uri="{BB962C8B-B14F-4D97-AF65-F5344CB8AC3E}">
        <p14:creationId xmlns:p14="http://schemas.microsoft.com/office/powerpoint/2010/main" val="786088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0288"/>
          </a:xfrm>
        </p:spPr>
        <p:txBody>
          <a:bodyPr/>
          <a:lstStyle/>
          <a:p>
            <a:r>
              <a:rPr lang="en-US" dirty="0" smtClean="0"/>
              <a:t>Handle Event</a:t>
            </a:r>
            <a:endParaRPr lang="en-US" dirty="0"/>
          </a:p>
        </p:txBody>
      </p:sp>
      <p:sp>
        <p:nvSpPr>
          <p:cNvPr id="3" name="Content Placeholder 2"/>
          <p:cNvSpPr>
            <a:spLocks noGrp="1"/>
          </p:cNvSpPr>
          <p:nvPr>
            <p:ph idx="1"/>
          </p:nvPr>
        </p:nvSpPr>
        <p:spPr>
          <a:xfrm>
            <a:off x="628650" y="1735015"/>
            <a:ext cx="7886700" cy="3967285"/>
          </a:xfrm>
        </p:spPr>
        <p:txBody>
          <a:bodyPr/>
          <a:lstStyle/>
          <a:p>
            <a:r>
              <a:rPr lang="en-US" dirty="0"/>
              <a:t>When an event happens and we have registered an event listener for the event, the event listener calls the </a:t>
            </a:r>
            <a:r>
              <a:rPr lang="en-US" dirty="0" smtClean="0"/>
              <a:t>method </a:t>
            </a:r>
            <a:r>
              <a:rPr lang="en-US" dirty="0"/>
              <a:t>that actually handles the event.</a:t>
            </a:r>
            <a:endParaRPr lang="en-US" noProof="1"/>
          </a:p>
        </p:txBody>
      </p:sp>
    </p:spTree>
    <p:extLst>
      <p:ext uri="{BB962C8B-B14F-4D97-AF65-F5344CB8AC3E}">
        <p14:creationId xmlns:p14="http://schemas.microsoft.com/office/powerpoint/2010/main" val="303477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6036435"/>
              </p:ext>
            </p:extLst>
          </p:nvPr>
        </p:nvGraphicFramePr>
        <p:xfrm>
          <a:off x="152400" y="175845"/>
          <a:ext cx="8839200" cy="5545016"/>
        </p:xfrm>
        <a:graphic>
          <a:graphicData uri="http://schemas.openxmlformats.org/drawingml/2006/table">
            <a:tbl>
              <a:tblPr/>
              <a:tblGrid>
                <a:gridCol w="2547610"/>
                <a:gridCol w="6291590"/>
              </a:tblGrid>
              <a:tr h="394297">
                <a:tc>
                  <a:txBody>
                    <a:bodyPr/>
                    <a:lstStyle/>
                    <a:p>
                      <a:pPr algn="ctr" fontAlgn="t"/>
                      <a:r>
                        <a:rPr lang="en-US" sz="2000" dirty="0" smtClean="0">
                          <a:solidFill>
                            <a:schemeClr val="bg1"/>
                          </a:solidFill>
                          <a:effectLst/>
                        </a:rPr>
                        <a:t>Event </a:t>
                      </a:r>
                      <a:r>
                        <a:rPr lang="en-US" sz="2000" dirty="0" err="1" smtClean="0">
                          <a:solidFill>
                            <a:schemeClr val="bg1"/>
                          </a:solidFill>
                          <a:effectLst/>
                        </a:rPr>
                        <a:t>Listner</a:t>
                      </a:r>
                      <a:endParaRPr lang="en-US" sz="2000" dirty="0">
                        <a:solidFill>
                          <a:schemeClr val="bg1"/>
                        </a:solidFill>
                        <a:effectLst/>
                      </a:endParaRPr>
                    </a:p>
                  </a:txBody>
                  <a:tcPr marL="37366" marR="37366" marT="37366" marB="373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sz="2000" dirty="0" smtClean="0">
                          <a:solidFill>
                            <a:schemeClr val="bg1"/>
                          </a:solidFill>
                          <a:effectLst/>
                        </a:rPr>
                        <a:t>Description</a:t>
                      </a:r>
                      <a:endParaRPr lang="en-US" sz="2000" dirty="0">
                        <a:solidFill>
                          <a:schemeClr val="bg1"/>
                        </a:solidFill>
                        <a:effectLst/>
                      </a:endParaRPr>
                    </a:p>
                  </a:txBody>
                  <a:tcPr marL="37366" marR="37366" marT="37366" marB="373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1633830">
                <a:tc>
                  <a:txBody>
                    <a:bodyPr/>
                    <a:lstStyle/>
                    <a:p>
                      <a:pPr algn="l" fontAlgn="t"/>
                      <a:r>
                        <a:rPr lang="en-US" sz="2000" dirty="0" err="1">
                          <a:solidFill>
                            <a:schemeClr val="bg1"/>
                          </a:solidFill>
                          <a:effectLst/>
                        </a:rPr>
                        <a:t>onClick</a:t>
                      </a:r>
                      <a:r>
                        <a:rPr lang="en-US" sz="2000" dirty="0">
                          <a:solidFill>
                            <a:schemeClr val="bg1"/>
                          </a:solidFill>
                          <a:effectLst/>
                        </a:rPr>
                        <a:t>()</a:t>
                      </a:r>
                    </a:p>
                  </a:txBody>
                  <a:tcPr marL="37366" marR="37366" marT="37366" marB="373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2000" b="1" dirty="0" err="1">
                          <a:solidFill>
                            <a:schemeClr val="bg1"/>
                          </a:solidFill>
                          <a:effectLst/>
                        </a:rPr>
                        <a:t>OnClickListener</a:t>
                      </a:r>
                      <a:r>
                        <a:rPr lang="en-US" sz="2000" b="1" dirty="0">
                          <a:solidFill>
                            <a:schemeClr val="bg1"/>
                          </a:solidFill>
                          <a:effectLst/>
                        </a:rPr>
                        <a:t>()</a:t>
                      </a:r>
                      <a:r>
                        <a:rPr lang="en-US" sz="2000" dirty="0">
                          <a:solidFill>
                            <a:schemeClr val="bg1"/>
                          </a:solidFill>
                          <a:effectLst/>
                        </a:rPr>
                        <a:t>This is called when the user either clicks or touches or focuses upon any widget like button, text, image etc. You will use </a:t>
                      </a:r>
                      <a:r>
                        <a:rPr lang="en-US" sz="2000" dirty="0" err="1">
                          <a:solidFill>
                            <a:schemeClr val="bg1"/>
                          </a:solidFill>
                          <a:effectLst/>
                        </a:rPr>
                        <a:t>onClick</a:t>
                      </a:r>
                      <a:r>
                        <a:rPr lang="en-US" sz="2000" dirty="0">
                          <a:solidFill>
                            <a:schemeClr val="bg1"/>
                          </a:solidFill>
                          <a:effectLst/>
                        </a:rPr>
                        <a:t>() event handler to handle such event.</a:t>
                      </a:r>
                    </a:p>
                  </a:txBody>
                  <a:tcPr marL="37366" marR="37366" marT="37366" marB="373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1883059">
                <a:tc>
                  <a:txBody>
                    <a:bodyPr/>
                    <a:lstStyle/>
                    <a:p>
                      <a:pPr algn="l" fontAlgn="t"/>
                      <a:r>
                        <a:rPr lang="en-US" sz="2000" dirty="0" err="1">
                          <a:solidFill>
                            <a:schemeClr val="bg1"/>
                          </a:solidFill>
                          <a:effectLst/>
                        </a:rPr>
                        <a:t>onLongClick</a:t>
                      </a:r>
                      <a:r>
                        <a:rPr lang="en-US" sz="2000" dirty="0">
                          <a:solidFill>
                            <a:schemeClr val="bg1"/>
                          </a:solidFill>
                          <a:effectLst/>
                        </a:rPr>
                        <a:t>()</a:t>
                      </a:r>
                    </a:p>
                  </a:txBody>
                  <a:tcPr marL="37366" marR="37366" marT="37366" marB="373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2000" b="1" dirty="0" err="1">
                          <a:solidFill>
                            <a:schemeClr val="bg1"/>
                          </a:solidFill>
                          <a:effectLst/>
                        </a:rPr>
                        <a:t>OnLongClickListener</a:t>
                      </a:r>
                      <a:r>
                        <a:rPr lang="en-US" sz="2000" b="1" dirty="0">
                          <a:solidFill>
                            <a:schemeClr val="bg1"/>
                          </a:solidFill>
                          <a:effectLst/>
                        </a:rPr>
                        <a:t>()</a:t>
                      </a:r>
                      <a:r>
                        <a:rPr lang="en-US" sz="2000" dirty="0">
                          <a:solidFill>
                            <a:schemeClr val="bg1"/>
                          </a:solidFill>
                          <a:effectLst/>
                        </a:rPr>
                        <a:t>This is called when the user either clicks or touches or focuses upon any widget like button, text, image etc. for one or more seconds. You will use </a:t>
                      </a:r>
                      <a:r>
                        <a:rPr lang="en-US" sz="2000" dirty="0" err="1">
                          <a:solidFill>
                            <a:schemeClr val="bg1"/>
                          </a:solidFill>
                          <a:effectLst/>
                        </a:rPr>
                        <a:t>onLongClick</a:t>
                      </a:r>
                      <a:r>
                        <a:rPr lang="en-US" sz="2000" dirty="0">
                          <a:solidFill>
                            <a:schemeClr val="bg1"/>
                          </a:solidFill>
                          <a:effectLst/>
                        </a:rPr>
                        <a:t>() event handler to handle such event.</a:t>
                      </a:r>
                    </a:p>
                  </a:txBody>
                  <a:tcPr marL="37366" marR="37366" marT="37366" marB="373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1633830">
                <a:tc>
                  <a:txBody>
                    <a:bodyPr/>
                    <a:lstStyle/>
                    <a:p>
                      <a:pPr algn="l" fontAlgn="t"/>
                      <a:r>
                        <a:rPr lang="en-US" sz="2000" dirty="0" err="1">
                          <a:solidFill>
                            <a:schemeClr val="bg1"/>
                          </a:solidFill>
                          <a:effectLst/>
                        </a:rPr>
                        <a:t>onFocusChange</a:t>
                      </a:r>
                      <a:r>
                        <a:rPr lang="en-US" sz="2000" dirty="0">
                          <a:solidFill>
                            <a:schemeClr val="bg1"/>
                          </a:solidFill>
                          <a:effectLst/>
                        </a:rPr>
                        <a:t>()</a:t>
                      </a:r>
                    </a:p>
                  </a:txBody>
                  <a:tcPr marL="37366" marR="37366" marT="37366" marB="373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2000" b="1" dirty="0" err="1">
                          <a:solidFill>
                            <a:schemeClr val="bg1"/>
                          </a:solidFill>
                          <a:effectLst/>
                        </a:rPr>
                        <a:t>OnFocusChangeListener</a:t>
                      </a:r>
                      <a:r>
                        <a:rPr lang="en-US" sz="2000" b="1" dirty="0">
                          <a:solidFill>
                            <a:schemeClr val="bg1"/>
                          </a:solidFill>
                          <a:effectLst/>
                        </a:rPr>
                        <a:t>()</a:t>
                      </a:r>
                      <a:r>
                        <a:rPr lang="en-US" sz="2000" dirty="0">
                          <a:solidFill>
                            <a:schemeClr val="bg1"/>
                          </a:solidFill>
                          <a:effectLst/>
                        </a:rPr>
                        <a:t>This is called when the widget looses its focus </a:t>
                      </a:r>
                      <a:r>
                        <a:rPr lang="en-US" sz="2000" dirty="0" err="1">
                          <a:solidFill>
                            <a:schemeClr val="bg1"/>
                          </a:solidFill>
                          <a:effectLst/>
                        </a:rPr>
                        <a:t>ie</a:t>
                      </a:r>
                      <a:r>
                        <a:rPr lang="en-US" sz="2000" dirty="0">
                          <a:solidFill>
                            <a:schemeClr val="bg1"/>
                          </a:solidFill>
                          <a:effectLst/>
                        </a:rPr>
                        <a:t>. user goes away from the view item. You will use </a:t>
                      </a:r>
                      <a:r>
                        <a:rPr lang="en-US" sz="2000" dirty="0" err="1">
                          <a:solidFill>
                            <a:schemeClr val="bg1"/>
                          </a:solidFill>
                          <a:effectLst/>
                        </a:rPr>
                        <a:t>onFocusChange</a:t>
                      </a:r>
                      <a:r>
                        <a:rPr lang="en-US" sz="2000" dirty="0">
                          <a:solidFill>
                            <a:schemeClr val="bg1"/>
                          </a:solidFill>
                          <a:effectLst/>
                        </a:rPr>
                        <a:t>() event handler to handle such event</a:t>
                      </a:r>
                      <a:r>
                        <a:rPr lang="en-US" sz="2000" dirty="0" smtClean="0">
                          <a:solidFill>
                            <a:schemeClr val="bg1"/>
                          </a:solidFill>
                          <a:effectLst/>
                        </a:rPr>
                        <a:t>.</a:t>
                      </a:r>
                    </a:p>
                  </a:txBody>
                  <a:tcPr marL="37366" marR="37366" marT="37366" marB="373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98530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9527432"/>
              </p:ext>
            </p:extLst>
          </p:nvPr>
        </p:nvGraphicFramePr>
        <p:xfrm>
          <a:off x="199291" y="188839"/>
          <a:ext cx="8804031" cy="5245698"/>
        </p:xfrm>
        <a:graphic>
          <a:graphicData uri="http://schemas.openxmlformats.org/drawingml/2006/table">
            <a:tbl>
              <a:tblPr/>
              <a:tblGrid>
                <a:gridCol w="2274286"/>
                <a:gridCol w="6529745"/>
              </a:tblGrid>
              <a:tr h="309090">
                <a:tc>
                  <a:txBody>
                    <a:bodyPr/>
                    <a:lstStyle/>
                    <a:p>
                      <a:pPr algn="ctr" fontAlgn="t"/>
                      <a:r>
                        <a:rPr lang="en-US" sz="2000" dirty="0" smtClean="0">
                          <a:solidFill>
                            <a:schemeClr val="bg1"/>
                          </a:solidFill>
                          <a:effectLst/>
                        </a:rPr>
                        <a:t>Event </a:t>
                      </a:r>
                      <a:r>
                        <a:rPr lang="en-US" sz="2000" dirty="0" err="1" smtClean="0">
                          <a:solidFill>
                            <a:schemeClr val="bg1"/>
                          </a:solidFill>
                          <a:effectLst/>
                        </a:rPr>
                        <a:t>Listner</a:t>
                      </a:r>
                      <a:endParaRPr lang="en-US" sz="2000" dirty="0" smtClean="0">
                        <a:solidFill>
                          <a:schemeClr val="bg1"/>
                        </a:solidFill>
                        <a:effectLst/>
                      </a:endParaRPr>
                    </a:p>
                  </a:txBody>
                  <a:tcPr marL="54878" marR="54878" marT="54878" marB="548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sz="2000" dirty="0" smtClean="0">
                          <a:solidFill>
                            <a:schemeClr val="bg1"/>
                          </a:solidFill>
                          <a:effectLst/>
                        </a:rPr>
                        <a:t>Description</a:t>
                      </a:r>
                      <a:endParaRPr lang="en-US" sz="2000" dirty="0">
                        <a:solidFill>
                          <a:schemeClr val="bg1"/>
                        </a:solidFill>
                        <a:effectLst/>
                      </a:endParaRPr>
                    </a:p>
                  </a:txBody>
                  <a:tcPr marL="54878" marR="54878" marT="54878" marB="548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1305765">
                <a:tc>
                  <a:txBody>
                    <a:bodyPr/>
                    <a:lstStyle/>
                    <a:p>
                      <a:pPr algn="l" fontAlgn="t"/>
                      <a:r>
                        <a:rPr lang="en-US" sz="2000" dirty="0" err="1">
                          <a:solidFill>
                            <a:schemeClr val="bg1"/>
                          </a:solidFill>
                          <a:effectLst/>
                        </a:rPr>
                        <a:t>onKey</a:t>
                      </a:r>
                      <a:r>
                        <a:rPr lang="en-US" sz="2000" dirty="0">
                          <a:solidFill>
                            <a:schemeClr val="bg1"/>
                          </a:solidFill>
                          <a:effectLst/>
                        </a:rPr>
                        <a:t>()</a:t>
                      </a:r>
                    </a:p>
                  </a:txBody>
                  <a:tcPr marL="54878" marR="54878" marT="54878" marB="548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2000" b="1">
                          <a:solidFill>
                            <a:schemeClr val="bg1"/>
                          </a:solidFill>
                          <a:effectLst/>
                        </a:rPr>
                        <a:t>OnFocusChangeListener()</a:t>
                      </a:r>
                      <a:r>
                        <a:rPr lang="en-US" sz="2000">
                          <a:solidFill>
                            <a:schemeClr val="bg1"/>
                          </a:solidFill>
                          <a:effectLst/>
                        </a:rPr>
                        <a:t>This is called when the user is focused on the item and presses or releases a hardware key on the device. You will use onKey() event handler to handle such event.</a:t>
                      </a:r>
                    </a:p>
                  </a:txBody>
                  <a:tcPr marL="54878" marR="54878" marT="54878" marB="548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1305765">
                <a:tc>
                  <a:txBody>
                    <a:bodyPr/>
                    <a:lstStyle/>
                    <a:p>
                      <a:pPr algn="l" fontAlgn="t"/>
                      <a:r>
                        <a:rPr lang="en-US" sz="2000" dirty="0" err="1">
                          <a:solidFill>
                            <a:schemeClr val="bg1"/>
                          </a:solidFill>
                          <a:effectLst/>
                        </a:rPr>
                        <a:t>onTouch</a:t>
                      </a:r>
                      <a:r>
                        <a:rPr lang="en-US" sz="2000" dirty="0">
                          <a:solidFill>
                            <a:schemeClr val="bg1"/>
                          </a:solidFill>
                          <a:effectLst/>
                        </a:rPr>
                        <a:t>()</a:t>
                      </a:r>
                    </a:p>
                  </a:txBody>
                  <a:tcPr marL="54878" marR="54878" marT="54878" marB="548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2000" b="1" dirty="0" err="1">
                          <a:solidFill>
                            <a:schemeClr val="bg1"/>
                          </a:solidFill>
                          <a:effectLst/>
                        </a:rPr>
                        <a:t>OnTouchListener</a:t>
                      </a:r>
                      <a:r>
                        <a:rPr lang="en-US" sz="2000" b="1" dirty="0">
                          <a:solidFill>
                            <a:schemeClr val="bg1"/>
                          </a:solidFill>
                          <a:effectLst/>
                        </a:rPr>
                        <a:t>()</a:t>
                      </a:r>
                      <a:r>
                        <a:rPr lang="en-US" sz="2000" dirty="0">
                          <a:solidFill>
                            <a:schemeClr val="bg1"/>
                          </a:solidFill>
                          <a:effectLst/>
                        </a:rPr>
                        <a:t>This is called when the user presses the key, releases the key, or any movement gesture on the screen. You will use </a:t>
                      </a:r>
                      <a:r>
                        <a:rPr lang="en-US" sz="2000" dirty="0" err="1">
                          <a:solidFill>
                            <a:schemeClr val="bg1"/>
                          </a:solidFill>
                          <a:effectLst/>
                        </a:rPr>
                        <a:t>onTouch</a:t>
                      </a:r>
                      <a:r>
                        <a:rPr lang="en-US" sz="2000" dirty="0">
                          <a:solidFill>
                            <a:schemeClr val="bg1"/>
                          </a:solidFill>
                          <a:effectLst/>
                        </a:rPr>
                        <a:t>() event handler to handle such event.</a:t>
                      </a:r>
                    </a:p>
                  </a:txBody>
                  <a:tcPr marL="54878" marR="54878" marT="54878" marB="548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1106430">
                <a:tc>
                  <a:txBody>
                    <a:bodyPr/>
                    <a:lstStyle/>
                    <a:p>
                      <a:pPr algn="l" fontAlgn="t"/>
                      <a:r>
                        <a:rPr lang="en-US" sz="2000" dirty="0" err="1">
                          <a:solidFill>
                            <a:schemeClr val="bg1"/>
                          </a:solidFill>
                          <a:effectLst/>
                        </a:rPr>
                        <a:t>onMenuItemClick</a:t>
                      </a:r>
                      <a:r>
                        <a:rPr lang="en-US" sz="2000" dirty="0">
                          <a:solidFill>
                            <a:schemeClr val="bg1"/>
                          </a:solidFill>
                          <a:effectLst/>
                        </a:rPr>
                        <a:t>()</a:t>
                      </a:r>
                    </a:p>
                  </a:txBody>
                  <a:tcPr marL="54878" marR="54878" marT="54878" marB="548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2000" b="1" dirty="0" err="1">
                          <a:solidFill>
                            <a:schemeClr val="bg1"/>
                          </a:solidFill>
                          <a:effectLst/>
                        </a:rPr>
                        <a:t>OnMenuItemClickListener</a:t>
                      </a:r>
                      <a:r>
                        <a:rPr lang="en-US" sz="2000" b="1" dirty="0">
                          <a:solidFill>
                            <a:schemeClr val="bg1"/>
                          </a:solidFill>
                          <a:effectLst/>
                        </a:rPr>
                        <a:t>()</a:t>
                      </a:r>
                      <a:r>
                        <a:rPr lang="en-US" sz="2000" dirty="0">
                          <a:solidFill>
                            <a:schemeClr val="bg1"/>
                          </a:solidFill>
                          <a:effectLst/>
                        </a:rPr>
                        <a:t>This is called when the user selects a menu item. You will use </a:t>
                      </a:r>
                      <a:r>
                        <a:rPr lang="en-US" sz="2000" dirty="0" err="1">
                          <a:solidFill>
                            <a:schemeClr val="bg1"/>
                          </a:solidFill>
                          <a:effectLst/>
                        </a:rPr>
                        <a:t>onMenuItemClick</a:t>
                      </a:r>
                      <a:r>
                        <a:rPr lang="en-US" sz="2000" dirty="0">
                          <a:solidFill>
                            <a:schemeClr val="bg1"/>
                          </a:solidFill>
                          <a:effectLst/>
                        </a:rPr>
                        <a:t>() event handler to handle such event.</a:t>
                      </a:r>
                    </a:p>
                  </a:txBody>
                  <a:tcPr marL="54878" marR="54878" marT="54878" marB="548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907095">
                <a:tc>
                  <a:txBody>
                    <a:bodyPr/>
                    <a:lstStyle/>
                    <a:p>
                      <a:pPr algn="l" fontAlgn="t"/>
                      <a:r>
                        <a:rPr lang="en-US" sz="2000" dirty="0" err="1">
                          <a:solidFill>
                            <a:schemeClr val="bg1"/>
                          </a:solidFill>
                          <a:effectLst/>
                        </a:rPr>
                        <a:t>onCreateContextMenu</a:t>
                      </a:r>
                      <a:r>
                        <a:rPr lang="en-US" sz="2000" dirty="0">
                          <a:solidFill>
                            <a:schemeClr val="bg1"/>
                          </a:solidFill>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2000" b="1" dirty="0" err="1">
                          <a:solidFill>
                            <a:schemeClr val="bg1"/>
                          </a:solidFill>
                          <a:effectLst/>
                        </a:rPr>
                        <a:t>onCreateContextMenuItemListener</a:t>
                      </a:r>
                      <a:r>
                        <a:rPr lang="en-US" sz="2000" b="1" dirty="0">
                          <a:solidFill>
                            <a:schemeClr val="bg1"/>
                          </a:solidFill>
                          <a:effectLst/>
                        </a:rPr>
                        <a:t>()</a:t>
                      </a:r>
                      <a:r>
                        <a:rPr lang="en-US" sz="2000" dirty="0">
                          <a:solidFill>
                            <a:schemeClr val="bg1"/>
                          </a:solidFill>
                          <a:effectLst/>
                        </a:rPr>
                        <a:t>This is called when the context menu is being built(as the result of a sustained "long click)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23546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33755"/>
            <a:ext cx="7886700" cy="5268546"/>
          </a:xfrm>
        </p:spPr>
        <p:txBody>
          <a:bodyPr/>
          <a:lstStyle/>
          <a:p>
            <a:r>
              <a:rPr lang="en-US" dirty="0"/>
              <a:t>T</a:t>
            </a:r>
            <a:r>
              <a:rPr lang="en-US" dirty="0" smtClean="0"/>
              <a:t>here </a:t>
            </a:r>
            <a:r>
              <a:rPr lang="en-US" dirty="0"/>
              <a:t>are several tricky ways to register your event listener for any event, </a:t>
            </a:r>
            <a:r>
              <a:rPr lang="en-US" dirty="0" smtClean="0"/>
              <a:t>Below down is list of 3 ways.</a:t>
            </a:r>
            <a:br>
              <a:rPr lang="en-US" dirty="0" smtClean="0"/>
            </a:br>
            <a:endParaRPr lang="en-US" dirty="0" smtClean="0"/>
          </a:p>
          <a:p>
            <a:pPr marL="514350" indent="-514350">
              <a:buFont typeface="+mj-lt"/>
              <a:buAutoNum type="arabicPeriod"/>
            </a:pPr>
            <a:r>
              <a:rPr lang="en-US" dirty="0"/>
              <a:t>Using an Anonymous Inner </a:t>
            </a:r>
            <a:r>
              <a:rPr lang="en-US" dirty="0" smtClean="0"/>
              <a:t>Class</a:t>
            </a:r>
          </a:p>
          <a:p>
            <a:pPr marL="514350" indent="-514350">
              <a:buFont typeface="+mj-lt"/>
              <a:buAutoNum type="arabicPeriod"/>
            </a:pPr>
            <a:r>
              <a:rPr lang="en-US" dirty="0"/>
              <a:t>Activity class implements the Listener interface</a:t>
            </a:r>
            <a:r>
              <a:rPr lang="en-US" dirty="0" smtClean="0"/>
              <a:t>.</a:t>
            </a:r>
          </a:p>
          <a:p>
            <a:pPr marL="514350" indent="-514350">
              <a:buFont typeface="+mj-lt"/>
              <a:buAutoNum type="arabicPeriod"/>
            </a:pPr>
            <a:r>
              <a:rPr lang="en-US" dirty="0"/>
              <a:t>Using Layout file activity_main.xml to specify event handler directly</a:t>
            </a:r>
            <a:r>
              <a:rPr lang="en-US" dirty="0" smtClean="0"/>
              <a:t>. (For specific event listener only)</a:t>
            </a:r>
            <a:endParaRPr lang="en-US" noProof="1"/>
          </a:p>
        </p:txBody>
      </p:sp>
    </p:spTree>
    <p:extLst>
      <p:ext uri="{BB962C8B-B14F-4D97-AF65-F5344CB8AC3E}">
        <p14:creationId xmlns:p14="http://schemas.microsoft.com/office/powerpoint/2010/main" val="2362742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98585"/>
            <a:ext cx="7886700" cy="5357446"/>
          </a:xfrm>
        </p:spPr>
        <p:txBody>
          <a:bodyPr anchor="ctr">
            <a:normAutofit/>
          </a:bodyPr>
          <a:lstStyle/>
          <a:p>
            <a:pPr marL="0" indent="0" algn="ctr">
              <a:buNone/>
            </a:pPr>
            <a:r>
              <a:rPr lang="en-US" sz="4400" noProof="1" smtClean="0"/>
              <a:t>Questions ??</a:t>
            </a:r>
            <a:endParaRPr lang="en-US" sz="4400" noProof="1"/>
          </a:p>
        </p:txBody>
      </p:sp>
    </p:spTree>
    <p:extLst>
      <p:ext uri="{BB962C8B-B14F-4D97-AF65-F5344CB8AC3E}">
        <p14:creationId xmlns:p14="http://schemas.microsoft.com/office/powerpoint/2010/main" val="2575661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98585"/>
            <a:ext cx="7886700" cy="5357446"/>
          </a:xfrm>
        </p:spPr>
        <p:txBody>
          <a:bodyPr anchor="ctr">
            <a:normAutofit/>
          </a:bodyPr>
          <a:lstStyle/>
          <a:p>
            <a:pPr marL="0" indent="0" algn="ctr">
              <a:buNone/>
            </a:pPr>
            <a:r>
              <a:rPr lang="en-US" sz="4400" noProof="1" smtClean="0"/>
              <a:t>Thank you.</a:t>
            </a:r>
            <a:endParaRPr lang="en-US" sz="4400" noProof="1"/>
          </a:p>
        </p:txBody>
      </p:sp>
      <p:sp>
        <p:nvSpPr>
          <p:cNvPr id="2" name="TextBox 1"/>
          <p:cNvSpPr txBox="1"/>
          <p:nvPr/>
        </p:nvSpPr>
        <p:spPr>
          <a:xfrm>
            <a:off x="4489939" y="4759569"/>
            <a:ext cx="4654061" cy="923330"/>
          </a:xfrm>
          <a:prstGeom prst="rect">
            <a:avLst/>
          </a:prstGeom>
          <a:noFill/>
        </p:spPr>
        <p:txBody>
          <a:bodyPr wrap="square" rtlCol="0">
            <a:spAutoFit/>
          </a:bodyPr>
          <a:lstStyle/>
          <a:p>
            <a:r>
              <a:rPr lang="en-US" dirty="0">
                <a:solidFill>
                  <a:schemeClr val="bg1"/>
                </a:solidFill>
              </a:rPr>
              <a:t>https://</a:t>
            </a:r>
            <a:r>
              <a:rPr lang="en-US" dirty="0" smtClean="0">
                <a:solidFill>
                  <a:schemeClr val="bg1"/>
                </a:solidFill>
              </a:rPr>
              <a:t>www.facebook.com/vimal.rajpara</a:t>
            </a:r>
            <a:r>
              <a:rPr lang="en-US" dirty="0">
                <a:solidFill>
                  <a:schemeClr val="bg1"/>
                </a:solidFill>
              </a:rPr>
              <a:t/>
            </a:r>
            <a:br>
              <a:rPr lang="en-US" dirty="0">
                <a:solidFill>
                  <a:schemeClr val="bg1"/>
                </a:solidFill>
              </a:rPr>
            </a:br>
            <a:r>
              <a:rPr lang="en-US" dirty="0" smtClean="0">
                <a:solidFill>
                  <a:schemeClr val="bg1"/>
                </a:solidFill>
              </a:rPr>
              <a:t>https</a:t>
            </a:r>
            <a:r>
              <a:rPr lang="en-US" dirty="0">
                <a:solidFill>
                  <a:schemeClr val="bg1"/>
                </a:solidFill>
              </a:rPr>
              <a:t>://twitter.com/vimalrajpara</a:t>
            </a:r>
            <a:endParaRPr lang="en-US" dirty="0" smtClean="0">
              <a:solidFill>
                <a:schemeClr val="bg1"/>
              </a:solidFill>
            </a:endParaRPr>
          </a:p>
          <a:p>
            <a:r>
              <a:rPr lang="en-US" dirty="0">
                <a:solidFill>
                  <a:schemeClr val="bg1"/>
                </a:solidFill>
              </a:rPr>
              <a:t>https://</a:t>
            </a:r>
            <a:r>
              <a:rPr lang="en-US" dirty="0" smtClean="0">
                <a:solidFill>
                  <a:schemeClr val="bg1"/>
                </a:solidFill>
              </a:rPr>
              <a:t>github.com/vimalrajpara2006</a:t>
            </a:r>
            <a:endParaRPr lang="en-US" dirty="0">
              <a:solidFill>
                <a:schemeClr val="bg1"/>
              </a:solidFill>
            </a:endParaRPr>
          </a:p>
        </p:txBody>
      </p:sp>
    </p:spTree>
    <p:extLst>
      <p:ext uri="{BB962C8B-B14F-4D97-AF65-F5344CB8AC3E}">
        <p14:creationId xmlns:p14="http://schemas.microsoft.com/office/powerpoint/2010/main" val="1528545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886811"/>
          </a:xfrm>
        </p:spPr>
        <p:txBody>
          <a:bodyPr/>
          <a:lstStyle/>
          <a:p>
            <a:r>
              <a:rPr lang="en-US" dirty="0" smtClean="0"/>
              <a:t>Toast</a:t>
            </a:r>
            <a:endParaRPr lang="en-US" dirty="0"/>
          </a:p>
        </p:txBody>
      </p:sp>
    </p:spTree>
    <p:extLst>
      <p:ext uri="{BB962C8B-B14F-4D97-AF65-F5344CB8AC3E}">
        <p14:creationId xmlns:p14="http://schemas.microsoft.com/office/powerpoint/2010/main" val="693631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3416"/>
            <a:ext cx="7886700" cy="4677508"/>
          </a:xfrm>
        </p:spPr>
        <p:txBody>
          <a:bodyPr/>
          <a:lstStyle/>
          <a:p>
            <a:r>
              <a:rPr lang="en-US" dirty="0"/>
              <a:t>There are many situations where </a:t>
            </a:r>
            <a:r>
              <a:rPr lang="en-US" dirty="0" smtClean="0"/>
              <a:t>we </a:t>
            </a:r>
            <a:r>
              <a:rPr lang="en-US" dirty="0"/>
              <a:t>might want </a:t>
            </a:r>
            <a:r>
              <a:rPr lang="en-US" dirty="0" smtClean="0"/>
              <a:t>our </a:t>
            </a:r>
            <a:r>
              <a:rPr lang="en-US" dirty="0"/>
              <a:t>app to show a quick message to the user, without necessarily waiting for the user to </a:t>
            </a:r>
            <a:r>
              <a:rPr lang="en-US" dirty="0" smtClean="0"/>
              <a:t>respond</a:t>
            </a:r>
          </a:p>
          <a:p>
            <a:r>
              <a:rPr lang="en-US" dirty="0" smtClean="0"/>
              <a:t>Our </a:t>
            </a:r>
            <a:r>
              <a:rPr lang="en-US" dirty="0"/>
              <a:t>app should show a quick confirmation to the user. </a:t>
            </a:r>
            <a:endParaRPr lang="en-US" dirty="0" smtClean="0"/>
          </a:p>
          <a:p>
            <a:r>
              <a:rPr lang="en-US" dirty="0" smtClean="0"/>
              <a:t>Often </a:t>
            </a:r>
            <a:r>
              <a:rPr lang="en-US" dirty="0"/>
              <a:t>the user doesn't need to respond to the message. The message needs to be prominent enough that the user can see it, but not so prominent that it prevents the user from working with your app.</a:t>
            </a:r>
            <a:endParaRPr lang="en-US" noProof="1"/>
          </a:p>
        </p:txBody>
      </p:sp>
      <p:sp>
        <p:nvSpPr>
          <p:cNvPr id="4" name="Title 3"/>
          <p:cNvSpPr>
            <a:spLocks noGrp="1"/>
          </p:cNvSpPr>
          <p:nvPr>
            <p:ph type="title"/>
          </p:nvPr>
        </p:nvSpPr>
        <p:spPr>
          <a:xfrm>
            <a:off x="628650" y="365127"/>
            <a:ext cx="7886700" cy="244474"/>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1984276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0288"/>
          </a:xfrm>
        </p:spPr>
        <p:txBody>
          <a:bodyPr/>
          <a:lstStyle/>
          <a:p>
            <a:r>
              <a:rPr lang="en-US" dirty="0" smtClean="0"/>
              <a:t>Toast</a:t>
            </a:r>
            <a:endParaRPr lang="en-US" dirty="0"/>
          </a:p>
        </p:txBody>
      </p:sp>
      <p:sp>
        <p:nvSpPr>
          <p:cNvPr id="3" name="Content Placeholder 2"/>
          <p:cNvSpPr>
            <a:spLocks noGrp="1"/>
          </p:cNvSpPr>
          <p:nvPr>
            <p:ph idx="1"/>
          </p:nvPr>
        </p:nvSpPr>
        <p:spPr>
          <a:xfrm>
            <a:off x="628650" y="1254369"/>
            <a:ext cx="7886700" cy="4447931"/>
          </a:xfrm>
        </p:spPr>
        <p:txBody>
          <a:bodyPr/>
          <a:lstStyle/>
          <a:p>
            <a:r>
              <a:rPr lang="en-US" dirty="0"/>
              <a:t>A toast provides simple feedback about an operation in a small popup</a:t>
            </a:r>
            <a:r>
              <a:rPr lang="en-US" dirty="0" smtClean="0"/>
              <a:t>.</a:t>
            </a:r>
          </a:p>
          <a:p>
            <a:r>
              <a:rPr lang="en-US" dirty="0" smtClean="0"/>
              <a:t>It </a:t>
            </a:r>
            <a:r>
              <a:rPr lang="en-US" dirty="0"/>
              <a:t>only fills the amount of space required for the message and the current activity remains visible and interactive</a:t>
            </a:r>
            <a:r>
              <a:rPr lang="en-US" dirty="0" smtClean="0"/>
              <a:t>.</a:t>
            </a:r>
          </a:p>
          <a:p>
            <a:r>
              <a:rPr lang="en-US" dirty="0"/>
              <a:t>Toasts automatically disappear after a timeout.</a:t>
            </a:r>
            <a:endParaRPr lang="en-US" noProof="1"/>
          </a:p>
        </p:txBody>
      </p:sp>
    </p:spTree>
    <p:extLst>
      <p:ext uri="{BB962C8B-B14F-4D97-AF65-F5344CB8AC3E}">
        <p14:creationId xmlns:p14="http://schemas.microsoft.com/office/powerpoint/2010/main" val="11134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0288"/>
          </a:xfrm>
        </p:spPr>
        <p:txBody>
          <a:bodyPr/>
          <a:lstStyle/>
          <a:p>
            <a:r>
              <a:rPr lang="en-US" dirty="0" smtClean="0"/>
              <a:t>Toast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030" y="1594340"/>
            <a:ext cx="5562407" cy="3752548"/>
          </a:xfrm>
        </p:spPr>
      </p:pic>
    </p:spTree>
    <p:extLst>
      <p:ext uri="{BB962C8B-B14F-4D97-AF65-F5344CB8AC3E}">
        <p14:creationId xmlns:p14="http://schemas.microsoft.com/office/powerpoint/2010/main" val="344937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0288"/>
          </a:xfrm>
        </p:spPr>
        <p:txBody>
          <a:bodyPr/>
          <a:lstStyle/>
          <a:p>
            <a:r>
              <a:rPr lang="en-US" dirty="0" smtClean="0"/>
              <a:t>Toast</a:t>
            </a:r>
            <a:endParaRPr lang="en-US" dirty="0"/>
          </a:p>
        </p:txBody>
      </p:sp>
      <p:sp>
        <p:nvSpPr>
          <p:cNvPr id="3" name="Content Placeholder 2"/>
          <p:cNvSpPr>
            <a:spLocks noGrp="1"/>
          </p:cNvSpPr>
          <p:nvPr>
            <p:ph idx="1"/>
          </p:nvPr>
        </p:nvSpPr>
        <p:spPr>
          <a:xfrm>
            <a:off x="628650" y="1254369"/>
            <a:ext cx="7886700" cy="4447931"/>
          </a:xfrm>
        </p:spPr>
        <p:txBody>
          <a:bodyPr/>
          <a:lstStyle/>
          <a:p>
            <a:r>
              <a:rPr lang="en-US" dirty="0" smtClean="0"/>
              <a:t>For Toast we need three information.</a:t>
            </a:r>
            <a:br>
              <a:rPr lang="en-US" dirty="0" smtClean="0"/>
            </a:br>
            <a:endParaRPr lang="en-US" dirty="0" smtClean="0"/>
          </a:p>
          <a:p>
            <a:pPr marL="514350" indent="-514350">
              <a:buFont typeface="+mj-lt"/>
              <a:buAutoNum type="arabicPeriod"/>
            </a:pPr>
            <a:r>
              <a:rPr lang="en-US" noProof="1" smtClean="0"/>
              <a:t>Context</a:t>
            </a:r>
          </a:p>
          <a:p>
            <a:pPr marL="514350" indent="-514350">
              <a:buFont typeface="+mj-lt"/>
              <a:buAutoNum type="arabicPeriod"/>
            </a:pPr>
            <a:r>
              <a:rPr lang="en-US" noProof="1" smtClean="0"/>
              <a:t>Text message</a:t>
            </a:r>
          </a:p>
          <a:p>
            <a:pPr marL="514350" indent="-514350">
              <a:buFont typeface="+mj-lt"/>
              <a:buAutoNum type="arabicPeriod"/>
            </a:pPr>
            <a:r>
              <a:rPr lang="en-US" noProof="1" smtClean="0"/>
              <a:t>Duration to show Toast message</a:t>
            </a:r>
            <a:endParaRPr lang="en-US" noProof="1"/>
          </a:p>
        </p:txBody>
      </p:sp>
    </p:spTree>
    <p:extLst>
      <p:ext uri="{BB962C8B-B14F-4D97-AF65-F5344CB8AC3E}">
        <p14:creationId xmlns:p14="http://schemas.microsoft.com/office/powerpoint/2010/main" val="3293806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886811"/>
          </a:xfrm>
        </p:spPr>
        <p:txBody>
          <a:bodyPr/>
          <a:lstStyle/>
          <a:p>
            <a:r>
              <a:rPr lang="en-US" dirty="0" smtClean="0"/>
              <a:t>Event Listener</a:t>
            </a:r>
            <a:endParaRPr lang="en-US" dirty="0"/>
          </a:p>
        </p:txBody>
      </p:sp>
    </p:spTree>
    <p:extLst>
      <p:ext uri="{BB962C8B-B14F-4D97-AF65-F5344CB8AC3E}">
        <p14:creationId xmlns:p14="http://schemas.microsoft.com/office/powerpoint/2010/main" val="2835528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0288"/>
          </a:xfrm>
        </p:spPr>
        <p:txBody>
          <a:bodyPr/>
          <a:lstStyle/>
          <a:p>
            <a:r>
              <a:rPr lang="en-US" dirty="0"/>
              <a:t>Event Listener</a:t>
            </a:r>
            <a:endParaRPr lang="en-US" dirty="0"/>
          </a:p>
        </p:txBody>
      </p:sp>
      <p:sp>
        <p:nvSpPr>
          <p:cNvPr id="3" name="Content Placeholder 2"/>
          <p:cNvSpPr>
            <a:spLocks noGrp="1"/>
          </p:cNvSpPr>
          <p:nvPr>
            <p:ph idx="1"/>
          </p:nvPr>
        </p:nvSpPr>
        <p:spPr>
          <a:xfrm>
            <a:off x="628650" y="1254369"/>
            <a:ext cx="7886700" cy="4447931"/>
          </a:xfrm>
        </p:spPr>
        <p:txBody>
          <a:bodyPr/>
          <a:lstStyle/>
          <a:p>
            <a:r>
              <a:rPr lang="en-US" b="1" dirty="0"/>
              <a:t>Events are a useful way to collect data about a user's interaction with interactive components of </a:t>
            </a:r>
            <a:r>
              <a:rPr lang="en-US" b="1" dirty="0" smtClean="0"/>
              <a:t>Application.</a:t>
            </a:r>
          </a:p>
          <a:p>
            <a:r>
              <a:rPr lang="en-US" dirty="0" smtClean="0"/>
              <a:t>e.g. button </a:t>
            </a:r>
            <a:r>
              <a:rPr lang="en-US" dirty="0"/>
              <a:t>presses or screen touch etc. </a:t>
            </a:r>
            <a:endParaRPr lang="en-US" dirty="0" smtClean="0"/>
          </a:p>
          <a:p>
            <a:r>
              <a:rPr lang="en-US" dirty="0" smtClean="0"/>
              <a:t>The </a:t>
            </a:r>
            <a:r>
              <a:rPr lang="en-US" dirty="0"/>
              <a:t>Android framework maintains an event queue as first-in, first-out (FIFO) basis. You can capture these events in your program and take appropriate action as per requirements.</a:t>
            </a:r>
            <a:endParaRPr lang="en-US" noProof="1"/>
          </a:p>
        </p:txBody>
      </p:sp>
    </p:spTree>
    <p:extLst>
      <p:ext uri="{BB962C8B-B14F-4D97-AF65-F5344CB8AC3E}">
        <p14:creationId xmlns:p14="http://schemas.microsoft.com/office/powerpoint/2010/main" val="3649206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69631"/>
            <a:ext cx="7886700" cy="5432669"/>
          </a:xfrm>
        </p:spPr>
        <p:txBody>
          <a:bodyPr/>
          <a:lstStyle/>
          <a:p>
            <a:r>
              <a:rPr lang="en-US" dirty="0"/>
              <a:t>There are following three concepts related to Android Event </a:t>
            </a:r>
            <a:r>
              <a:rPr lang="en-US" dirty="0" smtClean="0"/>
              <a:t>Management.</a:t>
            </a:r>
            <a:br>
              <a:rPr lang="en-US" dirty="0" smtClean="0"/>
            </a:br>
            <a:endParaRPr lang="en-US" dirty="0" smtClean="0"/>
          </a:p>
          <a:p>
            <a:pPr marL="514350" indent="-514350">
              <a:buFont typeface="+mj-lt"/>
              <a:buAutoNum type="arabicPeriod"/>
            </a:pPr>
            <a:r>
              <a:rPr lang="en-US" b="1" dirty="0"/>
              <a:t>Event </a:t>
            </a:r>
            <a:r>
              <a:rPr lang="en-US" b="1" dirty="0" smtClean="0"/>
              <a:t>Listeners</a:t>
            </a:r>
          </a:p>
          <a:p>
            <a:pPr marL="514350" indent="-514350">
              <a:buFont typeface="+mj-lt"/>
              <a:buAutoNum type="arabicPeriod"/>
            </a:pPr>
            <a:r>
              <a:rPr lang="en-US" b="1" dirty="0" smtClean="0"/>
              <a:t>Event </a:t>
            </a:r>
            <a:r>
              <a:rPr lang="en-US" b="1" dirty="0"/>
              <a:t>Listeners </a:t>
            </a:r>
            <a:r>
              <a:rPr lang="en-US" b="1" dirty="0" smtClean="0"/>
              <a:t>Registration</a:t>
            </a:r>
          </a:p>
          <a:p>
            <a:pPr marL="514350" indent="-514350">
              <a:buFont typeface="+mj-lt"/>
              <a:buAutoNum type="arabicPeriod"/>
            </a:pPr>
            <a:r>
              <a:rPr lang="en-US" b="1" dirty="0" smtClean="0"/>
              <a:t>Handle Event</a:t>
            </a:r>
            <a:endParaRPr lang="en-US" noProof="1"/>
          </a:p>
        </p:txBody>
      </p:sp>
    </p:spTree>
    <p:extLst>
      <p:ext uri="{BB962C8B-B14F-4D97-AF65-F5344CB8AC3E}">
        <p14:creationId xmlns:p14="http://schemas.microsoft.com/office/powerpoint/2010/main" val="3944906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Android-PowerPoint-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zentacija1" id="{5F866ED6-FCC2-4154-9CDB-1726BE0A7356}" vid="{0D949CB8-18B7-4B5A-97E5-F2D17DD2B0D0}"/>
    </a:ext>
  </a:extLst>
</a:theme>
</file>

<file path=docProps/app.xml><?xml version="1.0" encoding="utf-8"?>
<Properties xmlns="http://schemas.openxmlformats.org/officeDocument/2006/extended-properties" xmlns:vt="http://schemas.openxmlformats.org/officeDocument/2006/docPropsVTypes">
  <Template>Android-PowerPoint-Template (1)</Template>
  <TotalTime>1877</TotalTime>
  <Words>554</Words>
  <Application>Microsoft Office PowerPoint</Application>
  <PresentationFormat>On-screen Show (4:3)</PresentationFormat>
  <Paragraphs>59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Android-PowerPoint-Template (1)</vt:lpstr>
      <vt:lpstr>Toast message &amp; Event Listener in Android</vt:lpstr>
      <vt:lpstr>Toast</vt:lpstr>
      <vt:lpstr> </vt:lpstr>
      <vt:lpstr>Toast</vt:lpstr>
      <vt:lpstr>Toast</vt:lpstr>
      <vt:lpstr>Toast</vt:lpstr>
      <vt:lpstr>Event Listener</vt:lpstr>
      <vt:lpstr>Event Listener</vt:lpstr>
      <vt:lpstr>PowerPoint Presentation</vt:lpstr>
      <vt:lpstr>Event Listeners</vt:lpstr>
      <vt:lpstr>Event Listeners Registration</vt:lpstr>
      <vt:lpstr>Handle Event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Vimal Rajpara</dc:creator>
  <cp:lastModifiedBy>Vimal Rajpara</cp:lastModifiedBy>
  <cp:revision>13</cp:revision>
  <dcterms:created xsi:type="dcterms:W3CDTF">2015-12-13T16:11:55Z</dcterms:created>
  <dcterms:modified xsi:type="dcterms:W3CDTF">2015-12-14T23:29:50Z</dcterms:modified>
</cp:coreProperties>
</file>