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7559675" cx="119983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9uD3kspb61OC+7pUwj5gCTw5I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5988" y="1336675"/>
            <a:ext cx="57277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915988" y="1336675"/>
            <a:ext cx="57277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915988" y="1336675"/>
            <a:ext cx="57277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915988" y="1336675"/>
            <a:ext cx="57277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915988" y="1336675"/>
            <a:ext cx="57277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915988" y="1336675"/>
            <a:ext cx="57277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915988" y="1336675"/>
            <a:ext cx="57277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915988" y="1336675"/>
            <a:ext cx="57277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915988" y="1336675"/>
            <a:ext cx="57277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915988" y="1336675"/>
            <a:ext cx="57277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915988" y="1336675"/>
            <a:ext cx="57277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2"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3"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2"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3"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4"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3"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4"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5"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6"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11"/>
              <a:buFont typeface="Consolas"/>
              <a:buNone/>
              <a:defRPr b="0" i="0" sz="241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71792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5"/>
              <a:buChar char="•"/>
              <a:defRPr b="0" i="0" sz="225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>
  <p:cSld name="Title,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2"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idx="1"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3"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3"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/>
          <p:nvPr/>
        </p:nvSpPr>
        <p:spPr>
          <a:xfrm>
            <a:off x="144000" y="121320"/>
            <a:ext cx="11735280" cy="1255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Procedure-Oriented Programming?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72000" y="1512000"/>
            <a:ext cx="11768760" cy="5504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08000" y="1548000"/>
            <a:ext cx="11770920" cy="599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92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solution to the problem is viewed as a sequence of tasks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are created to accomplish those tasks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focus is on functions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little attention is given to the data and how data is manipulated by functions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data items are placed at the global level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4" marL="108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data is prone to unintentional/accidental modification by function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4" marL="108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want to change external data structures, we need to find all functions that use it and need to change those functions. In larger s/w, it’s not easy to find all functions which use the particular data item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model real-world problems very well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functions are action-oriented, they do not really correspond to the elements of the problem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Follows a top-down approach 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program design that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/>
          <p:nvPr/>
        </p:nvSpPr>
        <p:spPr>
          <a:xfrm>
            <a:off x="144000" y="121320"/>
            <a:ext cx="11735280" cy="1255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OOP</a:t>
            </a:r>
            <a:endParaRPr b="0" sz="6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72000" y="1512000"/>
            <a:ext cx="11768760" cy="5504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108000" y="1548000"/>
            <a:ext cx="11770920" cy="599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92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Reusability of code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complexity can be easily managed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Division of work can be easily done based on classes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maintainability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secured programs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feels closer to real world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many languages which support OOP concepts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639" lvl="0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Today, OOP concepts are used to design most of the applications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/>
          <p:nvPr/>
        </p:nvSpPr>
        <p:spPr>
          <a:xfrm>
            <a:off x="144000" y="121320"/>
            <a:ext cx="11735280" cy="1255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67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Object-Oriented Programming?</a:t>
            </a:r>
            <a:endParaRPr b="0" sz="567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72000" y="1512000"/>
            <a:ext cx="11768760" cy="5504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108000" y="1548000"/>
            <a:ext cx="11770920" cy="599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92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Treats data as a critical element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allow data to flow freely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Ties data closely to the functions that can operate on it and protects it from accidental modification from other functions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Emphasis is on data rather than procedure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Programs are divided into objects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ties together data and functions that can operate on its data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can not be easily modified by functions outside the object (data is hidden from outside functions)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may communicate with each other using functions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Follows bottom-up approach in program design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624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144000" y="121320"/>
            <a:ext cx="11735280" cy="1255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Basic concepts of OOP</a:t>
            </a:r>
            <a:endParaRPr b="0" sz="6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72000" y="1512000"/>
            <a:ext cx="11768760" cy="5504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108000" y="1548000"/>
            <a:ext cx="11770920" cy="599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92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User-defined data types (a.k.a. Abstract Data Types)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template that represents a group of objects that share common properties and relationships.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a class is defined, multiple objects of that class can be created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understood as a collection of objects as well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 in C++ is	associated with classes and objects, along with its attributes and methods.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and methods are variables and functions (define	the behavior/ action taken by an object) that belong to the class. These are often referred to as "class members".</a:t>
            </a:r>
            <a:endParaRPr/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is a user-defined data type that we can use in our program, and it works as an object constructor </a:t>
            </a:r>
            <a:r>
              <a:rPr b="0" i="0" lang="en-US" sz="2600" u="none" cap="none" strike="noStrik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"blueprint" for creating objects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/>
          <p:nvPr/>
        </p:nvSpPr>
        <p:spPr>
          <a:xfrm>
            <a:off x="144000" y="121320"/>
            <a:ext cx="11735280" cy="1255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Basic concepts of OOP</a:t>
            </a:r>
            <a:endParaRPr b="0" sz="6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72000" y="1512000"/>
            <a:ext cx="11768760" cy="5504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108000" y="1548000"/>
            <a:ext cx="11770920" cy="599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92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Runtime entities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Instances (variables) of class</a:t>
            </a:r>
            <a:endParaRPr/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created from a class.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represent a real-world object (e.g. a person) or concept (e.g. an account)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 data (attributes) and methods (member functions) to operate on data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 without knowing details of each other. Only the interface is known</a:t>
            </a:r>
            <a:endParaRPr/>
          </a:p>
          <a:p>
            <a:pPr indent="-140985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2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Principles of OOP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79" lvl="2" marL="648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Encapsulation, Abstraction, Inheritance, Polymorphism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title"/>
          </p:nvPr>
        </p:nvSpPr>
        <p:spPr>
          <a:xfrm>
            <a:off x="171667" y="636873"/>
            <a:ext cx="10394149" cy="769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4550">
            <a:spAutoFit/>
          </a:bodyPr>
          <a:lstStyle/>
          <a:p>
            <a:pPr indent="0" lvl="0" marL="1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10"/>
              <a:buFont typeface="Arial"/>
              <a:buNone/>
            </a:pPr>
            <a:r>
              <a:rPr lang="en-US" sz="451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Real-life example of classes &amp; objects</a:t>
            </a:r>
            <a:endParaRPr sz="451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529209" y="1788346"/>
            <a:ext cx="1959233" cy="358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50">
            <a:spAutoFit/>
          </a:bodyPr>
          <a:lstStyle/>
          <a:p>
            <a:pPr indent="0" lvl="0" marL="987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Object: Person</a:t>
            </a:r>
            <a:endParaRPr sz="22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520320" y="2528983"/>
            <a:ext cx="3736269" cy="1692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400">
            <a:spAutoFit/>
          </a:bodyPr>
          <a:lstStyle/>
          <a:p>
            <a:pPr indent="0" lvl="0" marL="987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State/Properties:</a:t>
            </a:r>
            <a:endParaRPr sz="22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56" marR="0" rtl="0" algn="l">
              <a:spcBef>
                <a:spcPts val="599"/>
              </a:spcBef>
              <a:spcAft>
                <a:spcPts val="0"/>
              </a:spcAft>
              <a:buNone/>
            </a:pPr>
            <a:r>
              <a:rPr lang="en-US" sz="22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 Hair Color:	hairColor=</a:t>
            </a:r>
            <a:endParaRPr sz="22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244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5.5 feet tall:	height </a:t>
            </a:r>
            <a:r>
              <a:rPr lang="en-US" sz="225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2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5.5;</a:t>
            </a:r>
            <a:endParaRPr sz="22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257" marR="0" rtl="0" algn="l"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22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Weighs 55	kgs: weight </a:t>
            </a:r>
            <a:r>
              <a:rPr lang="en-US" sz="2255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= 55</a:t>
            </a:r>
            <a:r>
              <a:rPr lang="en-US" sz="22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2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4371350" y="3022741"/>
            <a:ext cx="997392" cy="358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50">
            <a:spAutoFit/>
          </a:bodyPr>
          <a:lstStyle/>
          <a:p>
            <a:pPr indent="0" lvl="0" marL="987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"Black'',</a:t>
            </a:r>
            <a:endParaRPr sz="22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18721" y="4597007"/>
            <a:ext cx="2460397" cy="1632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75">
            <a:spAutoFit/>
          </a:bodyPr>
          <a:lstStyle/>
          <a:p>
            <a:pPr indent="1480" lvl="0" marL="9876" marR="3950" rtl="0" algn="l">
              <a:lnSpc>
                <a:spcPct val="112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Behaviour/Action: Eat: eat()</a:t>
            </a:r>
            <a:endParaRPr sz="241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369" lvl="0" marL="9876" marR="525871" rtl="0" algn="l">
              <a:lnSpc>
                <a:spcPct val="11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Sleep: sleep(5) Run: run(0.5)</a:t>
            </a:r>
            <a:endParaRPr sz="241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/>
          <p:nvPr/>
        </p:nvSpPr>
        <p:spPr>
          <a:xfrm>
            <a:off x="144000" y="121320"/>
            <a:ext cx="11735280" cy="1255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Principles of OOP</a:t>
            </a:r>
            <a:endParaRPr b="0" sz="6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72000" y="1512000"/>
            <a:ext cx="11768760" cy="5504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108000" y="1548000"/>
            <a:ext cx="11770920" cy="599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92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Encapsulation: </a:t>
            </a:r>
            <a:r>
              <a:rPr lang="en-US" sz="2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of binding data members (variables, properties) and member functions (methods) </a:t>
            </a:r>
            <a:r>
              <a:rPr lang="en-US" sz="26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into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single unit. A </a:t>
            </a:r>
            <a:r>
              <a:rPr lang="en-US" sz="26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class is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 example.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0075" lvl="1" marL="1069975" marR="0" rtl="0" algn="just">
              <a:spcBef>
                <a:spcPts val="735"/>
              </a:spcBef>
              <a:spcAft>
                <a:spcPts val="0"/>
              </a:spcAft>
              <a:buClr>
                <a:srgbClr val="565656"/>
              </a:buClr>
              <a:buSzPts val="2600"/>
              <a:buFont typeface="Arial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</a:t>
            </a:r>
            <a:r>
              <a:rPr b="0" i="0" lang="en-US" sz="2600" u="none" cap="none" strike="noStrike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pharmacy store.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4360" lvl="1" marL="1076960" marR="0" rtl="0" algn="just">
              <a:spcBef>
                <a:spcPts val="640"/>
              </a:spcBef>
              <a:spcAft>
                <a:spcPts val="0"/>
              </a:spcAft>
              <a:buClr>
                <a:srgbClr val="505050"/>
              </a:buClr>
              <a:buSzPts val="2600"/>
              <a:buFont typeface="Arial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</a:t>
            </a:r>
            <a:r>
              <a:rPr b="0" i="0" lang="en-US" sz="2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go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600" u="none" cap="none" strike="noStrike">
                <a:solidFill>
                  <a:srgbClr val="15151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6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shop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6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ask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6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medicine.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4360" lvl="1" marL="1076960" marR="0" rtl="0" algn="just">
              <a:spcBef>
                <a:spcPts val="640"/>
              </a:spcBef>
              <a:spcAft>
                <a:spcPts val="0"/>
              </a:spcAft>
              <a:buClr>
                <a:srgbClr val="505050"/>
              </a:buClr>
              <a:buSzPts val="2600"/>
              <a:buFont typeface="Arial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only </a:t>
            </a:r>
            <a:r>
              <a:rPr b="0" i="0" lang="en-US" sz="26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600" u="none" cap="none" strike="noStrike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chemist	</a:t>
            </a:r>
            <a:r>
              <a:rPr b="0" i="0" lang="en-US" sz="26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has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</a:t>
            </a:r>
            <a:r>
              <a:rPr b="0" i="0" lang="en-US" sz="26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medicines of the store and he knows what </a:t>
            </a:r>
            <a:r>
              <a:rPr b="0" i="0" lang="en-US" sz="260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medicine to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you.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4360" lvl="1" marL="1076960" marR="0" rtl="0" algn="just">
              <a:spcBef>
                <a:spcPts val="640"/>
              </a:spcBef>
              <a:spcAft>
                <a:spcPts val="0"/>
              </a:spcAft>
              <a:buClr>
                <a:srgbClr val="505050"/>
              </a:buClr>
              <a:buSzPts val="2600"/>
              <a:buFont typeface="Arial"/>
              <a:buChar char="o"/>
            </a:pPr>
            <a:r>
              <a:rPr b="0" i="0" lang="en-US" sz="26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</a:t>
            </a:r>
            <a:r>
              <a:rPr b="0" i="0" lang="en-US" sz="260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of taking </a:t>
            </a:r>
            <a:r>
              <a:rPr b="0" i="0" lang="en-US" sz="2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medicine that </a:t>
            </a:r>
            <a:r>
              <a:rPr b="0" i="0" lang="en-US" sz="26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0" i="0" lang="en-US" sz="2600" u="none" cap="none" strike="noStrike">
                <a:solidFill>
                  <a:srgbClr val="151515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prescribed to you.</a:t>
            </a:r>
            <a:endParaRPr/>
          </a:p>
          <a:p>
            <a:pPr indent="-594360" lvl="1" marL="1076960" marR="0" rtl="0" algn="just">
              <a:spcBef>
                <a:spcPts val="640"/>
              </a:spcBef>
              <a:spcAft>
                <a:spcPts val="0"/>
              </a:spcAft>
              <a:buClr>
                <a:srgbClr val="505050"/>
              </a:buClr>
              <a:buSzPts val="2600"/>
              <a:buFont typeface="Arial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medicines are the member variables, the chemist </a:t>
            </a:r>
            <a:r>
              <a:rPr b="0" i="0" lang="en-US" sz="2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member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and you are the external piece </a:t>
            </a:r>
            <a:r>
              <a:rPr b="0" i="0" lang="en-US" sz="2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144000" y="121320"/>
            <a:ext cx="11735280" cy="1255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Principles of OOP</a:t>
            </a:r>
            <a:endParaRPr b="0" sz="6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72000" y="1512000"/>
            <a:ext cx="11768760" cy="5504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08000" y="1548000"/>
            <a:ext cx="11770920" cy="599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920" lvl="0" marL="216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Abstraction: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refers to representing necessary features without including more details or explanation.	 Data abstraction is a programming technique that	relies	on the separation of interface and implementation.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14045" lvl="1" marL="1236980" marR="0" rtl="0" algn="just">
              <a:spcBef>
                <a:spcPts val="590"/>
              </a:spcBef>
              <a:spcAft>
                <a:spcPts val="0"/>
              </a:spcAft>
              <a:buClr>
                <a:srgbClr val="3A3A3A"/>
              </a:buClr>
              <a:buSzPts val="2600"/>
              <a:buFont typeface="Arial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an example of your laptop.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18490" lvl="1" marL="1241425" marR="0" rtl="0" algn="just">
              <a:spcBef>
                <a:spcPts val="57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press a key on the keyboard, the character appears on the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88670" marR="0" rtl="0" algn="just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screen.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22300" lvl="1" marL="1245870" marR="0" rtl="0" algn="just">
              <a:spcBef>
                <a:spcPts val="640"/>
              </a:spcBef>
              <a:spcAft>
                <a:spcPts val="0"/>
              </a:spcAft>
              <a:buClr>
                <a:srgbClr val="444444"/>
              </a:buClr>
              <a:buSzPts val="2600"/>
              <a:buFont typeface="Arial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know only this.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14680" lvl="1" marL="1238250" marR="0" rtl="0" algn="just">
              <a:spcBef>
                <a:spcPts val="810"/>
              </a:spcBef>
              <a:spcAft>
                <a:spcPts val="0"/>
              </a:spcAft>
              <a:buClr>
                <a:srgbClr val="464646"/>
              </a:buClr>
              <a:buSzPts val="2600"/>
              <a:buFont typeface="Arial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exactly it works </a:t>
            </a:r>
            <a:r>
              <a:rPr b="0" i="0" lang="en-US" sz="2600" u="none" cap="none" strike="noStrike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required. This is called abstraction.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98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/>
          <p:nvPr/>
        </p:nvSpPr>
        <p:spPr>
          <a:xfrm>
            <a:off x="144000" y="121320"/>
            <a:ext cx="11735280" cy="1255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Principles of OOP</a:t>
            </a:r>
            <a:endParaRPr b="0" sz="6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72000" y="1512000"/>
            <a:ext cx="11768760" cy="5504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108000" y="1548000"/>
            <a:ext cx="11770920" cy="599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920" lvl="0" marL="216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Inheritance: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mechanism </a:t>
            </a:r>
            <a:r>
              <a:rPr lang="en-US" sz="26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deriving a new class from an old class </a:t>
            </a:r>
            <a:r>
              <a:rPr lang="en-US" sz="26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inheritance. </a:t>
            </a:r>
            <a:r>
              <a:rPr lang="en-US" sz="2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 class is known as the base class while the new class </a:t>
            </a:r>
            <a:r>
              <a:rPr lang="en-US" sz="26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as the derived class or subclass. The inheritance </a:t>
            </a:r>
            <a:r>
              <a:rPr lang="en-US" sz="26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powerful feature of OOP.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81685" marR="0" rtl="0" algn="just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O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a </a:t>
            </a:r>
            <a:r>
              <a:rPr lang="en-US" sz="26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child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inherits the traits </a:t>
            </a:r>
            <a:r>
              <a:rPr lang="en-US" sz="26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his/her parents.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" lvl="0" marL="1389380" marR="39370" rtl="0" algn="just">
              <a:lnSpc>
                <a:spcPct val="161538"/>
              </a:lnSpc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	inheritance, we can reuse the fields and methods of </a:t>
            </a:r>
            <a:r>
              <a:rPr lang="en-US" sz="26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class.</a:t>
            </a:r>
            <a:endParaRPr/>
          </a:p>
          <a:p>
            <a:pPr indent="-3175" lvl="0" marL="1389380" marR="39370" rtl="0" algn="just">
              <a:lnSpc>
                <a:spcPct val="161538"/>
              </a:lnSpc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effective use of inheritance, you can save a lot of time </a:t>
            </a:r>
            <a:r>
              <a:rPr lang="en-US" sz="26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programming and also reduce errors</a:t>
            </a:r>
            <a:endParaRPr/>
          </a:p>
          <a:p>
            <a:pPr indent="-3175" lvl="0" marL="1389380" marR="39370" rtl="0" algn="just">
              <a:lnSpc>
                <a:spcPct val="161538"/>
              </a:lnSpc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in turn will increase the quality </a:t>
            </a:r>
            <a:r>
              <a:rPr lang="en-US" sz="2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of	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and productivity.</a:t>
            </a:r>
            <a:endParaRPr/>
          </a:p>
          <a:p>
            <a:pPr indent="-3175" lvl="0" marL="1389380" marR="39370" rtl="0" algn="just">
              <a:lnSpc>
                <a:spcPct val="161538"/>
              </a:lnSpc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different types of inheritance: single, multiple, multilevel, hybrid.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" lvl="0" marL="1389380" marR="39370" rtl="0" algn="just">
              <a:lnSpc>
                <a:spcPct val="161538"/>
              </a:lnSpc>
              <a:spcBef>
                <a:spcPts val="21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624" lvl="1" marL="673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98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/>
          <p:nvPr/>
        </p:nvSpPr>
        <p:spPr>
          <a:xfrm>
            <a:off x="144000" y="121320"/>
            <a:ext cx="11735280" cy="1255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Principles of OOP</a:t>
            </a:r>
            <a:endParaRPr b="0" sz="6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72000" y="1512000"/>
            <a:ext cx="11768760" cy="5504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108000" y="1548000"/>
            <a:ext cx="11770920" cy="599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920" lvl="0" marL="216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Polymorphism: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means the ability to take more than one form.</a:t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14680" lvl="1" marL="1409700" marR="6985" rtl="0" algn="just">
              <a:lnSpc>
                <a:spcPct val="116199"/>
              </a:lnSpc>
              <a:spcBef>
                <a:spcPts val="100"/>
              </a:spcBef>
              <a:spcAft>
                <a:spcPts val="0"/>
              </a:spcAft>
              <a:buClr>
                <a:srgbClr val="494949"/>
              </a:buClr>
              <a:buSzPts val="2600"/>
              <a:buFont typeface="Arial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	example, a </a:t>
            </a:r>
            <a:r>
              <a:rPr b="0" i="0" lang="en-US" sz="26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to add two numbers, but it can also be used to concatenate two strings.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14045" lvl="1" marL="1409065" marR="44450" rtl="0" algn="just">
              <a:lnSpc>
                <a:spcPct val="1187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600"/>
              <a:buFont typeface="Arial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known as operator overloading because the same operator may behave differently in different instances.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16585" lvl="1" marL="1411605" marR="5080" rtl="0" algn="just">
              <a:lnSpc>
                <a:spcPct val="180769"/>
              </a:lnSpc>
              <a:spcBef>
                <a:spcPts val="5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Char char="o"/>
            </a:pPr>
            <a:r>
              <a:rPr b="0" i="0" lang="en-US" sz="2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way functions can be overloaded. E.g., sum() can be used to add two integers as well as two floating point numbers.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985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2020-07-08T16:23:44Z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