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roxima Nova Heavy" charset="1" panose="02000506030000020004"/>
      <p:regular r:id="rId17"/>
    </p:embeddedFont>
    <p:embeddedFont>
      <p:font typeface="Clear Sans" charset="1" panose="020B0503030202020304"/>
      <p:regular r:id="rId18"/>
    </p:embeddedFont>
    <p:embeddedFont>
      <p:font typeface="Clear Sans Bold" charset="1" panose="020B08030302020203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57150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4675" y="2257425"/>
            <a:ext cx="11966486" cy="2112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b="true" sz="5075">
                <a:solidFill>
                  <a:srgbClr val="F1F6F9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SECURING AN EXPENSE MANAGEMENT WEBSITE USING OWASP TOP 10 </a:t>
            </a:r>
          </a:p>
          <a:p>
            <a:pPr algn="ctr">
              <a:lnSpc>
                <a:spcPts val="40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59704" y="5244000"/>
            <a:ext cx="13428248" cy="357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1F6F9"/>
                </a:solidFill>
                <a:latin typeface="Clear Sans"/>
                <a:ea typeface="Clear Sans"/>
                <a:cs typeface="Clear Sans"/>
                <a:sym typeface="Clear Sans"/>
              </a:rPr>
              <a:t>Presented by: Vimal Wilson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1F6F9"/>
                </a:solidFill>
                <a:latin typeface="Clear Sans"/>
                <a:ea typeface="Clear Sans"/>
                <a:cs typeface="Clear Sans"/>
                <a:sym typeface="Clear Sans"/>
              </a:rPr>
              <a:t>Date: May 08, 2025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1F6F9"/>
                </a:solidFill>
                <a:latin typeface="Clear Sans"/>
                <a:ea typeface="Clear Sans"/>
                <a:cs typeface="Clear Sans"/>
                <a:sym typeface="Clear Sans"/>
              </a:rPr>
              <a:t>Course: COMP.SEC.300-2024-2025-1 Secure Programming</a:t>
            </a:r>
          </a:p>
          <a:p>
            <a:pPr algn="ctr">
              <a:lnSpc>
                <a:spcPts val="6300"/>
              </a:lnSpc>
            </a:pPr>
          </a:p>
          <a:p>
            <a:pPr algn="ctr">
              <a:lnSpc>
                <a:spcPts val="630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058650" y="4143375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06839" y="4531947"/>
            <a:ext cx="11966486" cy="99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0"/>
              </a:lnSpc>
            </a:pPr>
            <a:r>
              <a:rPr lang="en-US" sz="4075" b="true">
                <a:solidFill>
                  <a:srgbClr val="F1F6F9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 Study on Secure Programming Practices</a:t>
            </a:r>
          </a:p>
          <a:p>
            <a:pPr algn="ctr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71100" y="1479550"/>
            <a:ext cx="11720537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Benefits for Course Participants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1100" y="2202840"/>
            <a:ext cx="15247954" cy="4247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Guide for Secure Website Development: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This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exercise provides a practical guide for building a website, minimising vulnerabilities (e.g., Injection, Broken Access Control).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Offers a clear, simple understanding of secure programming concepts (e.g., encryption, input validation).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Helps newcomers apply secure programming principles effectively, ensuring robust, secure designs.</a:t>
            </a: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57150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85922" y="3818256"/>
            <a:ext cx="11316156" cy="3439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69"/>
              </a:lnSpc>
            </a:pPr>
            <a:r>
              <a:rPr lang="en-US" b="true" sz="15962">
                <a:solidFill>
                  <a:srgbClr val="F1F6F9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058650" y="4143375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65005" y="2459754"/>
            <a:ext cx="15357990" cy="531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5"/>
              </a:lnSpc>
            </a:pPr>
            <a:r>
              <a:rPr lang="en-US" sz="3018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Earlier Work:</a:t>
            </a:r>
          </a:p>
          <a:p>
            <a:pPr algn="l" marL="651602" indent="-325801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Draws on secure programming literature, including OWASP Top 10 (2021).</a:t>
            </a:r>
          </a:p>
          <a:p>
            <a:pPr algn="l" marL="651602" indent="-325801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Prior studies addressed general web security but often lacked focus on this particular subject.</a:t>
            </a:r>
          </a:p>
          <a:p>
            <a:pPr algn="l">
              <a:lnSpc>
                <a:spcPts val="4225"/>
              </a:lnSpc>
            </a:pPr>
          </a:p>
          <a:p>
            <a:pPr algn="l">
              <a:lnSpc>
                <a:spcPts val="4225"/>
              </a:lnSpc>
            </a:pPr>
            <a:r>
              <a:rPr lang="en-US" sz="3018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Extension:</a:t>
            </a:r>
          </a:p>
          <a:p>
            <a:pPr algn="l" marL="651602" indent="-325801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This work theoretically applies secure programming to a proposed expense management website, analysing all OWASP Top 10.</a:t>
            </a:r>
          </a:p>
          <a:p>
            <a:pPr algn="l" marL="651602" indent="-325801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Proposes hypothetical scenarios and mitigations tailored to financial data protection.</a:t>
            </a:r>
          </a:p>
          <a:p>
            <a:pPr algn="l">
              <a:lnSpc>
                <a:spcPts val="463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65005" y="1479535"/>
            <a:ext cx="10208398" cy="57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Introduction and Earlier Work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68946" y="2000250"/>
            <a:ext cx="17720477" cy="744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Context: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Expense management websites enable users to track expenses, manage credit card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rewards, and gain spending insights.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They would handle sensitive data (e.g., bank statements, credit card numbers),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making security critical to prevent cyber attacks.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Secure Programming: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Involves practices like input validation, encryption, and access control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to resist exploitation.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OWASP Top 10 (2021) identifies key web vulnerabilities (e.g., Injection,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Broken Access Control) to guide secure design.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Relevance for Course Participants: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Provides a framework to design secure financial applications, applicable to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real-world development.</a:t>
            </a:r>
          </a:p>
          <a:p>
            <a:pPr algn="l">
              <a:lnSpc>
                <a:spcPts val="422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68946" y="1479550"/>
            <a:ext cx="8008924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Background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57150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630241" y="6629241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87442" y="1573292"/>
            <a:ext cx="9887641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Aim of the Study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87442" y="2210314"/>
            <a:ext cx="16073072" cy="5847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Research Question: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"H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ow can secure programming principles, aligned with the OWASP Top 10,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be applied to mitigate vulnerabilities in a theoretical expense management website?"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Objectives: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Theoretically analyze OWASP Top 10 risks for a proposed expense management platform.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Propose mitigation strategies with hypothetical examples and code snippets.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Evaluate defences through simulated security testing scenarios.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Goal: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Develop a theoretical security plan to protect financial data and ensure user trust.</a:t>
            </a: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2293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73200" y="-571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20267" y="1422400"/>
            <a:ext cx="4989066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0267" y="1943100"/>
            <a:ext cx="15757230" cy="744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How It Was Done: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Literature Review: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Analysed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OWASP documentation to identify best practices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(e.g., parameterised queries, TLS encryption).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Theoretical Analysis: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Applied secure programming principles to a hypothetical expense management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website.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Developed scenarios (e.g., SQL injection attempts) and proposed mitigations (e.g., input validation).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AI Usage: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GPT-4o assisted in developing theoretical situations (e.g., hypothetical attack scenarios like SQL injection or Broken Access Control) and analysing mitigations for OWASP Top 10 vulnerabilities</a:t>
            </a: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44232" y="1479550"/>
            <a:ext cx="8802420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Key Results - OWASP TOP 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4232" y="2000250"/>
            <a:ext cx="17604841" cy="74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Broken Access Control:</a:t>
            </a:r>
          </a:p>
          <a:p>
            <a:pPr algn="l" marL="652108" indent="-326054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o: Attacker changes /user/123/expenses to /user/456/expenses,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accessing private data, risking budget or legal issues.</a:t>
            </a:r>
          </a:p>
          <a:p>
            <a:pPr algn="l" marL="652108" indent="-326054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Use role-based access, server-side checks, and short-lived session tokens.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Cryptographic Failures:</a:t>
            </a:r>
          </a:p>
          <a:p>
            <a:pPr algn="l" marL="652108" indent="-326054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Credit card data sent over HTTP or weakly encrypted (e.g., 128-bit DES)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is intercepted.</a:t>
            </a:r>
          </a:p>
          <a:p>
            <a:pPr algn="l" marL="652108" indent="-326054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Enforce HTTPS with TLS 1.3, use AES-256 for encryption regularly.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Injection:</a:t>
            </a:r>
          </a:p>
          <a:p>
            <a:pPr algn="l" marL="652108" indent="-326054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Attacker inputs ' OR 1=1; -- in login form, bypassing authentication via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SQL injection.</a:t>
            </a:r>
          </a:p>
          <a:p>
            <a:pPr algn="l" marL="652108" indent="-326054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Apply parameterized queries (e.g., SELECT * FROM expenses WHERE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user_id = ?) and allowlist inputs (e.g., ^[a-zA-Z0-9]+$).</a:t>
            </a: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630241" y="6629241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-57150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74655" y="1573292"/>
            <a:ext cx="13255586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Key Results - OWASP TOP 10 (Contd..)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4655" y="2000250"/>
            <a:ext cx="18615899" cy="798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Insecure Design: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No MFA allows stolen credentials to access data; unlimited /login attempts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enable brute-force.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Implement TOTP-based MFA and rate limit logins (5 per minute per IP)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with CAPTCHA.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Security Misconfiguration: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Directory listing on /uploads/ exposes receipts; verbose errors reveal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database details.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Disable indexing, use generic error messages, and log details securely.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Vulnerable and Outdated Components: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Outdated libraries (e.g., jQuery 1.9.1) with CVEs expose site to exploits.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Track components via SBOM, scan with OWASP Dependency-Check or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Snyk in CI/CD.</a:t>
            </a:r>
          </a:p>
          <a:p>
            <a:pPr algn="l">
              <a:lnSpc>
                <a:spcPts val="4228"/>
              </a:lnSpc>
            </a:pP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173200" y="-571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2293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20083" y="1422400"/>
            <a:ext cx="13320253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Key Results - OWASP TOP 10 (Contd..)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0083" y="1943100"/>
            <a:ext cx="15839217" cy="744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Identification and Authentication Failures: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Weak passwords or persistent tokens allow brute-force or cookie theft.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Enforce 12+ character passwords, lock accounts after 10 failed logins,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and use MFA/CAPTCHA.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Software and Data Integrity Failures: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Insecure CI/CD allows code injection; unverified CSV imports corrupt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database.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Secure CI/CD with MFA and RBAC, scan dependencies with Snyk.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Security Logging and Monitoring Failures: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No login failure logs hide brute-force; plaintext logs are altered.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Log events (e.g., {"time": "2025-04-10T12:00:00Z", "event": "login_failed"}) with 640 permissions, use AES-256 encrypted backups.</a:t>
            </a:r>
          </a:p>
          <a:p>
            <a:pPr algn="l">
              <a:lnSpc>
                <a:spcPts val="4228"/>
              </a:lnSpc>
            </a:pP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71100" y="1479550"/>
            <a:ext cx="11720537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Key Results - OWASP TOP 10 (Contd..)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1100" y="2135310"/>
            <a:ext cx="15247954" cy="318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Server-Side Request Forgery (SSRF):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Import tool at /import fetches http://localhost:8080/admin, exposing internal data.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Restrict requests to trusted domains (e.g., ["https://api.trusted.com"]).</a:t>
            </a:r>
          </a:p>
          <a:p>
            <a:pPr algn="l">
              <a:lnSpc>
                <a:spcPts val="4228"/>
              </a:lnSpc>
            </a:pP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DAGmrOX-sfo</dc:identifier>
  <dcterms:modified xsi:type="dcterms:W3CDTF">2011-08-01T06:04:30Z</dcterms:modified>
  <cp:revision>1</cp:revision>
  <dc:title>Securing an Expense Management Website Using OWASP Top 10 Principles</dc:title>
</cp:coreProperties>
</file>